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0"/>
  </p:handoutMasterIdLst>
  <p:sldIdLst>
    <p:sldId id="256" r:id="rId2"/>
    <p:sldId id="1055" r:id="rId3"/>
    <p:sldId id="270" r:id="rId4"/>
    <p:sldId id="379" r:id="rId5"/>
    <p:sldId id="979" r:id="rId6"/>
    <p:sldId id="981" r:id="rId7"/>
    <p:sldId id="1026" r:id="rId8"/>
    <p:sldId id="1062" r:id="rId9"/>
    <p:sldId id="1112" r:id="rId10"/>
    <p:sldId id="1063" r:id="rId11"/>
    <p:sldId id="1064" r:id="rId12"/>
    <p:sldId id="1107" r:id="rId13"/>
    <p:sldId id="1077" r:id="rId14"/>
    <p:sldId id="1113" r:id="rId15"/>
    <p:sldId id="1066" r:id="rId16"/>
    <p:sldId id="1067" r:id="rId17"/>
    <p:sldId id="1068" r:id="rId18"/>
    <p:sldId id="1069" r:id="rId19"/>
    <p:sldId id="1070" r:id="rId20"/>
    <p:sldId id="1071" r:id="rId21"/>
    <p:sldId id="1072" r:id="rId22"/>
    <p:sldId id="1082" r:id="rId23"/>
    <p:sldId id="1081" r:id="rId24"/>
    <p:sldId id="1078" r:id="rId25"/>
    <p:sldId id="1084" r:id="rId26"/>
    <p:sldId id="1085" r:id="rId27"/>
    <p:sldId id="1111" r:id="rId28"/>
    <p:sldId id="1114" r:id="rId29"/>
    <p:sldId id="1065" r:id="rId30"/>
    <p:sldId id="1079" r:id="rId31"/>
    <p:sldId id="1115" r:id="rId32"/>
    <p:sldId id="1088" r:id="rId33"/>
    <p:sldId id="1092" r:id="rId34"/>
    <p:sldId id="1116" r:id="rId35"/>
    <p:sldId id="1091" r:id="rId36"/>
    <p:sldId id="1108" r:id="rId37"/>
    <p:sldId id="1109" r:id="rId38"/>
    <p:sldId id="1110" r:id="rId3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7E061-792E-42D9-8CEE-321A007C8FDE}" v="16" dt="2024-10-24T19:57:38.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snapToGrid="0">
      <p:cViewPr varScale="1">
        <p:scale>
          <a:sx n="98" d="100"/>
          <a:sy n="98" d="100"/>
        </p:scale>
        <p:origin x="104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84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amblet" userId="b047acc29c22127e" providerId="LiveId" clId="{0687E061-792E-42D9-8CEE-321A007C8FDE}"/>
    <pc:docChg chg="undo custSel addSld delSld modSld sldOrd">
      <pc:chgData name="Elizabeth Hamblet" userId="b047acc29c22127e" providerId="LiveId" clId="{0687E061-792E-42D9-8CEE-321A007C8FDE}" dt="2024-10-24T19:57:28.642" v="3071" actId="2696"/>
      <pc:docMkLst>
        <pc:docMk/>
      </pc:docMkLst>
      <pc:sldChg chg="modSp mod">
        <pc:chgData name="Elizabeth Hamblet" userId="b047acc29c22127e" providerId="LiveId" clId="{0687E061-792E-42D9-8CEE-321A007C8FDE}" dt="2024-10-23T21:40:33.693" v="2793" actId="948"/>
        <pc:sldMkLst>
          <pc:docMk/>
          <pc:sldMk cId="2244632782" sldId="981"/>
        </pc:sldMkLst>
        <pc:spChg chg="mod">
          <ac:chgData name="Elizabeth Hamblet" userId="b047acc29c22127e" providerId="LiveId" clId="{0687E061-792E-42D9-8CEE-321A007C8FDE}" dt="2024-10-23T21:40:33.693" v="2793" actId="948"/>
          <ac:spMkLst>
            <pc:docMk/>
            <pc:sldMk cId="2244632782" sldId="981"/>
            <ac:spMk id="5" creationId="{5C912523-ED20-69F3-2E65-042C21CD1A7C}"/>
          </ac:spMkLst>
        </pc:spChg>
      </pc:sldChg>
      <pc:sldChg chg="del">
        <pc:chgData name="Elizabeth Hamblet" userId="b047acc29c22127e" providerId="LiveId" clId="{0687E061-792E-42D9-8CEE-321A007C8FDE}" dt="2024-10-23T16:58:33.274" v="21" actId="2696"/>
        <pc:sldMkLst>
          <pc:docMk/>
          <pc:sldMk cId="2964571132" sldId="1019"/>
        </pc:sldMkLst>
      </pc:sldChg>
      <pc:sldChg chg="del">
        <pc:chgData name="Elizabeth Hamblet" userId="b047acc29c22127e" providerId="LiveId" clId="{0687E061-792E-42D9-8CEE-321A007C8FDE}" dt="2024-10-23T12:46:38.366" v="8" actId="2696"/>
        <pc:sldMkLst>
          <pc:docMk/>
          <pc:sldMk cId="812187887" sldId="1036"/>
        </pc:sldMkLst>
      </pc:sldChg>
      <pc:sldChg chg="del">
        <pc:chgData name="Elizabeth Hamblet" userId="b047acc29c22127e" providerId="LiveId" clId="{0687E061-792E-42D9-8CEE-321A007C8FDE}" dt="2024-10-23T16:58:33.274" v="21" actId="2696"/>
        <pc:sldMkLst>
          <pc:docMk/>
          <pc:sldMk cId="2191913362" sldId="1061"/>
        </pc:sldMkLst>
      </pc:sldChg>
      <pc:sldChg chg="modSp mod">
        <pc:chgData name="Elizabeth Hamblet" userId="b047acc29c22127e" providerId="LiveId" clId="{0687E061-792E-42D9-8CEE-321A007C8FDE}" dt="2024-10-24T12:30:03.298" v="2864" actId="27636"/>
        <pc:sldMkLst>
          <pc:docMk/>
          <pc:sldMk cId="4280162038" sldId="1062"/>
        </pc:sldMkLst>
        <pc:spChg chg="mod">
          <ac:chgData name="Elizabeth Hamblet" userId="b047acc29c22127e" providerId="LiveId" clId="{0687E061-792E-42D9-8CEE-321A007C8FDE}" dt="2024-10-24T12:30:03.298" v="2864" actId="27636"/>
          <ac:spMkLst>
            <pc:docMk/>
            <pc:sldMk cId="4280162038" sldId="1062"/>
            <ac:spMk id="3" creationId="{6A401175-7FDA-97C3-2621-90B25C40C0F2}"/>
          </ac:spMkLst>
        </pc:spChg>
      </pc:sldChg>
      <pc:sldChg chg="modSp mod">
        <pc:chgData name="Elizabeth Hamblet" userId="b047acc29c22127e" providerId="LiveId" clId="{0687E061-792E-42D9-8CEE-321A007C8FDE}" dt="2024-10-24T12:32:03.197" v="2874" actId="20577"/>
        <pc:sldMkLst>
          <pc:docMk/>
          <pc:sldMk cId="1493241486" sldId="1063"/>
        </pc:sldMkLst>
        <pc:spChg chg="mod">
          <ac:chgData name="Elizabeth Hamblet" userId="b047acc29c22127e" providerId="LiveId" clId="{0687E061-792E-42D9-8CEE-321A007C8FDE}" dt="2024-10-24T12:32:03.197" v="2874" actId="20577"/>
          <ac:spMkLst>
            <pc:docMk/>
            <pc:sldMk cId="1493241486" sldId="1063"/>
            <ac:spMk id="3" creationId="{A8511857-7C27-B3A2-1732-7F1052C48DCD}"/>
          </ac:spMkLst>
        </pc:spChg>
      </pc:sldChg>
      <pc:sldChg chg="modSp mod">
        <pc:chgData name="Elizabeth Hamblet" userId="b047acc29c22127e" providerId="LiveId" clId="{0687E061-792E-42D9-8CEE-321A007C8FDE}" dt="2024-10-24T12:35:10.380" v="2876" actId="27636"/>
        <pc:sldMkLst>
          <pc:docMk/>
          <pc:sldMk cId="1849846587" sldId="1064"/>
        </pc:sldMkLst>
        <pc:spChg chg="mod">
          <ac:chgData name="Elizabeth Hamblet" userId="b047acc29c22127e" providerId="LiveId" clId="{0687E061-792E-42D9-8CEE-321A007C8FDE}" dt="2024-10-24T12:35:10.380" v="2876" actId="27636"/>
          <ac:spMkLst>
            <pc:docMk/>
            <pc:sldMk cId="1849846587" sldId="1064"/>
            <ac:spMk id="3" creationId="{0CACCFD6-6283-E531-29C5-0004F02924EF}"/>
          </ac:spMkLst>
        </pc:spChg>
      </pc:sldChg>
      <pc:sldChg chg="modSp mod ord">
        <pc:chgData name="Elizabeth Hamblet" userId="b047acc29c22127e" providerId="LiveId" clId="{0687E061-792E-42D9-8CEE-321A007C8FDE}" dt="2024-10-23T21:42:13.031" v="2806"/>
        <pc:sldMkLst>
          <pc:docMk/>
          <pc:sldMk cId="4143002269" sldId="1065"/>
        </pc:sldMkLst>
        <pc:spChg chg="mod">
          <ac:chgData name="Elizabeth Hamblet" userId="b047acc29c22127e" providerId="LiveId" clId="{0687E061-792E-42D9-8CEE-321A007C8FDE}" dt="2024-10-23T18:55:54.099" v="26" actId="27636"/>
          <ac:spMkLst>
            <pc:docMk/>
            <pc:sldMk cId="4143002269" sldId="1065"/>
            <ac:spMk id="3" creationId="{DB8A4F69-5CCE-7393-2B63-7A44470D76A0}"/>
          </ac:spMkLst>
        </pc:spChg>
      </pc:sldChg>
      <pc:sldChg chg="modSp mod">
        <pc:chgData name="Elizabeth Hamblet" userId="b047acc29c22127e" providerId="LiveId" clId="{0687E061-792E-42D9-8CEE-321A007C8FDE}" dt="2024-10-24T12:36:40.718" v="2900" actId="20577"/>
        <pc:sldMkLst>
          <pc:docMk/>
          <pc:sldMk cId="2087893813" sldId="1066"/>
        </pc:sldMkLst>
        <pc:spChg chg="mod">
          <ac:chgData name="Elizabeth Hamblet" userId="b047acc29c22127e" providerId="LiveId" clId="{0687E061-792E-42D9-8CEE-321A007C8FDE}" dt="2024-10-24T12:36:40.718" v="2900" actId="20577"/>
          <ac:spMkLst>
            <pc:docMk/>
            <pc:sldMk cId="2087893813" sldId="1066"/>
            <ac:spMk id="3" creationId="{B952B62C-36B1-184D-8771-FF35DF9E376F}"/>
          </ac:spMkLst>
        </pc:spChg>
      </pc:sldChg>
      <pc:sldChg chg="modSp mod">
        <pc:chgData name="Elizabeth Hamblet" userId="b047acc29c22127e" providerId="LiveId" clId="{0687E061-792E-42D9-8CEE-321A007C8FDE}" dt="2024-10-24T12:37:48.029" v="2913" actId="20577"/>
        <pc:sldMkLst>
          <pc:docMk/>
          <pc:sldMk cId="4190748893" sldId="1067"/>
        </pc:sldMkLst>
        <pc:spChg chg="mod">
          <ac:chgData name="Elizabeth Hamblet" userId="b047acc29c22127e" providerId="LiveId" clId="{0687E061-792E-42D9-8CEE-321A007C8FDE}" dt="2024-10-24T12:37:48.029" v="2913" actId="20577"/>
          <ac:spMkLst>
            <pc:docMk/>
            <pc:sldMk cId="4190748893" sldId="1067"/>
            <ac:spMk id="2" creationId="{ECF54FAA-A662-8AFC-4E09-720B0B0D6435}"/>
          </ac:spMkLst>
        </pc:spChg>
        <pc:spChg chg="mod">
          <ac:chgData name="Elizabeth Hamblet" userId="b047acc29c22127e" providerId="LiveId" clId="{0687E061-792E-42D9-8CEE-321A007C8FDE}" dt="2024-10-24T12:37:32.170" v="2902" actId="20577"/>
          <ac:spMkLst>
            <pc:docMk/>
            <pc:sldMk cId="4190748893" sldId="1067"/>
            <ac:spMk id="3" creationId="{AA9BB2F4-82C6-65E4-060F-1D97E5AB1179}"/>
          </ac:spMkLst>
        </pc:spChg>
      </pc:sldChg>
      <pc:sldChg chg="modSp mod">
        <pc:chgData name="Elizabeth Hamblet" userId="b047acc29c22127e" providerId="LiveId" clId="{0687E061-792E-42D9-8CEE-321A007C8FDE}" dt="2024-10-24T12:38:33.218" v="2921" actId="20577"/>
        <pc:sldMkLst>
          <pc:docMk/>
          <pc:sldMk cId="2228314495" sldId="1068"/>
        </pc:sldMkLst>
        <pc:spChg chg="mod">
          <ac:chgData name="Elizabeth Hamblet" userId="b047acc29c22127e" providerId="LiveId" clId="{0687E061-792E-42D9-8CEE-321A007C8FDE}" dt="2024-10-24T12:38:33.218" v="2921" actId="20577"/>
          <ac:spMkLst>
            <pc:docMk/>
            <pc:sldMk cId="2228314495" sldId="1068"/>
            <ac:spMk id="3" creationId="{43FF7832-A73F-05B9-D9ED-7DF8BAF424B7}"/>
          </ac:spMkLst>
        </pc:spChg>
      </pc:sldChg>
      <pc:sldChg chg="modSp mod">
        <pc:chgData name="Elizabeth Hamblet" userId="b047acc29c22127e" providerId="LiveId" clId="{0687E061-792E-42D9-8CEE-321A007C8FDE}" dt="2024-10-23T19:42:22.463" v="107" actId="20577"/>
        <pc:sldMkLst>
          <pc:docMk/>
          <pc:sldMk cId="3568937268" sldId="1069"/>
        </pc:sldMkLst>
        <pc:spChg chg="mod">
          <ac:chgData name="Elizabeth Hamblet" userId="b047acc29c22127e" providerId="LiveId" clId="{0687E061-792E-42D9-8CEE-321A007C8FDE}" dt="2024-10-23T19:42:22.463" v="107" actId="20577"/>
          <ac:spMkLst>
            <pc:docMk/>
            <pc:sldMk cId="3568937268" sldId="1069"/>
            <ac:spMk id="3" creationId="{3C3F4AAD-4344-C719-4B19-C8973B6BC8C6}"/>
          </ac:spMkLst>
        </pc:spChg>
      </pc:sldChg>
      <pc:sldChg chg="modSp mod">
        <pc:chgData name="Elizabeth Hamblet" userId="b047acc29c22127e" providerId="LiveId" clId="{0687E061-792E-42D9-8CEE-321A007C8FDE}" dt="2024-10-23T19:44:10.583" v="179" actId="20577"/>
        <pc:sldMkLst>
          <pc:docMk/>
          <pc:sldMk cId="3240746986" sldId="1070"/>
        </pc:sldMkLst>
        <pc:spChg chg="mod">
          <ac:chgData name="Elizabeth Hamblet" userId="b047acc29c22127e" providerId="LiveId" clId="{0687E061-792E-42D9-8CEE-321A007C8FDE}" dt="2024-10-23T19:44:10.583" v="179" actId="20577"/>
          <ac:spMkLst>
            <pc:docMk/>
            <pc:sldMk cId="3240746986" sldId="1070"/>
            <ac:spMk id="3" creationId="{FD7FD7F0-A251-C5EE-C229-5738FBBAE2C8}"/>
          </ac:spMkLst>
        </pc:spChg>
      </pc:sldChg>
      <pc:sldChg chg="modSp mod">
        <pc:chgData name="Elizabeth Hamblet" userId="b047acc29c22127e" providerId="LiveId" clId="{0687E061-792E-42D9-8CEE-321A007C8FDE}" dt="2024-10-23T19:45:26.423" v="241" actId="20577"/>
        <pc:sldMkLst>
          <pc:docMk/>
          <pc:sldMk cId="261596265" sldId="1071"/>
        </pc:sldMkLst>
        <pc:spChg chg="mod">
          <ac:chgData name="Elizabeth Hamblet" userId="b047acc29c22127e" providerId="LiveId" clId="{0687E061-792E-42D9-8CEE-321A007C8FDE}" dt="2024-10-23T19:45:26.423" v="241" actId="20577"/>
          <ac:spMkLst>
            <pc:docMk/>
            <pc:sldMk cId="261596265" sldId="1071"/>
            <ac:spMk id="3" creationId="{4A9FE808-D152-A566-825D-D259E5D93DD2}"/>
          </ac:spMkLst>
        </pc:spChg>
      </pc:sldChg>
      <pc:sldChg chg="del">
        <pc:chgData name="Elizabeth Hamblet" userId="b047acc29c22127e" providerId="LiveId" clId="{0687E061-792E-42D9-8CEE-321A007C8FDE}" dt="2024-10-24T19:57:28.642" v="3071" actId="2696"/>
        <pc:sldMkLst>
          <pc:docMk/>
          <pc:sldMk cId="1835652286" sldId="1077"/>
        </pc:sldMkLst>
      </pc:sldChg>
      <pc:sldChg chg="modSp mod">
        <pc:chgData name="Elizabeth Hamblet" userId="b047acc29c22127e" providerId="LiveId" clId="{0687E061-792E-42D9-8CEE-321A007C8FDE}" dt="2024-10-23T20:33:26.507" v="1670" actId="179"/>
        <pc:sldMkLst>
          <pc:docMk/>
          <pc:sldMk cId="2289454010" sldId="1078"/>
        </pc:sldMkLst>
        <pc:spChg chg="mod">
          <ac:chgData name="Elizabeth Hamblet" userId="b047acc29c22127e" providerId="LiveId" clId="{0687E061-792E-42D9-8CEE-321A007C8FDE}" dt="2024-10-23T20:33:26.507" v="1670" actId="179"/>
          <ac:spMkLst>
            <pc:docMk/>
            <pc:sldMk cId="2289454010" sldId="1078"/>
            <ac:spMk id="3" creationId="{A1807927-7F9B-D23C-B9AE-AF5B16C06DB5}"/>
          </ac:spMkLst>
        </pc:spChg>
      </pc:sldChg>
      <pc:sldChg chg="modSp mod">
        <pc:chgData name="Elizabeth Hamblet" userId="b047acc29c22127e" providerId="LiveId" clId="{0687E061-792E-42D9-8CEE-321A007C8FDE}" dt="2024-10-24T12:48:46.160" v="2975" actId="20577"/>
        <pc:sldMkLst>
          <pc:docMk/>
          <pc:sldMk cId="2385514792" sldId="1079"/>
        </pc:sldMkLst>
        <pc:spChg chg="mod">
          <ac:chgData name="Elizabeth Hamblet" userId="b047acc29c22127e" providerId="LiveId" clId="{0687E061-792E-42D9-8CEE-321A007C8FDE}" dt="2024-10-24T12:48:46.160" v="2975" actId="20577"/>
          <ac:spMkLst>
            <pc:docMk/>
            <pc:sldMk cId="2385514792" sldId="1079"/>
            <ac:spMk id="3" creationId="{AB9228C3-9E9A-EBD7-F442-1A8C2A65F6AE}"/>
          </ac:spMkLst>
        </pc:spChg>
      </pc:sldChg>
      <pc:sldChg chg="modSp mod">
        <pc:chgData name="Elizabeth Hamblet" userId="b047acc29c22127e" providerId="LiveId" clId="{0687E061-792E-42D9-8CEE-321A007C8FDE}" dt="2024-10-23T20:06:22.596" v="345" actId="255"/>
        <pc:sldMkLst>
          <pc:docMk/>
          <pc:sldMk cId="2747155063" sldId="1081"/>
        </pc:sldMkLst>
        <pc:spChg chg="mod">
          <ac:chgData name="Elizabeth Hamblet" userId="b047acc29c22127e" providerId="LiveId" clId="{0687E061-792E-42D9-8CEE-321A007C8FDE}" dt="2024-10-23T20:06:22.596" v="345" actId="255"/>
          <ac:spMkLst>
            <pc:docMk/>
            <pc:sldMk cId="2747155063" sldId="1081"/>
            <ac:spMk id="3" creationId="{D3021DEF-4522-90D4-2B94-B3CA013453B4}"/>
          </ac:spMkLst>
        </pc:spChg>
      </pc:sldChg>
      <pc:sldChg chg="modSp del mod ord">
        <pc:chgData name="Elizabeth Hamblet" userId="b047acc29c22127e" providerId="LiveId" clId="{0687E061-792E-42D9-8CEE-321A007C8FDE}" dt="2024-10-24T12:56:42.096" v="3070" actId="2696"/>
        <pc:sldMkLst>
          <pc:docMk/>
          <pc:sldMk cId="4159223123" sldId="1083"/>
        </pc:sldMkLst>
        <pc:spChg chg="mod">
          <ac:chgData name="Elizabeth Hamblet" userId="b047acc29c22127e" providerId="LiveId" clId="{0687E061-792E-42D9-8CEE-321A007C8FDE}" dt="2024-10-23T20:22:33.328" v="1455" actId="20577"/>
          <ac:spMkLst>
            <pc:docMk/>
            <pc:sldMk cId="4159223123" sldId="1083"/>
            <ac:spMk id="3" creationId="{D2C7A8EF-8D49-AB8F-FBD3-EE52F90B5E37}"/>
          </ac:spMkLst>
        </pc:spChg>
      </pc:sldChg>
      <pc:sldChg chg="modSp mod">
        <pc:chgData name="Elizabeth Hamblet" userId="b047acc29c22127e" providerId="LiveId" clId="{0687E061-792E-42D9-8CEE-321A007C8FDE}" dt="2024-10-24T12:45:45.657" v="2963" actId="1076"/>
        <pc:sldMkLst>
          <pc:docMk/>
          <pc:sldMk cId="425157863" sldId="1084"/>
        </pc:sldMkLst>
        <pc:spChg chg="mod">
          <ac:chgData name="Elizabeth Hamblet" userId="b047acc29c22127e" providerId="LiveId" clId="{0687E061-792E-42D9-8CEE-321A007C8FDE}" dt="2024-10-24T12:45:45.657" v="2963" actId="1076"/>
          <ac:spMkLst>
            <pc:docMk/>
            <pc:sldMk cId="425157863" sldId="1084"/>
            <ac:spMk id="3" creationId="{B8BF4834-C340-CF29-AF23-3D6625DCFA42}"/>
          </ac:spMkLst>
        </pc:spChg>
      </pc:sldChg>
      <pc:sldChg chg="modSp mod">
        <pc:chgData name="Elizabeth Hamblet" userId="b047acc29c22127e" providerId="LiveId" clId="{0687E061-792E-42D9-8CEE-321A007C8FDE}" dt="2024-10-24T12:47:23.169" v="2973" actId="20577"/>
        <pc:sldMkLst>
          <pc:docMk/>
          <pc:sldMk cId="1336143385" sldId="1085"/>
        </pc:sldMkLst>
        <pc:spChg chg="mod">
          <ac:chgData name="Elizabeth Hamblet" userId="b047acc29c22127e" providerId="LiveId" clId="{0687E061-792E-42D9-8CEE-321A007C8FDE}" dt="2024-10-24T12:47:23.169" v="2973" actId="20577"/>
          <ac:spMkLst>
            <pc:docMk/>
            <pc:sldMk cId="1336143385" sldId="1085"/>
            <ac:spMk id="3" creationId="{028F2D85-720B-0693-8113-22B20221457A}"/>
          </ac:spMkLst>
        </pc:spChg>
      </pc:sldChg>
      <pc:sldChg chg="modSp del mod">
        <pc:chgData name="Elizabeth Hamblet" userId="b047acc29c22127e" providerId="LiveId" clId="{0687E061-792E-42D9-8CEE-321A007C8FDE}" dt="2024-10-23T21:39:04.207" v="2790" actId="2696"/>
        <pc:sldMkLst>
          <pc:docMk/>
          <pc:sldMk cId="2931799320" sldId="1087"/>
        </pc:sldMkLst>
        <pc:spChg chg="mod">
          <ac:chgData name="Elizabeth Hamblet" userId="b047acc29c22127e" providerId="LiveId" clId="{0687E061-792E-42D9-8CEE-321A007C8FDE}" dt="2024-10-23T21:10:55.685" v="2353" actId="20577"/>
          <ac:spMkLst>
            <pc:docMk/>
            <pc:sldMk cId="2931799320" sldId="1087"/>
            <ac:spMk id="3" creationId="{1E30101D-14EA-0551-C1BB-7FE27625FE52}"/>
          </ac:spMkLst>
        </pc:spChg>
      </pc:sldChg>
      <pc:sldChg chg="modSp mod">
        <pc:chgData name="Elizabeth Hamblet" userId="b047acc29c22127e" providerId="LiveId" clId="{0687E061-792E-42D9-8CEE-321A007C8FDE}" dt="2024-10-24T12:50:54.053" v="3054" actId="20577"/>
        <pc:sldMkLst>
          <pc:docMk/>
          <pc:sldMk cId="412508669" sldId="1088"/>
        </pc:sldMkLst>
        <pc:spChg chg="mod">
          <ac:chgData name="Elizabeth Hamblet" userId="b047acc29c22127e" providerId="LiveId" clId="{0687E061-792E-42D9-8CEE-321A007C8FDE}" dt="2024-10-24T12:50:54.053" v="3054" actId="20577"/>
          <ac:spMkLst>
            <pc:docMk/>
            <pc:sldMk cId="412508669" sldId="1088"/>
            <ac:spMk id="3" creationId="{500119E4-357B-FDCB-7670-5DC502203E9A}"/>
          </ac:spMkLst>
        </pc:spChg>
      </pc:sldChg>
      <pc:sldChg chg="del">
        <pc:chgData name="Elizabeth Hamblet" userId="b047acc29c22127e" providerId="LiveId" clId="{0687E061-792E-42D9-8CEE-321A007C8FDE}" dt="2024-10-23T12:48:36.027" v="18" actId="2696"/>
        <pc:sldMkLst>
          <pc:docMk/>
          <pc:sldMk cId="3566618379" sldId="1090"/>
        </pc:sldMkLst>
      </pc:sldChg>
      <pc:sldChg chg="del">
        <pc:chgData name="Elizabeth Hamblet" userId="b047acc29c22127e" providerId="LiveId" clId="{0687E061-792E-42D9-8CEE-321A007C8FDE}" dt="2024-10-23T21:40:04.259" v="2791" actId="2696"/>
        <pc:sldMkLst>
          <pc:docMk/>
          <pc:sldMk cId="2682749720" sldId="1091"/>
        </pc:sldMkLst>
      </pc:sldChg>
      <pc:sldChg chg="modSp mod">
        <pc:chgData name="Elizabeth Hamblet" userId="b047acc29c22127e" providerId="LiveId" clId="{0687E061-792E-42D9-8CEE-321A007C8FDE}" dt="2024-10-24T12:52:24.457" v="3067" actId="948"/>
        <pc:sldMkLst>
          <pc:docMk/>
          <pc:sldMk cId="821789379" sldId="1092"/>
        </pc:sldMkLst>
        <pc:spChg chg="mod">
          <ac:chgData name="Elizabeth Hamblet" userId="b047acc29c22127e" providerId="LiveId" clId="{0687E061-792E-42D9-8CEE-321A007C8FDE}" dt="2024-10-24T12:52:24.457" v="3067" actId="948"/>
          <ac:spMkLst>
            <pc:docMk/>
            <pc:sldMk cId="821789379" sldId="1092"/>
            <ac:spMk id="3" creationId="{B233E27F-CE38-630C-9BEC-63AA4D400731}"/>
          </ac:spMkLst>
        </pc:spChg>
      </pc:sldChg>
      <pc:sldChg chg="del">
        <pc:chgData name="Elizabeth Hamblet" userId="b047acc29c22127e" providerId="LiveId" clId="{0687E061-792E-42D9-8CEE-321A007C8FDE}" dt="2024-10-23T12:38:27.090" v="1" actId="2696"/>
        <pc:sldMkLst>
          <pc:docMk/>
          <pc:sldMk cId="3437837009" sldId="1095"/>
        </pc:sldMkLst>
      </pc:sldChg>
      <pc:sldChg chg="del">
        <pc:chgData name="Elizabeth Hamblet" userId="b047acc29c22127e" providerId="LiveId" clId="{0687E061-792E-42D9-8CEE-321A007C8FDE}" dt="2024-10-23T12:38:42.106" v="4" actId="2696"/>
        <pc:sldMkLst>
          <pc:docMk/>
          <pc:sldMk cId="2129006244" sldId="1096"/>
        </pc:sldMkLst>
      </pc:sldChg>
      <pc:sldChg chg="del">
        <pc:chgData name="Elizabeth Hamblet" userId="b047acc29c22127e" providerId="LiveId" clId="{0687E061-792E-42D9-8CEE-321A007C8FDE}" dt="2024-10-23T12:39:06.321" v="6" actId="2696"/>
        <pc:sldMkLst>
          <pc:docMk/>
          <pc:sldMk cId="3571207864" sldId="1097"/>
        </pc:sldMkLst>
      </pc:sldChg>
      <pc:sldChg chg="del">
        <pc:chgData name="Elizabeth Hamblet" userId="b047acc29c22127e" providerId="LiveId" clId="{0687E061-792E-42D9-8CEE-321A007C8FDE}" dt="2024-10-23T12:46:21.367" v="7" actId="2696"/>
        <pc:sldMkLst>
          <pc:docMk/>
          <pc:sldMk cId="2250027382" sldId="1098"/>
        </pc:sldMkLst>
      </pc:sldChg>
      <pc:sldChg chg="del">
        <pc:chgData name="Elizabeth Hamblet" userId="b047acc29c22127e" providerId="LiveId" clId="{0687E061-792E-42D9-8CEE-321A007C8FDE}" dt="2024-10-23T12:48:12.928" v="16" actId="2696"/>
        <pc:sldMkLst>
          <pc:docMk/>
          <pc:sldMk cId="591480347" sldId="1099"/>
        </pc:sldMkLst>
      </pc:sldChg>
      <pc:sldChg chg="modSp del mod">
        <pc:chgData name="Elizabeth Hamblet" userId="b047acc29c22127e" providerId="LiveId" clId="{0687E061-792E-42D9-8CEE-321A007C8FDE}" dt="2024-10-23T21:43:24.898" v="2812" actId="2696"/>
        <pc:sldMkLst>
          <pc:docMk/>
          <pc:sldMk cId="3871336606" sldId="1099"/>
        </pc:sldMkLst>
        <pc:spChg chg="mod">
          <ac:chgData name="Elizabeth Hamblet" userId="b047acc29c22127e" providerId="LiveId" clId="{0687E061-792E-42D9-8CEE-321A007C8FDE}" dt="2024-10-23T12:48:42.659" v="20" actId="1076"/>
          <ac:spMkLst>
            <pc:docMk/>
            <pc:sldMk cId="3871336606" sldId="1099"/>
            <ac:spMk id="3" creationId="{1FADC96A-9816-9A5A-F423-2F5572738AB5}"/>
          </ac:spMkLst>
        </pc:spChg>
      </pc:sldChg>
      <pc:sldChg chg="del">
        <pc:chgData name="Elizabeth Hamblet" userId="b047acc29c22127e" providerId="LiveId" clId="{0687E061-792E-42D9-8CEE-321A007C8FDE}" dt="2024-10-23T16:58:33.274" v="21" actId="2696"/>
        <pc:sldMkLst>
          <pc:docMk/>
          <pc:sldMk cId="580241157" sldId="1100"/>
        </pc:sldMkLst>
      </pc:sldChg>
      <pc:sldChg chg="modSp del mod ord">
        <pc:chgData name="Elizabeth Hamblet" userId="b047acc29c22127e" providerId="LiveId" clId="{0687E061-792E-42D9-8CEE-321A007C8FDE}" dt="2024-10-24T12:56:42.096" v="3070" actId="2696"/>
        <pc:sldMkLst>
          <pc:docMk/>
          <pc:sldMk cId="1221442999" sldId="1101"/>
        </pc:sldMkLst>
        <pc:spChg chg="mod">
          <ac:chgData name="Elizabeth Hamblet" userId="b047acc29c22127e" providerId="LiveId" clId="{0687E061-792E-42D9-8CEE-321A007C8FDE}" dt="2024-10-23T20:21:37.681" v="1452" actId="1076"/>
          <ac:spMkLst>
            <pc:docMk/>
            <pc:sldMk cId="1221442999" sldId="1101"/>
            <ac:spMk id="3" creationId="{D2C7A8EF-8D49-AB8F-FBD3-EE52F90B5E37}"/>
          </ac:spMkLst>
        </pc:spChg>
      </pc:sldChg>
      <pc:sldChg chg="del">
        <pc:chgData name="Elizabeth Hamblet" userId="b047acc29c22127e" providerId="LiveId" clId="{0687E061-792E-42D9-8CEE-321A007C8FDE}" dt="2024-10-23T16:58:47.849" v="23" actId="2696"/>
        <pc:sldMkLst>
          <pc:docMk/>
          <pc:sldMk cId="2240737377" sldId="1102"/>
        </pc:sldMkLst>
      </pc:sldChg>
      <pc:sldChg chg="modSp del mod">
        <pc:chgData name="Elizabeth Hamblet" userId="b047acc29c22127e" providerId="LiveId" clId="{0687E061-792E-42D9-8CEE-321A007C8FDE}" dt="2024-10-23T12:47:07.813" v="9" actId="2696"/>
        <pc:sldMkLst>
          <pc:docMk/>
          <pc:sldMk cId="3409905352" sldId="1103"/>
        </pc:sldMkLst>
        <pc:spChg chg="mod">
          <ac:chgData name="Elizabeth Hamblet" userId="b047acc29c22127e" providerId="LiveId" clId="{0687E061-792E-42D9-8CEE-321A007C8FDE}" dt="2024-10-23T12:38:29.536" v="2" actId="1076"/>
          <ac:spMkLst>
            <pc:docMk/>
            <pc:sldMk cId="3409905352" sldId="1103"/>
            <ac:spMk id="3" creationId="{33FC14AA-3384-411D-B1DC-C8A48EB2BDA8}"/>
          </ac:spMkLst>
        </pc:spChg>
      </pc:sldChg>
      <pc:sldChg chg="modSp del mod ord">
        <pc:chgData name="Elizabeth Hamblet" userId="b047acc29c22127e" providerId="LiveId" clId="{0687E061-792E-42D9-8CEE-321A007C8FDE}" dt="2024-10-23T21:40:42.714" v="2794" actId="2696"/>
        <pc:sldMkLst>
          <pc:docMk/>
          <pc:sldMk cId="3086963625" sldId="1104"/>
        </pc:sldMkLst>
        <pc:spChg chg="mod">
          <ac:chgData name="Elizabeth Hamblet" userId="b047acc29c22127e" providerId="LiveId" clId="{0687E061-792E-42D9-8CEE-321A007C8FDE}" dt="2024-10-23T12:47:41.301" v="14" actId="1076"/>
          <ac:spMkLst>
            <pc:docMk/>
            <pc:sldMk cId="3086963625" sldId="1104"/>
            <ac:spMk id="3" creationId="{DABBFBCB-266C-74C8-0800-1004ABD81B35}"/>
          </ac:spMkLst>
        </pc:spChg>
      </pc:sldChg>
      <pc:sldChg chg="modSp del mod">
        <pc:chgData name="Elizabeth Hamblet" userId="b047acc29c22127e" providerId="LiveId" clId="{0687E061-792E-42D9-8CEE-321A007C8FDE}" dt="2024-10-23T21:41:17.590" v="2798" actId="2696"/>
        <pc:sldMkLst>
          <pc:docMk/>
          <pc:sldMk cId="3236124523" sldId="1105"/>
        </pc:sldMkLst>
        <pc:spChg chg="mod">
          <ac:chgData name="Elizabeth Hamblet" userId="b047acc29c22127e" providerId="LiveId" clId="{0687E061-792E-42D9-8CEE-321A007C8FDE}" dt="2024-10-23T12:47:49.122" v="15" actId="1076"/>
          <ac:spMkLst>
            <pc:docMk/>
            <pc:sldMk cId="3236124523" sldId="1105"/>
            <ac:spMk id="3" creationId="{55756955-6BB0-F7E2-1366-60E8CAF5C606}"/>
          </ac:spMkLst>
        </pc:spChg>
      </pc:sldChg>
      <pc:sldChg chg="del">
        <pc:chgData name="Elizabeth Hamblet" userId="b047acc29c22127e" providerId="LiveId" clId="{0687E061-792E-42D9-8CEE-321A007C8FDE}" dt="2024-10-23T21:42:47.827" v="2808" actId="2696"/>
        <pc:sldMkLst>
          <pc:docMk/>
          <pc:sldMk cId="3116365134" sldId="1106"/>
        </pc:sldMkLst>
      </pc:sldChg>
      <pc:sldChg chg="del">
        <pc:chgData name="Elizabeth Hamblet" userId="b047acc29c22127e" providerId="LiveId" clId="{0687E061-792E-42D9-8CEE-321A007C8FDE}" dt="2024-10-23T21:43:10.846" v="2810" actId="2696"/>
        <pc:sldMkLst>
          <pc:docMk/>
          <pc:sldMk cId="3169832129" sldId="1106"/>
        </pc:sldMkLst>
      </pc:sldChg>
      <pc:sldChg chg="modSp del mod">
        <pc:chgData name="Elizabeth Hamblet" userId="b047acc29c22127e" providerId="LiveId" clId="{0687E061-792E-42D9-8CEE-321A007C8FDE}" dt="2024-10-23T21:42:56.918" v="2809" actId="2696"/>
        <pc:sldMkLst>
          <pc:docMk/>
          <pc:sldMk cId="4195796926" sldId="1107"/>
        </pc:sldMkLst>
        <pc:spChg chg="mod">
          <ac:chgData name="Elizabeth Hamblet" userId="b047acc29c22127e" providerId="LiveId" clId="{0687E061-792E-42D9-8CEE-321A007C8FDE}" dt="2024-10-23T12:48:17.127" v="17" actId="1076"/>
          <ac:spMkLst>
            <pc:docMk/>
            <pc:sldMk cId="4195796926" sldId="1107"/>
            <ac:spMk id="3" creationId="{8665B704-3212-A921-BB13-83FD24BB88AA}"/>
          </ac:spMkLst>
        </pc:spChg>
      </pc:sldChg>
      <pc:sldChg chg="add">
        <pc:chgData name="Elizabeth Hamblet" userId="b047acc29c22127e" providerId="LiveId" clId="{0687E061-792E-42D9-8CEE-321A007C8FDE}" dt="2024-10-23T16:58:44.350" v="22"/>
        <pc:sldMkLst>
          <pc:docMk/>
          <pc:sldMk cId="1334740820" sldId="1108"/>
        </pc:sldMkLst>
      </pc:sldChg>
      <pc:sldChg chg="add">
        <pc:chgData name="Elizabeth Hamblet" userId="b047acc29c22127e" providerId="LiveId" clId="{0687E061-792E-42D9-8CEE-321A007C8FDE}" dt="2024-10-23T16:58:44.350" v="22"/>
        <pc:sldMkLst>
          <pc:docMk/>
          <pc:sldMk cId="2730874736" sldId="1109"/>
        </pc:sldMkLst>
      </pc:sldChg>
      <pc:sldChg chg="add">
        <pc:chgData name="Elizabeth Hamblet" userId="b047acc29c22127e" providerId="LiveId" clId="{0687E061-792E-42D9-8CEE-321A007C8FDE}" dt="2024-10-23T16:58:44.350" v="22"/>
        <pc:sldMkLst>
          <pc:docMk/>
          <pc:sldMk cId="545268014" sldId="1110"/>
        </pc:sldMkLst>
      </pc:sldChg>
      <pc:sldChg chg="add del">
        <pc:chgData name="Elizabeth Hamblet" userId="b047acc29c22127e" providerId="LiveId" clId="{0687E061-792E-42D9-8CEE-321A007C8FDE}" dt="2024-10-23T16:58:55.561" v="24" actId="2696"/>
        <pc:sldMkLst>
          <pc:docMk/>
          <pc:sldMk cId="1925769496" sldId="1111"/>
        </pc:sldMkLst>
      </pc:sldChg>
      <pc:sldChg chg="modSp mod">
        <pc:chgData name="Elizabeth Hamblet" userId="b047acc29c22127e" providerId="LiveId" clId="{0687E061-792E-42D9-8CEE-321A007C8FDE}" dt="2024-10-23T21:40:50.332" v="2796" actId="1076"/>
        <pc:sldMkLst>
          <pc:docMk/>
          <pc:sldMk cId="93645359" sldId="1112"/>
        </pc:sldMkLst>
        <pc:spChg chg="mod">
          <ac:chgData name="Elizabeth Hamblet" userId="b047acc29c22127e" providerId="LiveId" clId="{0687E061-792E-42D9-8CEE-321A007C8FDE}" dt="2024-10-23T21:40:50.332" v="2796" actId="1076"/>
          <ac:spMkLst>
            <pc:docMk/>
            <pc:sldMk cId="93645359" sldId="1112"/>
            <ac:spMk id="3" creationId="{A257BCA6-D6F9-4680-92B8-7B0546B12C99}"/>
          </ac:spMkLst>
        </pc:spChg>
      </pc:sldChg>
      <pc:sldChg chg="modSp mod">
        <pc:chgData name="Elizabeth Hamblet" userId="b047acc29c22127e" providerId="LiveId" clId="{0687E061-792E-42D9-8CEE-321A007C8FDE}" dt="2024-10-23T21:41:12.818" v="2797" actId="1076"/>
        <pc:sldMkLst>
          <pc:docMk/>
          <pc:sldMk cId="1353892161" sldId="1113"/>
        </pc:sldMkLst>
        <pc:spChg chg="mod">
          <ac:chgData name="Elizabeth Hamblet" userId="b047acc29c22127e" providerId="LiveId" clId="{0687E061-792E-42D9-8CEE-321A007C8FDE}" dt="2024-10-23T21:41:12.818" v="2797" actId="1076"/>
          <ac:spMkLst>
            <pc:docMk/>
            <pc:sldMk cId="1353892161" sldId="1113"/>
            <ac:spMk id="3" creationId="{40763ACC-F79B-B97C-1E5D-625CE5610C0B}"/>
          </ac:spMkLst>
        </pc:spChg>
      </pc:sldChg>
      <pc:sldChg chg="modSp mod">
        <pc:chgData name="Elizabeth Hamblet" userId="b047acc29c22127e" providerId="LiveId" clId="{0687E061-792E-42D9-8CEE-321A007C8FDE}" dt="2024-10-23T21:42:45.439" v="2807" actId="1076"/>
        <pc:sldMkLst>
          <pc:docMk/>
          <pc:sldMk cId="682775325" sldId="1114"/>
        </pc:sldMkLst>
        <pc:spChg chg="mod">
          <ac:chgData name="Elizabeth Hamblet" userId="b047acc29c22127e" providerId="LiveId" clId="{0687E061-792E-42D9-8CEE-321A007C8FDE}" dt="2024-10-23T21:42:45.439" v="2807" actId="1076"/>
          <ac:spMkLst>
            <pc:docMk/>
            <pc:sldMk cId="682775325" sldId="1114"/>
            <ac:spMk id="3" creationId="{EE506DFF-55A7-3472-FAA5-BBE2CFD79ADE}"/>
          </ac:spMkLst>
        </pc:spChg>
      </pc:sldChg>
      <pc:sldChg chg="modSp mod">
        <pc:chgData name="Elizabeth Hamblet" userId="b047acc29c22127e" providerId="LiveId" clId="{0687E061-792E-42D9-8CEE-321A007C8FDE}" dt="2024-10-23T21:43:13.463" v="2811" actId="1076"/>
        <pc:sldMkLst>
          <pc:docMk/>
          <pc:sldMk cId="1319339644" sldId="1115"/>
        </pc:sldMkLst>
        <pc:spChg chg="mod">
          <ac:chgData name="Elizabeth Hamblet" userId="b047acc29c22127e" providerId="LiveId" clId="{0687E061-792E-42D9-8CEE-321A007C8FDE}" dt="2024-10-23T21:43:13.463" v="2811" actId="1076"/>
          <ac:spMkLst>
            <pc:docMk/>
            <pc:sldMk cId="1319339644" sldId="1115"/>
            <ac:spMk id="3" creationId="{0E36C005-F895-D078-A079-6A9A08C01EF4}"/>
          </ac:spMkLst>
        </pc:spChg>
      </pc:sldChg>
      <pc:sldChg chg="delSp mod">
        <pc:chgData name="Elizabeth Hamblet" userId="b047acc29c22127e" providerId="LiveId" clId="{0687E061-792E-42D9-8CEE-321A007C8FDE}" dt="2024-10-23T21:44:43.365" v="2813" actId="21"/>
        <pc:sldMkLst>
          <pc:docMk/>
          <pc:sldMk cId="2128373159" sldId="1116"/>
        </pc:sldMkLst>
        <pc:spChg chg="del">
          <ac:chgData name="Elizabeth Hamblet" userId="b047acc29c22127e" providerId="LiveId" clId="{0687E061-792E-42D9-8CEE-321A007C8FDE}" dt="2024-10-23T21:44:43.365" v="2813" actId="21"/>
          <ac:spMkLst>
            <pc:docMk/>
            <pc:sldMk cId="2128373159" sldId="1116"/>
            <ac:spMk id="3" creationId="{B7633F9C-DF22-6313-EDFE-348E3FE166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6C595-A986-4215-1D7D-0ECFB4DDA9CD}"/>
              </a:ext>
            </a:extLst>
          </p:cNvPr>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r>
              <a:rPr lang="en-US" b="1" dirty="0">
                <a:latin typeface="Corbel" panose="020B0503020204020204" pitchFamily="34" charset="0"/>
              </a:rPr>
              <a:t>Hamblet – Make Reports Useful</a:t>
            </a:r>
          </a:p>
        </p:txBody>
      </p:sp>
      <p:sp>
        <p:nvSpPr>
          <p:cNvPr id="4" name="Footer Placeholder 3">
            <a:extLst>
              <a:ext uri="{FF2B5EF4-FFF2-40B4-BE49-F238E27FC236}">
                <a16:creationId xmlns:a16="http://schemas.microsoft.com/office/drawing/2014/main" id="{BDB9ABFA-1F38-FB00-B4BA-996785153393}"/>
              </a:ext>
            </a:extLst>
          </p:cNvPr>
          <p:cNvSpPr>
            <a:spLocks noGrp="1"/>
          </p:cNvSpPr>
          <p:nvPr>
            <p:ph type="ftr" sz="quarter" idx="2"/>
          </p:nvPr>
        </p:nvSpPr>
        <p:spPr>
          <a:xfrm>
            <a:off x="2" y="8977023"/>
            <a:ext cx="7102474" cy="411452"/>
          </a:xfrm>
          <a:prstGeom prst="rect">
            <a:avLst/>
          </a:prstGeom>
        </p:spPr>
        <p:txBody>
          <a:bodyPr vert="horz" lIns="94215" tIns="47107" rIns="94215" bIns="47107" rtlCol="0" anchor="b"/>
          <a:lstStyle>
            <a:lvl1pPr algn="l">
              <a:defRPr sz="1200"/>
            </a:lvl1pPr>
          </a:lstStyle>
          <a:p>
            <a:pPr>
              <a:spcBef>
                <a:spcPts val="602"/>
              </a:spcBef>
            </a:pPr>
            <a:r>
              <a:rPr lang="en-US" b="1" dirty="0">
                <a:latin typeface="Corbel" panose="020B0503020204020204" pitchFamily="34" charset="0"/>
              </a:rPr>
              <a:t>The original content provided herein is the intellectual property of Elizabeth C. Hamblet and shall not be republished, modified or used in any form or in any manner without express written consent. </a:t>
            </a:r>
            <a:endParaRPr lang="en-US" dirty="0">
              <a:latin typeface="Corbel" panose="020B0503020204020204" pitchFamily="34" charset="0"/>
            </a:endParaRPr>
          </a:p>
          <a:p>
            <a:pPr algn="ctr">
              <a:spcBef>
                <a:spcPts val="602"/>
              </a:spcBef>
            </a:pPr>
            <a:r>
              <a:rPr lang="en-US" b="1" dirty="0">
                <a:latin typeface="Corbel" panose="020B0503020204020204" pitchFamily="34" charset="0"/>
              </a:rPr>
              <a:t>DO NOT POST TO INTERNET OR DISTRIBUTE!</a:t>
            </a:r>
          </a:p>
        </p:txBody>
      </p:sp>
      <p:sp>
        <p:nvSpPr>
          <p:cNvPr id="5" name="Slide Number Placeholder 4">
            <a:extLst>
              <a:ext uri="{FF2B5EF4-FFF2-40B4-BE49-F238E27FC236}">
                <a16:creationId xmlns:a16="http://schemas.microsoft.com/office/drawing/2014/main" id="{58B644F5-8391-10FC-2AA5-F23BCA23DE4B}"/>
              </a:ext>
            </a:extLst>
          </p:cNvPr>
          <p:cNvSpPr>
            <a:spLocks noGrp="1"/>
          </p:cNvSpPr>
          <p:nvPr>
            <p:ph type="sldNum" sz="quarter" idx="3"/>
          </p:nvPr>
        </p:nvSpPr>
        <p:spPr>
          <a:xfrm>
            <a:off x="6601529" y="0"/>
            <a:ext cx="500946" cy="333073"/>
          </a:xfrm>
          <a:prstGeom prst="rect">
            <a:avLst/>
          </a:prstGeom>
        </p:spPr>
        <p:txBody>
          <a:bodyPr vert="horz" lIns="94215" tIns="47107" rIns="94215" bIns="47107" rtlCol="0" anchor="b"/>
          <a:lstStyle>
            <a:lvl1pPr algn="r">
              <a:defRPr sz="1200"/>
            </a:lvl1pPr>
          </a:lstStyle>
          <a:p>
            <a:pPr algn="ctr"/>
            <a:fld id="{49B41E74-9885-42DE-9F7F-550F70B07C80}" type="slidenum">
              <a:rPr lang="en-US" smtClean="0">
                <a:latin typeface="Corbel" panose="020B0503020204020204" pitchFamily="34" charset="0"/>
              </a:rPr>
              <a:pPr algn="ctr"/>
              <a:t>‹#›</a:t>
            </a:fld>
            <a:endParaRPr lang="en-US" dirty="0">
              <a:latin typeface="Corbel" panose="020B0503020204020204" pitchFamily="34" charset="0"/>
            </a:endParaRPr>
          </a:p>
        </p:txBody>
      </p:sp>
    </p:spTree>
    <p:extLst>
      <p:ext uri="{BB962C8B-B14F-4D97-AF65-F5344CB8AC3E}">
        <p14:creationId xmlns:p14="http://schemas.microsoft.com/office/powerpoint/2010/main" val="8432456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74320" y="2166367"/>
            <a:ext cx="8603674" cy="1739347"/>
          </a:xfrm>
        </p:spPr>
        <p:txBody>
          <a:bodyPr tIns="45720" bIns="45720" anchor="ctr">
            <a:normAutofit/>
          </a:bodyPr>
          <a:lstStyle>
            <a:lvl1pPr algn="ctr">
              <a:lnSpc>
                <a:spcPct val="100000"/>
              </a:lnSpc>
              <a:spcAft>
                <a:spcPts val="1800"/>
              </a:spcAft>
              <a:defRPr sz="4500" cap="none" spc="0" baseline="0"/>
            </a:lvl1pPr>
          </a:lstStyle>
          <a:p>
            <a:r>
              <a:rPr lang="en-US" dirty="0"/>
              <a:t>Click To Edit Master Title Style</a:t>
            </a:r>
          </a:p>
        </p:txBody>
      </p:sp>
      <p:sp>
        <p:nvSpPr>
          <p:cNvPr id="3" name="Subtitle 2"/>
          <p:cNvSpPr>
            <a:spLocks noGrp="1"/>
          </p:cNvSpPr>
          <p:nvPr>
            <p:ph type="subTitle" idx="1"/>
          </p:nvPr>
        </p:nvSpPr>
        <p:spPr>
          <a:xfrm>
            <a:off x="1143000" y="3970317"/>
            <a:ext cx="6858000" cy="1309255"/>
          </a:xfrm>
        </p:spPr>
        <p:txBody>
          <a:bodyPr>
            <a:normAutofit/>
          </a:bodyPr>
          <a:lstStyle>
            <a:lvl1pPr marL="0" indent="0" algn="ctr">
              <a:lnSpc>
                <a:spcPct val="100000"/>
              </a:lnSpc>
              <a:spcBef>
                <a:spcPts val="0"/>
              </a:spcBef>
              <a:spcAft>
                <a:spcPts val="1800"/>
              </a:spcAft>
              <a:buNone/>
              <a:defRPr sz="30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5" name="Footer Placeholder 4"/>
          <p:cNvSpPr>
            <a:spLocks noGrp="1"/>
          </p:cNvSpPr>
          <p:nvPr>
            <p:ph type="ftr" sz="quarter" idx="11"/>
          </p:nvPr>
        </p:nvSpPr>
        <p:spPr>
          <a:xfrm>
            <a:off x="-5131" y="6492877"/>
            <a:ext cx="9146750" cy="365125"/>
          </a:xfrm>
          <a:prstGeom prst="rect">
            <a:avLst/>
          </a:prstGeom>
        </p:spPr>
        <p:txBody>
          <a:bodyPr/>
          <a:lstStyle>
            <a:lvl1pPr algn="ctr">
              <a:defRPr sz="1200">
                <a:solidFill>
                  <a:schemeClr val="tx1"/>
                </a:solidFill>
              </a:defRPr>
            </a:lvl1pPr>
          </a:lstStyle>
          <a:p>
            <a:r>
              <a:rPr lang="en-US" dirty="0">
                <a:latin typeface="Century Gothic" panose="020B0502020202020204"/>
              </a:rPr>
              <a:t>© Elizabeth C. Hamblet except where noted</a:t>
            </a:r>
          </a:p>
          <a:p>
            <a:endParaRPr lang="en-US" dirty="0"/>
          </a:p>
        </p:txBody>
      </p:sp>
    </p:spTree>
    <p:extLst>
      <p:ext uri="{BB962C8B-B14F-4D97-AF65-F5344CB8AC3E}">
        <p14:creationId xmlns:p14="http://schemas.microsoft.com/office/powerpoint/2010/main" val="46137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9"/>
            <a:ext cx="2560320" cy="3432319"/>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81558" y="6422857"/>
            <a:ext cx="2595043" cy="365125"/>
          </a:xfrm>
          <a:prstGeom prst="rect">
            <a:avLst/>
          </a:prstGeom>
        </p:spPr>
        <p:txBody>
          <a:bodyPr/>
          <a:lstStyle/>
          <a:p>
            <a:fld id="{B037858A-52E0-4BD7-B84A-D7555CA3F732}" type="datetimeFigureOut">
              <a:rPr lang="en-US" smtClean="0"/>
              <a:t>10/24/2024</a:t>
            </a:fld>
            <a:endParaRPr lang="en-US"/>
          </a:p>
        </p:txBody>
      </p:sp>
      <p:sp>
        <p:nvSpPr>
          <p:cNvPr id="6" name="Footer Placeholder 5"/>
          <p:cNvSpPr>
            <a:spLocks noGrp="1"/>
          </p:cNvSpPr>
          <p:nvPr>
            <p:ph type="ftr" sz="quarter" idx="11"/>
          </p:nvPr>
        </p:nvSpPr>
        <p:spPr>
          <a:xfrm>
            <a:off x="1258615" y="6869547"/>
            <a:ext cx="406062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265139" y="6422857"/>
            <a:ext cx="709698" cy="365125"/>
          </a:xfrm>
          <a:prstGeom prst="rect">
            <a:avLst/>
          </a:prstGeom>
        </p:spPr>
        <p:txBody>
          <a:bodyPr/>
          <a:lstStyle/>
          <a:p>
            <a:fld id="{EF659177-E3BC-4EAD-9F94-C15B88E65367}" type="slidenum">
              <a:rPr lang="en-US" smtClean="0"/>
              <a:t>‹#›</a:t>
            </a:fld>
            <a:endParaRPr lang="en-US"/>
          </a:p>
        </p:txBody>
      </p:sp>
    </p:spTree>
    <p:extLst>
      <p:ext uri="{BB962C8B-B14F-4D97-AF65-F5344CB8AC3E}">
        <p14:creationId xmlns:p14="http://schemas.microsoft.com/office/powerpoint/2010/main" val="18744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81558" y="6422857"/>
            <a:ext cx="2595043" cy="365125"/>
          </a:xfrm>
          <a:prstGeom prst="rect">
            <a:avLst/>
          </a:prstGeom>
        </p:spPr>
        <p:txBody>
          <a:bodyPr/>
          <a:lstStyle/>
          <a:p>
            <a:fld id="{B037858A-52E0-4BD7-B84A-D7555CA3F732}" type="datetimeFigureOut">
              <a:rPr lang="en-US" smtClean="0"/>
              <a:t>10/24/2024</a:t>
            </a:fld>
            <a:endParaRPr lang="en-US"/>
          </a:p>
        </p:txBody>
      </p:sp>
      <p:sp>
        <p:nvSpPr>
          <p:cNvPr id="6" name="Footer Placeholder 5"/>
          <p:cNvSpPr>
            <a:spLocks noGrp="1"/>
          </p:cNvSpPr>
          <p:nvPr>
            <p:ph type="ftr" sz="quarter" idx="11"/>
          </p:nvPr>
        </p:nvSpPr>
        <p:spPr>
          <a:xfrm>
            <a:off x="1258615" y="6869547"/>
            <a:ext cx="406062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265139" y="6422857"/>
            <a:ext cx="709698" cy="365125"/>
          </a:xfrm>
          <a:prstGeom prst="rect">
            <a:avLst/>
          </a:prstGeom>
        </p:spPr>
        <p:txBody>
          <a:bodyPr/>
          <a:lstStyle/>
          <a:p>
            <a:fld id="{EF659177-E3BC-4EAD-9F94-C15B88E65367}" type="slidenum">
              <a:rPr lang="en-US" smtClean="0"/>
              <a:t>‹#›</a:t>
            </a:fld>
            <a:endParaRPr lang="en-US"/>
          </a:p>
        </p:txBody>
      </p:sp>
    </p:spTree>
    <p:extLst>
      <p:ext uri="{BB962C8B-B14F-4D97-AF65-F5344CB8AC3E}">
        <p14:creationId xmlns:p14="http://schemas.microsoft.com/office/powerpoint/2010/main" val="264518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1558" y="6422857"/>
            <a:ext cx="2595043" cy="365125"/>
          </a:xfrm>
          <a:prstGeom prst="rect">
            <a:avLst/>
          </a:prstGeom>
        </p:spPr>
        <p:txBody>
          <a:bodyPr/>
          <a:lstStyle/>
          <a:p>
            <a:fld id="{B037858A-52E0-4BD7-B84A-D7555CA3F732}" type="datetimeFigureOut">
              <a:rPr lang="en-US" smtClean="0"/>
              <a:t>10/24/2024</a:t>
            </a:fld>
            <a:endParaRPr lang="en-US"/>
          </a:p>
        </p:txBody>
      </p:sp>
      <p:sp>
        <p:nvSpPr>
          <p:cNvPr id="5" name="Footer Placeholder 4"/>
          <p:cNvSpPr>
            <a:spLocks noGrp="1"/>
          </p:cNvSpPr>
          <p:nvPr>
            <p:ph type="ftr" sz="quarter" idx="11"/>
          </p:nvPr>
        </p:nvSpPr>
        <p:spPr>
          <a:xfrm>
            <a:off x="1258615" y="6869547"/>
            <a:ext cx="406062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65139" y="6422857"/>
            <a:ext cx="709698" cy="365125"/>
          </a:xfrm>
          <a:prstGeom prst="rect">
            <a:avLst/>
          </a:prstGeom>
        </p:spPr>
        <p:txBody>
          <a:bodyPr/>
          <a:lstStyle/>
          <a:p>
            <a:fld id="{EF659177-E3BC-4EAD-9F94-C15B88E65367}" type="slidenum">
              <a:rPr lang="en-US" smtClean="0"/>
              <a:t>‹#›</a:t>
            </a:fld>
            <a:endParaRPr lang="en-US"/>
          </a:p>
        </p:txBody>
      </p:sp>
    </p:spTree>
    <p:extLst>
      <p:ext uri="{BB962C8B-B14F-4D97-AF65-F5344CB8AC3E}">
        <p14:creationId xmlns:p14="http://schemas.microsoft.com/office/powerpoint/2010/main" val="287652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422857"/>
            <a:ext cx="2057397" cy="365125"/>
          </a:xfrm>
          <a:prstGeom prst="rect">
            <a:avLst/>
          </a:prstGeom>
        </p:spPr>
        <p:txBody>
          <a:bodyPr/>
          <a:lstStyle/>
          <a:p>
            <a:fld id="{B037858A-52E0-4BD7-B84A-D7555CA3F732}" type="datetimeFigureOut">
              <a:rPr lang="en-US" smtClean="0"/>
              <a:t>10/24/2024</a:t>
            </a:fld>
            <a:endParaRPr lang="en-US"/>
          </a:p>
        </p:txBody>
      </p:sp>
      <p:sp>
        <p:nvSpPr>
          <p:cNvPr id="5" name="Footer Placeholder 4"/>
          <p:cNvSpPr>
            <a:spLocks noGrp="1"/>
          </p:cNvSpPr>
          <p:nvPr>
            <p:ph type="ftr" sz="quarter" idx="11"/>
          </p:nvPr>
        </p:nvSpPr>
        <p:spPr>
          <a:xfrm>
            <a:off x="2832102" y="6422857"/>
            <a:ext cx="32097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54788" y="6422857"/>
            <a:ext cx="659819" cy="365125"/>
          </a:xfrm>
          <a:prstGeom prst="rect">
            <a:avLst/>
          </a:prstGeom>
        </p:spPr>
        <p:txBody>
          <a:bodyPr/>
          <a:lstStyle/>
          <a:p>
            <a:fld id="{EF659177-E3BC-4EAD-9F94-C15B88E65367}" type="slidenum">
              <a:rPr lang="en-US" smtClean="0"/>
              <a:t>‹#›</a:t>
            </a:fld>
            <a:endParaRPr lang="en-US"/>
          </a:p>
        </p:txBody>
      </p:sp>
    </p:spTree>
    <p:extLst>
      <p:ext uri="{BB962C8B-B14F-4D97-AF65-F5344CB8AC3E}">
        <p14:creationId xmlns:p14="http://schemas.microsoft.com/office/powerpoint/2010/main" val="202440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008" y="2011680"/>
            <a:ext cx="3566160" cy="420624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743F8EB-6DBA-BDF6-8BCF-DD1C2E4A84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898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33D-641C-4952-9A31-F3B3E411562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CEF3D59-3D2C-4D82-8D5A-E206E6806756}"/>
              </a:ext>
            </a:extLst>
          </p:cNvPr>
          <p:cNvSpPr>
            <a:spLocks noGrp="1"/>
          </p:cNvSpPr>
          <p:nvPr>
            <p:ph type="ftr" sz="quarter" idx="10"/>
          </p:nvPr>
        </p:nvSpPr>
        <p:spPr>
          <a:xfrm>
            <a:off x="1447801" y="6464953"/>
            <a:ext cx="5527532" cy="263638"/>
          </a:xfrm>
          <a:prstGeom prst="rect">
            <a:avLst/>
          </a:prstGeom>
        </p:spPr>
        <p:txBody>
          <a:bodyPr/>
          <a:lstStyle/>
          <a:p>
            <a:r>
              <a:rPr lang="en-US" dirty="0"/>
              <a:t>© Elizabeth C. Hamblet except where noted</a:t>
            </a:r>
          </a:p>
        </p:txBody>
      </p:sp>
    </p:spTree>
    <p:extLst>
      <p:ext uri="{BB962C8B-B14F-4D97-AF65-F5344CB8AC3E}">
        <p14:creationId xmlns:p14="http://schemas.microsoft.com/office/powerpoint/2010/main" val="1689057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pyrigh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D947-238C-4D1E-BA75-A74EFAF98D8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F895EB1-E27B-46E4-95D9-1985EC2740A2}"/>
              </a:ext>
            </a:extLst>
          </p:cNvPr>
          <p:cNvSpPr>
            <a:spLocks noGrp="1"/>
          </p:cNvSpPr>
          <p:nvPr>
            <p:ph type="ftr" sz="quarter" idx="10"/>
          </p:nvPr>
        </p:nvSpPr>
        <p:spPr>
          <a:xfrm>
            <a:off x="1447801" y="6464953"/>
            <a:ext cx="5527532" cy="263638"/>
          </a:xfrm>
          <a:prstGeom prst="rect">
            <a:avLst/>
          </a:prstGeom>
        </p:spPr>
        <p:txBody>
          <a:bodyPr/>
          <a:lstStyle/>
          <a:p>
            <a:r>
              <a:rPr lang="en-US" dirty="0"/>
              <a:t>© Elizabeth C. Hamblet except where noted</a:t>
            </a:r>
          </a:p>
        </p:txBody>
      </p:sp>
    </p:spTree>
    <p:extLst>
      <p:ext uri="{BB962C8B-B14F-4D97-AF65-F5344CB8AC3E}">
        <p14:creationId xmlns:p14="http://schemas.microsoft.com/office/powerpoint/2010/main" val="231425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cap="none">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spcAft>
                <a:spcPts val="1800"/>
              </a:spcAft>
              <a:buFontTx/>
              <a:buNone/>
              <a:defRPr sz="2400" b="1"/>
            </a:lvl1pPr>
            <a:lvl2pPr marL="171450" indent="0">
              <a:lnSpc>
                <a:spcPct val="100000"/>
              </a:lnSpc>
              <a:spcAft>
                <a:spcPts val="1800"/>
              </a:spcAft>
              <a:buFontTx/>
              <a:buNone/>
              <a:defRPr sz="2400" b="1"/>
            </a:lvl2pPr>
            <a:lvl3pPr marL="342900" indent="0">
              <a:lnSpc>
                <a:spcPct val="100000"/>
              </a:lnSpc>
              <a:spcAft>
                <a:spcPts val="1800"/>
              </a:spcAft>
              <a:buFontTx/>
              <a:buNone/>
              <a:defRPr sz="2400" b="1"/>
            </a:lvl3pPr>
            <a:lvl4pPr marL="514350" indent="0">
              <a:lnSpc>
                <a:spcPct val="100000"/>
              </a:lnSpc>
              <a:spcAft>
                <a:spcPts val="1800"/>
              </a:spcAft>
              <a:buFontTx/>
              <a:buNone/>
              <a:defRPr sz="2400" b="1"/>
            </a:lvl4pPr>
            <a:lvl5pPr marL="685800" indent="0">
              <a:lnSpc>
                <a:spcPct val="100000"/>
              </a:lnSpc>
              <a:spcAft>
                <a:spcPts val="1800"/>
              </a:spcAft>
              <a:buFontTx/>
              <a:buNone/>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C4D3857A-2611-6FC4-BD96-3FBD517DE912}"/>
              </a:ext>
            </a:extLst>
          </p:cNvPr>
          <p:cNvSpPr txBox="1"/>
          <p:nvPr/>
        </p:nvSpPr>
        <p:spPr>
          <a:xfrm>
            <a:off x="8219090" y="6379779"/>
            <a:ext cx="924909" cy="478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13" dirty="0"/>
          </a:p>
        </p:txBody>
      </p:sp>
    </p:spTree>
    <p:extLst>
      <p:ext uri="{BB962C8B-B14F-4D97-AF65-F5344CB8AC3E}">
        <p14:creationId xmlns:p14="http://schemas.microsoft.com/office/powerpoint/2010/main" val="422913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cap="none">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lnSpc>
                <a:spcPct val="100000"/>
              </a:lnSpc>
              <a:spcAft>
                <a:spcPts val="1800"/>
              </a:spcAft>
              <a:buFontTx/>
              <a:buNone/>
              <a:defRPr sz="2400" b="1"/>
            </a:lvl1pPr>
            <a:lvl2pPr marL="514350" indent="-342900">
              <a:lnSpc>
                <a:spcPct val="100000"/>
              </a:lnSpc>
              <a:spcBef>
                <a:spcPts val="0"/>
              </a:spcBef>
              <a:spcAft>
                <a:spcPts val="2400"/>
              </a:spcAft>
              <a:buFont typeface="Arial" panose="020B0604020202020204" pitchFamily="34" charset="0"/>
              <a:buChar char="•"/>
              <a:defRPr sz="2400" b="1"/>
            </a:lvl2pPr>
            <a:lvl3pPr marL="685800" indent="-342900">
              <a:lnSpc>
                <a:spcPct val="100000"/>
              </a:lnSpc>
              <a:spcBef>
                <a:spcPts val="0"/>
              </a:spcBef>
              <a:spcAft>
                <a:spcPts val="2400"/>
              </a:spcAft>
              <a:buFont typeface="Arial" panose="020B0604020202020204" pitchFamily="34" charset="0"/>
              <a:buChar char="•"/>
              <a:defRPr sz="2400" b="1"/>
            </a:lvl3pPr>
            <a:lvl4pPr marL="857250" indent="-342900">
              <a:lnSpc>
                <a:spcPct val="100000"/>
              </a:lnSpc>
              <a:spcBef>
                <a:spcPts val="0"/>
              </a:spcBef>
              <a:spcAft>
                <a:spcPts val="2400"/>
              </a:spcAft>
              <a:buFont typeface="Arial" panose="020B0604020202020204" pitchFamily="34" charset="0"/>
              <a:buChar char="•"/>
              <a:defRPr sz="2400" b="1"/>
            </a:lvl4pPr>
            <a:lvl5pPr marL="1028700" indent="-342900">
              <a:lnSpc>
                <a:spcPct val="100000"/>
              </a:lnSpc>
              <a:spcBef>
                <a:spcPts val="0"/>
              </a:spcBef>
              <a:spcAft>
                <a:spcPts val="2400"/>
              </a:spcAft>
              <a:buFont typeface="Arial" panose="020B0604020202020204" pitchFamily="34" charset="0"/>
              <a:buChar char="•"/>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C4D3857A-2611-6FC4-BD96-3FBD517DE912}"/>
              </a:ext>
            </a:extLst>
          </p:cNvPr>
          <p:cNvSpPr txBox="1"/>
          <p:nvPr/>
        </p:nvSpPr>
        <p:spPr>
          <a:xfrm>
            <a:off x="8219090" y="6379779"/>
            <a:ext cx="924909" cy="478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013" dirty="0"/>
          </a:p>
        </p:txBody>
      </p:sp>
    </p:spTree>
    <p:extLst>
      <p:ext uri="{BB962C8B-B14F-4D97-AF65-F5344CB8AC3E}">
        <p14:creationId xmlns:p14="http://schemas.microsoft.com/office/powerpoint/2010/main" val="350646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for topic list">
    <p:bg>
      <p:bgRef idx="1001">
        <a:schemeClr val="bg1"/>
      </p:bgRef>
    </p:bg>
    <p:spTree>
      <p:nvGrpSpPr>
        <p:cNvPr id="1" name=""/>
        <p:cNvGrpSpPr/>
        <p:nvPr/>
      </p:nvGrpSpPr>
      <p:grpSpPr>
        <a:xfrm>
          <a:off x="0" y="0"/>
          <a:ext cx="0" cy="0"/>
          <a:chOff x="0" y="0"/>
          <a:chExt cx="0" cy="0"/>
        </a:xfrm>
      </p:grpSpPr>
      <p:sp>
        <p:nvSpPr>
          <p:cNvPr id="7" name="Rectangle 6"/>
          <p:cNvSpPr/>
          <p:nvPr/>
        </p:nvSpPr>
        <p:spPr>
          <a:xfrm>
            <a:off x="-5133" y="-30299"/>
            <a:ext cx="9146751" cy="135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44350" y="141096"/>
            <a:ext cx="7886700" cy="806758"/>
          </a:xfrm>
        </p:spPr>
        <p:txBody>
          <a:bodyPr anchor="ctr">
            <a:noAutofit/>
          </a:bodyPr>
          <a:lstStyle>
            <a:lvl1pPr algn="ctr">
              <a:lnSpc>
                <a:spcPct val="80000"/>
              </a:lnSpc>
              <a:defRPr sz="4500" b="1" cap="none" spc="0" baseline="0">
                <a:solidFill>
                  <a:srgbClr val="FDFCE9"/>
                </a:solidFill>
              </a:defRPr>
            </a:lvl1pPr>
          </a:lstStyle>
          <a:p>
            <a:r>
              <a:rPr lang="en-US" dirty="0"/>
              <a:t>Click To Edit Master Title Style</a:t>
            </a:r>
          </a:p>
        </p:txBody>
      </p:sp>
      <p:sp>
        <p:nvSpPr>
          <p:cNvPr id="3" name="Text Placeholder 2"/>
          <p:cNvSpPr>
            <a:spLocks noGrp="1"/>
          </p:cNvSpPr>
          <p:nvPr>
            <p:ph type="body" idx="1"/>
          </p:nvPr>
        </p:nvSpPr>
        <p:spPr>
          <a:xfrm>
            <a:off x="803568" y="2124071"/>
            <a:ext cx="7886700" cy="1174639"/>
          </a:xfrm>
        </p:spPr>
        <p:txBody>
          <a:bodyPr anchor="t">
            <a:normAutofit/>
          </a:bodyPr>
          <a:lstStyle>
            <a:lvl1pPr marL="0" indent="0" algn="ctr">
              <a:lnSpc>
                <a:spcPct val="100000"/>
              </a:lnSpc>
              <a:spcBef>
                <a:spcPts val="0"/>
              </a:spcBef>
              <a:spcAft>
                <a:spcPts val="2400"/>
              </a:spcAft>
              <a:buNone/>
              <a:defRPr sz="3200" b="1">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1" y="6422857"/>
            <a:ext cx="9141619" cy="435145"/>
          </a:xfrm>
          <a:prstGeom prst="rect">
            <a:avLst/>
          </a:prstGeom>
        </p:spPr>
        <p:txBody>
          <a:bodyPr/>
          <a:lstStyle>
            <a:lvl1pPr algn="ctr">
              <a:defRPr sz="1200">
                <a:solidFill>
                  <a:schemeClr val="tx2"/>
                </a:solidFill>
              </a:defRPr>
            </a:lvl1pPr>
          </a:lstStyle>
          <a:p>
            <a:r>
              <a:rPr lang="en-US" dirty="0">
                <a:latin typeface="Century Gothic" panose="020B0502020202020204"/>
              </a:rPr>
              <a:t>© Elizabeth C. Hamblet except where noted</a:t>
            </a:r>
          </a:p>
          <a:p>
            <a:endParaRPr lang="en-US" dirty="0"/>
          </a:p>
        </p:txBody>
      </p:sp>
      <p:sp>
        <p:nvSpPr>
          <p:cNvPr id="4" name="Rectangle 3">
            <a:extLst>
              <a:ext uri="{FF2B5EF4-FFF2-40B4-BE49-F238E27FC236}">
                <a16:creationId xmlns:a16="http://schemas.microsoft.com/office/drawing/2014/main" id="{8D00EE91-B618-693E-8EEF-A51F45A8C7A3}"/>
              </a:ext>
            </a:extLst>
          </p:cNvPr>
          <p:cNvSpPr/>
          <p:nvPr userDrawn="1"/>
        </p:nvSpPr>
        <p:spPr>
          <a:xfrm>
            <a:off x="7918101" y="6422856"/>
            <a:ext cx="1225899" cy="43514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7724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 y="3044283"/>
            <a:ext cx="9225702" cy="3813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44350" y="860759"/>
            <a:ext cx="7886700" cy="1676400"/>
          </a:xfrm>
        </p:spPr>
        <p:txBody>
          <a:bodyPr anchor="ctr">
            <a:noAutofit/>
          </a:bodyPr>
          <a:lstStyle>
            <a:lvl1pPr algn="ctr">
              <a:lnSpc>
                <a:spcPct val="80000"/>
              </a:lnSpc>
              <a:defRPr sz="4500" b="1" cap="none" spc="0"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24893" y="3984402"/>
            <a:ext cx="7886700" cy="1174639"/>
          </a:xfrm>
        </p:spPr>
        <p:txBody>
          <a:bodyPr anchor="t">
            <a:normAutofit/>
          </a:bodyPr>
          <a:lstStyle>
            <a:lvl1pPr marL="0" indent="0" algn="ctr">
              <a:buNone/>
              <a:defRPr sz="32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1" y="6422857"/>
            <a:ext cx="9141619" cy="435145"/>
          </a:xfrm>
          <a:prstGeom prst="rect">
            <a:avLst/>
          </a:prstGeom>
        </p:spPr>
        <p:txBody>
          <a:bodyPr/>
          <a:lstStyle>
            <a:lvl1pPr algn="ctr">
              <a:defRPr sz="1200">
                <a:solidFill>
                  <a:schemeClr val="bg1"/>
                </a:solidFill>
              </a:defRPr>
            </a:lvl1pPr>
          </a:lstStyle>
          <a:p>
            <a:r>
              <a:rPr lang="en-US" dirty="0">
                <a:latin typeface="Century Gothic" panose="020B0502020202020204"/>
              </a:rPr>
              <a:t>© Elizabeth C. Hamblet except where noted</a:t>
            </a:r>
          </a:p>
          <a:p>
            <a:endParaRPr lang="en-US" dirty="0"/>
          </a:p>
        </p:txBody>
      </p:sp>
      <p:sp>
        <p:nvSpPr>
          <p:cNvPr id="4" name="Rectangle 3">
            <a:extLst>
              <a:ext uri="{FF2B5EF4-FFF2-40B4-BE49-F238E27FC236}">
                <a16:creationId xmlns:a16="http://schemas.microsoft.com/office/drawing/2014/main" id="{52A66DB3-2229-8B90-A9CA-140F51E1B51B}"/>
              </a:ext>
            </a:extLst>
          </p:cNvPr>
          <p:cNvSpPr/>
          <p:nvPr userDrawn="1"/>
        </p:nvSpPr>
        <p:spPr>
          <a:xfrm>
            <a:off x="7999804" y="6422856"/>
            <a:ext cx="1225899" cy="4351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1390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1558" y="6422857"/>
            <a:ext cx="2595043" cy="365125"/>
          </a:xfrm>
          <a:prstGeom prst="rect">
            <a:avLst/>
          </a:prstGeom>
        </p:spPr>
        <p:txBody>
          <a:bodyPr/>
          <a:lstStyle/>
          <a:p>
            <a:fld id="{B037858A-52E0-4BD7-B84A-D7555CA3F732}" type="datetimeFigureOut">
              <a:rPr lang="en-US" smtClean="0"/>
              <a:t>10/24/2024</a:t>
            </a:fld>
            <a:endParaRPr lang="en-US"/>
          </a:p>
        </p:txBody>
      </p:sp>
      <p:sp>
        <p:nvSpPr>
          <p:cNvPr id="6" name="Footer Placeholder 5"/>
          <p:cNvSpPr>
            <a:spLocks noGrp="1"/>
          </p:cNvSpPr>
          <p:nvPr>
            <p:ph type="ftr" sz="quarter" idx="11"/>
          </p:nvPr>
        </p:nvSpPr>
        <p:spPr>
          <a:xfrm>
            <a:off x="1258615" y="6869547"/>
            <a:ext cx="406062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265139" y="6422857"/>
            <a:ext cx="709698" cy="365125"/>
          </a:xfrm>
          <a:prstGeom prst="rect">
            <a:avLst/>
          </a:prstGeom>
        </p:spPr>
        <p:txBody>
          <a:bodyPr/>
          <a:lstStyle/>
          <a:p>
            <a:fld id="{EF659177-E3BC-4EAD-9F94-C15B88E65367}" type="slidenum">
              <a:rPr lang="en-US" smtClean="0"/>
              <a:t>‹#›</a:t>
            </a:fld>
            <a:endParaRPr lang="en-US"/>
          </a:p>
        </p:txBody>
      </p:sp>
    </p:spTree>
    <p:extLst>
      <p:ext uri="{BB962C8B-B14F-4D97-AF65-F5344CB8AC3E}">
        <p14:creationId xmlns:p14="http://schemas.microsoft.com/office/powerpoint/2010/main" val="232849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1258615" y="6869547"/>
            <a:ext cx="4060627" cy="365125"/>
          </a:xfrm>
          <a:prstGeom prst="rect">
            <a:avLst/>
          </a:prstGeom>
        </p:spPr>
        <p:txBody>
          <a:bodyPr/>
          <a:lstStyle/>
          <a:p>
            <a:endParaRPr lang="en-US"/>
          </a:p>
        </p:txBody>
      </p:sp>
    </p:spTree>
    <p:extLst>
      <p:ext uri="{BB962C8B-B14F-4D97-AF65-F5344CB8AC3E}">
        <p14:creationId xmlns:p14="http://schemas.microsoft.com/office/powerpoint/2010/main" val="70070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1258615" y="6869547"/>
            <a:ext cx="4060627" cy="365125"/>
          </a:xfrm>
          <a:prstGeom prst="rect">
            <a:avLst/>
          </a:prstGeom>
        </p:spPr>
        <p:txBody>
          <a:bodyPr/>
          <a:lstStyle/>
          <a:p>
            <a:endParaRPr lang="en-US"/>
          </a:p>
        </p:txBody>
      </p:sp>
    </p:spTree>
    <p:extLst>
      <p:ext uri="{BB962C8B-B14F-4D97-AF65-F5344CB8AC3E}">
        <p14:creationId xmlns:p14="http://schemas.microsoft.com/office/powerpoint/2010/main" val="367748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558" y="6422857"/>
            <a:ext cx="2595043" cy="365125"/>
          </a:xfrm>
          <a:prstGeom prst="rect">
            <a:avLst/>
          </a:prstGeom>
        </p:spPr>
        <p:txBody>
          <a:bodyPr/>
          <a:lstStyle/>
          <a:p>
            <a:fld id="{B037858A-52E0-4BD7-B84A-D7555CA3F732}" type="datetimeFigureOut">
              <a:rPr lang="en-US" smtClean="0"/>
              <a:t>10/24/2024</a:t>
            </a:fld>
            <a:endParaRPr lang="en-US"/>
          </a:p>
        </p:txBody>
      </p:sp>
      <p:sp>
        <p:nvSpPr>
          <p:cNvPr id="3" name="Footer Placeholder 2"/>
          <p:cNvSpPr>
            <a:spLocks noGrp="1"/>
          </p:cNvSpPr>
          <p:nvPr>
            <p:ph type="ftr" sz="quarter" idx="11"/>
          </p:nvPr>
        </p:nvSpPr>
        <p:spPr>
          <a:xfrm>
            <a:off x="1258615" y="6869547"/>
            <a:ext cx="406062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265139" y="6422857"/>
            <a:ext cx="709698" cy="365125"/>
          </a:xfrm>
          <a:prstGeom prst="rect">
            <a:avLst/>
          </a:prstGeom>
        </p:spPr>
        <p:txBody>
          <a:bodyPr/>
          <a:lstStyle/>
          <a:p>
            <a:fld id="{EF659177-E3BC-4EAD-9F94-C15B88E65367}" type="slidenum">
              <a:rPr lang="en-US" smtClean="0"/>
              <a:t>‹#›</a:t>
            </a:fld>
            <a:endParaRPr lang="en-US"/>
          </a:p>
        </p:txBody>
      </p:sp>
    </p:spTree>
    <p:extLst>
      <p:ext uri="{BB962C8B-B14F-4D97-AF65-F5344CB8AC3E}">
        <p14:creationId xmlns:p14="http://schemas.microsoft.com/office/powerpoint/2010/main" val="39136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286" y="3"/>
            <a:ext cx="9141714" cy="992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157675"/>
            <a:ext cx="7772400" cy="6771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1405054"/>
            <a:ext cx="7772400" cy="48128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13C4E817-D864-BE8E-260A-C62B76BBF1AD}"/>
              </a:ext>
            </a:extLst>
          </p:cNvPr>
          <p:cNvSpPr txBox="1">
            <a:spLocks/>
          </p:cNvSpPr>
          <p:nvPr userDrawn="1"/>
        </p:nvSpPr>
        <p:spPr>
          <a:xfrm>
            <a:off x="0" y="6446838"/>
            <a:ext cx="91440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latin typeface="Century Gothic" panose="020B0502020202020204"/>
              </a:rPr>
              <a:t>© Elizabeth C. Hamblet except where noted</a:t>
            </a:r>
          </a:p>
        </p:txBody>
      </p:sp>
    </p:spTree>
    <p:extLst>
      <p:ext uri="{BB962C8B-B14F-4D97-AF65-F5344CB8AC3E}">
        <p14:creationId xmlns:p14="http://schemas.microsoft.com/office/powerpoint/2010/main" val="36347109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6" r:id="rId3"/>
    <p:sldLayoutId id="2147483663" r:id="rId4"/>
    <p:sldLayoutId id="2147483675"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txStyles>
    <p:titleStyle>
      <a:lvl1pPr algn="ctr" defTabSz="685800" rtl="0" eaLnBrk="1" latinLnBrk="0" hangingPunct="1">
        <a:lnSpc>
          <a:spcPct val="85000"/>
        </a:lnSpc>
        <a:spcBef>
          <a:spcPct val="0"/>
        </a:spcBef>
        <a:buNone/>
        <a:defRPr sz="3000" b="1" kern="1200" cap="none" baseline="0">
          <a:solidFill>
            <a:schemeClr val="bg2"/>
          </a:solidFill>
          <a:latin typeface="+mj-lt"/>
          <a:ea typeface="+mj-ea"/>
          <a:cs typeface="+mj-cs"/>
        </a:defRPr>
      </a:lvl1pPr>
    </p:titleStyle>
    <p:bodyStyle>
      <a:lvl1pPr marL="0" indent="0" algn="l" defTabSz="685800" rtl="0" eaLnBrk="1" latinLnBrk="0" hangingPunct="1">
        <a:lnSpc>
          <a:spcPct val="90000"/>
        </a:lnSpc>
        <a:spcBef>
          <a:spcPts val="900"/>
        </a:spcBef>
        <a:spcAft>
          <a:spcPts val="150"/>
        </a:spcAft>
        <a:buClr>
          <a:schemeClr val="tx1"/>
        </a:buClr>
        <a:buFontTx/>
        <a:buNone/>
        <a:defRPr sz="2400" b="1" kern="1200">
          <a:solidFill>
            <a:schemeClr val="tx1"/>
          </a:solidFill>
          <a:latin typeface="+mn-lt"/>
          <a:ea typeface="+mn-ea"/>
          <a:cs typeface="+mn-cs"/>
        </a:defRPr>
      </a:lvl1pPr>
      <a:lvl2pPr marL="171450" indent="0" algn="l" defTabSz="685800" rtl="0" eaLnBrk="1" latinLnBrk="0" hangingPunct="1">
        <a:lnSpc>
          <a:spcPct val="90000"/>
        </a:lnSpc>
        <a:spcBef>
          <a:spcPts val="150"/>
        </a:spcBef>
        <a:spcAft>
          <a:spcPts val="300"/>
        </a:spcAft>
        <a:buClr>
          <a:schemeClr val="tx1"/>
        </a:buClr>
        <a:buFontTx/>
        <a:buNone/>
        <a:defRPr sz="2400" b="1" kern="1200">
          <a:solidFill>
            <a:schemeClr val="tx1"/>
          </a:solidFill>
          <a:latin typeface="+mn-lt"/>
          <a:ea typeface="+mn-ea"/>
          <a:cs typeface="+mn-cs"/>
        </a:defRPr>
      </a:lvl2pPr>
      <a:lvl3pPr marL="342900" indent="0" algn="l" defTabSz="685800" rtl="0" eaLnBrk="1" latinLnBrk="0" hangingPunct="1">
        <a:lnSpc>
          <a:spcPct val="90000"/>
        </a:lnSpc>
        <a:spcBef>
          <a:spcPts val="150"/>
        </a:spcBef>
        <a:spcAft>
          <a:spcPts val="300"/>
        </a:spcAft>
        <a:buClr>
          <a:schemeClr val="tx1"/>
        </a:buClr>
        <a:buFontTx/>
        <a:buNone/>
        <a:defRPr sz="2400" b="1" kern="1200">
          <a:solidFill>
            <a:schemeClr val="tx1"/>
          </a:solidFill>
          <a:latin typeface="+mn-lt"/>
          <a:ea typeface="+mn-ea"/>
          <a:cs typeface="+mn-cs"/>
        </a:defRPr>
      </a:lvl3pPr>
      <a:lvl4pPr marL="514350" indent="0" algn="l" defTabSz="685800" rtl="0" eaLnBrk="1" latinLnBrk="0" hangingPunct="1">
        <a:lnSpc>
          <a:spcPct val="90000"/>
        </a:lnSpc>
        <a:spcBef>
          <a:spcPts val="150"/>
        </a:spcBef>
        <a:spcAft>
          <a:spcPts val="300"/>
        </a:spcAft>
        <a:buClr>
          <a:schemeClr val="tx1"/>
        </a:buClr>
        <a:buFontTx/>
        <a:buNone/>
        <a:defRPr sz="2400" b="1" kern="1200">
          <a:solidFill>
            <a:schemeClr val="tx1"/>
          </a:solidFill>
          <a:latin typeface="+mn-lt"/>
          <a:ea typeface="+mn-ea"/>
          <a:cs typeface="+mn-cs"/>
        </a:defRPr>
      </a:lvl4pPr>
      <a:lvl5pPr marL="685800" indent="0" algn="l" defTabSz="685800" rtl="0" eaLnBrk="1" latinLnBrk="0" hangingPunct="1">
        <a:lnSpc>
          <a:spcPct val="90000"/>
        </a:lnSpc>
        <a:spcBef>
          <a:spcPts val="150"/>
        </a:spcBef>
        <a:spcAft>
          <a:spcPts val="300"/>
        </a:spcAft>
        <a:buClr>
          <a:schemeClr val="tx1"/>
        </a:buClr>
        <a:buFontTx/>
        <a:buNone/>
        <a:defRPr sz="2400" b="1"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t.ly/LDblog109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BFC6-C340-DF30-79AF-0D0AD79550C7}"/>
              </a:ext>
            </a:extLst>
          </p:cNvPr>
          <p:cNvSpPr>
            <a:spLocks noGrp="1"/>
          </p:cNvSpPr>
          <p:nvPr>
            <p:ph type="ctrTitle"/>
          </p:nvPr>
        </p:nvSpPr>
        <p:spPr/>
        <p:txBody>
          <a:bodyPr>
            <a:normAutofit fontScale="90000"/>
          </a:bodyPr>
          <a:lstStyle/>
          <a:p>
            <a:r>
              <a:rPr lang="en-US" sz="4000" dirty="0"/>
              <a:t>Make Your Diagnostic Reports More Helpful for Your College-Bound Students</a:t>
            </a:r>
            <a:endParaRPr lang="en-US" sz="4000" b="1" dirty="0"/>
          </a:p>
        </p:txBody>
      </p:sp>
      <p:sp>
        <p:nvSpPr>
          <p:cNvPr id="3" name="Subtitle 2">
            <a:extLst>
              <a:ext uri="{FF2B5EF4-FFF2-40B4-BE49-F238E27FC236}">
                <a16:creationId xmlns:a16="http://schemas.microsoft.com/office/drawing/2014/main" id="{C2DC4E63-A9B5-94B4-4E3C-A25228FEA8AE}"/>
              </a:ext>
            </a:extLst>
          </p:cNvPr>
          <p:cNvSpPr>
            <a:spLocks noGrp="1"/>
          </p:cNvSpPr>
          <p:nvPr>
            <p:ph type="subTitle" idx="1"/>
          </p:nvPr>
        </p:nvSpPr>
        <p:spPr>
          <a:xfrm>
            <a:off x="1061720" y="4444879"/>
            <a:ext cx="6858000" cy="1309255"/>
          </a:xfrm>
        </p:spPr>
        <p:txBody>
          <a:bodyPr>
            <a:normAutofit fontScale="25000" lnSpcReduction="20000"/>
          </a:bodyPr>
          <a:lstStyle/>
          <a:p>
            <a:r>
              <a:rPr lang="en-US" sz="11200" b="1" dirty="0"/>
              <a:t>Elizabeth C. Hamblet, LDT-C, M.Ed., M.A.T.</a:t>
            </a:r>
          </a:p>
          <a:p>
            <a:r>
              <a:rPr lang="en-US" sz="11200" b="1" dirty="0"/>
              <a:t>echamblet@ldadvisory.com</a:t>
            </a:r>
          </a:p>
          <a:p>
            <a:r>
              <a:rPr lang="en-US" sz="11200" b="1" dirty="0"/>
              <a:t>www.ldadvisory.com</a:t>
            </a:r>
          </a:p>
          <a:p>
            <a:endParaRPr lang="en-US" sz="2100" dirty="0"/>
          </a:p>
        </p:txBody>
      </p:sp>
    </p:spTree>
    <p:extLst>
      <p:ext uri="{BB962C8B-B14F-4D97-AF65-F5344CB8AC3E}">
        <p14:creationId xmlns:p14="http://schemas.microsoft.com/office/powerpoint/2010/main" val="18095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90D7-87A6-F944-45B4-53ADAF8DBE16}"/>
              </a:ext>
            </a:extLst>
          </p:cNvPr>
          <p:cNvSpPr>
            <a:spLocks noGrp="1"/>
          </p:cNvSpPr>
          <p:nvPr>
            <p:ph type="title"/>
          </p:nvPr>
        </p:nvSpPr>
        <p:spPr/>
        <p:txBody>
          <a:bodyPr/>
          <a:lstStyle/>
          <a:p>
            <a:r>
              <a:rPr lang="en-US" dirty="0"/>
              <a:t>Before you scheduling testing…</a:t>
            </a:r>
          </a:p>
        </p:txBody>
      </p:sp>
      <p:sp>
        <p:nvSpPr>
          <p:cNvPr id="3" name="Content Placeholder 2">
            <a:extLst>
              <a:ext uri="{FF2B5EF4-FFF2-40B4-BE49-F238E27FC236}">
                <a16:creationId xmlns:a16="http://schemas.microsoft.com/office/drawing/2014/main" id="{A8511857-7C27-B3A2-1732-7F1052C48DCD}"/>
              </a:ext>
            </a:extLst>
          </p:cNvPr>
          <p:cNvSpPr>
            <a:spLocks noGrp="1"/>
          </p:cNvSpPr>
          <p:nvPr>
            <p:ph idx="1"/>
          </p:nvPr>
        </p:nvSpPr>
        <p:spPr>
          <a:xfrm>
            <a:off x="339578" y="1364414"/>
            <a:ext cx="8286261" cy="4812866"/>
          </a:xfrm>
        </p:spPr>
        <p:txBody>
          <a:bodyPr>
            <a:normAutofit fontScale="92500" lnSpcReduction="10000"/>
          </a:bodyPr>
          <a:lstStyle/>
          <a:p>
            <a:pPr>
              <a:spcAft>
                <a:spcPts val="1200"/>
              </a:spcAft>
            </a:pPr>
            <a:r>
              <a:rPr lang="en-US" sz="2800" b="1" dirty="0"/>
              <a:t>Families must look up what’s required at each college (</a:t>
            </a:r>
            <a:r>
              <a:rPr lang="en-US" sz="2800" b="1" dirty="0">
                <a:hlinkClick r:id="rId2"/>
              </a:rPr>
              <a:t>https://bit.ly/LDblog109x</a:t>
            </a:r>
            <a:r>
              <a:rPr lang="en-US" sz="2800" b="1" dirty="0"/>
              <a:t>); ask them to give you a copy because:</a:t>
            </a:r>
          </a:p>
          <a:p>
            <a:pPr marL="342900" indent="-169863">
              <a:spcAft>
                <a:spcPts val="1200"/>
              </a:spcAft>
              <a:buFont typeface="Arial" panose="020B0604020202020204" pitchFamily="34" charset="0"/>
              <a:buChar char="•"/>
            </a:pPr>
            <a:r>
              <a:rPr lang="en-US" sz="2800" b="1" dirty="0"/>
              <a:t>IEP/504 </a:t>
            </a:r>
            <a:r>
              <a:rPr lang="en-US" sz="2800" dirty="0"/>
              <a:t>alone </a:t>
            </a:r>
            <a:r>
              <a:rPr lang="en-US" sz="2800" b="1" dirty="0"/>
              <a:t>may work </a:t>
            </a:r>
          </a:p>
          <a:p>
            <a:pPr marL="342900" indent="-169863">
              <a:spcAft>
                <a:spcPts val="1200"/>
              </a:spcAft>
              <a:buFont typeface="Arial" panose="020B0604020202020204" pitchFamily="34" charset="0"/>
              <a:buChar char="•"/>
            </a:pPr>
            <a:r>
              <a:rPr lang="en-US" sz="2800" b="1" dirty="0"/>
              <a:t>Form?</a:t>
            </a:r>
          </a:p>
          <a:p>
            <a:pPr marL="342900" indent="-169863">
              <a:spcAft>
                <a:spcPts val="1200"/>
              </a:spcAft>
              <a:buFont typeface="Arial" panose="020B0604020202020204" pitchFamily="34" charset="0"/>
              <a:buChar char="•"/>
            </a:pPr>
            <a:r>
              <a:rPr lang="en-US" sz="2800" dirty="0"/>
              <a:t>Testing more than 3 years old may be okay</a:t>
            </a:r>
          </a:p>
          <a:p>
            <a:pPr marL="342900" indent="-169863">
              <a:spcAft>
                <a:spcPts val="1200"/>
              </a:spcAft>
              <a:buFont typeface="Arial" panose="020B0604020202020204" pitchFamily="34" charset="0"/>
              <a:buChar char="•"/>
            </a:pPr>
            <a:r>
              <a:rPr lang="en-US" sz="2800" b="1" dirty="0"/>
              <a:t>Psycho-ed may be enough (</a:t>
            </a:r>
            <a:r>
              <a:rPr lang="en-US" sz="2800" b="1" dirty="0" err="1"/>
              <a:t>neuropsych</a:t>
            </a:r>
            <a:r>
              <a:rPr lang="en-US" sz="2800" b="1" dirty="0"/>
              <a:t> probably not required)</a:t>
            </a:r>
          </a:p>
          <a:p>
            <a:pPr marL="342900" indent="-169863">
              <a:spcAft>
                <a:spcPts val="1200"/>
              </a:spcAft>
              <a:buFont typeface="Arial" panose="020B0604020202020204" pitchFamily="34" charset="0"/>
              <a:buChar char="•"/>
            </a:pPr>
            <a:r>
              <a:rPr lang="en-US" sz="2800" dirty="0"/>
              <a:t>ADHD – may need testing</a:t>
            </a:r>
            <a:endParaRPr lang="en-US" sz="2800" b="1" dirty="0"/>
          </a:p>
        </p:txBody>
      </p:sp>
      <p:sp>
        <p:nvSpPr>
          <p:cNvPr id="5" name="TextBox 4">
            <a:extLst>
              <a:ext uri="{FF2B5EF4-FFF2-40B4-BE49-F238E27FC236}">
                <a16:creationId xmlns:a16="http://schemas.microsoft.com/office/drawing/2014/main" id="{4AF2AB2E-6518-FA40-485C-DC62B6DA23CB}"/>
              </a:ext>
            </a:extLst>
          </p:cNvPr>
          <p:cNvSpPr txBox="1"/>
          <p:nvPr/>
        </p:nvSpPr>
        <p:spPr>
          <a:xfrm>
            <a:off x="8207522" y="6273225"/>
            <a:ext cx="1027918" cy="584775"/>
          </a:xfrm>
          <a:prstGeom prst="rect">
            <a:avLst/>
          </a:prstGeom>
          <a:noFill/>
        </p:spPr>
        <p:txBody>
          <a:bodyPr wrap="square">
            <a:spAutoFit/>
          </a:bodyPr>
          <a:lstStyle/>
          <a:p>
            <a:r>
              <a:rPr lang="en-US" sz="3200" dirty="0">
                <a:solidFill>
                  <a:schemeClr val="bg2"/>
                </a:solidFill>
              </a:rPr>
              <a:t>Ŋ Œ</a:t>
            </a:r>
          </a:p>
        </p:txBody>
      </p:sp>
    </p:spTree>
    <p:extLst>
      <p:ext uri="{BB962C8B-B14F-4D97-AF65-F5344CB8AC3E}">
        <p14:creationId xmlns:p14="http://schemas.microsoft.com/office/powerpoint/2010/main" val="149324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EFCD-1FA4-747E-AF3D-CC1C8F81C81D}"/>
              </a:ext>
            </a:extLst>
          </p:cNvPr>
          <p:cNvSpPr>
            <a:spLocks noGrp="1"/>
          </p:cNvSpPr>
          <p:nvPr>
            <p:ph type="title"/>
          </p:nvPr>
        </p:nvSpPr>
        <p:spPr/>
        <p:txBody>
          <a:bodyPr/>
          <a:lstStyle/>
          <a:p>
            <a:r>
              <a:rPr lang="en-US" dirty="0"/>
              <a:t>Common Requirements</a:t>
            </a:r>
          </a:p>
        </p:txBody>
      </p:sp>
      <p:sp>
        <p:nvSpPr>
          <p:cNvPr id="3" name="Content Placeholder 2">
            <a:extLst>
              <a:ext uri="{FF2B5EF4-FFF2-40B4-BE49-F238E27FC236}">
                <a16:creationId xmlns:a16="http://schemas.microsoft.com/office/drawing/2014/main" id="{0CACCFD6-6283-E531-29C5-0004F02924EF}"/>
              </a:ext>
            </a:extLst>
          </p:cNvPr>
          <p:cNvSpPr>
            <a:spLocks noGrp="1"/>
          </p:cNvSpPr>
          <p:nvPr>
            <p:ph idx="1"/>
          </p:nvPr>
        </p:nvSpPr>
        <p:spPr>
          <a:xfrm>
            <a:off x="349738" y="1262814"/>
            <a:ext cx="8652021" cy="5148146"/>
          </a:xfrm>
        </p:spPr>
        <p:txBody>
          <a:bodyPr>
            <a:normAutofit fontScale="92500" lnSpcReduction="10000"/>
          </a:bodyPr>
          <a:lstStyle/>
          <a:p>
            <a:pPr marL="0" indent="0">
              <a:spcAft>
                <a:spcPts val="2400"/>
              </a:spcAft>
              <a:buNone/>
            </a:pPr>
            <a:r>
              <a:rPr lang="en-US" sz="2400" dirty="0"/>
              <a:t>Some colleges will say they need testing of:</a:t>
            </a:r>
          </a:p>
          <a:p>
            <a:pPr marL="0" indent="0">
              <a:spcAft>
                <a:spcPts val="2400"/>
              </a:spcAft>
              <a:buNone/>
            </a:pPr>
            <a:r>
              <a:rPr lang="en-US" sz="2400" b="1" dirty="0"/>
              <a:t>1) Aptitude/cognitive ability  (</a:t>
            </a:r>
            <a:r>
              <a:rPr lang="en-US" sz="2400" b="1" i="1" dirty="0"/>
              <a:t>WISC/WAIS, Stanford-Binet, Detroit, WJ Cognitive</a:t>
            </a:r>
            <a:r>
              <a:rPr lang="en-US" sz="2400" b="1" dirty="0"/>
              <a:t>)</a:t>
            </a:r>
          </a:p>
          <a:p>
            <a:pPr marL="0" indent="0">
              <a:spcAft>
                <a:spcPts val="2400"/>
              </a:spcAft>
              <a:buNone/>
            </a:pPr>
            <a:r>
              <a:rPr lang="en-US" sz="2400" b="1" dirty="0"/>
              <a:t>2) Academic achievement (</a:t>
            </a:r>
            <a:r>
              <a:rPr lang="en-US" sz="2400" b="1" i="1" dirty="0"/>
              <a:t>WIAT</a:t>
            </a:r>
            <a:r>
              <a:rPr lang="en-US" sz="2400" b="1" dirty="0"/>
              <a:t> or </a:t>
            </a:r>
            <a:r>
              <a:rPr lang="en-US" sz="2400" b="1" i="1" dirty="0"/>
              <a:t>WJ Achievements</a:t>
            </a:r>
            <a:r>
              <a:rPr lang="en-US" sz="2400" b="1" dirty="0"/>
              <a:t>)</a:t>
            </a:r>
            <a:endParaRPr lang="en-US" sz="2400" dirty="0"/>
          </a:p>
          <a:p>
            <a:pPr marL="0" indent="0">
              <a:spcAft>
                <a:spcPts val="2400"/>
              </a:spcAft>
              <a:buNone/>
            </a:pPr>
            <a:r>
              <a:rPr lang="en-US" sz="2400" b="1" dirty="0"/>
              <a:t>3) Information processing – “addressing the specific areas of short and long-term memory, sequential memory, auditory and visual perception, processing speed, executive functioning, and motor ability…”*</a:t>
            </a:r>
          </a:p>
          <a:p>
            <a:pPr marL="0" indent="0">
              <a:spcAft>
                <a:spcPts val="2400"/>
              </a:spcAft>
              <a:buNone/>
            </a:pPr>
            <a:r>
              <a:rPr lang="en-US" sz="2400" b="1" dirty="0"/>
              <a:t>*Covered in a </a:t>
            </a:r>
            <a:r>
              <a:rPr lang="en-US" sz="2400" b="1" i="1" dirty="0"/>
              <a:t>WAIS</a:t>
            </a:r>
            <a:r>
              <a:rPr lang="en-US" sz="2400" b="1" dirty="0"/>
              <a:t>, </a:t>
            </a:r>
            <a:r>
              <a:rPr lang="en-US" sz="2400" b="1" i="1" dirty="0"/>
              <a:t>WISC</a:t>
            </a:r>
            <a:r>
              <a:rPr lang="en-US" sz="2400" b="1" dirty="0"/>
              <a:t>, or </a:t>
            </a:r>
            <a:r>
              <a:rPr lang="en-US" sz="2400" b="1" i="1" dirty="0"/>
              <a:t>WJ</a:t>
            </a:r>
            <a:r>
              <a:rPr lang="en-US" sz="2400" b="1" dirty="0"/>
              <a:t> cognitive tests (as long as all tests in the standard battery are administered) – no need to add tests </a:t>
            </a:r>
            <a:r>
              <a:rPr lang="en-US" sz="2400" b="1" i="1" dirty="0"/>
              <a:t>just</a:t>
            </a:r>
            <a:r>
              <a:rPr lang="en-US" sz="2400" b="1" dirty="0"/>
              <a:t> to cover this</a:t>
            </a:r>
          </a:p>
        </p:txBody>
      </p:sp>
      <p:sp>
        <p:nvSpPr>
          <p:cNvPr id="5" name="TextBox 4">
            <a:extLst>
              <a:ext uri="{FF2B5EF4-FFF2-40B4-BE49-F238E27FC236}">
                <a16:creationId xmlns:a16="http://schemas.microsoft.com/office/drawing/2014/main" id="{1BDA4F62-25B7-3B49-EE75-9A1B5DDDAFA2}"/>
              </a:ext>
            </a:extLst>
          </p:cNvPr>
          <p:cNvSpPr txBox="1"/>
          <p:nvPr/>
        </p:nvSpPr>
        <p:spPr>
          <a:xfrm>
            <a:off x="8354060" y="6334780"/>
            <a:ext cx="789940" cy="523220"/>
          </a:xfrm>
          <a:prstGeom prst="rect">
            <a:avLst/>
          </a:prstGeom>
          <a:noFill/>
        </p:spPr>
        <p:txBody>
          <a:bodyPr wrap="square">
            <a:spAutoFit/>
          </a:bodyPr>
          <a:lstStyle/>
          <a:p>
            <a:r>
              <a:rPr lang="en-US" sz="2800" b="1" dirty="0">
                <a:solidFill>
                  <a:schemeClr val="bg2"/>
                </a:solidFill>
                <a:effectLst/>
                <a:latin typeface="Calibri" panose="020F0502020204030204" pitchFamily="34" charset="0"/>
                <a:ea typeface="Calibri" panose="020F0502020204030204" pitchFamily="34" charset="0"/>
              </a:rPr>
              <a:t>Ŧ Ů</a:t>
            </a:r>
            <a:endParaRPr lang="en-US" sz="2800" dirty="0">
              <a:solidFill>
                <a:schemeClr val="bg2"/>
              </a:solidFill>
            </a:endParaRPr>
          </a:p>
        </p:txBody>
      </p:sp>
    </p:spTree>
    <p:extLst>
      <p:ext uri="{BB962C8B-B14F-4D97-AF65-F5344CB8AC3E}">
        <p14:creationId xmlns:p14="http://schemas.microsoft.com/office/powerpoint/2010/main" val="184984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985E-1C10-3294-B357-8DB8177C8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5D79F-0794-8B79-0667-1A1D11788B45}"/>
              </a:ext>
            </a:extLst>
          </p:cNvPr>
          <p:cNvSpPr>
            <a:spLocks noGrp="1"/>
          </p:cNvSpPr>
          <p:nvPr>
            <p:ph type="title"/>
          </p:nvPr>
        </p:nvSpPr>
        <p:spPr>
          <a:xfrm>
            <a:off x="904048" y="197174"/>
            <a:ext cx="7590548" cy="677112"/>
          </a:xfrm>
        </p:spPr>
        <p:txBody>
          <a:bodyPr>
            <a:normAutofit/>
          </a:bodyPr>
          <a:lstStyle/>
          <a:p>
            <a:r>
              <a:rPr lang="en-US" sz="3200" dirty="0"/>
              <a:t>Test choice </a:t>
            </a:r>
          </a:p>
        </p:txBody>
      </p:sp>
      <p:sp>
        <p:nvSpPr>
          <p:cNvPr id="3" name="Content Placeholder 2">
            <a:extLst>
              <a:ext uri="{FF2B5EF4-FFF2-40B4-BE49-F238E27FC236}">
                <a16:creationId xmlns:a16="http://schemas.microsoft.com/office/drawing/2014/main" id="{D2C7A8EF-8D49-AB8F-FBD3-EE52F90B5E37}"/>
              </a:ext>
            </a:extLst>
          </p:cNvPr>
          <p:cNvSpPr>
            <a:spLocks noGrp="1"/>
          </p:cNvSpPr>
          <p:nvPr>
            <p:ph idx="1"/>
          </p:nvPr>
        </p:nvSpPr>
        <p:spPr>
          <a:xfrm>
            <a:off x="214743" y="1191183"/>
            <a:ext cx="8714514" cy="4826699"/>
          </a:xfrm>
        </p:spPr>
        <p:txBody>
          <a:bodyPr>
            <a:noAutofit/>
          </a:bodyPr>
          <a:lstStyle/>
          <a:p>
            <a:pPr marL="347663" indent="-290513">
              <a:spcBef>
                <a:spcPts val="0"/>
              </a:spcBef>
              <a:spcAft>
                <a:spcPts val="3600"/>
              </a:spcAft>
              <a:buFont typeface="Arial" panose="020B0604020202020204" pitchFamily="34" charset="0"/>
              <a:buChar char="•"/>
            </a:pPr>
            <a:r>
              <a:rPr lang="en-US" dirty="0"/>
              <a:t>*Make sure students send you the college’s requirements before you start (e.g., is an objective attention measure required?)</a:t>
            </a:r>
          </a:p>
          <a:p>
            <a:pPr marL="347663" indent="-290513">
              <a:spcBef>
                <a:spcPts val="0"/>
              </a:spcBef>
              <a:spcAft>
                <a:spcPts val="3600"/>
              </a:spcAft>
              <a:buFont typeface="Arial" panose="020B0604020202020204" pitchFamily="34" charset="0"/>
              <a:buChar char="•"/>
            </a:pPr>
            <a:r>
              <a:rPr lang="en-US" dirty="0"/>
              <a:t>Standard battery likely fine (use additional subtests if you want to probe more)</a:t>
            </a:r>
          </a:p>
          <a:p>
            <a:pPr marL="347663" indent="-290513">
              <a:spcBef>
                <a:spcPts val="0"/>
              </a:spcBef>
              <a:spcAft>
                <a:spcPts val="3600"/>
              </a:spcAft>
              <a:buFont typeface="Arial" panose="020B0604020202020204" pitchFamily="34" charset="0"/>
              <a:buChar char="•"/>
            </a:pPr>
            <a:r>
              <a:rPr lang="en-US" dirty="0"/>
              <a:t>If you use tests from different batteries to cover different skills (e.g., give WJ Word Attack and Letter-Word ID but only GORT comprehension score), explain </a:t>
            </a:r>
            <a:r>
              <a:rPr lang="en-US" u="sng" dirty="0"/>
              <a:t>why</a:t>
            </a:r>
            <a:r>
              <a:rPr lang="en-US" dirty="0"/>
              <a:t> and how scores can be compared</a:t>
            </a:r>
          </a:p>
          <a:p>
            <a:pPr marL="347663" indent="-290513">
              <a:spcBef>
                <a:spcPts val="0"/>
              </a:spcBef>
              <a:spcAft>
                <a:spcPts val="3600"/>
              </a:spcAft>
              <a:buFont typeface="Arial" panose="020B0604020202020204" pitchFamily="34" charset="0"/>
              <a:buChar char="•"/>
            </a:pPr>
            <a:r>
              <a:rPr lang="en-US" dirty="0"/>
              <a:t>Ditto if you use tests where they’re past the age range</a:t>
            </a:r>
          </a:p>
        </p:txBody>
      </p:sp>
      <p:sp>
        <p:nvSpPr>
          <p:cNvPr id="7" name="TextBox 6">
            <a:extLst>
              <a:ext uri="{FF2B5EF4-FFF2-40B4-BE49-F238E27FC236}">
                <a16:creationId xmlns:a16="http://schemas.microsoft.com/office/drawing/2014/main" id="{3006A949-0F7F-DC4D-2539-AC0216CD4A71}"/>
              </a:ext>
            </a:extLst>
          </p:cNvPr>
          <p:cNvSpPr txBox="1"/>
          <p:nvPr/>
        </p:nvSpPr>
        <p:spPr>
          <a:xfrm>
            <a:off x="8267406" y="6334780"/>
            <a:ext cx="992339" cy="523220"/>
          </a:xfrm>
          <a:prstGeom prst="rect">
            <a:avLst/>
          </a:prstGeom>
          <a:noFill/>
        </p:spPr>
        <p:txBody>
          <a:bodyPr wrap="square">
            <a:spAutoFit/>
          </a:bodyPr>
          <a:lstStyle/>
          <a:p>
            <a:r>
              <a:rPr lang="vi-VN" sz="2800" b="1" dirty="0">
                <a:solidFill>
                  <a:schemeClr val="bg2"/>
                </a:solidFill>
                <a:effectLst/>
                <a:latin typeface="Calibri" panose="020F0502020204030204" pitchFamily="34" charset="0"/>
                <a:ea typeface="Calibri" panose="020F0502020204030204" pitchFamily="34" charset="0"/>
              </a:rPr>
              <a:t>Ư Ʊ</a:t>
            </a:r>
            <a:r>
              <a:rPr lang="en-US" sz="2800" b="1" dirty="0">
                <a:solidFill>
                  <a:schemeClr val="bg2"/>
                </a:solidFill>
                <a:effectLst/>
                <a:latin typeface="Calibri" panose="020F0502020204030204" pitchFamily="34" charset="0"/>
                <a:ea typeface="Calibri" panose="020F0502020204030204" pitchFamily="34" charset="0"/>
              </a:rPr>
              <a:t>2</a:t>
            </a:r>
            <a:endParaRPr lang="en-US" sz="2800" b="1" dirty="0">
              <a:solidFill>
                <a:schemeClr val="bg2"/>
              </a:solidFill>
            </a:endParaRPr>
          </a:p>
        </p:txBody>
      </p:sp>
    </p:spTree>
    <p:extLst>
      <p:ext uri="{BB962C8B-B14F-4D97-AF65-F5344CB8AC3E}">
        <p14:creationId xmlns:p14="http://schemas.microsoft.com/office/powerpoint/2010/main" val="1116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1C01-1ED6-7AA2-668E-509E59A8CE43}"/>
              </a:ext>
            </a:extLst>
          </p:cNvPr>
          <p:cNvSpPr>
            <a:spLocks noGrp="1"/>
          </p:cNvSpPr>
          <p:nvPr>
            <p:ph type="title"/>
          </p:nvPr>
        </p:nvSpPr>
        <p:spPr/>
        <p:txBody>
          <a:bodyPr>
            <a:noAutofit/>
          </a:bodyPr>
          <a:lstStyle/>
          <a:p>
            <a:r>
              <a:rPr lang="en-US" sz="2800" dirty="0"/>
              <a:t>Chance of student’s documentation </a:t>
            </a:r>
            <a:br>
              <a:rPr lang="en-US" sz="2800" dirty="0"/>
            </a:br>
            <a:r>
              <a:rPr lang="en-US" sz="2800" dirty="0"/>
              <a:t>being accepted at risk if you use:</a:t>
            </a:r>
          </a:p>
        </p:txBody>
      </p:sp>
      <p:sp>
        <p:nvSpPr>
          <p:cNvPr id="3" name="Content Placeholder 2">
            <a:extLst>
              <a:ext uri="{FF2B5EF4-FFF2-40B4-BE49-F238E27FC236}">
                <a16:creationId xmlns:a16="http://schemas.microsoft.com/office/drawing/2014/main" id="{39899CC0-DC51-92C0-76DF-56CA4CE4BFF3}"/>
              </a:ext>
            </a:extLst>
          </p:cNvPr>
          <p:cNvSpPr>
            <a:spLocks noGrp="1"/>
          </p:cNvSpPr>
          <p:nvPr>
            <p:ph idx="1"/>
          </p:nvPr>
        </p:nvSpPr>
        <p:spPr>
          <a:xfrm>
            <a:off x="155643" y="1405054"/>
            <a:ext cx="8608978" cy="4812866"/>
          </a:xfrm>
        </p:spPr>
        <p:txBody>
          <a:bodyPr>
            <a:normAutofit fontScale="92500"/>
          </a:bodyPr>
          <a:lstStyle/>
          <a:p>
            <a:pPr marL="342900" indent="-342900">
              <a:spcBef>
                <a:spcPts val="0"/>
              </a:spcBef>
              <a:spcAft>
                <a:spcPts val="0"/>
              </a:spcAft>
              <a:buFont typeface="Arial" panose="020B0604020202020204" pitchFamily="34" charset="0"/>
              <a:buChar char="•"/>
            </a:pPr>
            <a:r>
              <a:rPr lang="en-US" sz="3200" dirty="0"/>
              <a:t>Outdated measures</a:t>
            </a:r>
          </a:p>
          <a:p>
            <a:pPr marL="342900" indent="-342900">
              <a:spcBef>
                <a:spcPts val="0"/>
              </a:spcBef>
              <a:spcAft>
                <a:spcPts val="0"/>
              </a:spcAft>
              <a:buFont typeface="Arial" panose="020B0604020202020204" pitchFamily="34" charset="0"/>
              <a:buChar char="•"/>
            </a:pPr>
            <a:endParaRPr lang="en-US" sz="3200" dirty="0"/>
          </a:p>
          <a:p>
            <a:pPr marL="342900" indent="-342900">
              <a:spcBef>
                <a:spcPts val="0"/>
              </a:spcBef>
              <a:spcAft>
                <a:spcPts val="0"/>
              </a:spcAft>
              <a:buFont typeface="Arial" panose="020B0604020202020204" pitchFamily="34" charset="0"/>
              <a:buChar char="•"/>
            </a:pPr>
            <a:r>
              <a:rPr lang="en-US" sz="3200" dirty="0"/>
              <a:t>WISC (can you wait until they reach WAIS age?)</a:t>
            </a:r>
          </a:p>
          <a:p>
            <a:pPr marL="342900" indent="-342900">
              <a:spcBef>
                <a:spcPts val="0"/>
              </a:spcBef>
              <a:spcAft>
                <a:spcPts val="0"/>
              </a:spcAft>
              <a:buFont typeface="Arial" panose="020B0604020202020204" pitchFamily="34" charset="0"/>
              <a:buChar char="•"/>
            </a:pPr>
            <a:endParaRPr lang="en-US" sz="3200" dirty="0"/>
          </a:p>
          <a:p>
            <a:pPr marL="342900" indent="-342900">
              <a:spcBef>
                <a:spcPts val="0"/>
              </a:spcBef>
              <a:spcAft>
                <a:spcPts val="0"/>
              </a:spcAft>
              <a:buFont typeface="Arial" panose="020B0604020202020204" pitchFamily="34" charset="0"/>
              <a:buChar char="•"/>
            </a:pPr>
            <a:r>
              <a:rPr lang="en-US" sz="3200" dirty="0"/>
              <a:t> Abbreviated batteries (WASI, KBIT)</a:t>
            </a:r>
          </a:p>
          <a:p>
            <a:pPr marL="342900" indent="-342900">
              <a:spcBef>
                <a:spcPts val="0"/>
              </a:spcBef>
              <a:spcAft>
                <a:spcPts val="0"/>
              </a:spcAft>
              <a:buFont typeface="Arial" panose="020B0604020202020204" pitchFamily="34" charset="0"/>
              <a:buChar char="•"/>
            </a:pPr>
            <a:endParaRPr lang="en-US" sz="3200" dirty="0"/>
          </a:p>
          <a:p>
            <a:pPr marL="342900" indent="-342900">
              <a:spcBef>
                <a:spcPts val="0"/>
              </a:spcBef>
              <a:spcAft>
                <a:spcPts val="0"/>
              </a:spcAft>
              <a:buFont typeface="Arial" panose="020B0604020202020204" pitchFamily="34" charset="0"/>
              <a:buChar char="•"/>
            </a:pPr>
            <a:r>
              <a:rPr lang="en-US" sz="3200" dirty="0"/>
              <a:t>Screeners or informal measures except as supplements to required tests</a:t>
            </a:r>
          </a:p>
          <a:p>
            <a:pPr marL="342900" indent="-342900">
              <a:spcBef>
                <a:spcPts val="0"/>
              </a:spcBef>
              <a:spcAft>
                <a:spcPts val="0"/>
              </a:spcAft>
              <a:buFont typeface="Arial" panose="020B0604020202020204" pitchFamily="34" charset="0"/>
              <a:buChar char="•"/>
            </a:pPr>
            <a:endParaRPr lang="en-US" sz="3200" dirty="0"/>
          </a:p>
          <a:p>
            <a:pPr marL="342900" indent="-342900">
              <a:spcBef>
                <a:spcPts val="0"/>
              </a:spcBef>
              <a:spcAft>
                <a:spcPts val="0"/>
              </a:spcAft>
              <a:buFont typeface="Arial" panose="020B0604020202020204" pitchFamily="34" charset="0"/>
              <a:buChar char="•"/>
            </a:pPr>
            <a:r>
              <a:rPr lang="en-US" sz="3200" dirty="0"/>
              <a:t>Measures where student is past the age range</a:t>
            </a:r>
          </a:p>
        </p:txBody>
      </p:sp>
      <p:sp>
        <p:nvSpPr>
          <p:cNvPr id="5" name="TextBox 4">
            <a:extLst>
              <a:ext uri="{FF2B5EF4-FFF2-40B4-BE49-F238E27FC236}">
                <a16:creationId xmlns:a16="http://schemas.microsoft.com/office/drawing/2014/main" id="{A5E46C3A-CE13-0E3D-9438-6B2BF85156A2}"/>
              </a:ext>
            </a:extLst>
          </p:cNvPr>
          <p:cNvSpPr txBox="1"/>
          <p:nvPr/>
        </p:nvSpPr>
        <p:spPr>
          <a:xfrm>
            <a:off x="8241175" y="6407937"/>
            <a:ext cx="1099596" cy="584775"/>
          </a:xfrm>
          <a:prstGeom prst="rect">
            <a:avLst/>
          </a:prstGeom>
          <a:noFill/>
        </p:spPr>
        <p:txBody>
          <a:bodyPr wrap="square">
            <a:spAutoFit/>
          </a:bodyPr>
          <a:lstStyle/>
          <a:p>
            <a:r>
              <a:rPr lang="en-US" sz="3200" b="1" dirty="0">
                <a:solidFill>
                  <a:schemeClr val="bg2"/>
                </a:solidFill>
              </a:rPr>
              <a:t>Ɵ Ƣ</a:t>
            </a:r>
          </a:p>
        </p:txBody>
      </p:sp>
    </p:spTree>
    <p:extLst>
      <p:ext uri="{BB962C8B-B14F-4D97-AF65-F5344CB8AC3E}">
        <p14:creationId xmlns:p14="http://schemas.microsoft.com/office/powerpoint/2010/main" val="183565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C552-7E20-CBC3-5511-3A4CAFD940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490CE5-7046-E4D3-0F2D-A4D8B51B6CE4}"/>
              </a:ext>
            </a:extLst>
          </p:cNvPr>
          <p:cNvSpPr>
            <a:spLocks noGrp="1"/>
          </p:cNvSpPr>
          <p:nvPr>
            <p:ph type="title"/>
          </p:nvPr>
        </p:nvSpPr>
        <p:spPr/>
        <p:txBody>
          <a:bodyPr/>
          <a:lstStyle/>
          <a:p>
            <a:r>
              <a:rPr lang="en-US" dirty="0"/>
              <a:t>Topics</a:t>
            </a:r>
          </a:p>
        </p:txBody>
      </p:sp>
      <p:sp>
        <p:nvSpPr>
          <p:cNvPr id="5" name="Text Placeholder 4">
            <a:extLst>
              <a:ext uri="{FF2B5EF4-FFF2-40B4-BE49-F238E27FC236}">
                <a16:creationId xmlns:a16="http://schemas.microsoft.com/office/drawing/2014/main" id="{E68CCD45-DF85-FF13-C5B5-A391777E6692}"/>
              </a:ext>
            </a:extLst>
          </p:cNvPr>
          <p:cNvSpPr>
            <a:spLocks noGrp="1"/>
          </p:cNvSpPr>
          <p:nvPr>
            <p:ph type="body" idx="1"/>
          </p:nvPr>
        </p:nvSpPr>
        <p:spPr>
          <a:xfrm>
            <a:off x="1400536" y="1705305"/>
            <a:ext cx="7268901" cy="4642421"/>
          </a:xfrm>
        </p:spPr>
        <p:txBody>
          <a:bodyPr>
            <a:noAutofit/>
          </a:bodyPr>
          <a:lstStyle/>
          <a:p>
            <a:pPr algn="l">
              <a:spcAft>
                <a:spcPts val="3000"/>
              </a:spcAft>
              <a:buClr>
                <a:schemeClr val="tx2"/>
              </a:buClr>
            </a:pPr>
            <a:r>
              <a:rPr lang="en-US" sz="3600" dirty="0"/>
              <a:t>Laws</a:t>
            </a:r>
          </a:p>
          <a:p>
            <a:pPr algn="l">
              <a:spcAft>
                <a:spcPts val="3000"/>
              </a:spcAft>
              <a:buClr>
                <a:schemeClr val="tx2"/>
              </a:buClr>
            </a:pPr>
            <a:r>
              <a:rPr lang="en-US" sz="3600" dirty="0"/>
              <a:t>Common requirements </a:t>
            </a:r>
          </a:p>
          <a:p>
            <a:pPr algn="l">
              <a:spcAft>
                <a:spcPts val="3000"/>
              </a:spcAft>
              <a:buClr>
                <a:schemeClr val="tx2"/>
              </a:buClr>
            </a:pPr>
            <a:r>
              <a:rPr lang="en-US" sz="3600" dirty="0"/>
              <a:t>What reports should include </a:t>
            </a:r>
          </a:p>
          <a:p>
            <a:pPr algn="l">
              <a:spcAft>
                <a:spcPts val="3000"/>
              </a:spcAft>
              <a:buClr>
                <a:schemeClr val="tx2"/>
              </a:buClr>
            </a:pPr>
            <a:r>
              <a:rPr lang="en-US" sz="3600" dirty="0"/>
              <a:t>Due diligence</a:t>
            </a:r>
          </a:p>
          <a:p>
            <a:pPr algn="l">
              <a:spcAft>
                <a:spcPts val="3000"/>
              </a:spcAft>
              <a:buClr>
                <a:schemeClr val="tx2"/>
              </a:buClr>
            </a:pPr>
            <a:r>
              <a:rPr lang="en-US" sz="3600" b="1" dirty="0">
                <a:solidFill>
                  <a:schemeClr val="tx2"/>
                </a:solidFill>
              </a:rPr>
              <a:t>Manage families’ expectations</a:t>
            </a:r>
          </a:p>
        </p:txBody>
      </p:sp>
      <p:sp>
        <p:nvSpPr>
          <p:cNvPr id="13" name="TextBox 12">
            <a:extLst>
              <a:ext uri="{FF2B5EF4-FFF2-40B4-BE49-F238E27FC236}">
                <a16:creationId xmlns:a16="http://schemas.microsoft.com/office/drawing/2014/main" id="{367AC04E-43B7-3376-7276-2362B710502E}"/>
              </a:ext>
              <a:ext uri="{C183D7F6-B498-43B3-948B-1728B52AA6E4}">
                <adec:decorative xmlns:adec="http://schemas.microsoft.com/office/drawing/2017/decorative" val="1"/>
              </a:ext>
            </a:extLst>
          </p:cNvPr>
          <p:cNvSpPr txBox="1"/>
          <p:nvPr/>
        </p:nvSpPr>
        <p:spPr>
          <a:xfrm>
            <a:off x="7874000" y="6347726"/>
            <a:ext cx="1270000" cy="584775"/>
          </a:xfrm>
          <a:prstGeom prst="rect">
            <a:avLst/>
          </a:prstGeom>
          <a:noFill/>
        </p:spPr>
        <p:txBody>
          <a:bodyPr wrap="square">
            <a:spAutoFit/>
          </a:bodyPr>
          <a:lstStyle/>
          <a:p>
            <a:pPr algn="ctr"/>
            <a:r>
              <a:rPr lang="en-US" sz="3200" b="1" dirty="0">
                <a:solidFill>
                  <a:schemeClr val="bg1"/>
                </a:solidFill>
                <a:latin typeface="Futura Md BT" panose="020B0602020204020303" pitchFamily="34" charset="0"/>
              </a:rPr>
              <a:t>MRU</a:t>
            </a:r>
          </a:p>
        </p:txBody>
      </p:sp>
      <p:sp>
        <p:nvSpPr>
          <p:cNvPr id="3" name="Arrow: Right 2">
            <a:extLst>
              <a:ext uri="{FF2B5EF4-FFF2-40B4-BE49-F238E27FC236}">
                <a16:creationId xmlns:a16="http://schemas.microsoft.com/office/drawing/2014/main" id="{40763ACC-F79B-B97C-1E5D-625CE5610C0B}"/>
              </a:ext>
            </a:extLst>
          </p:cNvPr>
          <p:cNvSpPr/>
          <p:nvPr/>
        </p:nvSpPr>
        <p:spPr>
          <a:xfrm>
            <a:off x="39666" y="3687302"/>
            <a:ext cx="1209368" cy="3392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89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DE3F-81F4-9E5F-EA19-B538D5AE9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5F8CE-FCE7-96E7-BEF5-7AAB398A884D}"/>
              </a:ext>
            </a:extLst>
          </p:cNvPr>
          <p:cNvSpPr>
            <a:spLocks noGrp="1"/>
          </p:cNvSpPr>
          <p:nvPr>
            <p:ph type="title"/>
          </p:nvPr>
        </p:nvSpPr>
        <p:spPr>
          <a:xfrm>
            <a:off x="152400" y="157675"/>
            <a:ext cx="8676639" cy="677112"/>
          </a:xfrm>
        </p:spPr>
        <p:txBody>
          <a:bodyPr>
            <a:normAutofit/>
          </a:bodyPr>
          <a:lstStyle/>
          <a:p>
            <a:r>
              <a:rPr lang="en-US" sz="3200" dirty="0"/>
              <a:t>Reason for referral</a:t>
            </a:r>
          </a:p>
        </p:txBody>
      </p:sp>
      <p:sp>
        <p:nvSpPr>
          <p:cNvPr id="3" name="Content Placeholder 2">
            <a:extLst>
              <a:ext uri="{FF2B5EF4-FFF2-40B4-BE49-F238E27FC236}">
                <a16:creationId xmlns:a16="http://schemas.microsoft.com/office/drawing/2014/main" id="{B952B62C-36B1-184D-8771-FF35DF9E376F}"/>
              </a:ext>
            </a:extLst>
          </p:cNvPr>
          <p:cNvSpPr>
            <a:spLocks noGrp="1"/>
          </p:cNvSpPr>
          <p:nvPr>
            <p:ph idx="1"/>
          </p:nvPr>
        </p:nvSpPr>
        <p:spPr>
          <a:xfrm>
            <a:off x="477519" y="1498390"/>
            <a:ext cx="8351520" cy="4172786"/>
          </a:xfrm>
        </p:spPr>
        <p:txBody>
          <a:bodyPr>
            <a:noAutofit/>
          </a:bodyPr>
          <a:lstStyle/>
          <a:p>
            <a:pPr marL="457200" indent="-457200">
              <a:spcBef>
                <a:spcPts val="0"/>
              </a:spcBef>
              <a:spcAft>
                <a:spcPts val="3000"/>
              </a:spcAft>
              <a:buFont typeface="Arial" panose="020B0604020202020204" pitchFamily="34" charset="0"/>
              <a:buChar char="•"/>
            </a:pPr>
            <a:r>
              <a:rPr lang="en-US" sz="3200" dirty="0"/>
              <a:t>Who noticed challenges (school, parents, both)?</a:t>
            </a:r>
          </a:p>
          <a:p>
            <a:pPr marL="457200" indent="-457200">
              <a:spcBef>
                <a:spcPts val="0"/>
              </a:spcBef>
              <a:spcAft>
                <a:spcPts val="3000"/>
              </a:spcAft>
              <a:buFont typeface="Arial" panose="020B0604020202020204" pitchFamily="34" charset="0"/>
              <a:buChar char="•"/>
            </a:pPr>
            <a:r>
              <a:rPr lang="en-US" sz="3200" dirty="0"/>
              <a:t>Recent school changes (e.g., middle to high school, to private or magnet school, to new district)?</a:t>
            </a:r>
          </a:p>
          <a:p>
            <a:pPr marL="457200" indent="-457200">
              <a:spcBef>
                <a:spcPts val="0"/>
              </a:spcBef>
              <a:spcAft>
                <a:spcPts val="3000"/>
              </a:spcAft>
              <a:buFont typeface="Arial" panose="020B0604020202020204" pitchFamily="34" charset="0"/>
              <a:buChar char="•"/>
            </a:pPr>
            <a:r>
              <a:rPr lang="en-US" sz="3200" u="sng" dirty="0"/>
              <a:t>Objective</a:t>
            </a:r>
            <a:r>
              <a:rPr lang="en-US" sz="3200" dirty="0"/>
              <a:t> evidence of challenges (e.g., test grades vs. good essay grades)?</a:t>
            </a:r>
          </a:p>
        </p:txBody>
      </p:sp>
      <p:sp>
        <p:nvSpPr>
          <p:cNvPr id="7" name="TextBox 6">
            <a:extLst>
              <a:ext uri="{FF2B5EF4-FFF2-40B4-BE49-F238E27FC236}">
                <a16:creationId xmlns:a16="http://schemas.microsoft.com/office/drawing/2014/main" id="{B61E8249-F42E-35A0-082B-FA0F2BC966F0}"/>
              </a:ext>
            </a:extLst>
          </p:cNvPr>
          <p:cNvSpPr txBox="1"/>
          <p:nvPr/>
        </p:nvSpPr>
        <p:spPr>
          <a:xfrm>
            <a:off x="8267408" y="6334780"/>
            <a:ext cx="932180" cy="523220"/>
          </a:xfrm>
          <a:prstGeom prst="rect">
            <a:avLst/>
          </a:prstGeom>
          <a:noFill/>
        </p:spPr>
        <p:txBody>
          <a:bodyPr wrap="square">
            <a:spAutoFit/>
          </a:bodyPr>
          <a:lstStyle/>
          <a:p>
            <a:r>
              <a:rPr lang="en-US" sz="2800" b="1" dirty="0">
                <a:solidFill>
                  <a:schemeClr val="bg2"/>
                </a:solidFill>
              </a:rPr>
              <a:t>Ż ƍ</a:t>
            </a:r>
          </a:p>
        </p:txBody>
      </p:sp>
    </p:spTree>
    <p:extLst>
      <p:ext uri="{BB962C8B-B14F-4D97-AF65-F5344CB8AC3E}">
        <p14:creationId xmlns:p14="http://schemas.microsoft.com/office/powerpoint/2010/main" val="208789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795A-AB50-7AAC-8410-641B67DC0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54FAA-A662-8AFC-4E09-720B0B0D6435}"/>
              </a:ext>
            </a:extLst>
          </p:cNvPr>
          <p:cNvSpPr>
            <a:spLocks noGrp="1"/>
          </p:cNvSpPr>
          <p:nvPr>
            <p:ph type="title"/>
          </p:nvPr>
        </p:nvSpPr>
        <p:spPr>
          <a:xfrm>
            <a:off x="152400" y="157675"/>
            <a:ext cx="8676639" cy="677112"/>
          </a:xfrm>
        </p:spPr>
        <p:txBody>
          <a:bodyPr>
            <a:normAutofit/>
          </a:bodyPr>
          <a:lstStyle/>
          <a:p>
            <a:r>
              <a:rPr lang="en-US" sz="3200" dirty="0"/>
              <a:t>Attention medication during testing?</a:t>
            </a:r>
          </a:p>
        </p:txBody>
      </p:sp>
      <p:sp>
        <p:nvSpPr>
          <p:cNvPr id="3" name="Content Placeholder 2">
            <a:extLst>
              <a:ext uri="{FF2B5EF4-FFF2-40B4-BE49-F238E27FC236}">
                <a16:creationId xmlns:a16="http://schemas.microsoft.com/office/drawing/2014/main" id="{AA9BB2F4-82C6-65E4-060F-1D97E5AB1179}"/>
              </a:ext>
            </a:extLst>
          </p:cNvPr>
          <p:cNvSpPr>
            <a:spLocks noGrp="1"/>
          </p:cNvSpPr>
          <p:nvPr>
            <p:ph idx="1"/>
          </p:nvPr>
        </p:nvSpPr>
        <p:spPr>
          <a:xfrm>
            <a:off x="396240" y="1342607"/>
            <a:ext cx="8351520" cy="4172786"/>
          </a:xfrm>
        </p:spPr>
        <p:txBody>
          <a:bodyPr>
            <a:noAutofit/>
          </a:bodyPr>
          <a:lstStyle/>
          <a:p>
            <a:pPr marL="457200" indent="-457200">
              <a:spcBef>
                <a:spcPts val="0"/>
              </a:spcBef>
              <a:spcAft>
                <a:spcPts val="2400"/>
              </a:spcAft>
              <a:buFont typeface="Arial" panose="020B0604020202020204" pitchFamily="34" charset="0"/>
              <a:buChar char="•"/>
            </a:pPr>
            <a:r>
              <a:rPr lang="en-US" sz="2800" dirty="0"/>
              <a:t>Use your judgment </a:t>
            </a:r>
          </a:p>
          <a:p>
            <a:pPr marL="457200" indent="-457200">
              <a:spcBef>
                <a:spcPts val="0"/>
              </a:spcBef>
              <a:spcAft>
                <a:spcPts val="2400"/>
              </a:spcAft>
              <a:buFont typeface="Arial" panose="020B0604020202020204" pitchFamily="34" charset="0"/>
              <a:buChar char="•"/>
            </a:pPr>
            <a:r>
              <a:rPr lang="en-US" sz="2800" dirty="0"/>
              <a:t>Be explicit (what tests were done with/without it)</a:t>
            </a:r>
          </a:p>
          <a:p>
            <a:pPr marL="457200" indent="-457200">
              <a:spcBef>
                <a:spcPts val="0"/>
              </a:spcBef>
              <a:spcAft>
                <a:spcPts val="2400"/>
              </a:spcAft>
              <a:buFont typeface="Arial" panose="020B0604020202020204" pitchFamily="34" charset="0"/>
              <a:buChar char="•"/>
            </a:pPr>
            <a:r>
              <a:rPr lang="en-US" sz="2800" dirty="0"/>
              <a:t>Possible to do without? (If they might go off later)</a:t>
            </a:r>
          </a:p>
          <a:p>
            <a:pPr marL="457200" indent="-457200">
              <a:spcBef>
                <a:spcPts val="0"/>
              </a:spcBef>
              <a:spcAft>
                <a:spcPts val="2400"/>
              </a:spcAft>
              <a:buFont typeface="Arial" panose="020B0604020202020204" pitchFamily="34" charset="0"/>
              <a:buChar char="•"/>
            </a:pPr>
            <a:r>
              <a:rPr lang="en-US" sz="2800" dirty="0"/>
              <a:t>If testing on and off, give similar tasks to show contrast (note any differences seen)</a:t>
            </a:r>
          </a:p>
          <a:p>
            <a:pPr marL="457200" indent="-457200">
              <a:spcBef>
                <a:spcPts val="0"/>
              </a:spcBef>
              <a:spcAft>
                <a:spcPts val="2400"/>
              </a:spcAft>
              <a:buFont typeface="Arial" panose="020B0604020202020204" pitchFamily="34" charset="0"/>
              <a:buChar char="•"/>
            </a:pPr>
            <a:r>
              <a:rPr lang="en-US" sz="2800" dirty="0"/>
              <a:t>Remind parents – Admissions doesn’t see reports!</a:t>
            </a:r>
          </a:p>
        </p:txBody>
      </p:sp>
      <p:sp>
        <p:nvSpPr>
          <p:cNvPr id="7" name="TextBox 6">
            <a:extLst>
              <a:ext uri="{FF2B5EF4-FFF2-40B4-BE49-F238E27FC236}">
                <a16:creationId xmlns:a16="http://schemas.microsoft.com/office/drawing/2014/main" id="{A7E0569B-4DA0-36A7-0837-9D8DC0C1764F}"/>
              </a:ext>
            </a:extLst>
          </p:cNvPr>
          <p:cNvSpPr txBox="1"/>
          <p:nvPr/>
        </p:nvSpPr>
        <p:spPr>
          <a:xfrm>
            <a:off x="8267408" y="6334780"/>
            <a:ext cx="932180" cy="523220"/>
          </a:xfrm>
          <a:prstGeom prst="rect">
            <a:avLst/>
          </a:prstGeom>
          <a:noFill/>
        </p:spPr>
        <p:txBody>
          <a:bodyPr wrap="square">
            <a:spAutoFit/>
          </a:bodyPr>
          <a:lstStyle/>
          <a:p>
            <a:r>
              <a:rPr lang="en-US" sz="2800" b="1" dirty="0">
                <a:solidFill>
                  <a:schemeClr val="bg2"/>
                </a:solidFill>
              </a:rPr>
              <a:t>Ə Ɛ</a:t>
            </a:r>
          </a:p>
        </p:txBody>
      </p:sp>
    </p:spTree>
    <p:extLst>
      <p:ext uri="{BB962C8B-B14F-4D97-AF65-F5344CB8AC3E}">
        <p14:creationId xmlns:p14="http://schemas.microsoft.com/office/powerpoint/2010/main" val="419074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B89F2-1D6B-D6EE-1EED-1F1651269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309D9-4677-7E16-5C9D-024AF26F2163}"/>
              </a:ext>
            </a:extLst>
          </p:cNvPr>
          <p:cNvSpPr>
            <a:spLocks noGrp="1"/>
          </p:cNvSpPr>
          <p:nvPr>
            <p:ph type="title"/>
          </p:nvPr>
        </p:nvSpPr>
        <p:spPr>
          <a:xfrm>
            <a:off x="152400" y="157675"/>
            <a:ext cx="8676639" cy="677112"/>
          </a:xfrm>
        </p:spPr>
        <p:txBody>
          <a:bodyPr>
            <a:normAutofit/>
          </a:bodyPr>
          <a:lstStyle/>
          <a:p>
            <a:r>
              <a:rPr lang="en-US" sz="3200" dirty="0"/>
              <a:t>History 1 – any prior evaluations?</a:t>
            </a:r>
          </a:p>
        </p:txBody>
      </p:sp>
      <p:sp>
        <p:nvSpPr>
          <p:cNvPr id="3" name="Content Placeholder 2">
            <a:extLst>
              <a:ext uri="{FF2B5EF4-FFF2-40B4-BE49-F238E27FC236}">
                <a16:creationId xmlns:a16="http://schemas.microsoft.com/office/drawing/2014/main" id="{43FF7832-A73F-05B9-D9ED-7DF8BAF424B7}"/>
              </a:ext>
            </a:extLst>
          </p:cNvPr>
          <p:cNvSpPr>
            <a:spLocks noGrp="1"/>
          </p:cNvSpPr>
          <p:nvPr>
            <p:ph idx="1"/>
          </p:nvPr>
        </p:nvSpPr>
        <p:spPr>
          <a:xfrm>
            <a:off x="289367" y="1718310"/>
            <a:ext cx="8539672" cy="4172786"/>
          </a:xfrm>
        </p:spPr>
        <p:txBody>
          <a:bodyPr>
            <a:noAutofit/>
          </a:bodyPr>
          <a:lstStyle/>
          <a:p>
            <a:pPr marL="1028700" indent="-571500">
              <a:spcAft>
                <a:spcPts val="2400"/>
              </a:spcAft>
              <a:buFont typeface="Arial" panose="020B0604020202020204" pitchFamily="34" charset="0"/>
              <a:buChar char="•"/>
            </a:pPr>
            <a:r>
              <a:rPr lang="en-US" sz="3600" dirty="0"/>
              <a:t>What prompted initial one?</a:t>
            </a:r>
          </a:p>
          <a:p>
            <a:pPr marL="1028700" indent="-571500">
              <a:spcAft>
                <a:spcPts val="2400"/>
              </a:spcAft>
              <a:buFont typeface="Arial" panose="020B0604020202020204" pitchFamily="34" charset="0"/>
              <a:buChar char="•"/>
            </a:pPr>
            <a:r>
              <a:rPr lang="en-US" sz="3600" dirty="0"/>
              <a:t>Summarize findings (including actual diagnosis or rule out) </a:t>
            </a:r>
          </a:p>
          <a:p>
            <a:pPr marL="1028700" indent="-571500">
              <a:spcAft>
                <a:spcPts val="2400"/>
              </a:spcAft>
              <a:buFont typeface="Arial" panose="020B0604020202020204" pitchFamily="34" charset="0"/>
              <a:buChar char="•"/>
            </a:pPr>
            <a:r>
              <a:rPr lang="en-US" sz="3600" dirty="0"/>
              <a:t>Did subsequent evaluations have similar/different findings?</a:t>
            </a:r>
          </a:p>
        </p:txBody>
      </p:sp>
      <p:sp>
        <p:nvSpPr>
          <p:cNvPr id="7" name="TextBox 6">
            <a:extLst>
              <a:ext uri="{FF2B5EF4-FFF2-40B4-BE49-F238E27FC236}">
                <a16:creationId xmlns:a16="http://schemas.microsoft.com/office/drawing/2014/main" id="{2458E584-DD26-D33C-3279-F39302084141}"/>
              </a:ext>
            </a:extLst>
          </p:cNvPr>
          <p:cNvSpPr txBox="1"/>
          <p:nvPr/>
        </p:nvSpPr>
        <p:spPr>
          <a:xfrm>
            <a:off x="8267407" y="6334780"/>
            <a:ext cx="1061788" cy="523220"/>
          </a:xfrm>
          <a:prstGeom prst="rect">
            <a:avLst/>
          </a:prstGeom>
          <a:noFill/>
        </p:spPr>
        <p:txBody>
          <a:bodyPr wrap="square">
            <a:spAutoFit/>
          </a:bodyPr>
          <a:lstStyle/>
          <a:p>
            <a:r>
              <a:rPr lang="en-US" sz="2800" b="1" dirty="0">
                <a:solidFill>
                  <a:schemeClr val="bg2"/>
                </a:solidFill>
              </a:rPr>
              <a:t>Ɣ Ƕ1</a:t>
            </a:r>
          </a:p>
        </p:txBody>
      </p:sp>
    </p:spTree>
    <p:extLst>
      <p:ext uri="{BB962C8B-B14F-4D97-AF65-F5344CB8AC3E}">
        <p14:creationId xmlns:p14="http://schemas.microsoft.com/office/powerpoint/2010/main" val="222831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55895-FEE5-C234-D7C1-6D52A7761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E01EC-F0A8-5AE8-4722-3242526386BA}"/>
              </a:ext>
            </a:extLst>
          </p:cNvPr>
          <p:cNvSpPr>
            <a:spLocks noGrp="1"/>
          </p:cNvSpPr>
          <p:nvPr>
            <p:ph type="title"/>
          </p:nvPr>
        </p:nvSpPr>
        <p:spPr>
          <a:xfrm>
            <a:off x="904048" y="197174"/>
            <a:ext cx="7590548" cy="677112"/>
          </a:xfrm>
        </p:spPr>
        <p:txBody>
          <a:bodyPr>
            <a:normAutofit fontScale="90000"/>
          </a:bodyPr>
          <a:lstStyle/>
          <a:p>
            <a:pPr algn="l"/>
            <a:r>
              <a:rPr lang="en-US" sz="3200" dirty="0"/>
              <a:t>History 2 – if no prior evals – what (if anything) was missed/overlooked?</a:t>
            </a:r>
          </a:p>
        </p:txBody>
      </p:sp>
      <p:sp>
        <p:nvSpPr>
          <p:cNvPr id="3" name="Content Placeholder 2">
            <a:extLst>
              <a:ext uri="{FF2B5EF4-FFF2-40B4-BE49-F238E27FC236}">
                <a16:creationId xmlns:a16="http://schemas.microsoft.com/office/drawing/2014/main" id="{3C3F4AAD-4344-C719-4B19-C8973B6BC8C6}"/>
              </a:ext>
            </a:extLst>
          </p:cNvPr>
          <p:cNvSpPr>
            <a:spLocks noGrp="1"/>
          </p:cNvSpPr>
          <p:nvPr>
            <p:ph idx="1"/>
          </p:nvPr>
        </p:nvSpPr>
        <p:spPr>
          <a:xfrm>
            <a:off x="302164" y="1365812"/>
            <a:ext cx="8539672" cy="4826643"/>
          </a:xfrm>
        </p:spPr>
        <p:txBody>
          <a:bodyPr>
            <a:noAutofit/>
          </a:bodyPr>
          <a:lstStyle/>
          <a:p>
            <a:pPr marL="347663" indent="-290513">
              <a:spcBef>
                <a:spcPts val="0"/>
              </a:spcBef>
              <a:spcAft>
                <a:spcPts val="2400"/>
              </a:spcAft>
              <a:buFont typeface="Arial" panose="020B0604020202020204" pitchFamily="34" charset="0"/>
              <a:buChar char="•"/>
            </a:pPr>
            <a:r>
              <a:rPr lang="en-US" dirty="0"/>
              <a:t>For older student - “breadcrumb” trail (early developmental signs, problems learning to read, write?)</a:t>
            </a:r>
          </a:p>
          <a:p>
            <a:pPr marL="347663" indent="-290513">
              <a:spcBef>
                <a:spcPts val="0"/>
              </a:spcBef>
              <a:spcAft>
                <a:spcPts val="2400"/>
              </a:spcAft>
              <a:buFont typeface="Arial" panose="020B0604020202020204" pitchFamily="34" charset="0"/>
              <a:buChar char="•"/>
            </a:pPr>
            <a:r>
              <a:rPr lang="en-US" dirty="0"/>
              <a:t>Did school suggest testing but parents refused (or vice versa)?</a:t>
            </a:r>
          </a:p>
          <a:p>
            <a:pPr marL="347663" indent="-290513">
              <a:spcBef>
                <a:spcPts val="0"/>
              </a:spcBef>
              <a:spcAft>
                <a:spcPts val="2400"/>
              </a:spcAft>
              <a:buFont typeface="Arial" panose="020B0604020202020204" pitchFamily="34" charset="0"/>
              <a:buChar char="•"/>
            </a:pPr>
            <a:r>
              <a:rPr lang="en-US" dirty="0"/>
              <a:t>Any repeated grades (or suggested but parents or school refused)?</a:t>
            </a:r>
          </a:p>
          <a:p>
            <a:pPr marL="347663" indent="-290513">
              <a:spcBef>
                <a:spcPts val="0"/>
              </a:spcBef>
              <a:spcAft>
                <a:spcPts val="2400"/>
              </a:spcAft>
              <a:buFont typeface="Arial" panose="020B0604020202020204" pitchFamily="34" charset="0"/>
              <a:buChar char="•"/>
            </a:pPr>
            <a:r>
              <a:rPr lang="en-US" dirty="0"/>
              <a:t>Moves from school-to-school because of difficulties with demands?</a:t>
            </a:r>
          </a:p>
          <a:p>
            <a:pPr marL="347663" indent="-290513">
              <a:spcBef>
                <a:spcPts val="0"/>
              </a:spcBef>
              <a:spcAft>
                <a:spcPts val="2400"/>
              </a:spcAft>
              <a:buFont typeface="Arial" panose="020B0604020202020204" pitchFamily="34" charset="0"/>
              <a:buChar char="•"/>
            </a:pPr>
            <a:r>
              <a:rPr lang="en-US" dirty="0"/>
              <a:t>Dropped after-school activities b/c of problems keeping up?</a:t>
            </a:r>
          </a:p>
        </p:txBody>
      </p:sp>
      <p:sp>
        <p:nvSpPr>
          <p:cNvPr id="7" name="TextBox 6">
            <a:extLst>
              <a:ext uri="{FF2B5EF4-FFF2-40B4-BE49-F238E27FC236}">
                <a16:creationId xmlns:a16="http://schemas.microsoft.com/office/drawing/2014/main" id="{B9577236-6079-0F14-9E0A-1ED73D59E970}"/>
              </a:ext>
            </a:extLst>
          </p:cNvPr>
          <p:cNvSpPr txBox="1"/>
          <p:nvPr/>
        </p:nvSpPr>
        <p:spPr>
          <a:xfrm>
            <a:off x="8267407" y="6334780"/>
            <a:ext cx="992339" cy="523220"/>
          </a:xfrm>
          <a:prstGeom prst="rect">
            <a:avLst/>
          </a:prstGeom>
          <a:noFill/>
        </p:spPr>
        <p:txBody>
          <a:bodyPr wrap="square">
            <a:spAutoFit/>
          </a:bodyPr>
          <a:lstStyle/>
          <a:p>
            <a:r>
              <a:rPr lang="en-US" sz="2800" b="1" dirty="0">
                <a:solidFill>
                  <a:schemeClr val="bg2"/>
                </a:solidFill>
              </a:rPr>
              <a:t>Ɣ Ƕ2</a:t>
            </a:r>
          </a:p>
        </p:txBody>
      </p:sp>
    </p:spTree>
    <p:extLst>
      <p:ext uri="{BB962C8B-B14F-4D97-AF65-F5344CB8AC3E}">
        <p14:creationId xmlns:p14="http://schemas.microsoft.com/office/powerpoint/2010/main" val="356893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92CC-A6FB-7645-D238-20DCD45F4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816B5-DD98-9E8D-A1F1-A176959A1B9D}"/>
              </a:ext>
            </a:extLst>
          </p:cNvPr>
          <p:cNvSpPr>
            <a:spLocks noGrp="1"/>
          </p:cNvSpPr>
          <p:nvPr>
            <p:ph type="title"/>
          </p:nvPr>
        </p:nvSpPr>
        <p:spPr>
          <a:xfrm>
            <a:off x="904048" y="197174"/>
            <a:ext cx="7590548" cy="677112"/>
          </a:xfrm>
        </p:spPr>
        <p:txBody>
          <a:bodyPr>
            <a:normAutofit/>
          </a:bodyPr>
          <a:lstStyle/>
          <a:p>
            <a:pPr algn="l"/>
            <a:r>
              <a:rPr lang="en-US" sz="3200" dirty="0"/>
              <a:t>History 3a – School services</a:t>
            </a:r>
          </a:p>
        </p:txBody>
      </p:sp>
      <p:sp>
        <p:nvSpPr>
          <p:cNvPr id="3" name="Content Placeholder 2">
            <a:extLst>
              <a:ext uri="{FF2B5EF4-FFF2-40B4-BE49-F238E27FC236}">
                <a16:creationId xmlns:a16="http://schemas.microsoft.com/office/drawing/2014/main" id="{FD7FD7F0-A251-C5EE-C229-5738FBBAE2C8}"/>
              </a:ext>
            </a:extLst>
          </p:cNvPr>
          <p:cNvSpPr>
            <a:spLocks noGrp="1"/>
          </p:cNvSpPr>
          <p:nvPr>
            <p:ph idx="1"/>
          </p:nvPr>
        </p:nvSpPr>
        <p:spPr>
          <a:xfrm>
            <a:off x="302164" y="1531634"/>
            <a:ext cx="8539672" cy="4172786"/>
          </a:xfrm>
        </p:spPr>
        <p:txBody>
          <a:bodyPr>
            <a:noAutofit/>
          </a:bodyPr>
          <a:lstStyle/>
          <a:p>
            <a:pPr marL="173038" indent="-173038">
              <a:spcAft>
                <a:spcPts val="2400"/>
              </a:spcAft>
            </a:pPr>
            <a:r>
              <a:rPr lang="en-US" sz="3200" dirty="0"/>
              <a:t>If student ever had 504/IEP, specify:</a:t>
            </a:r>
          </a:p>
          <a:p>
            <a:pPr marL="342900" indent="-342900">
              <a:spcAft>
                <a:spcPts val="2400"/>
              </a:spcAft>
              <a:buFont typeface="Arial" panose="020B0604020202020204" pitchFamily="34" charset="0"/>
              <a:buChar char="•"/>
            </a:pPr>
            <a:r>
              <a:rPr lang="en-US" sz="3200" dirty="0"/>
              <a:t>area(s) of need addressed</a:t>
            </a:r>
          </a:p>
          <a:p>
            <a:pPr marL="342900" indent="-342900">
              <a:spcAft>
                <a:spcPts val="2400"/>
              </a:spcAft>
              <a:buFont typeface="Arial" panose="020B0604020202020204" pitchFamily="34" charset="0"/>
              <a:buChar char="•"/>
            </a:pPr>
            <a:r>
              <a:rPr lang="en-US" sz="3200" dirty="0"/>
              <a:t>services (e.g., OT?), frequency (e.g., 2x/week?), years provided</a:t>
            </a:r>
          </a:p>
          <a:p>
            <a:pPr marL="342900" indent="-342900">
              <a:spcAft>
                <a:spcPts val="2400"/>
              </a:spcAft>
              <a:buFont typeface="Arial" panose="020B0604020202020204" pitchFamily="34" charset="0"/>
              <a:buChar char="•"/>
            </a:pPr>
            <a:r>
              <a:rPr lang="en-US" sz="3200" dirty="0"/>
              <a:t>accommodations used in each grade</a:t>
            </a:r>
          </a:p>
        </p:txBody>
      </p:sp>
      <p:sp>
        <p:nvSpPr>
          <p:cNvPr id="7" name="TextBox 6">
            <a:extLst>
              <a:ext uri="{FF2B5EF4-FFF2-40B4-BE49-F238E27FC236}">
                <a16:creationId xmlns:a16="http://schemas.microsoft.com/office/drawing/2014/main" id="{31B2B5D7-67BF-ACA6-E880-A93CFB70748A}"/>
              </a:ext>
            </a:extLst>
          </p:cNvPr>
          <p:cNvSpPr txBox="1"/>
          <p:nvPr/>
        </p:nvSpPr>
        <p:spPr>
          <a:xfrm>
            <a:off x="8197958" y="6361769"/>
            <a:ext cx="1096512" cy="461665"/>
          </a:xfrm>
          <a:prstGeom prst="rect">
            <a:avLst/>
          </a:prstGeom>
          <a:noFill/>
        </p:spPr>
        <p:txBody>
          <a:bodyPr wrap="square">
            <a:spAutoFit/>
          </a:bodyPr>
          <a:lstStyle/>
          <a:p>
            <a:r>
              <a:rPr lang="en-US" sz="2400" b="1" dirty="0">
                <a:solidFill>
                  <a:schemeClr val="bg2"/>
                </a:solidFill>
              </a:rPr>
              <a:t>Ɣ Ƕ3a</a:t>
            </a:r>
          </a:p>
        </p:txBody>
      </p:sp>
    </p:spTree>
    <p:extLst>
      <p:ext uri="{BB962C8B-B14F-4D97-AF65-F5344CB8AC3E}">
        <p14:creationId xmlns:p14="http://schemas.microsoft.com/office/powerpoint/2010/main" val="324074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B7FD-6F3C-8BED-AC04-6D282A7CE5B2}"/>
              </a:ext>
            </a:extLst>
          </p:cNvPr>
          <p:cNvSpPr>
            <a:spLocks noGrp="1"/>
          </p:cNvSpPr>
          <p:nvPr>
            <p:ph type="title"/>
          </p:nvPr>
        </p:nvSpPr>
        <p:spPr/>
        <p:txBody>
          <a:bodyPr>
            <a:normAutofit/>
          </a:bodyPr>
          <a:lstStyle/>
          <a:p>
            <a:r>
              <a:rPr lang="en-US" dirty="0"/>
              <a:t>My background</a:t>
            </a:r>
          </a:p>
        </p:txBody>
      </p:sp>
      <p:sp>
        <p:nvSpPr>
          <p:cNvPr id="3" name="Content Placeholder 2">
            <a:extLst>
              <a:ext uri="{FF2B5EF4-FFF2-40B4-BE49-F238E27FC236}">
                <a16:creationId xmlns:a16="http://schemas.microsoft.com/office/drawing/2014/main" id="{51C52C7E-693B-8F62-A78D-D458B9393920}"/>
              </a:ext>
            </a:extLst>
          </p:cNvPr>
          <p:cNvSpPr>
            <a:spLocks noGrp="1"/>
          </p:cNvSpPr>
          <p:nvPr>
            <p:ph idx="1"/>
          </p:nvPr>
        </p:nvSpPr>
        <p:spPr>
          <a:xfrm>
            <a:off x="431019" y="1833260"/>
            <a:ext cx="8280399" cy="4206240"/>
          </a:xfrm>
        </p:spPr>
        <p:txBody>
          <a:bodyPr>
            <a:normAutofit lnSpcReduction="10000"/>
          </a:bodyPr>
          <a:lstStyle/>
          <a:p>
            <a:pPr marL="213122" indent="-177404">
              <a:lnSpc>
                <a:spcPct val="100000"/>
              </a:lnSpc>
              <a:spcBef>
                <a:spcPts val="0"/>
              </a:spcBef>
              <a:spcAft>
                <a:spcPts val="600"/>
              </a:spcAft>
              <a:buFont typeface="Arial" panose="020B0604020202020204" pitchFamily="34" charset="0"/>
              <a:buChar char="•"/>
            </a:pPr>
            <a:r>
              <a:rPr lang="en-US" sz="2800" b="1" dirty="0"/>
              <a:t>College learning disabilities specialist</a:t>
            </a:r>
          </a:p>
          <a:p>
            <a:pPr marL="213122" indent="-177404">
              <a:lnSpc>
                <a:spcPct val="100000"/>
              </a:lnSpc>
              <a:spcBef>
                <a:spcPts val="0"/>
              </a:spcBef>
              <a:spcAft>
                <a:spcPts val="600"/>
              </a:spcAft>
              <a:buFont typeface="Arial" panose="020B0604020202020204" pitchFamily="34" charset="0"/>
              <a:buChar char="•"/>
            </a:pPr>
            <a:endParaRPr lang="en-US" sz="2800" b="1" dirty="0"/>
          </a:p>
          <a:p>
            <a:pPr marL="213122" indent="-177404">
              <a:lnSpc>
                <a:spcPct val="100000"/>
              </a:lnSpc>
              <a:spcBef>
                <a:spcPts val="0"/>
              </a:spcBef>
              <a:spcAft>
                <a:spcPts val="600"/>
              </a:spcAft>
              <a:buFont typeface="Arial" panose="020B0604020202020204" pitchFamily="34" charset="0"/>
              <a:buChar char="•"/>
            </a:pPr>
            <a:r>
              <a:rPr lang="en-US" sz="2800" b="1" dirty="0"/>
              <a:t>Author of </a:t>
            </a:r>
            <a:r>
              <a:rPr lang="en-US" sz="2800" b="1" i="1" dirty="0"/>
              <a:t>Seven Steps to College Success: A Pathway for Students with Disabilities </a:t>
            </a:r>
            <a:r>
              <a:rPr lang="en-US" sz="2800" b="1" dirty="0"/>
              <a:t>and concise guide on transition.  Work published in several journals and on several platforms</a:t>
            </a:r>
          </a:p>
          <a:p>
            <a:pPr marL="213122" indent="-177404">
              <a:lnSpc>
                <a:spcPct val="100000"/>
              </a:lnSpc>
              <a:spcBef>
                <a:spcPts val="0"/>
              </a:spcBef>
              <a:spcAft>
                <a:spcPts val="600"/>
              </a:spcAft>
              <a:buFont typeface="Arial" panose="020B0604020202020204" pitchFamily="34" charset="0"/>
              <a:buChar char="•"/>
            </a:pPr>
            <a:endParaRPr lang="en-US" sz="2800" b="1" dirty="0"/>
          </a:p>
          <a:p>
            <a:pPr marL="213122" indent="-177404">
              <a:lnSpc>
                <a:spcPct val="100000"/>
              </a:lnSpc>
              <a:spcBef>
                <a:spcPts val="0"/>
              </a:spcBef>
              <a:spcAft>
                <a:spcPts val="600"/>
              </a:spcAft>
              <a:buFont typeface="Arial" panose="020B0604020202020204" pitchFamily="34" charset="0"/>
              <a:buChar char="•"/>
            </a:pPr>
            <a:r>
              <a:rPr lang="en-US" sz="2800" b="1" dirty="0"/>
              <a:t>Nationally-requested speaker on transition-related topics</a:t>
            </a:r>
          </a:p>
          <a:p>
            <a:pPr marL="0" indent="0">
              <a:lnSpc>
                <a:spcPct val="110000"/>
              </a:lnSpc>
              <a:spcBef>
                <a:spcPts val="0"/>
              </a:spcBef>
              <a:spcAft>
                <a:spcPts val="3000"/>
              </a:spcAft>
              <a:buNone/>
            </a:pPr>
            <a:endParaRPr lang="en-US" sz="2800" b="1" dirty="0"/>
          </a:p>
        </p:txBody>
      </p:sp>
    </p:spTree>
    <p:extLst>
      <p:ext uri="{BB962C8B-B14F-4D97-AF65-F5344CB8AC3E}">
        <p14:creationId xmlns:p14="http://schemas.microsoft.com/office/powerpoint/2010/main" val="197260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1EE-5AAA-D10C-E2B0-F25235F63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C007D-E8E8-1504-F095-943E708E08A5}"/>
              </a:ext>
            </a:extLst>
          </p:cNvPr>
          <p:cNvSpPr>
            <a:spLocks noGrp="1"/>
          </p:cNvSpPr>
          <p:nvPr>
            <p:ph type="title"/>
          </p:nvPr>
        </p:nvSpPr>
        <p:spPr>
          <a:xfrm>
            <a:off x="904048" y="197174"/>
            <a:ext cx="7590548" cy="677112"/>
          </a:xfrm>
        </p:spPr>
        <p:txBody>
          <a:bodyPr>
            <a:normAutofit/>
          </a:bodyPr>
          <a:lstStyle/>
          <a:p>
            <a:pPr algn="l"/>
            <a:r>
              <a:rPr lang="en-US" sz="3200" dirty="0"/>
              <a:t>History 3b – School services</a:t>
            </a:r>
          </a:p>
        </p:txBody>
      </p:sp>
      <p:sp>
        <p:nvSpPr>
          <p:cNvPr id="3" name="Content Placeholder 2">
            <a:extLst>
              <a:ext uri="{FF2B5EF4-FFF2-40B4-BE49-F238E27FC236}">
                <a16:creationId xmlns:a16="http://schemas.microsoft.com/office/drawing/2014/main" id="{4A9FE808-D152-A566-825D-D259E5D93DD2}"/>
              </a:ext>
            </a:extLst>
          </p:cNvPr>
          <p:cNvSpPr>
            <a:spLocks noGrp="1"/>
          </p:cNvSpPr>
          <p:nvPr>
            <p:ph idx="1"/>
          </p:nvPr>
        </p:nvSpPr>
        <p:spPr>
          <a:xfrm>
            <a:off x="302164" y="1342607"/>
            <a:ext cx="8539672" cy="4172786"/>
          </a:xfrm>
        </p:spPr>
        <p:txBody>
          <a:bodyPr>
            <a:noAutofit/>
          </a:bodyPr>
          <a:lstStyle/>
          <a:p>
            <a:pPr marL="173038" indent="-173038">
              <a:spcAft>
                <a:spcPts val="2400"/>
              </a:spcAft>
            </a:pPr>
            <a:r>
              <a:rPr lang="en-US" sz="3200" dirty="0"/>
              <a:t>If student didn’t have a 504/IEP:</a:t>
            </a:r>
          </a:p>
          <a:p>
            <a:pPr marL="571500" indent="-571500">
              <a:spcAft>
                <a:spcPts val="2400"/>
              </a:spcAft>
              <a:buFont typeface="Arial" panose="020B0604020202020204" pitchFamily="34" charset="0"/>
              <a:buChar char="•"/>
            </a:pPr>
            <a:r>
              <a:rPr lang="en-US" sz="3200" dirty="0"/>
              <a:t>Private school – no plan but informal accommodations?</a:t>
            </a:r>
          </a:p>
          <a:p>
            <a:pPr marL="571500" indent="-571500">
              <a:spcAft>
                <a:spcPts val="2400"/>
              </a:spcAft>
              <a:buFont typeface="Arial" panose="020B0604020202020204" pitchFamily="34" charset="0"/>
              <a:buChar char="•"/>
            </a:pPr>
            <a:r>
              <a:rPr lang="en-US" sz="3200" dirty="0"/>
              <a:t>Specialized school – what’s built in that students would otherwise need to ask for (e.g., do students get as much time as they need for tests)?</a:t>
            </a:r>
          </a:p>
        </p:txBody>
      </p:sp>
      <p:sp>
        <p:nvSpPr>
          <p:cNvPr id="7" name="TextBox 6">
            <a:extLst>
              <a:ext uri="{FF2B5EF4-FFF2-40B4-BE49-F238E27FC236}">
                <a16:creationId xmlns:a16="http://schemas.microsoft.com/office/drawing/2014/main" id="{E8DB0D4D-FA45-85DC-C628-2749B6C939D1}"/>
              </a:ext>
            </a:extLst>
          </p:cNvPr>
          <p:cNvSpPr txBox="1"/>
          <p:nvPr/>
        </p:nvSpPr>
        <p:spPr>
          <a:xfrm>
            <a:off x="8174810" y="6361769"/>
            <a:ext cx="1131236" cy="461665"/>
          </a:xfrm>
          <a:prstGeom prst="rect">
            <a:avLst/>
          </a:prstGeom>
          <a:noFill/>
        </p:spPr>
        <p:txBody>
          <a:bodyPr wrap="square">
            <a:spAutoFit/>
          </a:bodyPr>
          <a:lstStyle/>
          <a:p>
            <a:r>
              <a:rPr lang="en-US" sz="2400" b="1" dirty="0">
                <a:solidFill>
                  <a:schemeClr val="bg2"/>
                </a:solidFill>
              </a:rPr>
              <a:t>Ɣ Ƕ3b</a:t>
            </a:r>
          </a:p>
        </p:txBody>
      </p:sp>
    </p:spTree>
    <p:extLst>
      <p:ext uri="{BB962C8B-B14F-4D97-AF65-F5344CB8AC3E}">
        <p14:creationId xmlns:p14="http://schemas.microsoft.com/office/powerpoint/2010/main" val="26159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0E715-5108-85D1-A2F5-118DAA0F3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0F03E-0574-05A1-51BF-11E20DCB90CD}"/>
              </a:ext>
            </a:extLst>
          </p:cNvPr>
          <p:cNvSpPr>
            <a:spLocks noGrp="1"/>
          </p:cNvSpPr>
          <p:nvPr>
            <p:ph type="title"/>
          </p:nvPr>
        </p:nvSpPr>
        <p:spPr>
          <a:xfrm>
            <a:off x="152400" y="157675"/>
            <a:ext cx="8676639" cy="677112"/>
          </a:xfrm>
        </p:spPr>
        <p:txBody>
          <a:bodyPr>
            <a:normAutofit/>
          </a:bodyPr>
          <a:lstStyle/>
          <a:p>
            <a:r>
              <a:rPr lang="en-US" sz="3200" dirty="0"/>
              <a:t>History 4 – supports outside of school</a:t>
            </a:r>
          </a:p>
        </p:txBody>
      </p:sp>
      <p:sp>
        <p:nvSpPr>
          <p:cNvPr id="3" name="Content Placeholder 2">
            <a:extLst>
              <a:ext uri="{FF2B5EF4-FFF2-40B4-BE49-F238E27FC236}">
                <a16:creationId xmlns:a16="http://schemas.microsoft.com/office/drawing/2014/main" id="{7ACC1335-FBD9-C448-4BF1-7A17B204FC3B}"/>
              </a:ext>
            </a:extLst>
          </p:cNvPr>
          <p:cNvSpPr>
            <a:spLocks noGrp="1"/>
          </p:cNvSpPr>
          <p:nvPr>
            <p:ph idx="1"/>
          </p:nvPr>
        </p:nvSpPr>
        <p:spPr>
          <a:xfrm>
            <a:off x="289367" y="1718310"/>
            <a:ext cx="8539672" cy="4172786"/>
          </a:xfrm>
        </p:spPr>
        <p:txBody>
          <a:bodyPr>
            <a:noAutofit/>
          </a:bodyPr>
          <a:lstStyle/>
          <a:p>
            <a:pPr>
              <a:spcAft>
                <a:spcPts val="1800"/>
              </a:spcAft>
            </a:pPr>
            <a:r>
              <a:rPr lang="en-US" sz="3600" dirty="0"/>
              <a:t>How much help was/is provided at home (parents or tutors)? </a:t>
            </a:r>
          </a:p>
          <a:p>
            <a:pPr>
              <a:spcAft>
                <a:spcPts val="1800"/>
              </a:spcAft>
            </a:pPr>
            <a:endParaRPr lang="en-US" sz="3600" dirty="0"/>
          </a:p>
          <a:p>
            <a:pPr>
              <a:spcAft>
                <a:spcPts val="1800"/>
              </a:spcAft>
            </a:pPr>
            <a:r>
              <a:rPr lang="en-US" sz="3600" dirty="0"/>
              <a:t>If tutored – in what grades, for what subjects, how often?</a:t>
            </a:r>
          </a:p>
        </p:txBody>
      </p:sp>
      <p:sp>
        <p:nvSpPr>
          <p:cNvPr id="7" name="TextBox 6">
            <a:extLst>
              <a:ext uri="{FF2B5EF4-FFF2-40B4-BE49-F238E27FC236}">
                <a16:creationId xmlns:a16="http://schemas.microsoft.com/office/drawing/2014/main" id="{218E0232-4F0F-15A6-B332-D9EC1CF0CB63}"/>
              </a:ext>
            </a:extLst>
          </p:cNvPr>
          <p:cNvSpPr txBox="1"/>
          <p:nvPr/>
        </p:nvSpPr>
        <p:spPr>
          <a:xfrm>
            <a:off x="8197959" y="6334780"/>
            <a:ext cx="1061788" cy="523220"/>
          </a:xfrm>
          <a:prstGeom prst="rect">
            <a:avLst/>
          </a:prstGeom>
          <a:noFill/>
        </p:spPr>
        <p:txBody>
          <a:bodyPr wrap="square">
            <a:spAutoFit/>
          </a:bodyPr>
          <a:lstStyle/>
          <a:p>
            <a:r>
              <a:rPr lang="en-US" sz="2800" b="1" dirty="0">
                <a:solidFill>
                  <a:schemeClr val="bg2"/>
                </a:solidFill>
              </a:rPr>
              <a:t>Ɣ Ƕ4</a:t>
            </a:r>
          </a:p>
        </p:txBody>
      </p:sp>
    </p:spTree>
    <p:extLst>
      <p:ext uri="{BB962C8B-B14F-4D97-AF65-F5344CB8AC3E}">
        <p14:creationId xmlns:p14="http://schemas.microsoft.com/office/powerpoint/2010/main" val="295972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7DEA-D3ED-56B2-3147-6B0DEE88F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949F0-1AF3-6D7C-DB45-3F69806BE88C}"/>
              </a:ext>
            </a:extLst>
          </p:cNvPr>
          <p:cNvSpPr>
            <a:spLocks noGrp="1"/>
          </p:cNvSpPr>
          <p:nvPr>
            <p:ph type="title"/>
          </p:nvPr>
        </p:nvSpPr>
        <p:spPr>
          <a:xfrm>
            <a:off x="904048" y="197174"/>
            <a:ext cx="7590548" cy="677112"/>
          </a:xfrm>
        </p:spPr>
        <p:txBody>
          <a:bodyPr>
            <a:normAutofit/>
          </a:bodyPr>
          <a:lstStyle/>
          <a:p>
            <a:pPr algn="l"/>
            <a:r>
              <a:rPr lang="en-US" sz="3200" dirty="0"/>
              <a:t>Observations/details that can help - 1</a:t>
            </a:r>
          </a:p>
        </p:txBody>
      </p:sp>
      <p:sp>
        <p:nvSpPr>
          <p:cNvPr id="3" name="Content Placeholder 2">
            <a:extLst>
              <a:ext uri="{FF2B5EF4-FFF2-40B4-BE49-F238E27FC236}">
                <a16:creationId xmlns:a16="http://schemas.microsoft.com/office/drawing/2014/main" id="{753C24EF-7A5A-BC73-8983-C371B242649B}"/>
              </a:ext>
            </a:extLst>
          </p:cNvPr>
          <p:cNvSpPr>
            <a:spLocks noGrp="1"/>
          </p:cNvSpPr>
          <p:nvPr>
            <p:ph idx="1"/>
          </p:nvPr>
        </p:nvSpPr>
        <p:spPr>
          <a:xfrm>
            <a:off x="223903" y="1119087"/>
            <a:ext cx="8539672" cy="4172786"/>
          </a:xfrm>
        </p:spPr>
        <p:txBody>
          <a:bodyPr>
            <a:noAutofit/>
          </a:bodyPr>
          <a:lstStyle/>
          <a:p>
            <a:pPr marL="57150">
              <a:spcBef>
                <a:spcPts val="0"/>
              </a:spcBef>
              <a:spcAft>
                <a:spcPts val="2400"/>
              </a:spcAft>
            </a:pPr>
            <a:r>
              <a:rPr lang="en-US" sz="2800" dirty="0"/>
              <a:t>Did the student:</a:t>
            </a:r>
          </a:p>
          <a:p>
            <a:pPr marL="342900" indent="-342900">
              <a:buFont typeface="Arial" panose="020B0604020202020204" pitchFamily="34" charset="0"/>
              <a:buChar char="•"/>
            </a:pPr>
            <a:r>
              <a:rPr lang="en-US" sz="2800" dirty="0"/>
              <a:t>Make errors on easy items but do well on hard ones?</a:t>
            </a:r>
          </a:p>
          <a:p>
            <a:pPr marL="342900" indent="-342900">
              <a:buFont typeface="Arial" panose="020B0604020202020204" pitchFamily="34" charset="0"/>
              <a:buChar char="•"/>
            </a:pPr>
            <a:r>
              <a:rPr lang="en-US" sz="2800" dirty="0"/>
              <a:t>Fail to answer in allotted time, but when limits were tested, do so successfully?</a:t>
            </a:r>
          </a:p>
          <a:p>
            <a:pPr marL="342900" indent="-342900">
              <a:buFont typeface="Arial" panose="020B0604020202020204" pitchFamily="34" charset="0"/>
              <a:buChar char="•"/>
            </a:pPr>
            <a:r>
              <a:rPr lang="en-US" sz="2800" dirty="0"/>
              <a:t>Answer impulsively then self-correct (or change correct initial answers)?</a:t>
            </a:r>
          </a:p>
          <a:p>
            <a:pPr marL="342900" indent="-342900">
              <a:buFont typeface="Arial" panose="020B0604020202020204" pitchFamily="34" charset="0"/>
              <a:buChar char="•"/>
            </a:pPr>
            <a:r>
              <a:rPr lang="en-US" sz="2800" dirty="0"/>
              <a:t>Keep crossing out?</a:t>
            </a:r>
          </a:p>
          <a:p>
            <a:pPr marL="342900" indent="-342900">
              <a:buFont typeface="Arial" panose="020B0604020202020204" pitchFamily="34" charset="0"/>
              <a:buChar char="•"/>
            </a:pPr>
            <a:r>
              <a:rPr lang="en-US" sz="2800" dirty="0" err="1"/>
              <a:t>Circumlocute</a:t>
            </a:r>
            <a:r>
              <a:rPr lang="en-US" sz="2800" dirty="0"/>
              <a:t>? Struggle with word finding? </a:t>
            </a:r>
          </a:p>
        </p:txBody>
      </p:sp>
      <p:sp>
        <p:nvSpPr>
          <p:cNvPr id="6" name="TextBox 5">
            <a:extLst>
              <a:ext uri="{FF2B5EF4-FFF2-40B4-BE49-F238E27FC236}">
                <a16:creationId xmlns:a16="http://schemas.microsoft.com/office/drawing/2014/main" id="{CC1FA8B8-03B9-0F8F-ED9C-17F88B5F986A}"/>
              </a:ext>
            </a:extLst>
          </p:cNvPr>
          <p:cNvSpPr txBox="1"/>
          <p:nvPr/>
        </p:nvSpPr>
        <p:spPr>
          <a:xfrm>
            <a:off x="8267405" y="6368437"/>
            <a:ext cx="992339" cy="584775"/>
          </a:xfrm>
          <a:prstGeom prst="rect">
            <a:avLst/>
          </a:prstGeom>
          <a:noFill/>
        </p:spPr>
        <p:txBody>
          <a:bodyPr wrap="square">
            <a:spAutoFit/>
          </a:bodyPr>
          <a:lstStyle/>
          <a:p>
            <a:r>
              <a:rPr lang="en-US" sz="3200" b="1" dirty="0">
                <a:solidFill>
                  <a:schemeClr val="bg2"/>
                </a:solidFill>
                <a:effectLst/>
                <a:latin typeface="Calibri" panose="020F0502020204030204" pitchFamily="34" charset="0"/>
                <a:ea typeface="Calibri" panose="020F0502020204030204" pitchFamily="34" charset="0"/>
              </a:rPr>
              <a:t>Ʃ ƪ1</a:t>
            </a:r>
            <a:endParaRPr lang="en-US" sz="3200" b="1" dirty="0">
              <a:solidFill>
                <a:schemeClr val="bg2"/>
              </a:solidFill>
            </a:endParaRPr>
          </a:p>
        </p:txBody>
      </p:sp>
    </p:spTree>
    <p:extLst>
      <p:ext uri="{BB962C8B-B14F-4D97-AF65-F5344CB8AC3E}">
        <p14:creationId xmlns:p14="http://schemas.microsoft.com/office/powerpoint/2010/main" val="4542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53373-F70F-E29F-3914-8724B82D7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5A26D-BF1F-00F9-06FA-3E2065E5B823}"/>
              </a:ext>
            </a:extLst>
          </p:cNvPr>
          <p:cNvSpPr>
            <a:spLocks noGrp="1"/>
          </p:cNvSpPr>
          <p:nvPr>
            <p:ph type="title"/>
          </p:nvPr>
        </p:nvSpPr>
        <p:spPr>
          <a:xfrm>
            <a:off x="904048" y="197174"/>
            <a:ext cx="7590548" cy="677112"/>
          </a:xfrm>
        </p:spPr>
        <p:txBody>
          <a:bodyPr>
            <a:normAutofit/>
          </a:bodyPr>
          <a:lstStyle/>
          <a:p>
            <a:pPr algn="l"/>
            <a:r>
              <a:rPr lang="en-US" sz="3200" dirty="0"/>
              <a:t>Observations/details that can help - 2</a:t>
            </a:r>
          </a:p>
        </p:txBody>
      </p:sp>
      <p:sp>
        <p:nvSpPr>
          <p:cNvPr id="3" name="Content Placeholder 2">
            <a:extLst>
              <a:ext uri="{FF2B5EF4-FFF2-40B4-BE49-F238E27FC236}">
                <a16:creationId xmlns:a16="http://schemas.microsoft.com/office/drawing/2014/main" id="{D3021DEF-4522-90D4-2B94-B3CA013453B4}"/>
              </a:ext>
            </a:extLst>
          </p:cNvPr>
          <p:cNvSpPr>
            <a:spLocks noGrp="1"/>
          </p:cNvSpPr>
          <p:nvPr>
            <p:ph idx="1"/>
          </p:nvPr>
        </p:nvSpPr>
        <p:spPr>
          <a:xfrm>
            <a:off x="214743" y="1191183"/>
            <a:ext cx="8714514" cy="4826699"/>
          </a:xfrm>
        </p:spPr>
        <p:txBody>
          <a:bodyPr>
            <a:noAutofit/>
          </a:bodyPr>
          <a:lstStyle/>
          <a:p>
            <a:pPr marL="347663" indent="-290513">
              <a:spcBef>
                <a:spcPts val="0"/>
              </a:spcBef>
              <a:spcAft>
                <a:spcPts val="3600"/>
              </a:spcAft>
              <a:buFont typeface="Arial" panose="020B0604020202020204" pitchFamily="34" charset="0"/>
              <a:buChar char="•"/>
            </a:pPr>
            <a:r>
              <a:rPr lang="en-US" sz="3200" dirty="0"/>
              <a:t>Provide details &amp; name that task (</a:t>
            </a:r>
            <a:r>
              <a:rPr lang="en-US" sz="3200" dirty="0" err="1"/>
              <a:t>e.g.“On</a:t>
            </a:r>
            <a:r>
              <a:rPr lang="en-US" sz="3200" dirty="0"/>
              <a:t> Arithmetic Elizabeth…” rather than “On a working memory test, Elizabeth…”)</a:t>
            </a:r>
          </a:p>
          <a:p>
            <a:pPr marL="347663" indent="-290513">
              <a:spcBef>
                <a:spcPts val="0"/>
              </a:spcBef>
              <a:spcAft>
                <a:spcPts val="3600"/>
              </a:spcAft>
              <a:buFont typeface="Arial" panose="020B0604020202020204" pitchFamily="34" charset="0"/>
              <a:buChar char="•"/>
            </a:pPr>
            <a:r>
              <a:rPr lang="en-US" sz="3200" dirty="0"/>
              <a:t>How was anxiety, inattention, etc. evident (e.g., student shaking leg throughout)? Can you differentiate whether it’s anxiety or attention (or both)?</a:t>
            </a:r>
          </a:p>
          <a:p>
            <a:pPr marL="347663" indent="-290513">
              <a:spcBef>
                <a:spcPts val="0"/>
              </a:spcBef>
              <a:spcAft>
                <a:spcPts val="3600"/>
              </a:spcAft>
              <a:buFont typeface="Arial" panose="020B0604020202020204" pitchFamily="34" charset="0"/>
              <a:buChar char="•"/>
            </a:pPr>
            <a:r>
              <a:rPr lang="en-US" sz="3200" dirty="0"/>
              <a:t>Do scores reflect speed, accuracy, or both?</a:t>
            </a:r>
          </a:p>
        </p:txBody>
      </p:sp>
      <p:sp>
        <p:nvSpPr>
          <p:cNvPr id="7" name="TextBox 6">
            <a:extLst>
              <a:ext uri="{FF2B5EF4-FFF2-40B4-BE49-F238E27FC236}">
                <a16:creationId xmlns:a16="http://schemas.microsoft.com/office/drawing/2014/main" id="{153CA303-ABCD-5663-851D-BBC239D01AE1}"/>
              </a:ext>
            </a:extLst>
          </p:cNvPr>
          <p:cNvSpPr txBox="1"/>
          <p:nvPr/>
        </p:nvSpPr>
        <p:spPr>
          <a:xfrm>
            <a:off x="8267406" y="6334780"/>
            <a:ext cx="992339" cy="523220"/>
          </a:xfrm>
          <a:prstGeom prst="rect">
            <a:avLst/>
          </a:prstGeom>
          <a:noFill/>
        </p:spPr>
        <p:txBody>
          <a:bodyPr wrap="square">
            <a:spAutoFit/>
          </a:bodyPr>
          <a:lstStyle/>
          <a:p>
            <a:r>
              <a:rPr lang="en-US" sz="2800" b="1" dirty="0">
                <a:solidFill>
                  <a:schemeClr val="bg2"/>
                </a:solidFill>
                <a:effectLst/>
                <a:latin typeface="Calibri" panose="020F0502020204030204" pitchFamily="34" charset="0"/>
                <a:ea typeface="Calibri" panose="020F0502020204030204" pitchFamily="34" charset="0"/>
              </a:rPr>
              <a:t>Ʃ ƪ2</a:t>
            </a:r>
            <a:endParaRPr lang="en-US" sz="2800" b="1" dirty="0">
              <a:solidFill>
                <a:schemeClr val="bg2"/>
              </a:solidFill>
            </a:endParaRPr>
          </a:p>
        </p:txBody>
      </p:sp>
    </p:spTree>
    <p:extLst>
      <p:ext uri="{BB962C8B-B14F-4D97-AF65-F5344CB8AC3E}">
        <p14:creationId xmlns:p14="http://schemas.microsoft.com/office/powerpoint/2010/main" val="274715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E9A0-BE8F-FC4E-739F-8B7E232B9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A3E81-9E98-BD05-679B-3DF93E22B4D1}"/>
              </a:ext>
            </a:extLst>
          </p:cNvPr>
          <p:cNvSpPr>
            <a:spLocks noGrp="1"/>
          </p:cNvSpPr>
          <p:nvPr>
            <p:ph type="title"/>
          </p:nvPr>
        </p:nvSpPr>
        <p:spPr>
          <a:xfrm>
            <a:off x="904048" y="197174"/>
            <a:ext cx="7590548" cy="677112"/>
          </a:xfrm>
        </p:spPr>
        <p:txBody>
          <a:bodyPr>
            <a:normAutofit/>
          </a:bodyPr>
          <a:lstStyle/>
          <a:p>
            <a:r>
              <a:rPr lang="en-US" sz="3200" dirty="0"/>
              <a:t>Score reporting format</a:t>
            </a:r>
          </a:p>
        </p:txBody>
      </p:sp>
      <p:sp>
        <p:nvSpPr>
          <p:cNvPr id="3" name="Content Placeholder 2">
            <a:extLst>
              <a:ext uri="{FF2B5EF4-FFF2-40B4-BE49-F238E27FC236}">
                <a16:creationId xmlns:a16="http://schemas.microsoft.com/office/drawing/2014/main" id="{A1807927-7F9B-D23C-B9AE-AF5B16C06DB5}"/>
              </a:ext>
            </a:extLst>
          </p:cNvPr>
          <p:cNvSpPr>
            <a:spLocks noGrp="1"/>
          </p:cNvSpPr>
          <p:nvPr>
            <p:ph idx="1"/>
          </p:nvPr>
        </p:nvSpPr>
        <p:spPr>
          <a:xfrm>
            <a:off x="195072" y="1426627"/>
            <a:ext cx="8646764" cy="4172786"/>
          </a:xfrm>
        </p:spPr>
        <p:txBody>
          <a:bodyPr>
            <a:noAutofit/>
          </a:bodyPr>
          <a:lstStyle/>
          <a:p>
            <a:pPr marL="57150">
              <a:spcBef>
                <a:spcPts val="0"/>
              </a:spcBef>
              <a:spcAft>
                <a:spcPts val="3600"/>
              </a:spcAft>
            </a:pPr>
            <a:r>
              <a:rPr lang="en-US" dirty="0"/>
              <a:t>Make sure to include </a:t>
            </a:r>
          </a:p>
          <a:p>
            <a:pPr marL="742950" indent="-230188">
              <a:spcBef>
                <a:spcPts val="0"/>
              </a:spcBef>
              <a:spcAft>
                <a:spcPts val="3600"/>
              </a:spcAft>
              <a:buFont typeface="Arial" panose="020B0604020202020204" pitchFamily="34" charset="0"/>
              <a:buChar char="•"/>
            </a:pPr>
            <a:r>
              <a:rPr lang="en-US" dirty="0"/>
              <a:t>standard/scaled scores (not raw) and PR </a:t>
            </a:r>
          </a:p>
          <a:p>
            <a:pPr marL="742950" indent="-230188">
              <a:spcBef>
                <a:spcPts val="0"/>
              </a:spcBef>
              <a:spcAft>
                <a:spcPts val="3600"/>
              </a:spcAft>
              <a:buFont typeface="Arial" panose="020B0604020202020204" pitchFamily="34" charset="0"/>
              <a:buChar char="•"/>
            </a:pPr>
            <a:r>
              <a:rPr lang="en-US" u="sng" dirty="0"/>
              <a:t>all</a:t>
            </a:r>
            <a:r>
              <a:rPr lang="en-US" dirty="0"/>
              <a:t> cluster/index </a:t>
            </a:r>
            <a:r>
              <a:rPr lang="en-US" u="sng" dirty="0"/>
              <a:t>and</a:t>
            </a:r>
            <a:r>
              <a:rPr lang="en-US" dirty="0"/>
              <a:t> subtest scores </a:t>
            </a:r>
          </a:p>
          <a:p>
            <a:pPr marL="57150">
              <a:spcBef>
                <a:spcPts val="0"/>
              </a:spcBef>
              <a:spcAft>
                <a:spcPts val="3600"/>
              </a:spcAft>
            </a:pPr>
            <a:r>
              <a:rPr lang="en-US" dirty="0"/>
              <a:t>Presenting scores in narrative? Use tables (don’t embed)</a:t>
            </a:r>
          </a:p>
          <a:p>
            <a:pPr marL="57150">
              <a:spcBef>
                <a:spcPts val="0"/>
              </a:spcBef>
              <a:spcAft>
                <a:spcPts val="3600"/>
              </a:spcAft>
            </a:pPr>
            <a:r>
              <a:rPr lang="en-US" dirty="0"/>
              <a:t>Score tables at the end even better!</a:t>
            </a:r>
          </a:p>
          <a:p>
            <a:pPr marL="57150">
              <a:spcBef>
                <a:spcPts val="0"/>
              </a:spcBef>
              <a:spcAft>
                <a:spcPts val="3600"/>
              </a:spcAft>
            </a:pPr>
            <a:r>
              <a:rPr lang="en-US" dirty="0"/>
              <a:t>If testing limits, be clear about scores’ meaning</a:t>
            </a:r>
          </a:p>
          <a:p>
            <a:pPr marL="347663" indent="-290513">
              <a:spcBef>
                <a:spcPts val="0"/>
              </a:spcBef>
              <a:spcAft>
                <a:spcPts val="2400"/>
              </a:spcAft>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DDA2995C-4CF4-828F-F870-D360E99FE51B}"/>
              </a:ext>
            </a:extLst>
          </p:cNvPr>
          <p:cNvSpPr txBox="1"/>
          <p:nvPr/>
        </p:nvSpPr>
        <p:spPr>
          <a:xfrm>
            <a:off x="8267406" y="6334780"/>
            <a:ext cx="992339" cy="584775"/>
          </a:xfrm>
          <a:prstGeom prst="rect">
            <a:avLst/>
          </a:prstGeom>
          <a:noFill/>
        </p:spPr>
        <p:txBody>
          <a:bodyPr wrap="square">
            <a:spAutoFit/>
          </a:bodyPr>
          <a:lstStyle/>
          <a:p>
            <a:r>
              <a:rPr lang="en-US" sz="3200" b="1" dirty="0">
                <a:solidFill>
                  <a:schemeClr val="bg2"/>
                </a:solidFill>
                <a:effectLst/>
                <a:latin typeface="Calibri" panose="020F0502020204030204" pitchFamily="34" charset="0"/>
                <a:ea typeface="Calibri" panose="020F0502020204030204" pitchFamily="34" charset="0"/>
              </a:rPr>
              <a:t>Ƶ ǂ</a:t>
            </a:r>
            <a:endParaRPr lang="en-US" sz="3200" b="1" dirty="0">
              <a:solidFill>
                <a:schemeClr val="bg2"/>
              </a:solidFill>
            </a:endParaRPr>
          </a:p>
        </p:txBody>
      </p:sp>
    </p:spTree>
    <p:extLst>
      <p:ext uri="{BB962C8B-B14F-4D97-AF65-F5344CB8AC3E}">
        <p14:creationId xmlns:p14="http://schemas.microsoft.com/office/powerpoint/2010/main" val="2289454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0D2F-B37E-BD44-8A6A-037DDFFAF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DF9B0-A513-24CF-6074-541EC60E4F7E}"/>
              </a:ext>
            </a:extLst>
          </p:cNvPr>
          <p:cNvSpPr>
            <a:spLocks noGrp="1"/>
          </p:cNvSpPr>
          <p:nvPr>
            <p:ph type="title"/>
          </p:nvPr>
        </p:nvSpPr>
        <p:spPr>
          <a:xfrm>
            <a:off x="162046" y="197174"/>
            <a:ext cx="8762035" cy="677112"/>
          </a:xfrm>
        </p:spPr>
        <p:txBody>
          <a:bodyPr>
            <a:normAutofit fontScale="90000"/>
          </a:bodyPr>
          <a:lstStyle/>
          <a:p>
            <a:r>
              <a:rPr lang="en-US" sz="3200" dirty="0"/>
              <a:t>Social/emotional measures and ADHD rating scales</a:t>
            </a:r>
          </a:p>
        </p:txBody>
      </p:sp>
      <p:sp>
        <p:nvSpPr>
          <p:cNvPr id="3" name="Content Placeholder 2">
            <a:extLst>
              <a:ext uri="{FF2B5EF4-FFF2-40B4-BE49-F238E27FC236}">
                <a16:creationId xmlns:a16="http://schemas.microsoft.com/office/drawing/2014/main" id="{B8BF4834-C340-CF29-AF23-3D6625DCFA42}"/>
              </a:ext>
            </a:extLst>
          </p:cNvPr>
          <p:cNvSpPr>
            <a:spLocks noGrp="1"/>
          </p:cNvSpPr>
          <p:nvPr>
            <p:ph idx="1"/>
          </p:nvPr>
        </p:nvSpPr>
        <p:spPr>
          <a:xfrm>
            <a:off x="190982" y="1112266"/>
            <a:ext cx="8762035" cy="5090960"/>
          </a:xfrm>
        </p:spPr>
        <p:txBody>
          <a:bodyPr>
            <a:noAutofit/>
          </a:bodyPr>
          <a:lstStyle/>
          <a:p>
            <a:pPr marL="57150">
              <a:spcBef>
                <a:spcPts val="0"/>
              </a:spcBef>
              <a:spcAft>
                <a:spcPts val="2400"/>
              </a:spcAft>
            </a:pPr>
            <a:r>
              <a:rPr lang="en-US" dirty="0"/>
              <a:t>Provide symptom severity ratings (e.g., mild, clinically significant) </a:t>
            </a:r>
          </a:p>
          <a:p>
            <a:pPr marL="57150">
              <a:spcBef>
                <a:spcPts val="0"/>
              </a:spcBef>
              <a:spcAft>
                <a:spcPts val="2400"/>
              </a:spcAft>
            </a:pPr>
            <a:r>
              <a:rPr lang="en-US" dirty="0"/>
              <a:t>Discrepancy between school/home ratings or reports? Why?</a:t>
            </a:r>
          </a:p>
          <a:p>
            <a:pPr marL="57150">
              <a:spcBef>
                <a:spcPts val="0"/>
              </a:spcBef>
              <a:spcAft>
                <a:spcPts val="2400"/>
              </a:spcAft>
            </a:pPr>
            <a:r>
              <a:rPr lang="en-US" dirty="0"/>
              <a:t>Summary of  what’s significant is more helpful than list of every symptom in scale</a:t>
            </a:r>
          </a:p>
          <a:p>
            <a:pPr marL="57150">
              <a:spcBef>
                <a:spcPts val="0"/>
              </a:spcBef>
              <a:spcAft>
                <a:spcPts val="2400"/>
              </a:spcAft>
            </a:pPr>
            <a:r>
              <a:rPr lang="en-US" dirty="0"/>
              <a:t>If  you must  provide a lengthy symptom list - be explicit about whether these were:</a:t>
            </a:r>
          </a:p>
          <a:p>
            <a:pPr marL="742950" indent="-230188">
              <a:spcBef>
                <a:spcPts val="0"/>
              </a:spcBef>
              <a:spcAft>
                <a:spcPts val="2400"/>
              </a:spcAft>
              <a:buFont typeface="Arial" panose="020B0604020202020204" pitchFamily="34" charset="0"/>
              <a:buChar char="•"/>
            </a:pPr>
            <a:r>
              <a:rPr lang="en-US" dirty="0"/>
              <a:t>endorsed on a rating scale </a:t>
            </a:r>
          </a:p>
          <a:p>
            <a:pPr marL="742950" indent="-230188">
              <a:spcBef>
                <a:spcPts val="0"/>
              </a:spcBef>
              <a:spcAft>
                <a:spcPts val="2400"/>
              </a:spcAft>
              <a:buFont typeface="Arial" panose="020B0604020202020204" pitchFamily="34" charset="0"/>
              <a:buChar char="•"/>
            </a:pPr>
            <a:r>
              <a:rPr lang="en-US" dirty="0"/>
              <a:t>spontaneous comments from the clinical interview (e.g., “Elizabeth said she always loses her keys”)</a:t>
            </a:r>
          </a:p>
        </p:txBody>
      </p:sp>
      <p:sp>
        <p:nvSpPr>
          <p:cNvPr id="7" name="TextBox 6">
            <a:extLst>
              <a:ext uri="{FF2B5EF4-FFF2-40B4-BE49-F238E27FC236}">
                <a16:creationId xmlns:a16="http://schemas.microsoft.com/office/drawing/2014/main" id="{49DB63FC-526E-09C4-961B-63152A69E5A5}"/>
              </a:ext>
            </a:extLst>
          </p:cNvPr>
          <p:cNvSpPr txBox="1"/>
          <p:nvPr/>
        </p:nvSpPr>
        <p:spPr>
          <a:xfrm>
            <a:off x="8267406" y="6334780"/>
            <a:ext cx="992339" cy="584775"/>
          </a:xfrm>
          <a:prstGeom prst="rect">
            <a:avLst/>
          </a:prstGeom>
          <a:noFill/>
        </p:spPr>
        <p:txBody>
          <a:bodyPr wrap="square">
            <a:spAutoFit/>
          </a:bodyPr>
          <a:lstStyle/>
          <a:p>
            <a:r>
              <a:rPr lang="en-US" sz="3200" b="1" dirty="0">
                <a:solidFill>
                  <a:schemeClr val="bg2"/>
                </a:solidFill>
                <a:effectLst/>
                <a:latin typeface="Calibri" panose="020F0502020204030204" pitchFamily="34" charset="0"/>
                <a:ea typeface="Calibri" panose="020F0502020204030204" pitchFamily="34" charset="0"/>
              </a:rPr>
              <a:t>Ƶ ǂ</a:t>
            </a:r>
            <a:endParaRPr lang="en-US" sz="3200" b="1" dirty="0">
              <a:solidFill>
                <a:schemeClr val="bg2"/>
              </a:solidFill>
            </a:endParaRPr>
          </a:p>
        </p:txBody>
      </p:sp>
    </p:spTree>
    <p:extLst>
      <p:ext uri="{BB962C8B-B14F-4D97-AF65-F5344CB8AC3E}">
        <p14:creationId xmlns:p14="http://schemas.microsoft.com/office/powerpoint/2010/main" val="42515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B2C7-02C0-62F5-930E-993D13577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95F6A-1D36-1F5A-556F-23FED269EA74}"/>
              </a:ext>
            </a:extLst>
          </p:cNvPr>
          <p:cNvSpPr>
            <a:spLocks noGrp="1"/>
          </p:cNvSpPr>
          <p:nvPr>
            <p:ph type="title"/>
          </p:nvPr>
        </p:nvSpPr>
        <p:spPr>
          <a:xfrm>
            <a:off x="162046" y="197174"/>
            <a:ext cx="8762035" cy="677112"/>
          </a:xfrm>
        </p:spPr>
        <p:txBody>
          <a:bodyPr>
            <a:normAutofit/>
          </a:bodyPr>
          <a:lstStyle/>
          <a:p>
            <a:r>
              <a:rPr lang="en-US" sz="3200" dirty="0"/>
              <a:t>Summary</a:t>
            </a:r>
          </a:p>
        </p:txBody>
      </p:sp>
      <p:sp>
        <p:nvSpPr>
          <p:cNvPr id="3" name="Content Placeholder 2">
            <a:extLst>
              <a:ext uri="{FF2B5EF4-FFF2-40B4-BE49-F238E27FC236}">
                <a16:creationId xmlns:a16="http://schemas.microsoft.com/office/drawing/2014/main" id="{028F2D85-720B-0693-8113-22B20221457A}"/>
              </a:ext>
            </a:extLst>
          </p:cNvPr>
          <p:cNvSpPr>
            <a:spLocks noGrp="1"/>
          </p:cNvSpPr>
          <p:nvPr>
            <p:ph idx="1"/>
          </p:nvPr>
        </p:nvSpPr>
        <p:spPr>
          <a:xfrm>
            <a:off x="162046" y="1056161"/>
            <a:ext cx="8679790" cy="4745677"/>
          </a:xfrm>
        </p:spPr>
        <p:txBody>
          <a:bodyPr>
            <a:noAutofit/>
          </a:bodyPr>
          <a:lstStyle/>
          <a:p>
            <a:pPr marL="341313" indent="-341313">
              <a:lnSpc>
                <a:spcPct val="100000"/>
              </a:lnSpc>
              <a:spcBef>
                <a:spcPts val="0"/>
              </a:spcBef>
              <a:spcAft>
                <a:spcPts val="3000"/>
              </a:spcAft>
              <a:buFont typeface="Arial" panose="020B0604020202020204" pitchFamily="34" charset="0"/>
              <a:buChar char="•"/>
            </a:pPr>
            <a:r>
              <a:rPr lang="en-US" dirty="0"/>
              <a:t>Emphasize strengths as well as weaknesses &amp; specify tests &amp; scores that show this</a:t>
            </a:r>
          </a:p>
          <a:p>
            <a:pPr marL="341313" indent="-341313">
              <a:lnSpc>
                <a:spcPct val="100000"/>
              </a:lnSpc>
              <a:spcBef>
                <a:spcPts val="0"/>
              </a:spcBef>
              <a:spcAft>
                <a:spcPts val="3000"/>
              </a:spcAft>
              <a:buFont typeface="Arial" panose="020B0604020202020204" pitchFamily="34" charset="0"/>
              <a:buChar char="•"/>
            </a:pPr>
            <a:r>
              <a:rPr lang="en-US" dirty="0"/>
              <a:t>Express as skills, e.g., decoding (so students don’t say “I have weakness on Word Attack”) </a:t>
            </a:r>
          </a:p>
          <a:p>
            <a:pPr marL="341313" indent="-341313">
              <a:lnSpc>
                <a:spcPct val="100000"/>
              </a:lnSpc>
              <a:spcBef>
                <a:spcPts val="0"/>
              </a:spcBef>
              <a:spcAft>
                <a:spcPts val="3000"/>
              </a:spcAft>
              <a:buFont typeface="Arial" panose="020B0604020202020204" pitchFamily="34" charset="0"/>
              <a:buChar char="•"/>
            </a:pPr>
            <a:r>
              <a:rPr lang="en-US" dirty="0"/>
              <a:t>Explain if discrepancies within indices/clusters are meaningful  &amp; why (rarity not part of definition of disability in laws)</a:t>
            </a:r>
          </a:p>
          <a:p>
            <a:pPr marL="341313" indent="-341313">
              <a:lnSpc>
                <a:spcPct val="100000"/>
              </a:lnSpc>
              <a:spcBef>
                <a:spcPts val="0"/>
              </a:spcBef>
              <a:spcAft>
                <a:spcPts val="3000"/>
              </a:spcAft>
              <a:buFont typeface="Arial" panose="020B0604020202020204" pitchFamily="34" charset="0"/>
              <a:buChar char="•"/>
            </a:pPr>
            <a:r>
              <a:rPr lang="en-US" dirty="0"/>
              <a:t>Explain big score differences on different batteries measuring same skill   </a:t>
            </a:r>
          </a:p>
          <a:p>
            <a:pPr marL="341313" indent="-341313">
              <a:lnSpc>
                <a:spcPct val="100000"/>
              </a:lnSpc>
              <a:spcBef>
                <a:spcPts val="0"/>
              </a:spcBef>
              <a:spcAft>
                <a:spcPts val="3000"/>
              </a:spcAft>
              <a:buFont typeface="Arial" panose="020B0604020202020204" pitchFamily="34" charset="0"/>
              <a:buChar char="•"/>
            </a:pPr>
            <a:r>
              <a:rPr lang="en-US" dirty="0"/>
              <a:t>Connect areas of weakness seen to presenting complaints &amp; third party info (or say if you can’t)</a:t>
            </a:r>
          </a:p>
        </p:txBody>
      </p:sp>
      <p:sp>
        <p:nvSpPr>
          <p:cNvPr id="7" name="TextBox 6">
            <a:extLst>
              <a:ext uri="{FF2B5EF4-FFF2-40B4-BE49-F238E27FC236}">
                <a16:creationId xmlns:a16="http://schemas.microsoft.com/office/drawing/2014/main" id="{9F8E42DD-A1D2-429C-93E1-5A76D4B7B9A9}"/>
              </a:ext>
            </a:extLst>
          </p:cNvPr>
          <p:cNvSpPr txBox="1"/>
          <p:nvPr/>
        </p:nvSpPr>
        <p:spPr>
          <a:xfrm>
            <a:off x="8160152" y="6334780"/>
            <a:ext cx="1157467" cy="523220"/>
          </a:xfrm>
          <a:prstGeom prst="rect">
            <a:avLst/>
          </a:prstGeom>
          <a:noFill/>
        </p:spPr>
        <p:txBody>
          <a:bodyPr wrap="square">
            <a:spAutoFit/>
          </a:bodyPr>
          <a:lstStyle/>
          <a:p>
            <a:r>
              <a:rPr lang="en-US" sz="2800" b="1" dirty="0">
                <a:solidFill>
                  <a:schemeClr val="bg2"/>
                </a:solidFill>
                <a:effectLst/>
                <a:latin typeface="Calibri" panose="020F0502020204030204" pitchFamily="34" charset="0"/>
                <a:ea typeface="Calibri" panose="020F0502020204030204" pitchFamily="34" charset="0"/>
              </a:rPr>
              <a:t>ǁ Ǆ</a:t>
            </a:r>
            <a:endParaRPr lang="en-US" sz="2800" b="1" dirty="0">
              <a:solidFill>
                <a:schemeClr val="bg2"/>
              </a:solidFill>
            </a:endParaRPr>
          </a:p>
        </p:txBody>
      </p:sp>
    </p:spTree>
    <p:extLst>
      <p:ext uri="{BB962C8B-B14F-4D97-AF65-F5344CB8AC3E}">
        <p14:creationId xmlns:p14="http://schemas.microsoft.com/office/powerpoint/2010/main" val="133614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C0F61-302D-5980-C730-C930FB18E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CCE24-1C4B-8B8D-6237-EC92A76C422F}"/>
              </a:ext>
            </a:extLst>
          </p:cNvPr>
          <p:cNvSpPr>
            <a:spLocks noGrp="1"/>
          </p:cNvSpPr>
          <p:nvPr>
            <p:ph type="title"/>
          </p:nvPr>
        </p:nvSpPr>
        <p:spPr>
          <a:xfrm>
            <a:off x="162046" y="197174"/>
            <a:ext cx="8762035" cy="677112"/>
          </a:xfrm>
        </p:spPr>
        <p:txBody>
          <a:bodyPr>
            <a:normAutofit/>
          </a:bodyPr>
          <a:lstStyle/>
          <a:p>
            <a:r>
              <a:rPr lang="en-US" sz="3200" dirty="0"/>
              <a:t>Conclusion</a:t>
            </a:r>
          </a:p>
        </p:txBody>
      </p:sp>
      <p:sp>
        <p:nvSpPr>
          <p:cNvPr id="3" name="Content Placeholder 2">
            <a:extLst>
              <a:ext uri="{FF2B5EF4-FFF2-40B4-BE49-F238E27FC236}">
                <a16:creationId xmlns:a16="http://schemas.microsoft.com/office/drawing/2014/main" id="{1E30101D-14EA-0551-C1BB-7FE27625FE52}"/>
              </a:ext>
            </a:extLst>
          </p:cNvPr>
          <p:cNvSpPr>
            <a:spLocks noGrp="1"/>
          </p:cNvSpPr>
          <p:nvPr>
            <p:ph idx="1"/>
          </p:nvPr>
        </p:nvSpPr>
        <p:spPr>
          <a:xfrm>
            <a:off x="162046" y="1234950"/>
            <a:ext cx="8539672" cy="4745677"/>
          </a:xfrm>
        </p:spPr>
        <p:txBody>
          <a:bodyPr>
            <a:noAutofit/>
          </a:bodyPr>
          <a:lstStyle/>
          <a:p>
            <a:pPr marL="457200" indent="-457200">
              <a:lnSpc>
                <a:spcPct val="100000"/>
              </a:lnSpc>
              <a:spcBef>
                <a:spcPts val="0"/>
              </a:spcBef>
              <a:spcAft>
                <a:spcPts val="3000"/>
              </a:spcAft>
              <a:buFont typeface="Arial" panose="020B0604020202020204" pitchFamily="34" charset="0"/>
              <a:buChar char="•"/>
            </a:pPr>
            <a:r>
              <a:rPr lang="en-US" sz="2800" dirty="0"/>
              <a:t>Be explicit – is there evidence of a disability (substantial limitation) or are weaknesses just relative/ single low scores just an outlier?</a:t>
            </a:r>
          </a:p>
          <a:p>
            <a:pPr marL="457200" indent="-457200">
              <a:lnSpc>
                <a:spcPct val="100000"/>
              </a:lnSpc>
              <a:spcBef>
                <a:spcPts val="0"/>
              </a:spcBef>
              <a:spcAft>
                <a:spcPts val="3000"/>
              </a:spcAft>
              <a:buFont typeface="Arial" panose="020B0604020202020204" pitchFamily="34" charset="0"/>
              <a:buChar char="•"/>
            </a:pPr>
            <a:r>
              <a:rPr lang="en-US" sz="2800" dirty="0"/>
              <a:t>Name the disability (DSM code may be helpful at some colleges)</a:t>
            </a:r>
          </a:p>
          <a:p>
            <a:pPr marL="457200" indent="-457200">
              <a:lnSpc>
                <a:spcPct val="100000"/>
              </a:lnSpc>
              <a:spcBef>
                <a:spcPts val="0"/>
              </a:spcBef>
              <a:spcAft>
                <a:spcPts val="3000"/>
              </a:spcAft>
              <a:buFont typeface="Arial" panose="020B0604020202020204" pitchFamily="34" charset="0"/>
              <a:buChar char="•"/>
            </a:pPr>
            <a:r>
              <a:rPr lang="en-US" sz="2800" dirty="0"/>
              <a:t>“Learning difference” or “attention issue” may be viewed as saying student doesn’t have a disability. If this is the case, be clear.</a:t>
            </a:r>
          </a:p>
          <a:p>
            <a:pPr marL="457200" indent="-457200">
              <a:lnSpc>
                <a:spcPct val="100000"/>
              </a:lnSpc>
              <a:spcBef>
                <a:spcPts val="0"/>
              </a:spcBef>
              <a:spcAft>
                <a:spcPts val="2400"/>
              </a:spcAft>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F15698AE-1AB7-AFB2-09CD-34CB4DB54CEB}"/>
              </a:ext>
            </a:extLst>
          </p:cNvPr>
          <p:cNvSpPr txBox="1"/>
          <p:nvPr/>
        </p:nvSpPr>
        <p:spPr>
          <a:xfrm>
            <a:off x="8264324" y="6341291"/>
            <a:ext cx="1157467" cy="523220"/>
          </a:xfrm>
          <a:prstGeom prst="rect">
            <a:avLst/>
          </a:prstGeom>
          <a:noFill/>
        </p:spPr>
        <p:txBody>
          <a:bodyPr wrap="square">
            <a:spAutoFit/>
          </a:bodyPr>
          <a:lstStyle/>
          <a:p>
            <a:r>
              <a:rPr lang="en-US" sz="2800" b="1" dirty="0">
                <a:solidFill>
                  <a:schemeClr val="bg2"/>
                </a:solidFill>
                <a:effectLst/>
                <a:latin typeface="Calibri" panose="020F0502020204030204" pitchFamily="34" charset="0"/>
                <a:ea typeface="Calibri" panose="020F0502020204030204" pitchFamily="34" charset="0"/>
              </a:rPr>
              <a:t>Ǥ ȸ</a:t>
            </a:r>
            <a:endParaRPr lang="en-US" sz="2800" b="1" dirty="0">
              <a:solidFill>
                <a:schemeClr val="bg2"/>
              </a:solidFill>
            </a:endParaRPr>
          </a:p>
        </p:txBody>
      </p:sp>
    </p:spTree>
    <p:extLst>
      <p:ext uri="{BB962C8B-B14F-4D97-AF65-F5344CB8AC3E}">
        <p14:creationId xmlns:p14="http://schemas.microsoft.com/office/powerpoint/2010/main" val="310788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E944E-014F-5B18-CC8A-3C20FBFD34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5B5524-8556-7694-97C1-289FD51D7B7C}"/>
              </a:ext>
            </a:extLst>
          </p:cNvPr>
          <p:cNvSpPr>
            <a:spLocks noGrp="1"/>
          </p:cNvSpPr>
          <p:nvPr>
            <p:ph type="title"/>
          </p:nvPr>
        </p:nvSpPr>
        <p:spPr/>
        <p:txBody>
          <a:bodyPr/>
          <a:lstStyle/>
          <a:p>
            <a:r>
              <a:rPr lang="en-US" dirty="0"/>
              <a:t>Topics</a:t>
            </a:r>
          </a:p>
        </p:txBody>
      </p:sp>
      <p:sp>
        <p:nvSpPr>
          <p:cNvPr id="5" name="Text Placeholder 4">
            <a:extLst>
              <a:ext uri="{FF2B5EF4-FFF2-40B4-BE49-F238E27FC236}">
                <a16:creationId xmlns:a16="http://schemas.microsoft.com/office/drawing/2014/main" id="{A843E6F5-FBC7-AE7B-E996-DDFADD0E7F27}"/>
              </a:ext>
            </a:extLst>
          </p:cNvPr>
          <p:cNvSpPr>
            <a:spLocks noGrp="1"/>
          </p:cNvSpPr>
          <p:nvPr>
            <p:ph type="body" idx="1"/>
          </p:nvPr>
        </p:nvSpPr>
        <p:spPr>
          <a:xfrm>
            <a:off x="1400536" y="1705305"/>
            <a:ext cx="7268901" cy="4642421"/>
          </a:xfrm>
        </p:spPr>
        <p:txBody>
          <a:bodyPr>
            <a:noAutofit/>
          </a:bodyPr>
          <a:lstStyle/>
          <a:p>
            <a:pPr algn="l">
              <a:spcAft>
                <a:spcPts val="3000"/>
              </a:spcAft>
              <a:buClr>
                <a:schemeClr val="tx2"/>
              </a:buClr>
            </a:pPr>
            <a:r>
              <a:rPr lang="en-US" sz="3600" dirty="0"/>
              <a:t>Laws</a:t>
            </a:r>
          </a:p>
          <a:p>
            <a:pPr algn="l">
              <a:spcAft>
                <a:spcPts val="3000"/>
              </a:spcAft>
              <a:buClr>
                <a:schemeClr val="tx2"/>
              </a:buClr>
            </a:pPr>
            <a:r>
              <a:rPr lang="en-US" sz="3600" dirty="0"/>
              <a:t>Common requirements </a:t>
            </a:r>
          </a:p>
          <a:p>
            <a:pPr algn="l">
              <a:spcAft>
                <a:spcPts val="3000"/>
              </a:spcAft>
              <a:buClr>
                <a:schemeClr val="tx2"/>
              </a:buClr>
            </a:pPr>
            <a:r>
              <a:rPr lang="en-US" sz="3600" dirty="0"/>
              <a:t>What reports should include </a:t>
            </a:r>
          </a:p>
          <a:p>
            <a:pPr algn="l">
              <a:spcAft>
                <a:spcPts val="3000"/>
              </a:spcAft>
              <a:buClr>
                <a:schemeClr val="tx2"/>
              </a:buClr>
            </a:pPr>
            <a:r>
              <a:rPr lang="en-US" sz="3600" dirty="0"/>
              <a:t>Due diligence</a:t>
            </a:r>
          </a:p>
          <a:p>
            <a:pPr algn="l">
              <a:spcAft>
                <a:spcPts val="3000"/>
              </a:spcAft>
              <a:buClr>
                <a:schemeClr val="tx2"/>
              </a:buClr>
            </a:pPr>
            <a:r>
              <a:rPr lang="en-US" sz="3600" b="1" dirty="0">
                <a:solidFill>
                  <a:schemeClr val="tx2"/>
                </a:solidFill>
              </a:rPr>
              <a:t>Manage families’ expectations</a:t>
            </a:r>
          </a:p>
        </p:txBody>
      </p:sp>
      <p:sp>
        <p:nvSpPr>
          <p:cNvPr id="13" name="TextBox 12">
            <a:extLst>
              <a:ext uri="{FF2B5EF4-FFF2-40B4-BE49-F238E27FC236}">
                <a16:creationId xmlns:a16="http://schemas.microsoft.com/office/drawing/2014/main" id="{D710DBAC-DB73-9DC9-48E8-5B6DAE7D565E}"/>
              </a:ext>
              <a:ext uri="{C183D7F6-B498-43B3-948B-1728B52AA6E4}">
                <adec:decorative xmlns:adec="http://schemas.microsoft.com/office/drawing/2017/decorative" val="1"/>
              </a:ext>
            </a:extLst>
          </p:cNvPr>
          <p:cNvSpPr txBox="1"/>
          <p:nvPr/>
        </p:nvSpPr>
        <p:spPr>
          <a:xfrm>
            <a:off x="7874000" y="6347726"/>
            <a:ext cx="1270000" cy="584775"/>
          </a:xfrm>
          <a:prstGeom prst="rect">
            <a:avLst/>
          </a:prstGeom>
          <a:noFill/>
        </p:spPr>
        <p:txBody>
          <a:bodyPr wrap="square">
            <a:spAutoFit/>
          </a:bodyPr>
          <a:lstStyle/>
          <a:p>
            <a:pPr algn="ctr"/>
            <a:r>
              <a:rPr lang="en-US" sz="3200" b="1" dirty="0">
                <a:solidFill>
                  <a:schemeClr val="bg1"/>
                </a:solidFill>
                <a:latin typeface="Futura Md BT" panose="020B0602020204020303" pitchFamily="34" charset="0"/>
              </a:rPr>
              <a:t>MRU</a:t>
            </a:r>
          </a:p>
        </p:txBody>
      </p:sp>
      <p:sp>
        <p:nvSpPr>
          <p:cNvPr id="3" name="Arrow: Right 2">
            <a:extLst>
              <a:ext uri="{FF2B5EF4-FFF2-40B4-BE49-F238E27FC236}">
                <a16:creationId xmlns:a16="http://schemas.microsoft.com/office/drawing/2014/main" id="{EE506DFF-55A7-3472-FAA5-BBE2CFD79ADE}"/>
              </a:ext>
            </a:extLst>
          </p:cNvPr>
          <p:cNvSpPr/>
          <p:nvPr/>
        </p:nvSpPr>
        <p:spPr>
          <a:xfrm>
            <a:off x="39666" y="4640203"/>
            <a:ext cx="1209368" cy="3392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775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DCBF-FC1D-8AD0-AAD1-D4D7F1D63414}"/>
              </a:ext>
            </a:extLst>
          </p:cNvPr>
          <p:cNvSpPr>
            <a:spLocks noGrp="1"/>
          </p:cNvSpPr>
          <p:nvPr>
            <p:ph type="title"/>
          </p:nvPr>
        </p:nvSpPr>
        <p:spPr>
          <a:xfrm>
            <a:off x="152400" y="157675"/>
            <a:ext cx="8676639" cy="677112"/>
          </a:xfrm>
        </p:spPr>
        <p:txBody>
          <a:bodyPr>
            <a:normAutofit/>
          </a:bodyPr>
          <a:lstStyle/>
          <a:p>
            <a:pPr algn="r"/>
            <a:r>
              <a:rPr lang="en-US" sz="2800" dirty="0"/>
              <a:t>Research on documentation -100 reports </a:t>
            </a:r>
            <a:r>
              <a:rPr lang="en-US" sz="2800" dirty="0" err="1"/>
              <a:t>DXing</a:t>
            </a:r>
            <a:r>
              <a:rPr lang="en-US" sz="2800" dirty="0"/>
              <a:t> ADHD</a:t>
            </a:r>
          </a:p>
        </p:txBody>
      </p:sp>
      <p:sp>
        <p:nvSpPr>
          <p:cNvPr id="3" name="Content Placeholder 2">
            <a:extLst>
              <a:ext uri="{FF2B5EF4-FFF2-40B4-BE49-F238E27FC236}">
                <a16:creationId xmlns:a16="http://schemas.microsoft.com/office/drawing/2014/main" id="{DB8A4F69-5CCE-7393-2B63-7A44470D76A0}"/>
              </a:ext>
            </a:extLst>
          </p:cNvPr>
          <p:cNvSpPr>
            <a:spLocks noGrp="1"/>
          </p:cNvSpPr>
          <p:nvPr>
            <p:ph idx="1"/>
          </p:nvPr>
        </p:nvSpPr>
        <p:spPr>
          <a:xfrm>
            <a:off x="243840" y="1405054"/>
            <a:ext cx="8351520" cy="4172786"/>
          </a:xfrm>
        </p:spPr>
        <p:txBody>
          <a:bodyPr>
            <a:normAutofit/>
          </a:bodyPr>
          <a:lstStyle/>
          <a:p>
            <a:pPr marL="342900" marR="0" indent="-342900">
              <a:spcBef>
                <a:spcPts val="0"/>
              </a:spcBef>
              <a:spcAft>
                <a:spcPts val="0"/>
              </a:spcAft>
              <a:buFont typeface="Arial" panose="020B0604020202020204" pitchFamily="34" charset="0"/>
              <a:buChar char="•"/>
            </a:pPr>
            <a:r>
              <a:rPr lang="en-US" sz="2400" dirty="0">
                <a:effectLst/>
                <a:ea typeface="Times New Roman" panose="02020603050405020304" pitchFamily="18" charset="0"/>
              </a:rPr>
              <a:t>Less than 1% of psychologists documented that full DSM criteria were met</a:t>
            </a:r>
          </a:p>
          <a:p>
            <a:pPr marL="342900" marR="0" indent="-342900">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ea typeface="Times New Roman" panose="02020603050405020304" pitchFamily="18" charset="0"/>
              </a:rPr>
              <a:t>Most commonly-omitted criterion - rule-out of other cause</a:t>
            </a:r>
          </a:p>
          <a:p>
            <a:pPr marL="342900" marR="0" indent="-342900">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ea typeface="Times New Roman" panose="02020603050405020304" pitchFamily="18" charset="0"/>
              </a:rPr>
              <a:t>41% of reports did not include documentation of impairment</a:t>
            </a:r>
          </a:p>
          <a:p>
            <a:pPr marL="342900" marR="0" indent="-342900">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ea typeface="Times New Roman" panose="02020603050405020304" pitchFamily="18" charset="0"/>
              </a:rPr>
              <a:t>Only 3% documented use of symptom validity tests</a:t>
            </a:r>
          </a:p>
          <a:p>
            <a:pPr marL="342900" marR="0" indent="-342900">
              <a:spcBef>
                <a:spcPts val="0"/>
              </a:spcBef>
              <a:spcAft>
                <a:spcPts val="0"/>
              </a:spcAft>
              <a:buFont typeface="Arial" panose="020B0604020202020204" pitchFamily="34" charset="0"/>
              <a:buChar char="•"/>
            </a:pPr>
            <a:endParaRPr lang="en-US" sz="2400" dirty="0">
              <a:effectLst/>
              <a:ea typeface="Times New Roman" panose="02020603050405020304" pitchFamily="18" charset="0"/>
            </a:endParaRPr>
          </a:p>
          <a:p>
            <a:pPr marL="342900" indent="-342900">
              <a:spcBef>
                <a:spcPts val="0"/>
              </a:spcBef>
              <a:spcAft>
                <a:spcPts val="0"/>
              </a:spcAft>
              <a:buFont typeface="Arial" panose="020B0604020202020204" pitchFamily="34" charset="0"/>
              <a:buChar char="•"/>
            </a:pPr>
            <a:r>
              <a:rPr lang="en-US" sz="2400" dirty="0">
                <a:effectLst/>
                <a:ea typeface="Times New Roman" panose="02020603050405020304" pitchFamily="18" charset="0"/>
              </a:rPr>
              <a:t>Only 1/3  reported reviewing objective records</a:t>
            </a:r>
          </a:p>
        </p:txBody>
      </p:sp>
      <p:sp>
        <p:nvSpPr>
          <p:cNvPr id="5" name="TextBox 4">
            <a:extLst>
              <a:ext uri="{FF2B5EF4-FFF2-40B4-BE49-F238E27FC236}">
                <a16:creationId xmlns:a16="http://schemas.microsoft.com/office/drawing/2014/main" id="{E585921C-2490-C350-93BF-16A1EE4382CC}"/>
              </a:ext>
            </a:extLst>
          </p:cNvPr>
          <p:cNvSpPr txBox="1"/>
          <p:nvPr/>
        </p:nvSpPr>
        <p:spPr>
          <a:xfrm>
            <a:off x="243841" y="5716393"/>
            <a:ext cx="8489658" cy="646331"/>
          </a:xfrm>
          <a:prstGeom prst="rect">
            <a:avLst/>
          </a:prstGeom>
          <a:noFill/>
        </p:spPr>
        <p:txBody>
          <a:bodyPr wrap="square">
            <a:spAutoFit/>
          </a:bodyPr>
          <a:lstStyle/>
          <a:p>
            <a:pPr marL="63500" marR="0" indent="-6350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Nelson, J. M., Whipple, B., Lindstrom, W., &amp;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Foels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P. A. (2014). How is ADHD assessed and documented? Examination of psychological reports submitted to determine eligibility for postsecondary disability.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Journal of Attention Disorders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14</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1–12. doi:10.1177/1087054714561860</a:t>
            </a:r>
            <a:endParaRPr lang="en-US" sz="1200" dirty="0">
              <a:effectLst/>
              <a:latin typeface="Times New Roman" panose="02020603050405020304" pitchFamily="18" charset="0"/>
              <a:ea typeface="Arial Unicode MS"/>
            </a:endParaRPr>
          </a:p>
        </p:txBody>
      </p:sp>
      <p:sp>
        <p:nvSpPr>
          <p:cNvPr id="7" name="TextBox 6">
            <a:extLst>
              <a:ext uri="{FF2B5EF4-FFF2-40B4-BE49-F238E27FC236}">
                <a16:creationId xmlns:a16="http://schemas.microsoft.com/office/drawing/2014/main" id="{3A6125AA-524B-33F5-86FC-473B05E33798}"/>
              </a:ext>
            </a:extLst>
          </p:cNvPr>
          <p:cNvSpPr txBox="1"/>
          <p:nvPr/>
        </p:nvSpPr>
        <p:spPr>
          <a:xfrm>
            <a:off x="8267408" y="6334780"/>
            <a:ext cx="932180" cy="523220"/>
          </a:xfrm>
          <a:prstGeom prst="rect">
            <a:avLst/>
          </a:prstGeom>
          <a:noFill/>
        </p:spPr>
        <p:txBody>
          <a:bodyPr wrap="square">
            <a:spAutoFit/>
          </a:bodyPr>
          <a:lstStyle/>
          <a:p>
            <a:r>
              <a:rPr lang="en-US" sz="2800" b="1" dirty="0">
                <a:solidFill>
                  <a:schemeClr val="bg2"/>
                </a:solidFill>
              </a:rPr>
              <a:t>Ŵ Ɓ</a:t>
            </a:r>
          </a:p>
        </p:txBody>
      </p:sp>
    </p:spTree>
    <p:extLst>
      <p:ext uri="{BB962C8B-B14F-4D97-AF65-F5344CB8AC3E}">
        <p14:creationId xmlns:p14="http://schemas.microsoft.com/office/powerpoint/2010/main" val="414300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B7FD-6F3C-8BED-AC04-6D282A7CE5B2}"/>
              </a:ext>
            </a:extLst>
          </p:cNvPr>
          <p:cNvSpPr>
            <a:spLocks noGrp="1"/>
          </p:cNvSpPr>
          <p:nvPr>
            <p:ph type="title"/>
          </p:nvPr>
        </p:nvSpPr>
        <p:spPr/>
        <p:txBody>
          <a:bodyPr>
            <a:normAutofit/>
          </a:bodyPr>
          <a:lstStyle/>
          <a:p>
            <a:r>
              <a:rPr lang="en-US" dirty="0"/>
              <a:t>Note</a:t>
            </a:r>
          </a:p>
        </p:txBody>
      </p:sp>
      <p:sp>
        <p:nvSpPr>
          <p:cNvPr id="3" name="Content Placeholder 2">
            <a:extLst>
              <a:ext uri="{FF2B5EF4-FFF2-40B4-BE49-F238E27FC236}">
                <a16:creationId xmlns:a16="http://schemas.microsoft.com/office/drawing/2014/main" id="{51C52C7E-693B-8F62-A78D-D458B9393920}"/>
              </a:ext>
            </a:extLst>
          </p:cNvPr>
          <p:cNvSpPr>
            <a:spLocks noGrp="1"/>
          </p:cNvSpPr>
          <p:nvPr>
            <p:ph idx="1"/>
          </p:nvPr>
        </p:nvSpPr>
        <p:spPr>
          <a:xfrm>
            <a:off x="542779" y="2151937"/>
            <a:ext cx="8280399" cy="4206240"/>
          </a:xfrm>
        </p:spPr>
        <p:txBody>
          <a:bodyPr>
            <a:normAutofit/>
          </a:bodyPr>
          <a:lstStyle/>
          <a:p>
            <a:pPr marL="0" indent="0">
              <a:lnSpc>
                <a:spcPct val="110000"/>
              </a:lnSpc>
              <a:spcBef>
                <a:spcPts val="0"/>
              </a:spcBef>
              <a:spcAft>
                <a:spcPts val="3000"/>
              </a:spcAft>
              <a:buNone/>
            </a:pPr>
            <a:r>
              <a:rPr lang="en-US" sz="2800" b="1" dirty="0"/>
              <a:t>*Views are my own, not those of the university where I work, and I do not represent that university here</a:t>
            </a:r>
          </a:p>
          <a:p>
            <a:pPr marL="0" indent="0">
              <a:lnSpc>
                <a:spcPct val="110000"/>
              </a:lnSpc>
              <a:spcBef>
                <a:spcPts val="0"/>
              </a:spcBef>
              <a:spcAft>
                <a:spcPts val="3000"/>
              </a:spcAft>
              <a:buNone/>
            </a:pPr>
            <a:r>
              <a:rPr lang="en-US" sz="2800" b="1" dirty="0"/>
              <a:t>Nothing in this presentation should be construed as legal or medical advice. Please seek a qualified professional for those services</a:t>
            </a:r>
          </a:p>
          <a:p>
            <a:pPr marL="0" indent="0">
              <a:lnSpc>
                <a:spcPct val="110000"/>
              </a:lnSpc>
              <a:spcBef>
                <a:spcPts val="0"/>
              </a:spcBef>
              <a:spcAft>
                <a:spcPts val="3000"/>
              </a:spcAft>
              <a:buNone/>
            </a:pPr>
            <a:r>
              <a:rPr lang="en-US" sz="2800" b="1" dirty="0"/>
              <a:t>“We” = college DS providers generally</a:t>
            </a:r>
          </a:p>
        </p:txBody>
      </p:sp>
      <p:sp>
        <p:nvSpPr>
          <p:cNvPr id="4" name="Freeform 8">
            <a:extLst>
              <a:ext uri="{FF2B5EF4-FFF2-40B4-BE49-F238E27FC236}">
                <a16:creationId xmlns:a16="http://schemas.microsoft.com/office/drawing/2014/main" id="{9CADF3B3-0E67-C5D9-CB97-057EFE5E7564}"/>
              </a:ext>
            </a:extLst>
          </p:cNvPr>
          <p:cNvSpPr/>
          <p:nvPr/>
        </p:nvSpPr>
        <p:spPr>
          <a:xfrm>
            <a:off x="3795478" y="1118469"/>
            <a:ext cx="959402" cy="923691"/>
          </a:xfrm>
          <a:custGeom>
            <a:avLst/>
            <a:gdLst/>
            <a:ahLst/>
            <a:cxnLst/>
            <a:rect l="l" t="t" r="r" b="b"/>
            <a:pathLst>
              <a:path w="1624066" h="1406847">
                <a:moveTo>
                  <a:pt x="0" y="0"/>
                </a:moveTo>
                <a:lnTo>
                  <a:pt x="1624066" y="0"/>
                </a:lnTo>
                <a:lnTo>
                  <a:pt x="1624066" y="1406848"/>
                </a:lnTo>
                <a:lnTo>
                  <a:pt x="0" y="1406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519928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46487-55C4-DDC2-7451-0D0925F8F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F3334-57B1-272C-0CF3-8A441EB39B8E}"/>
              </a:ext>
            </a:extLst>
          </p:cNvPr>
          <p:cNvSpPr>
            <a:spLocks noGrp="1"/>
          </p:cNvSpPr>
          <p:nvPr>
            <p:ph type="title"/>
          </p:nvPr>
        </p:nvSpPr>
        <p:spPr>
          <a:xfrm>
            <a:off x="904048" y="197174"/>
            <a:ext cx="7590548" cy="677112"/>
          </a:xfrm>
        </p:spPr>
        <p:txBody>
          <a:bodyPr>
            <a:normAutofit/>
          </a:bodyPr>
          <a:lstStyle/>
          <a:p>
            <a:r>
              <a:rPr lang="en-US" sz="3200" dirty="0"/>
              <a:t>Due diligence</a:t>
            </a:r>
          </a:p>
        </p:txBody>
      </p:sp>
      <p:sp>
        <p:nvSpPr>
          <p:cNvPr id="3" name="Content Placeholder 2">
            <a:extLst>
              <a:ext uri="{FF2B5EF4-FFF2-40B4-BE49-F238E27FC236}">
                <a16:creationId xmlns:a16="http://schemas.microsoft.com/office/drawing/2014/main" id="{AB9228C3-9E9A-EBD7-F442-1A8C2A65F6AE}"/>
              </a:ext>
            </a:extLst>
          </p:cNvPr>
          <p:cNvSpPr>
            <a:spLocks noGrp="1"/>
          </p:cNvSpPr>
          <p:nvPr>
            <p:ph idx="1"/>
          </p:nvPr>
        </p:nvSpPr>
        <p:spPr>
          <a:xfrm>
            <a:off x="302164" y="1342607"/>
            <a:ext cx="8539672" cy="4172786"/>
          </a:xfrm>
        </p:spPr>
        <p:txBody>
          <a:bodyPr>
            <a:noAutofit/>
          </a:bodyPr>
          <a:lstStyle/>
          <a:p>
            <a:pPr marL="347663" indent="-290513">
              <a:spcBef>
                <a:spcPts val="0"/>
              </a:spcBef>
              <a:spcAft>
                <a:spcPts val="2400"/>
              </a:spcAft>
              <a:buFont typeface="Arial" panose="020B0604020202020204" pitchFamily="34" charset="0"/>
              <a:buChar char="•"/>
            </a:pPr>
            <a:r>
              <a:rPr lang="en-US" sz="3200" dirty="0"/>
              <a:t>Third-party information (e.g., not just family’s word that student isn’t completing tests)</a:t>
            </a:r>
          </a:p>
          <a:p>
            <a:pPr marL="347663" indent="-290513">
              <a:spcBef>
                <a:spcPts val="0"/>
              </a:spcBef>
              <a:spcAft>
                <a:spcPts val="2400"/>
              </a:spcAft>
              <a:buFont typeface="Arial" panose="020B0604020202020204" pitchFamily="34" charset="0"/>
              <a:buChar char="•"/>
            </a:pPr>
            <a:r>
              <a:rPr lang="en-US" sz="3200" dirty="0"/>
              <a:t>Validity/ effort measures</a:t>
            </a:r>
          </a:p>
          <a:p>
            <a:pPr marL="347663" indent="-290513">
              <a:spcBef>
                <a:spcPts val="0"/>
              </a:spcBef>
              <a:spcAft>
                <a:spcPts val="2400"/>
              </a:spcAft>
              <a:buFont typeface="Arial" panose="020B0604020202020204" pitchFamily="34" charset="0"/>
              <a:buChar char="•"/>
            </a:pPr>
            <a:r>
              <a:rPr lang="en-US" sz="3200" dirty="0"/>
              <a:t>Differential diagnosis</a:t>
            </a:r>
          </a:p>
          <a:p>
            <a:pPr marL="347663" indent="-290513">
              <a:spcBef>
                <a:spcPts val="0"/>
              </a:spcBef>
              <a:spcAft>
                <a:spcPts val="2400"/>
              </a:spcAft>
              <a:buFont typeface="Arial" panose="020B0604020202020204" pitchFamily="34" charset="0"/>
              <a:buChar char="•"/>
            </a:pPr>
            <a:r>
              <a:rPr lang="en-US" sz="3200" dirty="0"/>
              <a:t>Rule out</a:t>
            </a:r>
          </a:p>
          <a:p>
            <a:pPr marL="347663" indent="-290513">
              <a:spcBef>
                <a:spcPts val="0"/>
              </a:spcBef>
              <a:spcAft>
                <a:spcPts val="2400"/>
              </a:spcAft>
              <a:buFont typeface="Arial" panose="020B0604020202020204" pitchFamily="34" charset="0"/>
              <a:buChar char="•"/>
            </a:pPr>
            <a:r>
              <a:rPr lang="en-US" sz="3200" dirty="0"/>
              <a:t>Other explanations (e.g., parent divorce)?</a:t>
            </a:r>
          </a:p>
          <a:p>
            <a:pPr marL="347663" indent="-290513">
              <a:spcBef>
                <a:spcPts val="0"/>
              </a:spcBef>
              <a:spcAft>
                <a:spcPts val="2400"/>
              </a:spcAft>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CBC079E-E370-DA35-7623-C1A8047A7B64}"/>
              </a:ext>
            </a:extLst>
          </p:cNvPr>
          <p:cNvSpPr txBox="1"/>
          <p:nvPr/>
        </p:nvSpPr>
        <p:spPr>
          <a:xfrm>
            <a:off x="8267406" y="6334780"/>
            <a:ext cx="992339" cy="523220"/>
          </a:xfrm>
          <a:prstGeom prst="rect">
            <a:avLst/>
          </a:prstGeom>
          <a:noFill/>
        </p:spPr>
        <p:txBody>
          <a:bodyPr wrap="square">
            <a:spAutoFit/>
          </a:bodyPr>
          <a:lstStyle/>
          <a:p>
            <a:r>
              <a:rPr lang="en-US" sz="2800" b="1" dirty="0">
                <a:solidFill>
                  <a:schemeClr val="bg2"/>
                </a:solidFill>
              </a:rPr>
              <a:t>Ɣ Ƕ5</a:t>
            </a:r>
          </a:p>
        </p:txBody>
      </p:sp>
    </p:spTree>
    <p:extLst>
      <p:ext uri="{BB962C8B-B14F-4D97-AF65-F5344CB8AC3E}">
        <p14:creationId xmlns:p14="http://schemas.microsoft.com/office/powerpoint/2010/main" val="238551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7A1D-C340-CA72-9011-005B042786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097142-E594-A33B-4C2B-5D229507DF93}"/>
              </a:ext>
            </a:extLst>
          </p:cNvPr>
          <p:cNvSpPr>
            <a:spLocks noGrp="1"/>
          </p:cNvSpPr>
          <p:nvPr>
            <p:ph type="title"/>
          </p:nvPr>
        </p:nvSpPr>
        <p:spPr/>
        <p:txBody>
          <a:bodyPr/>
          <a:lstStyle/>
          <a:p>
            <a:r>
              <a:rPr lang="en-US" dirty="0"/>
              <a:t>Topics</a:t>
            </a:r>
          </a:p>
        </p:txBody>
      </p:sp>
      <p:sp>
        <p:nvSpPr>
          <p:cNvPr id="5" name="Text Placeholder 4">
            <a:extLst>
              <a:ext uri="{FF2B5EF4-FFF2-40B4-BE49-F238E27FC236}">
                <a16:creationId xmlns:a16="http://schemas.microsoft.com/office/drawing/2014/main" id="{27B01BC2-7660-E88C-7CD9-899C3658DDA6}"/>
              </a:ext>
            </a:extLst>
          </p:cNvPr>
          <p:cNvSpPr>
            <a:spLocks noGrp="1"/>
          </p:cNvSpPr>
          <p:nvPr>
            <p:ph type="body" idx="1"/>
          </p:nvPr>
        </p:nvSpPr>
        <p:spPr>
          <a:xfrm>
            <a:off x="1400536" y="1705305"/>
            <a:ext cx="7268901" cy="4642421"/>
          </a:xfrm>
        </p:spPr>
        <p:txBody>
          <a:bodyPr>
            <a:noAutofit/>
          </a:bodyPr>
          <a:lstStyle/>
          <a:p>
            <a:pPr algn="l">
              <a:spcAft>
                <a:spcPts val="3000"/>
              </a:spcAft>
              <a:buClr>
                <a:schemeClr val="tx2"/>
              </a:buClr>
            </a:pPr>
            <a:r>
              <a:rPr lang="en-US" sz="3600" dirty="0"/>
              <a:t>Laws</a:t>
            </a:r>
          </a:p>
          <a:p>
            <a:pPr algn="l">
              <a:spcAft>
                <a:spcPts val="3000"/>
              </a:spcAft>
              <a:buClr>
                <a:schemeClr val="tx2"/>
              </a:buClr>
            </a:pPr>
            <a:r>
              <a:rPr lang="en-US" sz="3600" dirty="0"/>
              <a:t>Common requirements </a:t>
            </a:r>
          </a:p>
          <a:p>
            <a:pPr algn="l">
              <a:spcAft>
                <a:spcPts val="3000"/>
              </a:spcAft>
              <a:buClr>
                <a:schemeClr val="tx2"/>
              </a:buClr>
            </a:pPr>
            <a:r>
              <a:rPr lang="en-US" sz="3600" dirty="0"/>
              <a:t>What reports should include </a:t>
            </a:r>
          </a:p>
          <a:p>
            <a:pPr algn="l">
              <a:spcAft>
                <a:spcPts val="3000"/>
              </a:spcAft>
              <a:buClr>
                <a:schemeClr val="tx2"/>
              </a:buClr>
            </a:pPr>
            <a:r>
              <a:rPr lang="en-US" sz="3600" dirty="0"/>
              <a:t>Due diligence</a:t>
            </a:r>
          </a:p>
          <a:p>
            <a:pPr algn="l">
              <a:spcAft>
                <a:spcPts val="3000"/>
              </a:spcAft>
              <a:buClr>
                <a:schemeClr val="tx2"/>
              </a:buClr>
            </a:pPr>
            <a:r>
              <a:rPr lang="en-US" sz="3600" b="1" dirty="0">
                <a:solidFill>
                  <a:schemeClr val="tx2"/>
                </a:solidFill>
              </a:rPr>
              <a:t>Manage families’ expectations</a:t>
            </a:r>
          </a:p>
        </p:txBody>
      </p:sp>
      <p:sp>
        <p:nvSpPr>
          <p:cNvPr id="13" name="TextBox 12">
            <a:extLst>
              <a:ext uri="{FF2B5EF4-FFF2-40B4-BE49-F238E27FC236}">
                <a16:creationId xmlns:a16="http://schemas.microsoft.com/office/drawing/2014/main" id="{C7B568A7-D586-4BA9-6836-6C2B35E8C7ED}"/>
              </a:ext>
              <a:ext uri="{C183D7F6-B498-43B3-948B-1728B52AA6E4}">
                <adec:decorative xmlns:adec="http://schemas.microsoft.com/office/drawing/2017/decorative" val="1"/>
              </a:ext>
            </a:extLst>
          </p:cNvPr>
          <p:cNvSpPr txBox="1"/>
          <p:nvPr/>
        </p:nvSpPr>
        <p:spPr>
          <a:xfrm>
            <a:off x="7874000" y="6347726"/>
            <a:ext cx="1270000" cy="584775"/>
          </a:xfrm>
          <a:prstGeom prst="rect">
            <a:avLst/>
          </a:prstGeom>
          <a:noFill/>
        </p:spPr>
        <p:txBody>
          <a:bodyPr wrap="square">
            <a:spAutoFit/>
          </a:bodyPr>
          <a:lstStyle/>
          <a:p>
            <a:pPr algn="ctr"/>
            <a:r>
              <a:rPr lang="en-US" sz="3200" b="1" dirty="0">
                <a:solidFill>
                  <a:schemeClr val="bg1"/>
                </a:solidFill>
                <a:latin typeface="Futura Md BT" panose="020B0602020204020303" pitchFamily="34" charset="0"/>
              </a:rPr>
              <a:t>MRU</a:t>
            </a:r>
          </a:p>
        </p:txBody>
      </p:sp>
      <p:sp>
        <p:nvSpPr>
          <p:cNvPr id="3" name="Arrow: Right 2">
            <a:extLst>
              <a:ext uri="{FF2B5EF4-FFF2-40B4-BE49-F238E27FC236}">
                <a16:creationId xmlns:a16="http://schemas.microsoft.com/office/drawing/2014/main" id="{0E36C005-F895-D078-A079-6A9A08C01EF4}"/>
              </a:ext>
            </a:extLst>
          </p:cNvPr>
          <p:cNvSpPr/>
          <p:nvPr/>
        </p:nvSpPr>
        <p:spPr>
          <a:xfrm>
            <a:off x="39666" y="5583479"/>
            <a:ext cx="1209368" cy="3392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33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C6A3F-5187-8001-BB82-D84DB5037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54F0F-37C9-2CD5-CCFB-757E10079B8F}"/>
              </a:ext>
            </a:extLst>
          </p:cNvPr>
          <p:cNvSpPr>
            <a:spLocks noGrp="1"/>
          </p:cNvSpPr>
          <p:nvPr>
            <p:ph type="title"/>
          </p:nvPr>
        </p:nvSpPr>
        <p:spPr>
          <a:xfrm>
            <a:off x="162046" y="197174"/>
            <a:ext cx="8762035" cy="677112"/>
          </a:xfrm>
        </p:spPr>
        <p:txBody>
          <a:bodyPr>
            <a:normAutofit/>
          </a:bodyPr>
          <a:lstStyle/>
          <a:p>
            <a:r>
              <a:rPr lang="en-US" sz="3200" dirty="0"/>
              <a:t>Manage families’ expectations - 1</a:t>
            </a:r>
          </a:p>
        </p:txBody>
      </p:sp>
      <p:sp>
        <p:nvSpPr>
          <p:cNvPr id="3" name="Content Placeholder 2">
            <a:extLst>
              <a:ext uri="{FF2B5EF4-FFF2-40B4-BE49-F238E27FC236}">
                <a16:creationId xmlns:a16="http://schemas.microsoft.com/office/drawing/2014/main" id="{500119E4-357B-FDCB-7670-5DC502203E9A}"/>
              </a:ext>
            </a:extLst>
          </p:cNvPr>
          <p:cNvSpPr>
            <a:spLocks noGrp="1"/>
          </p:cNvSpPr>
          <p:nvPr>
            <p:ph idx="1"/>
          </p:nvPr>
        </p:nvSpPr>
        <p:spPr>
          <a:xfrm>
            <a:off x="273227" y="1234950"/>
            <a:ext cx="8539672" cy="4745677"/>
          </a:xfrm>
        </p:spPr>
        <p:txBody>
          <a:bodyPr>
            <a:noAutofit/>
          </a:bodyPr>
          <a:lstStyle/>
          <a:p>
            <a:pPr marR="0">
              <a:spcBef>
                <a:spcPts val="0"/>
              </a:spcBef>
              <a:spcAft>
                <a:spcPts val="24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Explain:</a:t>
            </a:r>
          </a:p>
          <a:p>
            <a:pPr marL="457200" indent="-457200">
              <a:buFont typeface="Arial" panose="020B0604020202020204" pitchFamily="34" charset="0"/>
              <a:buChar char="•"/>
            </a:pPr>
            <a:r>
              <a:rPr lang="en-US" sz="3200" dirty="0"/>
              <a:t>Colleges aren’t required to provide what you’ve recommended (or students have received before)</a:t>
            </a:r>
          </a:p>
          <a:p>
            <a:pPr marL="457200" indent="-457200">
              <a:buFont typeface="Arial" panose="020B0604020202020204" pitchFamily="34" charset="0"/>
              <a:buChar char="•"/>
            </a:pPr>
            <a:r>
              <a:rPr lang="en-US" sz="3200" dirty="0"/>
              <a:t>Must be eligible (not “entitled” to accommodations)</a:t>
            </a:r>
          </a:p>
          <a:p>
            <a:pPr marL="457200" indent="-457200">
              <a:buFont typeface="Arial" panose="020B0604020202020204" pitchFamily="34" charset="0"/>
              <a:buChar char="•"/>
            </a:pPr>
            <a:r>
              <a:rPr lang="en-US" sz="3200" dirty="0"/>
              <a:t>Relative weaknesses (not substantial) may not qualify</a:t>
            </a:r>
          </a:p>
        </p:txBody>
      </p:sp>
      <p:sp>
        <p:nvSpPr>
          <p:cNvPr id="7" name="TextBox 6">
            <a:extLst>
              <a:ext uri="{FF2B5EF4-FFF2-40B4-BE49-F238E27FC236}">
                <a16:creationId xmlns:a16="http://schemas.microsoft.com/office/drawing/2014/main" id="{55191771-221A-C1CE-9844-F9913A2E7D9D}"/>
              </a:ext>
            </a:extLst>
          </p:cNvPr>
          <p:cNvSpPr txBox="1"/>
          <p:nvPr/>
        </p:nvSpPr>
        <p:spPr>
          <a:xfrm>
            <a:off x="8264324" y="6341291"/>
            <a:ext cx="1157467" cy="523220"/>
          </a:xfrm>
          <a:prstGeom prst="rect">
            <a:avLst/>
          </a:prstGeom>
          <a:noFill/>
        </p:spPr>
        <p:txBody>
          <a:bodyPr wrap="square">
            <a:spAutoFit/>
          </a:bodyPr>
          <a:lstStyle/>
          <a:p>
            <a:r>
              <a:rPr lang="en-US" sz="2800" b="1" dirty="0">
                <a:solidFill>
                  <a:schemeClr val="bg2"/>
                </a:solidFill>
              </a:rPr>
              <a:t>Ɇ Ɇ1</a:t>
            </a:r>
          </a:p>
        </p:txBody>
      </p:sp>
    </p:spTree>
    <p:extLst>
      <p:ext uri="{BB962C8B-B14F-4D97-AF65-F5344CB8AC3E}">
        <p14:creationId xmlns:p14="http://schemas.microsoft.com/office/powerpoint/2010/main" val="41250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1019F-2A47-F8DC-0904-663CBE905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1ED09-A546-268C-FFB7-598A6A5C1645}"/>
              </a:ext>
            </a:extLst>
          </p:cNvPr>
          <p:cNvSpPr>
            <a:spLocks noGrp="1"/>
          </p:cNvSpPr>
          <p:nvPr>
            <p:ph type="title"/>
          </p:nvPr>
        </p:nvSpPr>
        <p:spPr>
          <a:xfrm>
            <a:off x="162046" y="197174"/>
            <a:ext cx="8762035" cy="677112"/>
          </a:xfrm>
        </p:spPr>
        <p:txBody>
          <a:bodyPr>
            <a:normAutofit/>
          </a:bodyPr>
          <a:lstStyle/>
          <a:p>
            <a:r>
              <a:rPr lang="en-US" sz="3200" dirty="0"/>
              <a:t>Manage families’ expectations - 2</a:t>
            </a:r>
          </a:p>
        </p:txBody>
      </p:sp>
      <p:sp>
        <p:nvSpPr>
          <p:cNvPr id="3" name="Content Placeholder 2">
            <a:extLst>
              <a:ext uri="{FF2B5EF4-FFF2-40B4-BE49-F238E27FC236}">
                <a16:creationId xmlns:a16="http://schemas.microsoft.com/office/drawing/2014/main" id="{B233E27F-CE38-630C-9BEC-63AA4D400731}"/>
              </a:ext>
            </a:extLst>
          </p:cNvPr>
          <p:cNvSpPr>
            <a:spLocks noGrp="1"/>
          </p:cNvSpPr>
          <p:nvPr>
            <p:ph idx="1"/>
          </p:nvPr>
        </p:nvSpPr>
        <p:spPr>
          <a:xfrm>
            <a:off x="273227" y="1133350"/>
            <a:ext cx="8539672" cy="4745677"/>
          </a:xfrm>
        </p:spPr>
        <p:txBody>
          <a:bodyPr>
            <a:noAutofit/>
          </a:bodyPr>
          <a:lstStyle/>
          <a:p>
            <a:pPr marR="0">
              <a:spcBef>
                <a:spcPts val="0"/>
              </a:spcBef>
              <a:spcAft>
                <a:spcPts val="3600"/>
              </a:spcAft>
            </a:pPr>
            <a:r>
              <a:rPr lang="en-US" sz="2800" dirty="0">
                <a:latin typeface="Calibri" panose="020F0502020204030204" pitchFamily="34" charset="0"/>
                <a:ea typeface="Calibri" panose="020F0502020204030204" pitchFamily="34" charset="0"/>
                <a:cs typeface="Times New Roman" panose="02020603050405020304" pitchFamily="18" charset="0"/>
              </a:rPr>
              <a:t>Explain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spcBef>
                <a:spcPts val="0"/>
              </a:spcBef>
              <a:spcAft>
                <a:spcPts val="3600"/>
              </a:spcAft>
              <a:buFont typeface="Arial" panose="020B0604020202020204" pitchFamily="34" charset="0"/>
              <a:buChar char="•"/>
            </a:pPr>
            <a:r>
              <a:rPr lang="en-US" sz="2800" dirty="0"/>
              <a:t>Rare discrepancy alone not reason for accommodation (unless scores show substantial limitation)</a:t>
            </a:r>
          </a:p>
          <a:p>
            <a:pPr marL="457200" indent="-457200">
              <a:spcBef>
                <a:spcPts val="0"/>
              </a:spcBef>
              <a:spcAft>
                <a:spcPts val="3600"/>
              </a:spcAft>
              <a:buFont typeface="Arial" panose="020B0604020202020204" pitchFamily="34" charset="0"/>
              <a:buChar char="•"/>
            </a:pPr>
            <a:r>
              <a:rPr lang="en-US" sz="2800" dirty="0"/>
              <a:t>If you tested limits, explain what this means</a:t>
            </a:r>
          </a:p>
          <a:p>
            <a:pPr marL="457200" indent="-457200">
              <a:spcBef>
                <a:spcPts val="0"/>
              </a:spcBef>
              <a:spcAft>
                <a:spcPts val="3600"/>
              </a:spcAft>
              <a:buFont typeface="Arial" panose="020B0604020202020204" pitchFamily="34" charset="0"/>
              <a:buChar char="•"/>
            </a:pPr>
            <a:r>
              <a:rPr lang="en-US" sz="2800" dirty="0"/>
              <a:t>Goal is “level playing field,” not “achieving best results”</a:t>
            </a:r>
          </a:p>
          <a:p>
            <a:pPr marL="457200" marR="0" indent="-457200">
              <a:spcBef>
                <a:spcPts val="0"/>
              </a:spcBef>
              <a:spcAft>
                <a:spcPts val="2400"/>
              </a:spcAft>
              <a:buFont typeface="Arial" panose="020B0604020202020204" pitchFamily="34" charset="0"/>
              <a:buChar char="•"/>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C9BE5EC-A996-28D0-4705-F207682B3646}"/>
              </a:ext>
            </a:extLst>
          </p:cNvPr>
          <p:cNvSpPr txBox="1"/>
          <p:nvPr/>
        </p:nvSpPr>
        <p:spPr>
          <a:xfrm>
            <a:off x="8264324" y="6341291"/>
            <a:ext cx="1157467" cy="523220"/>
          </a:xfrm>
          <a:prstGeom prst="rect">
            <a:avLst/>
          </a:prstGeom>
          <a:noFill/>
        </p:spPr>
        <p:txBody>
          <a:bodyPr wrap="square">
            <a:spAutoFit/>
          </a:bodyPr>
          <a:lstStyle/>
          <a:p>
            <a:r>
              <a:rPr lang="en-US" sz="2800" b="1" dirty="0">
                <a:solidFill>
                  <a:schemeClr val="bg2"/>
                </a:solidFill>
              </a:rPr>
              <a:t>Ɇ Ɇ2</a:t>
            </a:r>
          </a:p>
        </p:txBody>
      </p:sp>
    </p:spTree>
    <p:extLst>
      <p:ext uri="{BB962C8B-B14F-4D97-AF65-F5344CB8AC3E}">
        <p14:creationId xmlns:p14="http://schemas.microsoft.com/office/powerpoint/2010/main" val="821789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C51B5-6DE4-555A-A686-058064F1CD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2C37DC-D5BB-9F1E-E7D1-394D1106FE0E}"/>
              </a:ext>
            </a:extLst>
          </p:cNvPr>
          <p:cNvSpPr>
            <a:spLocks noGrp="1"/>
          </p:cNvSpPr>
          <p:nvPr>
            <p:ph type="title"/>
          </p:nvPr>
        </p:nvSpPr>
        <p:spPr/>
        <p:txBody>
          <a:bodyPr/>
          <a:lstStyle/>
          <a:p>
            <a:r>
              <a:rPr lang="en-US" dirty="0"/>
              <a:t>Topics</a:t>
            </a:r>
          </a:p>
        </p:txBody>
      </p:sp>
      <p:sp>
        <p:nvSpPr>
          <p:cNvPr id="5" name="Text Placeholder 4">
            <a:extLst>
              <a:ext uri="{FF2B5EF4-FFF2-40B4-BE49-F238E27FC236}">
                <a16:creationId xmlns:a16="http://schemas.microsoft.com/office/drawing/2014/main" id="{30C412E1-7140-43D7-3BDE-89B1F956CD56}"/>
              </a:ext>
            </a:extLst>
          </p:cNvPr>
          <p:cNvSpPr>
            <a:spLocks noGrp="1"/>
          </p:cNvSpPr>
          <p:nvPr>
            <p:ph type="body" idx="1"/>
          </p:nvPr>
        </p:nvSpPr>
        <p:spPr>
          <a:xfrm>
            <a:off x="1400536" y="1705305"/>
            <a:ext cx="7268901" cy="4642421"/>
          </a:xfrm>
        </p:spPr>
        <p:txBody>
          <a:bodyPr>
            <a:noAutofit/>
          </a:bodyPr>
          <a:lstStyle/>
          <a:p>
            <a:pPr algn="l">
              <a:spcAft>
                <a:spcPts val="3000"/>
              </a:spcAft>
              <a:buClr>
                <a:schemeClr val="tx2"/>
              </a:buClr>
            </a:pPr>
            <a:r>
              <a:rPr lang="en-US" sz="3600" dirty="0"/>
              <a:t>Laws</a:t>
            </a:r>
          </a:p>
          <a:p>
            <a:pPr algn="l">
              <a:spcAft>
                <a:spcPts val="3000"/>
              </a:spcAft>
              <a:buClr>
                <a:schemeClr val="tx2"/>
              </a:buClr>
            </a:pPr>
            <a:r>
              <a:rPr lang="en-US" sz="3600" dirty="0"/>
              <a:t>Common requirements </a:t>
            </a:r>
          </a:p>
          <a:p>
            <a:pPr algn="l">
              <a:spcAft>
                <a:spcPts val="3000"/>
              </a:spcAft>
              <a:buClr>
                <a:schemeClr val="tx2"/>
              </a:buClr>
            </a:pPr>
            <a:r>
              <a:rPr lang="en-US" sz="3600" dirty="0"/>
              <a:t>What reports should include </a:t>
            </a:r>
          </a:p>
          <a:p>
            <a:pPr algn="l">
              <a:spcAft>
                <a:spcPts val="3000"/>
              </a:spcAft>
              <a:buClr>
                <a:schemeClr val="tx2"/>
              </a:buClr>
            </a:pPr>
            <a:r>
              <a:rPr lang="en-US" sz="3600" dirty="0"/>
              <a:t>Due diligence</a:t>
            </a:r>
          </a:p>
          <a:p>
            <a:pPr algn="l">
              <a:spcAft>
                <a:spcPts val="3000"/>
              </a:spcAft>
              <a:buClr>
                <a:schemeClr val="tx2"/>
              </a:buClr>
            </a:pPr>
            <a:r>
              <a:rPr lang="en-US" sz="3600" b="1" dirty="0">
                <a:solidFill>
                  <a:schemeClr val="tx2"/>
                </a:solidFill>
              </a:rPr>
              <a:t>Manage families’ expectations</a:t>
            </a:r>
          </a:p>
        </p:txBody>
      </p:sp>
      <p:sp>
        <p:nvSpPr>
          <p:cNvPr id="13" name="TextBox 12">
            <a:extLst>
              <a:ext uri="{FF2B5EF4-FFF2-40B4-BE49-F238E27FC236}">
                <a16:creationId xmlns:a16="http://schemas.microsoft.com/office/drawing/2014/main" id="{0DD9918E-6343-F1BC-7C97-8BDA677C9A2B}"/>
              </a:ext>
              <a:ext uri="{C183D7F6-B498-43B3-948B-1728B52AA6E4}">
                <adec:decorative xmlns:adec="http://schemas.microsoft.com/office/drawing/2017/decorative" val="1"/>
              </a:ext>
            </a:extLst>
          </p:cNvPr>
          <p:cNvSpPr txBox="1"/>
          <p:nvPr/>
        </p:nvSpPr>
        <p:spPr>
          <a:xfrm>
            <a:off x="7874000" y="6347726"/>
            <a:ext cx="1270000" cy="584775"/>
          </a:xfrm>
          <a:prstGeom prst="rect">
            <a:avLst/>
          </a:prstGeom>
          <a:noFill/>
        </p:spPr>
        <p:txBody>
          <a:bodyPr wrap="square">
            <a:spAutoFit/>
          </a:bodyPr>
          <a:lstStyle/>
          <a:p>
            <a:pPr algn="ctr"/>
            <a:r>
              <a:rPr lang="en-US" sz="3200" b="1" dirty="0">
                <a:solidFill>
                  <a:schemeClr val="bg1"/>
                </a:solidFill>
                <a:latin typeface="Futura Md BT" panose="020B0602020204020303" pitchFamily="34" charset="0"/>
              </a:rPr>
              <a:t>MRU</a:t>
            </a:r>
          </a:p>
        </p:txBody>
      </p:sp>
    </p:spTree>
    <p:extLst>
      <p:ext uri="{BB962C8B-B14F-4D97-AF65-F5344CB8AC3E}">
        <p14:creationId xmlns:p14="http://schemas.microsoft.com/office/powerpoint/2010/main" val="2128373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22521-F8D9-D8A9-E036-8117CC0C5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10E5A-C5B2-BDA7-207E-35E1F902DE09}"/>
              </a:ext>
            </a:extLst>
          </p:cNvPr>
          <p:cNvSpPr>
            <a:spLocks noGrp="1"/>
          </p:cNvSpPr>
          <p:nvPr>
            <p:ph type="title"/>
          </p:nvPr>
        </p:nvSpPr>
        <p:spPr>
          <a:xfrm>
            <a:off x="162046" y="197174"/>
            <a:ext cx="8762035" cy="677112"/>
          </a:xfrm>
        </p:spPr>
        <p:txBody>
          <a:bodyPr>
            <a:normAutofit/>
          </a:bodyPr>
          <a:lstStyle/>
          <a:p>
            <a:r>
              <a:rPr lang="en-US" sz="3200" dirty="0"/>
              <a:t>Take-aways</a:t>
            </a:r>
          </a:p>
        </p:txBody>
      </p:sp>
      <p:sp>
        <p:nvSpPr>
          <p:cNvPr id="3" name="Content Placeholder 2">
            <a:extLst>
              <a:ext uri="{FF2B5EF4-FFF2-40B4-BE49-F238E27FC236}">
                <a16:creationId xmlns:a16="http://schemas.microsoft.com/office/drawing/2014/main" id="{90EEDB92-A61A-5E50-C827-A24FEFC2A6E5}"/>
              </a:ext>
            </a:extLst>
          </p:cNvPr>
          <p:cNvSpPr>
            <a:spLocks noGrp="1"/>
          </p:cNvSpPr>
          <p:nvPr>
            <p:ph idx="1"/>
          </p:nvPr>
        </p:nvSpPr>
        <p:spPr>
          <a:xfrm>
            <a:off x="273227" y="1595614"/>
            <a:ext cx="8539672" cy="4745677"/>
          </a:xfrm>
        </p:spPr>
        <p:txBody>
          <a:bodyPr>
            <a:noAutofit/>
          </a:bodyPr>
          <a:lstStyle/>
          <a:p>
            <a:pPr marL="457200" marR="0" indent="-457200">
              <a:spcBef>
                <a:spcPts val="0"/>
              </a:spcBef>
              <a:spcAft>
                <a:spcPts val="24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Tell potential clients to make sure they need a new evaluation</a:t>
            </a:r>
          </a:p>
          <a:p>
            <a:pPr marL="457200" marR="0" indent="-457200">
              <a:spcBef>
                <a:spcPts val="0"/>
              </a:spcBef>
              <a:spcAft>
                <a:spcPts val="24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Details and clarity will be helpful to reader (and by extension – </a:t>
            </a:r>
            <a:r>
              <a:rPr lang="en-US" sz="3200" dirty="0">
                <a:latin typeface="Calibri" panose="020F0502020204030204" pitchFamily="34" charset="0"/>
                <a:ea typeface="Calibri" panose="020F0502020204030204" pitchFamily="34" charset="0"/>
                <a:cs typeface="Times New Roman" panose="02020603050405020304" pitchFamily="18" charset="0"/>
              </a:rPr>
              <a:t>your student)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24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Students who have enrolled at a college should give you the school’s documentation requirements</a:t>
            </a:r>
          </a:p>
        </p:txBody>
      </p:sp>
      <p:sp>
        <p:nvSpPr>
          <p:cNvPr id="7" name="TextBox 6">
            <a:extLst>
              <a:ext uri="{FF2B5EF4-FFF2-40B4-BE49-F238E27FC236}">
                <a16:creationId xmlns:a16="http://schemas.microsoft.com/office/drawing/2014/main" id="{42A2FF5C-C28B-B911-92D2-C61B0A452E89}"/>
              </a:ext>
            </a:extLst>
          </p:cNvPr>
          <p:cNvSpPr txBox="1"/>
          <p:nvPr/>
        </p:nvSpPr>
        <p:spPr>
          <a:xfrm>
            <a:off x="8264324" y="6341291"/>
            <a:ext cx="1157467" cy="523220"/>
          </a:xfrm>
          <a:prstGeom prst="rect">
            <a:avLst/>
          </a:prstGeom>
          <a:noFill/>
        </p:spPr>
        <p:txBody>
          <a:bodyPr wrap="square">
            <a:spAutoFit/>
          </a:bodyPr>
          <a:lstStyle/>
          <a:p>
            <a:r>
              <a:rPr lang="en-US" sz="2800" b="1" dirty="0">
                <a:solidFill>
                  <a:schemeClr val="bg2"/>
                </a:solidFill>
                <a:effectLst/>
                <a:latin typeface="Calibri" panose="020F0502020204030204" pitchFamily="34" charset="0"/>
                <a:ea typeface="Calibri" panose="020F0502020204030204" pitchFamily="34" charset="0"/>
              </a:rPr>
              <a:t>ɀ Ʉ</a:t>
            </a:r>
            <a:endParaRPr lang="en-US" sz="2800" b="1" dirty="0">
              <a:solidFill>
                <a:schemeClr val="bg2"/>
              </a:solidFill>
            </a:endParaRPr>
          </a:p>
        </p:txBody>
      </p:sp>
    </p:spTree>
    <p:extLst>
      <p:ext uri="{BB962C8B-B14F-4D97-AF65-F5344CB8AC3E}">
        <p14:creationId xmlns:p14="http://schemas.microsoft.com/office/powerpoint/2010/main" val="2682749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advertisement with a person smiling&#10;&#10;Description automatically generated">
            <a:extLst>
              <a:ext uri="{FF2B5EF4-FFF2-40B4-BE49-F238E27FC236}">
                <a16:creationId xmlns:a16="http://schemas.microsoft.com/office/drawing/2014/main" id="{E4C4F81E-94C2-52C3-6687-8E82F2C5A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Tree>
    <p:extLst>
      <p:ext uri="{BB962C8B-B14F-4D97-AF65-F5344CB8AC3E}">
        <p14:creationId xmlns:p14="http://schemas.microsoft.com/office/powerpoint/2010/main" val="1334740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cover with a graduation cap and diploma&#10;&#10;Description automatically generated">
            <a:extLst>
              <a:ext uri="{FF2B5EF4-FFF2-40B4-BE49-F238E27FC236}">
                <a16:creationId xmlns:a16="http://schemas.microsoft.com/office/drawing/2014/main" id="{C3F7882A-239E-9FDA-3F96-B55E172DC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Tree>
    <p:extLst>
      <p:ext uri="{BB962C8B-B14F-4D97-AF65-F5344CB8AC3E}">
        <p14:creationId xmlns:p14="http://schemas.microsoft.com/office/powerpoint/2010/main" val="2730874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with a qr code&#10;&#10;Description automatically generated">
            <a:extLst>
              <a:ext uri="{FF2B5EF4-FFF2-40B4-BE49-F238E27FC236}">
                <a16:creationId xmlns:a16="http://schemas.microsoft.com/office/drawing/2014/main" id="{9F6D3204-6A5B-09E2-B6A5-0B6D812C7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Tree>
    <p:extLst>
      <p:ext uri="{BB962C8B-B14F-4D97-AF65-F5344CB8AC3E}">
        <p14:creationId xmlns:p14="http://schemas.microsoft.com/office/powerpoint/2010/main" val="54526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idx="4294967295"/>
          </p:nvPr>
        </p:nvSpPr>
        <p:spPr>
          <a:xfrm>
            <a:off x="0" y="69850"/>
            <a:ext cx="7772400" cy="1509713"/>
          </a:xfrm>
        </p:spPr>
        <p:txBody>
          <a:bodyPr/>
          <a:lstStyle/>
          <a:p>
            <a:r>
              <a:rPr lang="en-US"/>
              <a:t> </a:t>
            </a:r>
            <a:endParaRPr lang="en-US" dirty="0"/>
          </a:p>
        </p:txBody>
      </p:sp>
      <p:sp>
        <p:nvSpPr>
          <p:cNvPr id="3" name="Text Placeholder 2">
            <a:extLst>
              <a:ext uri="{C183D7F6-B498-43B3-948B-1728B52AA6E4}">
                <adec:decorative xmlns:adec="http://schemas.microsoft.com/office/drawing/2017/decorative" val="1"/>
              </a:ext>
            </a:extLst>
          </p:cNvPr>
          <p:cNvSpPr>
            <a:spLocks noGrp="1"/>
          </p:cNvSpPr>
          <p:nvPr>
            <p:ph idx="4294967295"/>
          </p:nvPr>
        </p:nvSpPr>
        <p:spPr>
          <a:xfrm>
            <a:off x="3500438" y="2498725"/>
            <a:ext cx="3550602" cy="2002155"/>
          </a:xfrm>
        </p:spPr>
        <p:txBody>
          <a:bodyPr/>
          <a:lstStyle/>
          <a:p>
            <a:pPr marL="0" indent="0">
              <a:buNone/>
            </a:pPr>
            <a:r>
              <a:rPr lang="en-US" dirty="0"/>
              <a:t> </a:t>
            </a:r>
          </a:p>
        </p:txBody>
      </p:sp>
      <p:pic>
        <p:nvPicPr>
          <p:cNvPr id="4" name="Picture 3" descr="Standing screen with a check mark on the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553" y="1324344"/>
            <a:ext cx="4643825" cy="4643825"/>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4404695" y="2498725"/>
            <a:ext cx="529542" cy="830997"/>
          </a:xfrm>
          <a:prstGeom prst="rect">
            <a:avLst/>
          </a:prstGeom>
          <a:noFill/>
        </p:spPr>
        <p:txBody>
          <a:bodyPr wrap="square" lIns="0" tIns="0" rIns="0" bIns="0" rtlCol="0">
            <a:spAutoFit/>
          </a:bodyPr>
          <a:lstStyle/>
          <a:p>
            <a:pPr>
              <a:defRPr/>
            </a:pPr>
            <a:r>
              <a:rPr lang="en-US" sz="5400" b="1" dirty="0">
                <a:solidFill>
                  <a:prstClr val="black"/>
                </a:solidFill>
                <a:latin typeface="Century Gothic" panose="020B0502020202020204"/>
              </a:rPr>
              <a:t>√</a:t>
            </a:r>
          </a:p>
        </p:txBody>
      </p:sp>
    </p:spTree>
    <p:extLst>
      <p:ext uri="{BB962C8B-B14F-4D97-AF65-F5344CB8AC3E}">
        <p14:creationId xmlns:p14="http://schemas.microsoft.com/office/powerpoint/2010/main" val="220314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F0EEA7D-1785-4D4C-8FEA-72114139EAFD}"/>
              </a:ext>
              <a:ext uri="{C183D7F6-B498-43B3-948B-1728B52AA6E4}">
                <adec:decorative xmlns:adec="http://schemas.microsoft.com/office/drawing/2017/decorative" val="1"/>
              </a:ext>
            </a:extLst>
          </p:cNvPr>
          <p:cNvSpPr>
            <a:spLocks noGrp="1"/>
          </p:cNvSpPr>
          <p:nvPr>
            <p:ph type="ftr" sz="quarter" idx="11"/>
          </p:nvPr>
        </p:nvSpPr>
        <p:spPr/>
        <p:txBody>
          <a:bodyPr/>
          <a:lstStyle/>
          <a:p>
            <a:pPr>
              <a:defRPr/>
            </a:pPr>
            <a:r>
              <a:rPr lang="en-US" dirty="0">
                <a:solidFill>
                  <a:prstClr val="white">
                    <a:tint val="75000"/>
                  </a:prstClr>
                </a:solidFill>
                <a:latin typeface="Century Gothic" panose="020B0502020202020204"/>
              </a:rPr>
              <a:t>© Elizabeth C. Hamblet except where noted</a:t>
            </a:r>
          </a:p>
        </p:txBody>
      </p:sp>
      <p:sp>
        <p:nvSpPr>
          <p:cNvPr id="2" name="Title 1">
            <a:extLst>
              <a:ext uri="{FF2B5EF4-FFF2-40B4-BE49-F238E27FC236}">
                <a16:creationId xmlns:a16="http://schemas.microsoft.com/office/drawing/2014/main" id="{E10A79DF-BFBC-424E-8121-31A1E627FC5D}"/>
              </a:ext>
              <a:ext uri="{C183D7F6-B498-43B3-948B-1728B52AA6E4}">
                <adec:decorative xmlns:adec="http://schemas.microsoft.com/office/drawing/2017/decorative" val="1"/>
              </a:ext>
            </a:extLst>
          </p:cNvPr>
          <p:cNvSpPr>
            <a:spLocks noGrp="1"/>
          </p:cNvSpPr>
          <p:nvPr>
            <p:ph type="title" idx="4294967295"/>
          </p:nvPr>
        </p:nvSpPr>
        <p:spPr>
          <a:xfrm>
            <a:off x="0" y="69850"/>
            <a:ext cx="7772400" cy="1509713"/>
          </a:xfrm>
        </p:spPr>
        <p:txBody>
          <a:bodyPr/>
          <a:lstStyle/>
          <a:p>
            <a:r>
              <a:rPr lang="en-US" dirty="0"/>
              <a:t> </a:t>
            </a:r>
          </a:p>
        </p:txBody>
      </p:sp>
      <p:pic>
        <p:nvPicPr>
          <p:cNvPr id="6" name="Content Placeholder 5" descr="Funny picture of a dog holding a camera">
            <a:extLst>
              <a:ext uri="{FF2B5EF4-FFF2-40B4-BE49-F238E27FC236}">
                <a16:creationId xmlns:a16="http://schemas.microsoft.com/office/drawing/2014/main" id="{91C19354-AC13-40D6-9CCC-7213B6B1A3E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43200" y="1260693"/>
            <a:ext cx="3943350" cy="3154363"/>
          </a:xfrm>
        </p:spPr>
      </p:pic>
      <p:sp>
        <p:nvSpPr>
          <p:cNvPr id="3" name="TextBox 2">
            <a:extLst>
              <a:ext uri="{FF2B5EF4-FFF2-40B4-BE49-F238E27FC236}">
                <a16:creationId xmlns:a16="http://schemas.microsoft.com/office/drawing/2014/main" id="{18EE6888-5797-4A3E-899B-E9850DE7FC94}"/>
              </a:ext>
            </a:extLst>
          </p:cNvPr>
          <p:cNvSpPr txBox="1"/>
          <p:nvPr/>
        </p:nvSpPr>
        <p:spPr>
          <a:xfrm>
            <a:off x="2013541" y="5226803"/>
            <a:ext cx="5657850" cy="830997"/>
          </a:xfrm>
          <a:prstGeom prst="rect">
            <a:avLst/>
          </a:prstGeom>
          <a:noFill/>
        </p:spPr>
        <p:txBody>
          <a:bodyPr wrap="square" rtlCol="0">
            <a:spAutoFit/>
          </a:bodyPr>
          <a:lstStyle/>
          <a:p>
            <a:pPr>
              <a:defRPr/>
            </a:pPr>
            <a:r>
              <a:rPr lang="en-US" sz="2400" b="1" dirty="0">
                <a:latin typeface="Century Gothic" panose="020B0502020202020204"/>
              </a:rPr>
              <a:t>This presentation is copyrighted. Recording is not allowed. Thank you.</a:t>
            </a:r>
          </a:p>
        </p:txBody>
      </p:sp>
    </p:spTree>
    <p:extLst>
      <p:ext uri="{BB962C8B-B14F-4D97-AF65-F5344CB8AC3E}">
        <p14:creationId xmlns:p14="http://schemas.microsoft.com/office/powerpoint/2010/main" val="33087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E64EF7-44B7-C8B0-C113-A9ADA21F7A47}"/>
              </a:ext>
            </a:extLst>
          </p:cNvPr>
          <p:cNvSpPr>
            <a:spLocks noGrp="1"/>
          </p:cNvSpPr>
          <p:nvPr>
            <p:ph type="title"/>
          </p:nvPr>
        </p:nvSpPr>
        <p:spPr/>
        <p:txBody>
          <a:bodyPr/>
          <a:lstStyle/>
          <a:p>
            <a:r>
              <a:rPr lang="en-US" dirty="0"/>
              <a:t>Topics</a:t>
            </a:r>
          </a:p>
        </p:txBody>
      </p:sp>
      <p:sp>
        <p:nvSpPr>
          <p:cNvPr id="5" name="Text Placeholder 4">
            <a:extLst>
              <a:ext uri="{FF2B5EF4-FFF2-40B4-BE49-F238E27FC236}">
                <a16:creationId xmlns:a16="http://schemas.microsoft.com/office/drawing/2014/main" id="{5C912523-ED20-69F3-2E65-042C21CD1A7C}"/>
              </a:ext>
            </a:extLst>
          </p:cNvPr>
          <p:cNvSpPr>
            <a:spLocks noGrp="1"/>
          </p:cNvSpPr>
          <p:nvPr>
            <p:ph type="body" idx="1"/>
          </p:nvPr>
        </p:nvSpPr>
        <p:spPr>
          <a:xfrm>
            <a:off x="1400536" y="1705305"/>
            <a:ext cx="7268901" cy="4642421"/>
          </a:xfrm>
        </p:spPr>
        <p:txBody>
          <a:bodyPr>
            <a:noAutofit/>
          </a:bodyPr>
          <a:lstStyle/>
          <a:p>
            <a:pPr algn="l">
              <a:spcAft>
                <a:spcPts val="3000"/>
              </a:spcAft>
              <a:buClr>
                <a:schemeClr val="tx2"/>
              </a:buClr>
            </a:pPr>
            <a:r>
              <a:rPr lang="en-US" sz="3600" dirty="0"/>
              <a:t>Laws</a:t>
            </a:r>
          </a:p>
          <a:p>
            <a:pPr algn="l">
              <a:spcAft>
                <a:spcPts val="3000"/>
              </a:spcAft>
              <a:buClr>
                <a:schemeClr val="tx2"/>
              </a:buClr>
            </a:pPr>
            <a:r>
              <a:rPr lang="en-US" sz="3600" dirty="0"/>
              <a:t>Common requirements </a:t>
            </a:r>
          </a:p>
          <a:p>
            <a:pPr algn="l">
              <a:spcAft>
                <a:spcPts val="3000"/>
              </a:spcAft>
              <a:buClr>
                <a:schemeClr val="tx2"/>
              </a:buClr>
            </a:pPr>
            <a:r>
              <a:rPr lang="en-US" sz="3600" dirty="0"/>
              <a:t>What reports should include </a:t>
            </a:r>
          </a:p>
          <a:p>
            <a:pPr algn="l">
              <a:spcAft>
                <a:spcPts val="3000"/>
              </a:spcAft>
              <a:buClr>
                <a:schemeClr val="tx2"/>
              </a:buClr>
            </a:pPr>
            <a:r>
              <a:rPr lang="en-US" sz="3600" dirty="0"/>
              <a:t>Due diligence</a:t>
            </a:r>
          </a:p>
          <a:p>
            <a:pPr algn="l">
              <a:spcAft>
                <a:spcPts val="3000"/>
              </a:spcAft>
              <a:buClr>
                <a:schemeClr val="tx2"/>
              </a:buClr>
            </a:pPr>
            <a:r>
              <a:rPr lang="en-US" sz="3600" b="1" dirty="0">
                <a:solidFill>
                  <a:schemeClr val="tx2"/>
                </a:solidFill>
              </a:rPr>
              <a:t>Manage families’ expectations</a:t>
            </a:r>
          </a:p>
        </p:txBody>
      </p:sp>
      <p:sp>
        <p:nvSpPr>
          <p:cNvPr id="13" name="TextBox 12">
            <a:extLst>
              <a:ext uri="{FF2B5EF4-FFF2-40B4-BE49-F238E27FC236}">
                <a16:creationId xmlns:a16="http://schemas.microsoft.com/office/drawing/2014/main" id="{6F822922-0C99-E57C-A773-C55091C3B8A1}"/>
              </a:ext>
              <a:ext uri="{C183D7F6-B498-43B3-948B-1728B52AA6E4}">
                <adec:decorative xmlns:adec="http://schemas.microsoft.com/office/drawing/2017/decorative" val="1"/>
              </a:ext>
            </a:extLst>
          </p:cNvPr>
          <p:cNvSpPr txBox="1"/>
          <p:nvPr/>
        </p:nvSpPr>
        <p:spPr>
          <a:xfrm>
            <a:off x="7874000" y="6347726"/>
            <a:ext cx="1270000" cy="584775"/>
          </a:xfrm>
          <a:prstGeom prst="rect">
            <a:avLst/>
          </a:prstGeom>
          <a:noFill/>
        </p:spPr>
        <p:txBody>
          <a:bodyPr wrap="square">
            <a:spAutoFit/>
          </a:bodyPr>
          <a:lstStyle/>
          <a:p>
            <a:pPr algn="ctr"/>
            <a:r>
              <a:rPr lang="en-US" sz="3200" b="1" dirty="0">
                <a:solidFill>
                  <a:schemeClr val="bg1"/>
                </a:solidFill>
                <a:latin typeface="Futura Md BT" panose="020B0602020204020303" pitchFamily="34" charset="0"/>
              </a:rPr>
              <a:t>MRU</a:t>
            </a:r>
          </a:p>
        </p:txBody>
      </p:sp>
      <p:sp>
        <p:nvSpPr>
          <p:cNvPr id="3" name="Arrow: Right 2">
            <a:extLst>
              <a:ext uri="{FF2B5EF4-FFF2-40B4-BE49-F238E27FC236}">
                <a16:creationId xmlns:a16="http://schemas.microsoft.com/office/drawing/2014/main" id="{4F77D389-AB3F-3E8E-F566-682826E21327}"/>
              </a:ext>
            </a:extLst>
          </p:cNvPr>
          <p:cNvSpPr/>
          <p:nvPr/>
        </p:nvSpPr>
        <p:spPr>
          <a:xfrm>
            <a:off x="191168" y="1800704"/>
            <a:ext cx="1209368" cy="3392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3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712A-937C-57FF-A392-BAB0B5886D9E}"/>
              </a:ext>
            </a:extLst>
          </p:cNvPr>
          <p:cNvSpPr>
            <a:spLocks noGrp="1"/>
          </p:cNvSpPr>
          <p:nvPr>
            <p:ph type="title"/>
          </p:nvPr>
        </p:nvSpPr>
        <p:spPr>
          <a:xfrm>
            <a:off x="0" y="249121"/>
            <a:ext cx="9144000" cy="472668"/>
          </a:xfrm>
        </p:spPr>
        <p:txBody>
          <a:bodyPr>
            <a:noAutofit/>
          </a:bodyPr>
          <a:lstStyle/>
          <a:p>
            <a:pPr algn="ctr"/>
            <a:r>
              <a:rPr lang="en-US" dirty="0"/>
              <a:t>Laws in place </a:t>
            </a:r>
            <a:endParaRPr lang="en-US" sz="3600" dirty="0"/>
          </a:p>
        </p:txBody>
      </p:sp>
      <p:sp>
        <p:nvSpPr>
          <p:cNvPr id="3" name="Content Placeholder 2">
            <a:extLst>
              <a:ext uri="{FF2B5EF4-FFF2-40B4-BE49-F238E27FC236}">
                <a16:creationId xmlns:a16="http://schemas.microsoft.com/office/drawing/2014/main" id="{BED9E89C-06F7-FC66-3913-E30BD592E500}"/>
              </a:ext>
            </a:extLst>
          </p:cNvPr>
          <p:cNvSpPr>
            <a:spLocks noGrp="1"/>
          </p:cNvSpPr>
          <p:nvPr>
            <p:ph idx="1"/>
          </p:nvPr>
        </p:nvSpPr>
        <p:spPr>
          <a:xfrm>
            <a:off x="90511" y="1237785"/>
            <a:ext cx="8903364" cy="4839630"/>
          </a:xfrm>
        </p:spPr>
        <p:txBody>
          <a:bodyPr>
            <a:noAutofit/>
          </a:bodyPr>
          <a:lstStyle/>
          <a:p>
            <a:pPr>
              <a:spcAft>
                <a:spcPts val="0"/>
              </a:spcAft>
            </a:pPr>
            <a:r>
              <a:rPr lang="en-US" dirty="0"/>
              <a:t>Americans with Disabilities Act (ADA) – covers everyone throughout the lifespan</a:t>
            </a:r>
          </a:p>
          <a:p>
            <a:pPr algn="ctr">
              <a:spcAft>
                <a:spcPts val="0"/>
              </a:spcAft>
            </a:pPr>
            <a:r>
              <a:rPr lang="en-US" dirty="0"/>
              <a:t>K-12 </a:t>
            </a:r>
          </a:p>
          <a:p>
            <a:pPr marL="257175" indent="-257175">
              <a:spcAft>
                <a:spcPts val="0"/>
              </a:spcAft>
              <a:buFont typeface="Arial" panose="020B0604020202020204" pitchFamily="34" charset="0"/>
              <a:buChar char="•"/>
            </a:pPr>
            <a:r>
              <a:rPr lang="en-US" dirty="0"/>
              <a:t>Individuals with Disabilities Education Act (IDEA) 2004</a:t>
            </a:r>
          </a:p>
          <a:p>
            <a:pPr marL="257175" indent="-257175">
              <a:spcAft>
                <a:spcPts val="0"/>
              </a:spcAft>
              <a:buFont typeface="Arial" panose="020B0604020202020204" pitchFamily="34" charset="0"/>
              <a:buChar char="•"/>
            </a:pPr>
            <a:r>
              <a:rPr lang="en-US" dirty="0"/>
              <a:t>Section 504 Subpart D of Rehabilitation Act of 1973 </a:t>
            </a:r>
          </a:p>
          <a:p>
            <a:pPr algn="ctr">
              <a:spcAft>
                <a:spcPts val="0"/>
              </a:spcAft>
            </a:pPr>
            <a:r>
              <a:rPr lang="en-US" dirty="0"/>
              <a:t>COLLEGE </a:t>
            </a:r>
          </a:p>
          <a:p>
            <a:pPr marL="257175" indent="-257175">
              <a:spcAft>
                <a:spcPts val="0"/>
              </a:spcAft>
              <a:buFont typeface="Arial" panose="020B0604020202020204" pitchFamily="34" charset="0"/>
              <a:buChar char="•"/>
            </a:pPr>
            <a:r>
              <a:rPr lang="en-US" dirty="0"/>
              <a:t>(No IDEA)</a:t>
            </a:r>
          </a:p>
          <a:p>
            <a:pPr marL="257175" indent="-257175">
              <a:spcAft>
                <a:spcPts val="0"/>
              </a:spcAft>
              <a:buFont typeface="Arial" panose="020B0604020202020204" pitchFamily="34" charset="0"/>
              <a:buChar char="•"/>
            </a:pPr>
            <a:r>
              <a:rPr lang="en-US" dirty="0"/>
              <a:t>Section 504 (Subpart E)   </a:t>
            </a:r>
          </a:p>
          <a:p>
            <a:pPr algn="ctr">
              <a:spcAft>
                <a:spcPts val="0"/>
              </a:spcAft>
            </a:pPr>
            <a:r>
              <a:rPr lang="en-US" dirty="0"/>
              <a:t>Result:</a:t>
            </a:r>
          </a:p>
          <a:p>
            <a:pPr marL="257175" indent="-257175">
              <a:spcAft>
                <a:spcPts val="0"/>
              </a:spcAft>
              <a:buFont typeface="Arial" panose="020B0604020202020204" pitchFamily="34" charset="0"/>
              <a:buChar char="•"/>
            </a:pPr>
            <a:r>
              <a:rPr lang="en-US" dirty="0"/>
              <a:t>IDEA doesn’t cover colleges = IEPs “expire” </a:t>
            </a:r>
          </a:p>
          <a:p>
            <a:pPr marL="257175" indent="-257175">
              <a:spcAft>
                <a:spcPts val="0"/>
              </a:spcAft>
              <a:buFont typeface="Arial" panose="020B0604020202020204" pitchFamily="34" charset="0"/>
              <a:buChar char="•"/>
            </a:pPr>
            <a:r>
              <a:rPr lang="en-US" dirty="0"/>
              <a:t>504 D doesn’t apply to colleges = 504 plans also “expire”</a:t>
            </a:r>
          </a:p>
        </p:txBody>
      </p:sp>
      <p:sp>
        <p:nvSpPr>
          <p:cNvPr id="9" name="TextBox 8">
            <a:extLst>
              <a:ext uri="{FF2B5EF4-FFF2-40B4-BE49-F238E27FC236}">
                <a16:creationId xmlns:a16="http://schemas.microsoft.com/office/drawing/2014/main" id="{39697045-6943-F623-FCDD-85651349CA45}"/>
              </a:ext>
              <a:ext uri="{C183D7F6-B498-43B3-948B-1728B52AA6E4}">
                <adec:decorative xmlns:adec="http://schemas.microsoft.com/office/drawing/2017/decorative" val="1"/>
              </a:ext>
            </a:extLst>
          </p:cNvPr>
          <p:cNvSpPr txBox="1"/>
          <p:nvPr/>
        </p:nvSpPr>
        <p:spPr>
          <a:xfrm>
            <a:off x="8277739" y="6284228"/>
            <a:ext cx="754748" cy="584775"/>
          </a:xfrm>
          <a:prstGeom prst="rect">
            <a:avLst/>
          </a:prstGeom>
          <a:noFill/>
        </p:spPr>
        <p:txBody>
          <a:bodyPr wrap="square">
            <a:spAutoFit/>
          </a:bodyPr>
          <a:lstStyle/>
          <a:p>
            <a:pPr algn="ctr">
              <a:defRPr/>
            </a:pPr>
            <a:r>
              <a:rPr lang="en-US" sz="3200" b="1" dirty="0">
                <a:solidFill>
                  <a:schemeClr val="bg2"/>
                </a:solidFill>
                <a:latin typeface="Calibri" panose="020F0502020204030204" pitchFamily="34" charset="0"/>
                <a:ea typeface="Calibri" panose="020F0502020204030204" pitchFamily="34" charset="0"/>
              </a:rPr>
              <a:t>ƩN</a:t>
            </a:r>
            <a:endParaRPr lang="en-US" sz="3200" dirty="0">
              <a:solidFill>
                <a:schemeClr val="bg2"/>
              </a:solidFill>
              <a:latin typeface="Century Gothic" panose="020B0502020202020204"/>
            </a:endParaRPr>
          </a:p>
        </p:txBody>
      </p:sp>
      <p:cxnSp>
        <p:nvCxnSpPr>
          <p:cNvPr id="7" name="Straight Connector 6">
            <a:extLst>
              <a:ext uri="{FF2B5EF4-FFF2-40B4-BE49-F238E27FC236}">
                <a16:creationId xmlns:a16="http://schemas.microsoft.com/office/drawing/2014/main" id="{BB799264-9571-0214-9A46-EB98E9E9331B}"/>
              </a:ext>
              <a:ext uri="{C183D7F6-B498-43B3-948B-1728B52AA6E4}">
                <adec:decorative xmlns:adec="http://schemas.microsoft.com/office/drawing/2017/decorative" val="1"/>
              </a:ext>
            </a:extLst>
          </p:cNvPr>
          <p:cNvCxnSpPr>
            <a:cxnSpLocks/>
          </p:cNvCxnSpPr>
          <p:nvPr/>
        </p:nvCxnSpPr>
        <p:spPr>
          <a:xfrm>
            <a:off x="209739" y="2107727"/>
            <a:ext cx="89342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C49242-E6A0-F1CE-B3D4-7074A821C008}"/>
              </a:ext>
              <a:ext uri="{C183D7F6-B498-43B3-948B-1728B52AA6E4}">
                <adec:decorative xmlns:adec="http://schemas.microsoft.com/office/drawing/2017/decorative" val="1"/>
              </a:ext>
            </a:extLst>
          </p:cNvPr>
          <p:cNvCxnSpPr>
            <a:cxnSpLocks/>
          </p:cNvCxnSpPr>
          <p:nvPr/>
        </p:nvCxnSpPr>
        <p:spPr>
          <a:xfrm>
            <a:off x="150125" y="3513239"/>
            <a:ext cx="8993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16E4A8-BC7C-51A0-81D1-F69D802FFDC0}"/>
              </a:ext>
              <a:ext uri="{C183D7F6-B498-43B3-948B-1728B52AA6E4}">
                <adec:decorative xmlns:adec="http://schemas.microsoft.com/office/drawing/2017/decorative" val="1"/>
              </a:ext>
            </a:extLst>
          </p:cNvPr>
          <p:cNvCxnSpPr>
            <a:cxnSpLocks/>
          </p:cNvCxnSpPr>
          <p:nvPr/>
        </p:nvCxnSpPr>
        <p:spPr>
          <a:xfrm>
            <a:off x="150125" y="4972223"/>
            <a:ext cx="8993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5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40AD-C18F-623D-DCCD-8FB45CB0A8B4}"/>
              </a:ext>
            </a:extLst>
          </p:cNvPr>
          <p:cNvSpPr>
            <a:spLocks noGrp="1"/>
          </p:cNvSpPr>
          <p:nvPr>
            <p:ph type="title"/>
          </p:nvPr>
        </p:nvSpPr>
        <p:spPr/>
        <p:txBody>
          <a:bodyPr/>
          <a:lstStyle/>
          <a:p>
            <a:r>
              <a:rPr lang="en-US" dirty="0"/>
              <a:t>Important details from laws</a:t>
            </a:r>
          </a:p>
        </p:txBody>
      </p:sp>
      <p:sp>
        <p:nvSpPr>
          <p:cNvPr id="3" name="Content Placeholder 2">
            <a:extLst>
              <a:ext uri="{FF2B5EF4-FFF2-40B4-BE49-F238E27FC236}">
                <a16:creationId xmlns:a16="http://schemas.microsoft.com/office/drawing/2014/main" id="{6A401175-7FDA-97C3-2621-90B25C40C0F2}"/>
              </a:ext>
            </a:extLst>
          </p:cNvPr>
          <p:cNvSpPr>
            <a:spLocks noGrp="1"/>
          </p:cNvSpPr>
          <p:nvPr>
            <p:ph idx="1"/>
          </p:nvPr>
        </p:nvSpPr>
        <p:spPr>
          <a:xfrm>
            <a:off x="685019" y="1257300"/>
            <a:ext cx="7772400" cy="4960620"/>
          </a:xfrm>
        </p:spPr>
        <p:txBody>
          <a:bodyPr>
            <a:normAutofit fontScale="92500"/>
          </a:bodyPr>
          <a:lstStyle/>
          <a:p>
            <a:pPr>
              <a:spcBef>
                <a:spcPts val="0"/>
              </a:spcBef>
              <a:spcAft>
                <a:spcPts val="4200"/>
              </a:spcAft>
            </a:pPr>
            <a:r>
              <a:rPr lang="en-US" sz="2800" dirty="0"/>
              <a:t>Legal definition from 504  - § 34.104.3 (j) “… Handicapped persons means any person who (i) has a physical or mental impairment which </a:t>
            </a:r>
            <a:r>
              <a:rPr lang="en-US" sz="2800" u="sng" dirty="0"/>
              <a:t>substantially limits </a:t>
            </a:r>
            <a:r>
              <a:rPr lang="en-US" sz="2800" dirty="0"/>
              <a:t>one or more major life activities …” (emphasis added) – Definition  of disability same in ADA</a:t>
            </a:r>
          </a:p>
          <a:p>
            <a:pPr>
              <a:spcBef>
                <a:spcPts val="0"/>
              </a:spcBef>
              <a:spcAft>
                <a:spcPts val="4200"/>
              </a:spcAft>
            </a:pPr>
            <a:r>
              <a:rPr lang="en-US" sz="2800" dirty="0"/>
              <a:t>Relative discrepancies (not absolute weakness) may not be enough (even with history) – should apply anyway</a:t>
            </a:r>
          </a:p>
          <a:p>
            <a:pPr>
              <a:spcBef>
                <a:spcPts val="0"/>
              </a:spcBef>
              <a:spcAft>
                <a:spcPts val="4200"/>
              </a:spcAft>
            </a:pPr>
            <a:r>
              <a:rPr lang="en-US" sz="2800" dirty="0"/>
              <a:t>Test anxiety ≠ disability</a:t>
            </a:r>
          </a:p>
        </p:txBody>
      </p:sp>
      <p:sp>
        <p:nvSpPr>
          <p:cNvPr id="5" name="TextBox 4">
            <a:extLst>
              <a:ext uri="{FF2B5EF4-FFF2-40B4-BE49-F238E27FC236}">
                <a16:creationId xmlns:a16="http://schemas.microsoft.com/office/drawing/2014/main" id="{A285CE13-5200-8120-7174-3961E8F7B80F}"/>
              </a:ext>
            </a:extLst>
          </p:cNvPr>
          <p:cNvSpPr txBox="1"/>
          <p:nvPr/>
        </p:nvSpPr>
        <p:spPr>
          <a:xfrm>
            <a:off x="8262589" y="6348045"/>
            <a:ext cx="849457" cy="584775"/>
          </a:xfrm>
          <a:prstGeom prst="rect">
            <a:avLst/>
          </a:prstGeom>
          <a:noFill/>
        </p:spPr>
        <p:txBody>
          <a:bodyPr wrap="square">
            <a:spAutoFit/>
          </a:bodyPr>
          <a:lstStyle/>
          <a:p>
            <a:r>
              <a:rPr lang="en-US" sz="3200" b="1" dirty="0">
                <a:solidFill>
                  <a:schemeClr val="bg2"/>
                </a:solidFill>
              </a:rPr>
              <a:t>Ķ Ć</a:t>
            </a:r>
          </a:p>
        </p:txBody>
      </p:sp>
      <p:sp>
        <p:nvSpPr>
          <p:cNvPr id="6" name="Arrow: Right 5">
            <a:extLst>
              <a:ext uri="{FF2B5EF4-FFF2-40B4-BE49-F238E27FC236}">
                <a16:creationId xmlns:a16="http://schemas.microsoft.com/office/drawing/2014/main" id="{D4F7370D-5371-7295-5382-EBB524C87E32}"/>
              </a:ext>
            </a:extLst>
          </p:cNvPr>
          <p:cNvSpPr/>
          <p:nvPr/>
        </p:nvSpPr>
        <p:spPr>
          <a:xfrm>
            <a:off x="398206" y="272845"/>
            <a:ext cx="1209368" cy="339213"/>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16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A6235-6182-7EA9-1A9D-01D4BF1512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FE4301-690B-DB73-27B7-12A615308B34}"/>
              </a:ext>
            </a:extLst>
          </p:cNvPr>
          <p:cNvSpPr>
            <a:spLocks noGrp="1"/>
          </p:cNvSpPr>
          <p:nvPr>
            <p:ph type="title"/>
          </p:nvPr>
        </p:nvSpPr>
        <p:spPr/>
        <p:txBody>
          <a:bodyPr/>
          <a:lstStyle/>
          <a:p>
            <a:r>
              <a:rPr lang="en-US" dirty="0"/>
              <a:t>Topics</a:t>
            </a:r>
          </a:p>
        </p:txBody>
      </p:sp>
      <p:sp>
        <p:nvSpPr>
          <p:cNvPr id="5" name="Text Placeholder 4">
            <a:extLst>
              <a:ext uri="{FF2B5EF4-FFF2-40B4-BE49-F238E27FC236}">
                <a16:creationId xmlns:a16="http://schemas.microsoft.com/office/drawing/2014/main" id="{C7DE938D-32F4-7F87-47A4-A5EEA10C5B45}"/>
              </a:ext>
            </a:extLst>
          </p:cNvPr>
          <p:cNvSpPr>
            <a:spLocks noGrp="1"/>
          </p:cNvSpPr>
          <p:nvPr>
            <p:ph type="body" idx="1"/>
          </p:nvPr>
        </p:nvSpPr>
        <p:spPr>
          <a:xfrm>
            <a:off x="1400536" y="1705305"/>
            <a:ext cx="7268901" cy="4642421"/>
          </a:xfrm>
        </p:spPr>
        <p:txBody>
          <a:bodyPr>
            <a:noAutofit/>
          </a:bodyPr>
          <a:lstStyle/>
          <a:p>
            <a:pPr algn="l">
              <a:spcAft>
                <a:spcPts val="3000"/>
              </a:spcAft>
              <a:buClr>
                <a:schemeClr val="tx2"/>
              </a:buClr>
            </a:pPr>
            <a:r>
              <a:rPr lang="en-US" sz="3600" dirty="0"/>
              <a:t>Laws</a:t>
            </a:r>
          </a:p>
          <a:p>
            <a:pPr algn="l">
              <a:spcAft>
                <a:spcPts val="3000"/>
              </a:spcAft>
              <a:buClr>
                <a:schemeClr val="tx2"/>
              </a:buClr>
            </a:pPr>
            <a:r>
              <a:rPr lang="en-US" sz="3600" dirty="0"/>
              <a:t>Common requirements </a:t>
            </a:r>
          </a:p>
          <a:p>
            <a:pPr algn="l">
              <a:spcAft>
                <a:spcPts val="3000"/>
              </a:spcAft>
              <a:buClr>
                <a:schemeClr val="tx2"/>
              </a:buClr>
            </a:pPr>
            <a:r>
              <a:rPr lang="en-US" sz="3600" dirty="0"/>
              <a:t>What reports should include </a:t>
            </a:r>
          </a:p>
          <a:p>
            <a:pPr algn="l">
              <a:spcAft>
                <a:spcPts val="3000"/>
              </a:spcAft>
              <a:buClr>
                <a:schemeClr val="tx2"/>
              </a:buClr>
            </a:pPr>
            <a:r>
              <a:rPr lang="en-US" sz="3600" dirty="0"/>
              <a:t>Due diligence</a:t>
            </a:r>
          </a:p>
          <a:p>
            <a:pPr algn="l">
              <a:spcAft>
                <a:spcPts val="3000"/>
              </a:spcAft>
              <a:buClr>
                <a:schemeClr val="tx2"/>
              </a:buClr>
            </a:pPr>
            <a:r>
              <a:rPr lang="en-US" sz="3600" b="1" dirty="0">
                <a:solidFill>
                  <a:schemeClr val="tx2"/>
                </a:solidFill>
              </a:rPr>
              <a:t>Manage families’ expectations</a:t>
            </a:r>
          </a:p>
        </p:txBody>
      </p:sp>
      <p:sp>
        <p:nvSpPr>
          <p:cNvPr id="13" name="TextBox 12">
            <a:extLst>
              <a:ext uri="{FF2B5EF4-FFF2-40B4-BE49-F238E27FC236}">
                <a16:creationId xmlns:a16="http://schemas.microsoft.com/office/drawing/2014/main" id="{CD848A4A-2887-E6E8-B897-1479FF5EFDBD}"/>
              </a:ext>
              <a:ext uri="{C183D7F6-B498-43B3-948B-1728B52AA6E4}">
                <adec:decorative xmlns:adec="http://schemas.microsoft.com/office/drawing/2017/decorative" val="1"/>
              </a:ext>
            </a:extLst>
          </p:cNvPr>
          <p:cNvSpPr txBox="1"/>
          <p:nvPr/>
        </p:nvSpPr>
        <p:spPr>
          <a:xfrm>
            <a:off x="7874000" y="6347726"/>
            <a:ext cx="1270000" cy="584775"/>
          </a:xfrm>
          <a:prstGeom prst="rect">
            <a:avLst/>
          </a:prstGeom>
          <a:noFill/>
        </p:spPr>
        <p:txBody>
          <a:bodyPr wrap="square">
            <a:spAutoFit/>
          </a:bodyPr>
          <a:lstStyle/>
          <a:p>
            <a:pPr algn="ctr"/>
            <a:r>
              <a:rPr lang="en-US" sz="3200" b="1" dirty="0">
                <a:solidFill>
                  <a:schemeClr val="bg1"/>
                </a:solidFill>
                <a:latin typeface="Futura Md BT" panose="020B0602020204020303" pitchFamily="34" charset="0"/>
              </a:rPr>
              <a:t>MRU</a:t>
            </a:r>
          </a:p>
        </p:txBody>
      </p:sp>
      <p:sp>
        <p:nvSpPr>
          <p:cNvPr id="3" name="Arrow: Right 2">
            <a:extLst>
              <a:ext uri="{FF2B5EF4-FFF2-40B4-BE49-F238E27FC236}">
                <a16:creationId xmlns:a16="http://schemas.microsoft.com/office/drawing/2014/main" id="{A257BCA6-D6F9-4680-92B8-7B0546B12C99}"/>
              </a:ext>
            </a:extLst>
          </p:cNvPr>
          <p:cNvSpPr/>
          <p:nvPr/>
        </p:nvSpPr>
        <p:spPr>
          <a:xfrm>
            <a:off x="191168" y="2792106"/>
            <a:ext cx="1209368" cy="33921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45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4">
      <a:dk1>
        <a:srgbClr val="2C2C2C"/>
      </a:dk1>
      <a:lt1>
        <a:srgbClr val="FDFCE9"/>
      </a:lt1>
      <a:dk2>
        <a:srgbClr val="216999"/>
      </a:dk2>
      <a:lt2>
        <a:srgbClr val="F2F2F2"/>
      </a:lt2>
      <a:accent1>
        <a:srgbClr val="FFC000"/>
      </a:accent1>
      <a:accent2>
        <a:srgbClr val="A5D028"/>
      </a:accent2>
      <a:accent3>
        <a:srgbClr val="08CC78"/>
      </a:accent3>
      <a:accent4>
        <a:srgbClr val="F24099"/>
      </a:accent4>
      <a:accent5>
        <a:srgbClr val="828288"/>
      </a:accent5>
      <a:accent6>
        <a:srgbClr val="F56617"/>
      </a:accent6>
      <a:hlink>
        <a:srgbClr val="FDFCE9"/>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P template 5" id="{7E501A17-2019-4D9A-BF3B-50FF6C03AAA1}" vid="{B8230494-0C84-4F54-AC47-8B6D8CC90F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2352</TotalTime>
  <Words>1823</Words>
  <Application>Microsoft Office PowerPoint</Application>
  <PresentationFormat>On-screen Show (4:3)</PresentationFormat>
  <Paragraphs>228</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Century Gothic</vt:lpstr>
      <vt:lpstr>Corbel</vt:lpstr>
      <vt:lpstr>Futura Md BT</vt:lpstr>
      <vt:lpstr>Times New Roman</vt:lpstr>
      <vt:lpstr>Wingdings</vt:lpstr>
      <vt:lpstr>Banded</vt:lpstr>
      <vt:lpstr>Make Your Diagnostic Reports More Helpful for Your College-Bound Students</vt:lpstr>
      <vt:lpstr>My background</vt:lpstr>
      <vt:lpstr>Note</vt:lpstr>
      <vt:lpstr> </vt:lpstr>
      <vt:lpstr> </vt:lpstr>
      <vt:lpstr>Topics</vt:lpstr>
      <vt:lpstr>Laws in place </vt:lpstr>
      <vt:lpstr>Important details from laws</vt:lpstr>
      <vt:lpstr>Topics</vt:lpstr>
      <vt:lpstr>Before you scheduling testing…</vt:lpstr>
      <vt:lpstr>Common Requirements</vt:lpstr>
      <vt:lpstr>Test choice </vt:lpstr>
      <vt:lpstr>Chance of student’s documentation  being accepted at risk if you use:</vt:lpstr>
      <vt:lpstr>Topics</vt:lpstr>
      <vt:lpstr>Reason for referral</vt:lpstr>
      <vt:lpstr>Attention medication during testing?</vt:lpstr>
      <vt:lpstr>History 1 – any prior evaluations?</vt:lpstr>
      <vt:lpstr>History 2 – if no prior evals – what (if anything) was missed/overlooked?</vt:lpstr>
      <vt:lpstr>History 3a – School services</vt:lpstr>
      <vt:lpstr>History 3b – School services</vt:lpstr>
      <vt:lpstr>History 4 – supports outside of school</vt:lpstr>
      <vt:lpstr>Observations/details that can help - 1</vt:lpstr>
      <vt:lpstr>Observations/details that can help - 2</vt:lpstr>
      <vt:lpstr>Score reporting format</vt:lpstr>
      <vt:lpstr>Social/emotional measures and ADHD rating scales</vt:lpstr>
      <vt:lpstr>Summary</vt:lpstr>
      <vt:lpstr>Conclusion</vt:lpstr>
      <vt:lpstr>Topics</vt:lpstr>
      <vt:lpstr>Research on documentation -100 reports DXing ADHD</vt:lpstr>
      <vt:lpstr>Due diligence</vt:lpstr>
      <vt:lpstr>Topics</vt:lpstr>
      <vt:lpstr>Manage families’ expectations - 1</vt:lpstr>
      <vt:lpstr>Manage families’ expectations - 2</vt:lpstr>
      <vt:lpstr>Topics</vt:lpstr>
      <vt:lpstr>Take-aways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Students with Disabilities for Successful College Transition</dc:title>
  <dc:creator>Elizabeth Hamblet</dc:creator>
  <cp:lastModifiedBy>Elizabeth Hamblet</cp:lastModifiedBy>
  <cp:revision>13</cp:revision>
  <cp:lastPrinted>2024-02-27T18:21:14Z</cp:lastPrinted>
  <dcterms:created xsi:type="dcterms:W3CDTF">2024-01-14T18:45:03Z</dcterms:created>
  <dcterms:modified xsi:type="dcterms:W3CDTF">2024-10-24T19:57:47Z</dcterms:modified>
</cp:coreProperties>
</file>