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A9F2B1-2452-4C7A-8274-F9A4E4EF4BEF}" v="8" dt="2025-07-07T22:58:30.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67" autoAdjust="0"/>
    <p:restoredTop sz="94660"/>
  </p:normalViewPr>
  <p:slideViewPr>
    <p:cSldViewPr snapToGrid="0">
      <p:cViewPr>
        <p:scale>
          <a:sx n="33" d="100"/>
          <a:sy n="33" d="100"/>
        </p:scale>
        <p:origin x="2112" y="-1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Stocks" userId="fc8a4f58-49ae-44eb-95bf-a8130bc0ee6a" providerId="ADAL" clId="{90A9F2B1-2452-4C7A-8274-F9A4E4EF4BEF}"/>
    <pc:docChg chg="undo custSel modSld">
      <pc:chgData name="Emilia Stocks" userId="fc8a4f58-49ae-44eb-95bf-a8130bc0ee6a" providerId="ADAL" clId="{90A9F2B1-2452-4C7A-8274-F9A4E4EF4BEF}" dt="2025-07-07T23:06:34.387" v="343" actId="6549"/>
      <pc:docMkLst>
        <pc:docMk/>
      </pc:docMkLst>
      <pc:sldChg chg="addSp modSp mod">
        <pc:chgData name="Emilia Stocks" userId="fc8a4f58-49ae-44eb-95bf-a8130bc0ee6a" providerId="ADAL" clId="{90A9F2B1-2452-4C7A-8274-F9A4E4EF4BEF}" dt="2025-07-07T23:06:34.387" v="343" actId="6549"/>
        <pc:sldMkLst>
          <pc:docMk/>
          <pc:sldMk cId="4008302738" sldId="256"/>
        </pc:sldMkLst>
        <pc:spChg chg="mod">
          <ac:chgData name="Emilia Stocks" userId="fc8a4f58-49ae-44eb-95bf-a8130bc0ee6a" providerId="ADAL" clId="{90A9F2B1-2452-4C7A-8274-F9A4E4EF4BEF}" dt="2025-07-07T22:47:01.945" v="126" actId="14100"/>
          <ac:spMkLst>
            <pc:docMk/>
            <pc:sldMk cId="4008302738" sldId="256"/>
            <ac:spMk id="2" creationId="{9B63F7DB-3585-1639-9ADA-3345A703DA43}"/>
          </ac:spMkLst>
        </pc:spChg>
        <pc:spChg chg="mod">
          <ac:chgData name="Emilia Stocks" userId="fc8a4f58-49ae-44eb-95bf-a8130bc0ee6a" providerId="ADAL" clId="{90A9F2B1-2452-4C7A-8274-F9A4E4EF4BEF}" dt="2025-07-07T23:02:38.337" v="309" actId="14100"/>
          <ac:spMkLst>
            <pc:docMk/>
            <pc:sldMk cId="4008302738" sldId="256"/>
            <ac:spMk id="3" creationId="{8D873869-4467-1923-79BB-751932889295}"/>
          </ac:spMkLst>
        </pc:spChg>
        <pc:spChg chg="add mod">
          <ac:chgData name="Emilia Stocks" userId="fc8a4f58-49ae-44eb-95bf-a8130bc0ee6a" providerId="ADAL" clId="{90A9F2B1-2452-4C7A-8274-F9A4E4EF4BEF}" dt="2025-07-07T23:06:34.387" v="343" actId="6549"/>
          <ac:spMkLst>
            <pc:docMk/>
            <pc:sldMk cId="4008302738" sldId="256"/>
            <ac:spMk id="5" creationId="{2FDD5973-FEF0-0F05-2F0F-5C405F7230F5}"/>
          </ac:spMkLst>
        </pc:spChg>
        <pc:spChg chg="add mod">
          <ac:chgData name="Emilia Stocks" userId="fc8a4f58-49ae-44eb-95bf-a8130bc0ee6a" providerId="ADAL" clId="{90A9F2B1-2452-4C7A-8274-F9A4E4EF4BEF}" dt="2025-07-07T23:00:34.024" v="299" actId="6549"/>
          <ac:spMkLst>
            <pc:docMk/>
            <pc:sldMk cId="4008302738" sldId="256"/>
            <ac:spMk id="6" creationId="{BB057620-0270-E2F2-5744-70C1ACC6843E}"/>
          </ac:spMkLst>
        </pc:spChg>
        <pc:spChg chg="add mod">
          <ac:chgData name="Emilia Stocks" userId="fc8a4f58-49ae-44eb-95bf-a8130bc0ee6a" providerId="ADAL" clId="{90A9F2B1-2452-4C7A-8274-F9A4E4EF4BEF}" dt="2025-07-07T23:03:19.665" v="315" actId="948"/>
          <ac:spMkLst>
            <pc:docMk/>
            <pc:sldMk cId="4008302738" sldId="256"/>
            <ac:spMk id="7" creationId="{C9CFEFDA-0585-BF2B-94BF-FC35075EC02B}"/>
          </ac:spMkLst>
        </pc:spChg>
        <pc:picChg chg="add mod">
          <ac:chgData name="Emilia Stocks" userId="fc8a4f58-49ae-44eb-95bf-a8130bc0ee6a" providerId="ADAL" clId="{90A9F2B1-2452-4C7A-8274-F9A4E4EF4BEF}" dt="2025-07-07T22:34:04.650" v="5" actId="14100"/>
          <ac:picMkLst>
            <pc:docMk/>
            <pc:sldMk cId="4008302738" sldId="256"/>
            <ac:picMk id="4" creationId="{4E66140D-601C-9E67-7171-CD20624C8E4A}"/>
          </ac:picMkLst>
        </pc:picChg>
        <pc:picChg chg="add mod">
          <ac:chgData name="Emilia Stocks" userId="fc8a4f58-49ae-44eb-95bf-a8130bc0ee6a" providerId="ADAL" clId="{90A9F2B1-2452-4C7A-8274-F9A4E4EF4BEF}" dt="2025-07-07T22:57:50.713" v="260" actId="14100"/>
          <ac:picMkLst>
            <pc:docMk/>
            <pc:sldMk cId="4008302738" sldId="256"/>
            <ac:picMk id="9" creationId="{23D3919B-595C-7237-A441-1147253B490B}"/>
          </ac:picMkLst>
        </pc:picChg>
        <pc:picChg chg="add mod">
          <ac:chgData name="Emilia Stocks" userId="fc8a4f58-49ae-44eb-95bf-a8130bc0ee6a" providerId="ADAL" clId="{90A9F2B1-2452-4C7A-8274-F9A4E4EF4BEF}" dt="2025-07-07T22:58:42.463" v="269" actId="14100"/>
          <ac:picMkLst>
            <pc:docMk/>
            <pc:sldMk cId="4008302738" sldId="256"/>
            <ac:picMk id="11" creationId="{C1CC09DD-6DA4-1EAB-F1CB-59D58A03DED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F0A401-008C-4D11-8707-48CE7DDDE449}" type="datetimeFigureOut">
              <a:rPr lang="en-NZ" smtClean="0"/>
              <a:t>8/07/2025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1213899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F0A401-008C-4D11-8707-48CE7DDDE449}" type="datetimeFigureOut">
              <a:rPr lang="en-NZ" smtClean="0"/>
              <a:t>8/07/2025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2802820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F0A401-008C-4D11-8707-48CE7DDDE449}" type="datetimeFigureOut">
              <a:rPr lang="en-NZ" smtClean="0"/>
              <a:t>8/07/2025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522345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F0A401-008C-4D11-8707-48CE7DDDE449}" type="datetimeFigureOut">
              <a:rPr lang="en-NZ" smtClean="0"/>
              <a:t>8/07/2025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868001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F0A401-008C-4D11-8707-48CE7DDDE449}" type="datetimeFigureOut">
              <a:rPr lang="en-NZ" smtClean="0"/>
              <a:t>8/07/2025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414421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F0A401-008C-4D11-8707-48CE7DDDE449}" type="datetimeFigureOut">
              <a:rPr lang="en-NZ" smtClean="0"/>
              <a:t>8/07/2025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1396457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Click to 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F0A401-008C-4D11-8707-48CE7DDDE449}" type="datetimeFigureOut">
              <a:rPr lang="en-NZ" smtClean="0"/>
              <a:t>8/07/2025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108111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F0A401-008C-4D11-8707-48CE7DDDE449}" type="datetimeFigureOut">
              <a:rPr lang="en-NZ" smtClean="0"/>
              <a:t>8/07/2025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221270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F0A401-008C-4D11-8707-48CE7DDDE449}" type="datetimeFigureOut">
              <a:rPr lang="en-NZ" smtClean="0"/>
              <a:t>8/07/2025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2724737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D2F0A401-008C-4D11-8707-48CE7DDDE449}" type="datetimeFigureOut">
              <a:rPr lang="en-NZ" smtClean="0"/>
              <a:t>8/07/2025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3025021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Click to edit Master text styles</a:t>
            </a:r>
          </a:p>
        </p:txBody>
      </p:sp>
      <p:sp>
        <p:nvSpPr>
          <p:cNvPr id="5" name="Date Placeholder 4"/>
          <p:cNvSpPr>
            <a:spLocks noGrp="1"/>
          </p:cNvSpPr>
          <p:nvPr>
            <p:ph type="dt" sz="half" idx="10"/>
          </p:nvPr>
        </p:nvSpPr>
        <p:spPr/>
        <p:txBody>
          <a:bodyPr/>
          <a:lstStyle/>
          <a:p>
            <a:fld id="{D2F0A401-008C-4D11-8707-48CE7DDDE449}" type="datetimeFigureOut">
              <a:rPr lang="en-NZ" smtClean="0"/>
              <a:t>8/07/2025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8C0E894-6B4A-409D-93F4-0010DE37C48C}" type="slidenum">
              <a:rPr lang="en-NZ" smtClean="0"/>
              <a:t>‹#›</a:t>
            </a:fld>
            <a:endParaRPr lang="en-NZ"/>
          </a:p>
        </p:txBody>
      </p:sp>
    </p:spTree>
    <p:extLst>
      <p:ext uri="{BB962C8B-B14F-4D97-AF65-F5344CB8AC3E}">
        <p14:creationId xmlns:p14="http://schemas.microsoft.com/office/powerpoint/2010/main" val="1091001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D2F0A401-008C-4D11-8707-48CE7DDDE449}" type="datetimeFigureOut">
              <a:rPr lang="en-NZ" smtClean="0"/>
              <a:t>8/07/2025</a:t>
            </a:fld>
            <a:endParaRPr lang="en-NZ"/>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en-NZ"/>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F8C0E894-6B4A-409D-93F4-0010DE37C48C}" type="slidenum">
              <a:rPr lang="en-NZ" smtClean="0"/>
              <a:t>‹#›</a:t>
            </a:fld>
            <a:endParaRPr lang="en-NZ"/>
          </a:p>
        </p:txBody>
      </p:sp>
    </p:spTree>
    <p:extLst>
      <p:ext uri="{BB962C8B-B14F-4D97-AF65-F5344CB8AC3E}">
        <p14:creationId xmlns:p14="http://schemas.microsoft.com/office/powerpoint/2010/main" val="37043019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3F7DB-3585-1639-9ADA-3345A703DA43}"/>
              </a:ext>
            </a:extLst>
          </p:cNvPr>
          <p:cNvSpPr>
            <a:spLocks noGrp="1"/>
          </p:cNvSpPr>
          <p:nvPr>
            <p:ph type="ctrTitle"/>
          </p:nvPr>
        </p:nvSpPr>
        <p:spPr>
          <a:xfrm>
            <a:off x="1116806" y="2312727"/>
            <a:ext cx="28080000" cy="4265053"/>
          </a:xfrm>
        </p:spPr>
        <p:txBody>
          <a:bodyPr>
            <a:noAutofit/>
          </a:bodyPr>
          <a:lstStyle/>
          <a:p>
            <a:pPr algn="l">
              <a:lnSpc>
                <a:spcPct val="110000"/>
              </a:lnSpc>
              <a:spcBef>
                <a:spcPts val="0"/>
              </a:spcBef>
            </a:pPr>
            <a:r>
              <a:rPr lang="en-NZ" sz="8800" b="1" dirty="0">
                <a:latin typeface="Arial" panose="020B0604020202020204" pitchFamily="34" charset="0"/>
                <a:cs typeface="Arial" panose="020B0604020202020204" pitchFamily="34" charset="0"/>
              </a:rPr>
              <a:t>Symposium paper template (using a maximum of three lines to avoid the title taking up most of the page)</a:t>
            </a:r>
          </a:p>
        </p:txBody>
      </p:sp>
      <p:sp>
        <p:nvSpPr>
          <p:cNvPr id="3" name="Subtitle 2">
            <a:extLst>
              <a:ext uri="{FF2B5EF4-FFF2-40B4-BE49-F238E27FC236}">
                <a16:creationId xmlns:a16="http://schemas.microsoft.com/office/drawing/2014/main" id="{8D873869-4467-1923-79BB-751932889295}"/>
              </a:ext>
            </a:extLst>
          </p:cNvPr>
          <p:cNvSpPr>
            <a:spLocks noGrp="1"/>
          </p:cNvSpPr>
          <p:nvPr>
            <p:ph type="subTitle" idx="1"/>
          </p:nvPr>
        </p:nvSpPr>
        <p:spPr>
          <a:xfrm>
            <a:off x="1116806" y="7405363"/>
            <a:ext cx="28080000" cy="2510162"/>
          </a:xfrm>
        </p:spPr>
        <p:txBody>
          <a:bodyPr>
            <a:normAutofit/>
          </a:bodyPr>
          <a:lstStyle/>
          <a:p>
            <a:pPr algn="l"/>
            <a:r>
              <a:rPr lang="en-NZ" sz="4800" b="1" i="1" dirty="0"/>
              <a:t>A.B. Surname, A.B.C. Surname &amp; A. Surname</a:t>
            </a:r>
          </a:p>
          <a:p>
            <a:pPr algn="l">
              <a:spcBef>
                <a:spcPts val="1200"/>
              </a:spcBef>
            </a:pPr>
            <a:r>
              <a:rPr lang="en-NZ" sz="4800" dirty="0"/>
              <a:t>Company/Institute name, New Zealand City.</a:t>
            </a:r>
          </a:p>
        </p:txBody>
      </p:sp>
      <p:pic>
        <p:nvPicPr>
          <p:cNvPr id="4" name="Picture 3">
            <a:extLst>
              <a:ext uri="{FF2B5EF4-FFF2-40B4-BE49-F238E27FC236}">
                <a16:creationId xmlns:a16="http://schemas.microsoft.com/office/drawing/2014/main" id="{4E66140D-601C-9E67-7171-CD20624C8E4A}"/>
              </a:ext>
            </a:extLst>
          </p:cNvPr>
          <p:cNvPicPr>
            <a:picLocks noChangeAspect="1"/>
          </p:cNvPicPr>
          <p:nvPr/>
        </p:nvPicPr>
        <p:blipFill>
          <a:blip r:embed="rId2"/>
          <a:srcRect r="23604" b="46833"/>
          <a:stretch/>
        </p:blipFill>
        <p:spPr bwMode="auto">
          <a:xfrm>
            <a:off x="22952211" y="489171"/>
            <a:ext cx="6796269" cy="1278669"/>
          </a:xfrm>
          <a:prstGeom prst="rect">
            <a:avLst/>
          </a:prstGeom>
          <a:noFill/>
          <a:ln>
            <a:noFill/>
          </a:ln>
        </p:spPr>
      </p:pic>
      <p:sp>
        <p:nvSpPr>
          <p:cNvPr id="5" name="Subtitle 2">
            <a:extLst>
              <a:ext uri="{FF2B5EF4-FFF2-40B4-BE49-F238E27FC236}">
                <a16:creationId xmlns:a16="http://schemas.microsoft.com/office/drawing/2014/main" id="{2FDD5973-FEF0-0F05-2F0F-5C405F7230F5}"/>
              </a:ext>
            </a:extLst>
          </p:cNvPr>
          <p:cNvSpPr txBox="1">
            <a:spLocks/>
          </p:cNvSpPr>
          <p:nvPr/>
        </p:nvSpPr>
        <p:spPr>
          <a:xfrm>
            <a:off x="1116805" y="10209229"/>
            <a:ext cx="9000000" cy="30816851"/>
          </a:xfrm>
          <a:prstGeom prst="rect">
            <a:avLst/>
          </a:prstGeom>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gn="l">
              <a:lnSpc>
                <a:spcPct val="110000"/>
              </a:lnSpc>
              <a:spcBef>
                <a:spcPts val="1800"/>
              </a:spcBef>
              <a:spcAft>
                <a:spcPts val="600"/>
              </a:spcAft>
            </a:pPr>
            <a:r>
              <a:rPr lang="en-NZ" sz="3600" b="1" dirty="0"/>
              <a:t>Poster presentation </a:t>
            </a:r>
          </a:p>
          <a:p>
            <a:pPr algn="l">
              <a:lnSpc>
                <a:spcPct val="110000"/>
              </a:lnSpc>
              <a:spcBef>
                <a:spcPts val="1800"/>
              </a:spcBef>
              <a:spcAft>
                <a:spcPts val="600"/>
              </a:spcAft>
            </a:pPr>
            <a:r>
              <a:rPr lang="en-NZ" sz="2400" dirty="0"/>
              <a:t>We ask you to bring along a physical poster (A0 portrait orientation) on the morning of 16 October 2025.  You will be allocated a poster board number and on arrival at the conference, please locate your allocated board which will be located in the Level 5 Balcony Foyer. Velcro dots will be provided and will be attached to the board for you to use. Posters will be on display throughout the entire Symposium. We will ask poster presenters to stand with their poster at designated times so that people can converse with you about your paper. </a:t>
            </a:r>
          </a:p>
          <a:p>
            <a:pPr algn="l">
              <a:lnSpc>
                <a:spcPct val="110000"/>
              </a:lnSpc>
              <a:spcBef>
                <a:spcPts val="1800"/>
              </a:spcBef>
              <a:spcAft>
                <a:spcPts val="600"/>
              </a:spcAft>
            </a:pPr>
            <a:r>
              <a:rPr lang="en-NZ" sz="3600" b="1" dirty="0"/>
              <a:t>Readable font</a:t>
            </a:r>
          </a:p>
          <a:p>
            <a:pPr algn="l">
              <a:lnSpc>
                <a:spcPct val="110000"/>
              </a:lnSpc>
              <a:spcBef>
                <a:spcPts val="600"/>
              </a:spcBef>
            </a:pPr>
            <a:r>
              <a:rPr lang="en-NZ" sz="2400" dirty="0"/>
              <a:t>Use a Sans-Serif font for better on-poster readability. Good choices include Calibri, Arial, Helvetica, Lato, or Verdana. </a:t>
            </a:r>
          </a:p>
          <a:p>
            <a:pPr algn="l">
              <a:lnSpc>
                <a:spcPct val="110000"/>
              </a:lnSpc>
              <a:spcBef>
                <a:spcPts val="600"/>
              </a:spcBef>
            </a:pPr>
            <a:r>
              <a:rPr lang="en-NZ" sz="2400" dirty="0"/>
              <a:t>Avoid serif fonts (like Times New Roman) for body text, as they can be harder to read in large blocks from a distance. </a:t>
            </a:r>
          </a:p>
          <a:p>
            <a:pPr algn="l">
              <a:lnSpc>
                <a:spcPct val="110000"/>
              </a:lnSpc>
              <a:spcBef>
                <a:spcPts val="1800"/>
              </a:spcBef>
              <a:spcAft>
                <a:spcPts val="600"/>
              </a:spcAft>
            </a:pPr>
            <a:r>
              <a:rPr lang="en-NZ" sz="3600" b="1" dirty="0"/>
              <a:t>High contrast</a:t>
            </a:r>
          </a:p>
          <a:p>
            <a:pPr algn="l">
              <a:lnSpc>
                <a:spcPct val="110000"/>
              </a:lnSpc>
              <a:spcBef>
                <a:spcPts val="600"/>
              </a:spcBef>
            </a:pPr>
            <a:r>
              <a:rPr lang="en-NZ" sz="2400" dirty="0"/>
              <a:t>Use dark text on a light background (e.g., black text on white or light grey) for maximum readability. </a:t>
            </a:r>
          </a:p>
          <a:p>
            <a:pPr algn="l">
              <a:lnSpc>
                <a:spcPct val="110000"/>
              </a:lnSpc>
              <a:spcBef>
                <a:spcPts val="600"/>
              </a:spcBef>
            </a:pPr>
            <a:r>
              <a:rPr lang="en-NZ" sz="2400" dirty="0"/>
              <a:t>Avoid busy or dark backgrounds, which can make text disappear. </a:t>
            </a:r>
          </a:p>
          <a:p>
            <a:pPr algn="l">
              <a:lnSpc>
                <a:spcPct val="110000"/>
              </a:lnSpc>
              <a:spcBef>
                <a:spcPts val="1800"/>
              </a:spcBef>
              <a:spcAft>
                <a:spcPts val="600"/>
              </a:spcAft>
            </a:pPr>
            <a:r>
              <a:rPr lang="en-NZ" sz="3600" b="1" dirty="0"/>
              <a:t>Don't create a "Wall of Text"</a:t>
            </a:r>
          </a:p>
          <a:p>
            <a:pPr algn="l">
              <a:lnSpc>
                <a:spcPct val="110000"/>
              </a:lnSpc>
              <a:spcBef>
                <a:spcPts val="600"/>
              </a:spcBef>
            </a:pPr>
            <a:r>
              <a:rPr lang="en-NZ" sz="2400" dirty="0"/>
              <a:t>Use bullet points instead of long paragraphs. </a:t>
            </a:r>
          </a:p>
          <a:p>
            <a:pPr algn="l">
              <a:lnSpc>
                <a:spcPct val="110000"/>
              </a:lnSpc>
              <a:spcBef>
                <a:spcPts val="600"/>
              </a:spcBef>
            </a:pPr>
            <a:r>
              <a:rPr lang="en-NZ" sz="2400" dirty="0"/>
              <a:t>Keep text concise. A poster is a visual summary and a conversation starter, not your full paper. Aim for around 300-800 words total. </a:t>
            </a:r>
          </a:p>
          <a:p>
            <a:pPr algn="l">
              <a:lnSpc>
                <a:spcPct val="110000"/>
              </a:lnSpc>
              <a:spcBef>
                <a:spcPts val="600"/>
              </a:spcBef>
            </a:pPr>
            <a:r>
              <a:rPr lang="en-NZ" sz="2400" dirty="0"/>
              <a:t>Embrace whitespace. A clean, uncluttered layout is much more inviting and easier to read. Use columns (3 on a portrait A0 is standard) to organize your content. </a:t>
            </a:r>
          </a:p>
          <a:p>
            <a:pPr algn="l">
              <a:lnSpc>
                <a:spcPct val="110000"/>
              </a:lnSpc>
              <a:spcBef>
                <a:spcPts val="1800"/>
              </a:spcBef>
              <a:spcAft>
                <a:spcPts val="600"/>
              </a:spcAft>
            </a:pPr>
            <a:r>
              <a:rPr lang="en-NZ" sz="3600" b="1" dirty="0"/>
              <a:t>Graphics are Key</a:t>
            </a:r>
          </a:p>
          <a:p>
            <a:pPr algn="l">
              <a:lnSpc>
                <a:spcPct val="110000"/>
              </a:lnSpc>
              <a:spcBef>
                <a:spcPts val="600"/>
              </a:spcBef>
            </a:pPr>
            <a:r>
              <a:rPr lang="en-NZ" sz="2400" dirty="0"/>
              <a:t>Use high-resolution images, charts, and graphs to tell your story visually. </a:t>
            </a:r>
          </a:p>
          <a:p>
            <a:pPr algn="l">
              <a:lnSpc>
                <a:spcPct val="110000"/>
              </a:lnSpc>
              <a:spcBef>
                <a:spcPts val="600"/>
              </a:spcBef>
            </a:pPr>
            <a:r>
              <a:rPr lang="en-NZ" sz="2400" dirty="0"/>
              <a:t>Ensure all graphics are clear and not pixelated. As a rule of thumb, images should be at least 150 DPI at their final printed size. </a:t>
            </a:r>
          </a:p>
          <a:p>
            <a:pPr algn="l">
              <a:spcBef>
                <a:spcPts val="0"/>
              </a:spcBef>
            </a:pPr>
            <a:endParaRPr lang="en-NZ" sz="3600" b="1" dirty="0"/>
          </a:p>
        </p:txBody>
      </p:sp>
      <p:sp>
        <p:nvSpPr>
          <p:cNvPr id="6" name="Subtitle 2">
            <a:extLst>
              <a:ext uri="{FF2B5EF4-FFF2-40B4-BE49-F238E27FC236}">
                <a16:creationId xmlns:a16="http://schemas.microsoft.com/office/drawing/2014/main" id="{BB057620-0270-E2F2-5744-70C1ACC6843E}"/>
              </a:ext>
            </a:extLst>
          </p:cNvPr>
          <p:cNvSpPr txBox="1">
            <a:spLocks/>
          </p:cNvSpPr>
          <p:nvPr/>
        </p:nvSpPr>
        <p:spPr>
          <a:xfrm>
            <a:off x="10637606" y="10209227"/>
            <a:ext cx="9000000" cy="30816851"/>
          </a:xfrm>
          <a:prstGeom prst="rect">
            <a:avLst/>
          </a:prstGeom>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gn="l">
              <a:lnSpc>
                <a:spcPct val="110000"/>
              </a:lnSpc>
              <a:spcBef>
                <a:spcPts val="1800"/>
              </a:spcBef>
              <a:spcAft>
                <a:spcPts val="600"/>
              </a:spcAft>
            </a:pPr>
            <a:r>
              <a:rPr lang="en-NZ" sz="3600" b="1" dirty="0"/>
              <a:t>Print a Slice" test </a:t>
            </a:r>
          </a:p>
          <a:p>
            <a:pPr algn="l">
              <a:lnSpc>
                <a:spcPct val="110000"/>
              </a:lnSpc>
              <a:spcBef>
                <a:spcPts val="600"/>
              </a:spcBef>
            </a:pPr>
            <a:r>
              <a:rPr lang="en-NZ" sz="2400" dirty="0"/>
              <a:t>Before you send your poster for its expensive A0 printing, print a small section of your poster on a standard A4 or Letter-sized paper at 100% scale. </a:t>
            </a:r>
          </a:p>
          <a:p>
            <a:pPr algn="l">
              <a:lnSpc>
                <a:spcPct val="110000"/>
              </a:lnSpc>
              <a:spcBef>
                <a:spcPts val="600"/>
              </a:spcBef>
            </a:pPr>
            <a:r>
              <a:rPr lang="en-NZ" sz="2400" dirty="0"/>
              <a:t>Choose a slice that includes the title, a heading, some body text, and an image caption. Hold it at arm's length. Can you read it comfortably? This simple test will save you from discovering a critical readability issue after it's too late. </a:t>
            </a:r>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lnSpc>
                <a:spcPct val="110000"/>
              </a:lnSpc>
              <a:spcBef>
                <a:spcPts val="600"/>
              </a:spcBef>
            </a:pPr>
            <a:endParaRPr lang="en-NZ" sz="2400" dirty="0"/>
          </a:p>
          <a:p>
            <a:pPr algn="l">
              <a:spcBef>
                <a:spcPts val="0"/>
              </a:spcBef>
            </a:pPr>
            <a:r>
              <a:rPr lang="en-NZ" sz="2000" i="1" dirty="0"/>
              <a:t>Figure 1: Caption style</a:t>
            </a:r>
          </a:p>
        </p:txBody>
      </p:sp>
      <p:sp>
        <p:nvSpPr>
          <p:cNvPr id="7" name="Subtitle 2">
            <a:extLst>
              <a:ext uri="{FF2B5EF4-FFF2-40B4-BE49-F238E27FC236}">
                <a16:creationId xmlns:a16="http://schemas.microsoft.com/office/drawing/2014/main" id="{C9CFEFDA-0585-BF2B-94BF-FC35075EC02B}"/>
              </a:ext>
            </a:extLst>
          </p:cNvPr>
          <p:cNvSpPr txBox="1">
            <a:spLocks/>
          </p:cNvSpPr>
          <p:nvPr/>
        </p:nvSpPr>
        <p:spPr>
          <a:xfrm>
            <a:off x="20187315" y="10209227"/>
            <a:ext cx="9000000" cy="30816851"/>
          </a:xfrm>
          <a:prstGeom prst="rect">
            <a:avLst/>
          </a:prstGeom>
        </p:spPr>
        <p:txBody>
          <a:bodyPr vert="horz" lIns="91440" tIns="45720" rIns="91440" bIns="45720" rtlCol="0">
            <a:normAutofit/>
          </a:bodyPr>
          <a:lstStyle>
            <a:lvl1pPr marL="0" indent="0" algn="ctr" defTabSz="3027487" rtl="0" eaLnBrk="1" latinLnBrk="0" hangingPunct="1">
              <a:lnSpc>
                <a:spcPct val="90000"/>
              </a:lnSpc>
              <a:spcBef>
                <a:spcPts val="3311"/>
              </a:spcBef>
              <a:buFont typeface="Arial" panose="020B0604020202020204" pitchFamily="34" charset="0"/>
              <a:buNone/>
              <a:defRPr sz="7946" kern="1200">
                <a:solidFill>
                  <a:schemeClr val="tx1"/>
                </a:solidFill>
                <a:latin typeface="+mn-lt"/>
                <a:ea typeface="+mn-ea"/>
                <a:cs typeface="+mn-cs"/>
              </a:defRPr>
            </a:lvl1pPr>
            <a:lvl2pPr marL="1513743" indent="0" algn="ctr" defTabSz="3027487" rtl="0" eaLnBrk="1" latinLnBrk="0" hangingPunct="1">
              <a:lnSpc>
                <a:spcPct val="90000"/>
              </a:lnSpc>
              <a:spcBef>
                <a:spcPts val="1655"/>
              </a:spcBef>
              <a:buFont typeface="Arial" panose="020B0604020202020204" pitchFamily="34" charset="0"/>
              <a:buNone/>
              <a:defRPr sz="6622" kern="1200">
                <a:solidFill>
                  <a:schemeClr val="tx1"/>
                </a:solidFill>
                <a:latin typeface="+mn-lt"/>
                <a:ea typeface="+mn-ea"/>
                <a:cs typeface="+mn-cs"/>
              </a:defRPr>
            </a:lvl2pPr>
            <a:lvl3pPr marL="3027487" indent="0" algn="ctr" defTabSz="3027487" rtl="0" eaLnBrk="1" latinLnBrk="0" hangingPunct="1">
              <a:lnSpc>
                <a:spcPct val="90000"/>
              </a:lnSpc>
              <a:spcBef>
                <a:spcPts val="1655"/>
              </a:spcBef>
              <a:buFont typeface="Arial" panose="020B0604020202020204" pitchFamily="34" charset="0"/>
              <a:buNone/>
              <a:defRPr sz="5960" kern="1200">
                <a:solidFill>
                  <a:schemeClr val="tx1"/>
                </a:solidFill>
                <a:latin typeface="+mn-lt"/>
                <a:ea typeface="+mn-ea"/>
                <a:cs typeface="+mn-cs"/>
              </a:defRPr>
            </a:lvl3pPr>
            <a:lvl4pPr marL="4541230"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4pPr>
            <a:lvl5pPr marL="605497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5pPr>
            <a:lvl6pPr marL="7568717"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6pPr>
            <a:lvl7pPr marL="9082461"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7pPr>
            <a:lvl8pPr marL="10596204"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8pPr>
            <a:lvl9pPr marL="12109948" indent="0" algn="ctr" defTabSz="3027487" rtl="0" eaLnBrk="1" latinLnBrk="0" hangingPunct="1">
              <a:lnSpc>
                <a:spcPct val="90000"/>
              </a:lnSpc>
              <a:spcBef>
                <a:spcPts val="1655"/>
              </a:spcBef>
              <a:buFont typeface="Arial" panose="020B0604020202020204" pitchFamily="34" charset="0"/>
              <a:buNone/>
              <a:defRPr sz="5297" kern="1200">
                <a:solidFill>
                  <a:schemeClr val="tx1"/>
                </a:solidFill>
                <a:latin typeface="+mn-lt"/>
                <a:ea typeface="+mn-ea"/>
                <a:cs typeface="+mn-cs"/>
              </a:defRPr>
            </a:lvl9pPr>
          </a:lstStyle>
          <a:p>
            <a:pPr algn="l">
              <a:lnSpc>
                <a:spcPct val="110000"/>
              </a:lnSpc>
              <a:spcBef>
                <a:spcPts val="1800"/>
              </a:spcBef>
              <a:spcAft>
                <a:spcPts val="600"/>
              </a:spcAft>
            </a:pPr>
            <a:r>
              <a:rPr lang="en-NZ" sz="3600" b="1" dirty="0"/>
              <a:t>References</a:t>
            </a:r>
          </a:p>
          <a:p>
            <a:pPr algn="l">
              <a:lnSpc>
                <a:spcPct val="110000"/>
              </a:lnSpc>
              <a:spcBef>
                <a:spcPts val="600"/>
              </a:spcBef>
              <a:spcAft>
                <a:spcPts val="600"/>
              </a:spcAft>
            </a:pPr>
            <a:r>
              <a:rPr lang="en-NZ" sz="1800" dirty="0"/>
              <a:t>King, A.B. 1995. Codification of Serviceability Criteria of New Zealand, Journal of the New Zealand Structural Engineering Society, Vol 8(1) 23-28 </a:t>
            </a:r>
            <a:r>
              <a:rPr lang="en-NZ" sz="1800" dirty="0" err="1"/>
              <a:t>Auckland:SESOC</a:t>
            </a:r>
            <a:endParaRPr lang="en-NZ" sz="1800" dirty="0"/>
          </a:p>
          <a:p>
            <a:pPr algn="l">
              <a:lnSpc>
                <a:spcPct val="110000"/>
              </a:lnSpc>
              <a:spcBef>
                <a:spcPts val="600"/>
              </a:spcBef>
              <a:spcAft>
                <a:spcPts val="600"/>
              </a:spcAft>
            </a:pPr>
            <a:r>
              <a:rPr lang="en-NZ" sz="1800" dirty="0" err="1"/>
              <a:t>Jappelli</a:t>
            </a:r>
            <a:r>
              <a:rPr lang="en-NZ" sz="1800" dirty="0"/>
              <a:t>, R. &amp; Marconi, N. 1997. Recommendations and prejudices in the realm of foundation engineering in Italy: A historical review. In Carlo Viggiani (ed.), Geotechnical engineering for the preservation of monuments and historical sites; Proc. intern. </a:t>
            </a:r>
            <a:r>
              <a:rPr lang="en-NZ" sz="1800" dirty="0" err="1"/>
              <a:t>symp</a:t>
            </a:r>
            <a:r>
              <a:rPr lang="en-NZ" sz="1800" dirty="0"/>
              <a:t>., Napoli, 3-4 October 1996. Rotterdam: Balkema.</a:t>
            </a:r>
          </a:p>
        </p:txBody>
      </p:sp>
      <p:pic>
        <p:nvPicPr>
          <p:cNvPr id="11" name="Picture 10" descr="Spiral shell pattern">
            <a:extLst>
              <a:ext uri="{FF2B5EF4-FFF2-40B4-BE49-F238E27FC236}">
                <a16:creationId xmlns:a16="http://schemas.microsoft.com/office/drawing/2014/main" id="{C1CC09DD-6DA4-1EAB-F1CB-59D58A03DE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37605" y="14305935"/>
            <a:ext cx="8999999" cy="7198241"/>
          </a:xfrm>
          <a:prstGeom prst="rect">
            <a:avLst/>
          </a:prstGeom>
        </p:spPr>
      </p:pic>
    </p:spTree>
    <p:extLst>
      <p:ext uri="{BB962C8B-B14F-4D97-AF65-F5344CB8AC3E}">
        <p14:creationId xmlns:p14="http://schemas.microsoft.com/office/powerpoint/2010/main" val="40083027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AA6B3BB98C5B48946EA8C735093AF1" ma:contentTypeVersion="21" ma:contentTypeDescription="Create a new document." ma:contentTypeScope="" ma:versionID="6f97be89b8e1e1c08a687db0869b77de">
  <xsd:schema xmlns:xsd="http://www.w3.org/2001/XMLSchema" xmlns:xs="http://www.w3.org/2001/XMLSchema" xmlns:p="http://schemas.microsoft.com/office/2006/metadata/properties" xmlns:ns2="a985dd72-7c49-445d-a16a-37981c083428" xmlns:ns3="13bed808-1ab3-4383-a496-081762000fea" targetNamespace="http://schemas.microsoft.com/office/2006/metadata/properties" ma:root="true" ma:fieldsID="dd92f8d1bb2b55f2c3ddd84088297229" ns2:_="" ns3:_="">
    <xsd:import namespace="a985dd72-7c49-445d-a16a-37981c083428"/>
    <xsd:import namespace="13bed808-1ab3-4383-a496-081762000fe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85dd72-7c49-445d-a16a-37981c083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6a73ec7a-c457-415d-aef4-70df2a9f36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bed808-1ab3-4383-a496-081762000fe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a50e94be-ae3b-40bd-8d29-636e71546bca}" ma:internalName="TaxCatchAll" ma:showField="CatchAllData" ma:web="13bed808-1ab3-4383-a496-081762000f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985dd72-7c49-445d-a16a-37981c083428">
      <Terms xmlns="http://schemas.microsoft.com/office/infopath/2007/PartnerControls"/>
    </lcf76f155ced4ddcb4097134ff3c332f>
    <TaxCatchAll xmlns="13bed808-1ab3-4383-a496-081762000fea" xsi:nil="true"/>
  </documentManagement>
</p:properties>
</file>

<file path=customXml/itemProps1.xml><?xml version="1.0" encoding="utf-8"?>
<ds:datastoreItem xmlns:ds="http://schemas.openxmlformats.org/officeDocument/2006/customXml" ds:itemID="{4DFB0543-D438-4EDC-9BBF-7107C8D9782B}"/>
</file>

<file path=customXml/itemProps2.xml><?xml version="1.0" encoding="utf-8"?>
<ds:datastoreItem xmlns:ds="http://schemas.openxmlformats.org/officeDocument/2006/customXml" ds:itemID="{C11018EB-F93D-4E91-A0C3-EBB52DED9EEF}"/>
</file>

<file path=customXml/itemProps3.xml><?xml version="1.0" encoding="utf-8"?>
<ds:datastoreItem xmlns:ds="http://schemas.openxmlformats.org/officeDocument/2006/customXml" ds:itemID="{A60050AF-3C6E-4002-9583-F5CBDE17209C}"/>
</file>

<file path=docProps/app.xml><?xml version="1.0" encoding="utf-8"?>
<Properties xmlns="http://schemas.openxmlformats.org/officeDocument/2006/extended-properties" xmlns:vt="http://schemas.openxmlformats.org/officeDocument/2006/docPropsVTypes">
  <Template>Office Theme</Template>
  <TotalTime>32</TotalTime>
  <Words>546</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Symposium paper template (using a maximum of three lines to avoid the title taking up most of the page)</vt:lpstr>
    </vt:vector>
  </TitlesOfParts>
  <Company>Tonkin Taylor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Emilia Stocks</dc:creator>
  <cp:lastModifiedBy>Emilia Stocks</cp:lastModifiedBy>
  <cp:revision>1</cp:revision>
  <dcterms:created xsi:type="dcterms:W3CDTF">2025-07-07T22:30:53Z</dcterms:created>
  <dcterms:modified xsi:type="dcterms:W3CDTF">2025-07-07T23:06:44Z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0x0101000DAA6B3BB98C5B48946EA8C735093AF1</vt:lpwstr>
  </property>
</Properties>
</file>