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7FFFE756_4975783C.xml" ContentType="application/vnd.ms-powerpoint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2"/>
  </p:notesMasterIdLst>
  <p:sldIdLst>
    <p:sldId id="257" r:id="rId5"/>
    <p:sldId id="263" r:id="rId6"/>
    <p:sldId id="264" r:id="rId7"/>
    <p:sldId id="2147477334" r:id="rId8"/>
    <p:sldId id="2147477317" r:id="rId9"/>
    <p:sldId id="2147477328" r:id="rId10"/>
    <p:sldId id="262" r:id="rId11"/>
  </p:sldIdLst>
  <p:sldSz cx="16257588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05596A-9B87-AFC6-129F-08BF63F26008}" name="Sarosh Khan" initials="SK" userId="S::saroshkhan@adb.org::bb987d46-229a-42e2-8dff-0ad3665aedbb" providerId="AD"/>
  <p188:author id="{5F49B4EB-53FB-0A84-77C4-8A09DF7ECAC1}" name="Arleen Simbulan Mabale" initials="AM" userId="S::amabale@adb.org::5a26a7fc-4be7-49dd-9e78-3792e0bc44b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4"/>
  </p:normalViewPr>
  <p:slideViewPr>
    <p:cSldViewPr snapToGrid="0">
      <p:cViewPr varScale="1">
        <p:scale>
          <a:sx n="78" d="100"/>
          <a:sy n="78" d="100"/>
        </p:scale>
        <p:origin x="8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20744703716549"/>
          <c:y val="0.15085364480920543"/>
          <c:w val="0.45118674338683629"/>
          <c:h val="0.7435266806558453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Amount $B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BB-4341-80BB-06C5B33EF60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1BB-4341-80BB-06C5B33EF60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5A2-4899-977E-3E5CE557DD0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5A2-4899-977E-3E5CE557DD04}"/>
              </c:ext>
            </c:extLst>
          </c:dPt>
          <c:dLbls>
            <c:dLbl>
              <c:idx val="0"/>
              <c:layout>
                <c:manualLayout>
                  <c:x val="-6.0641370925139895E-2"/>
                  <c:y val="-0.1942817662508657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971071443521486"/>
                      <c:h val="0.10407480301461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1BB-4341-80BB-06C5B33EF604}"/>
                </c:ext>
              </c:extLst>
            </c:dLbl>
            <c:dLbl>
              <c:idx val="2"/>
              <c:layout>
                <c:manualLayout>
                  <c:x val="0.16961128382470106"/>
                  <c:y val="2.620391875822311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5A2-4899-977E-3E5CE557DD04}"/>
                </c:ext>
              </c:extLst>
            </c:dLbl>
            <c:dLbl>
              <c:idx val="3"/>
              <c:layout>
                <c:manualLayout>
                  <c:x val="7.8207267167544364E-2"/>
                  <c:y val="0.1204998913621144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11221307278678"/>
                      <c:h val="0.156768970904817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5A2-4899-977E-3E5CE557DD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Road</c:v>
                </c:pt>
                <c:pt idx="1">
                  <c:v>Rail</c:v>
                </c:pt>
                <c:pt idx="2">
                  <c:v>Urban Transport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_("$"* #,##0.00_);_("$"* \(#,##0.00\);_("$"* "-"??_);_(@_)</c:formatCode>
                <c:ptCount val="4"/>
                <c:pt idx="0">
                  <c:v>5.7519943811999994</c:v>
                </c:pt>
                <c:pt idx="1">
                  <c:v>2.6071031179400004</c:v>
                </c:pt>
                <c:pt idx="2">
                  <c:v>2.9797150000000001</c:v>
                </c:pt>
                <c:pt idx="3">
                  <c:v>1.5877304622199999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A2-4899-977E-3E5CE557DD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37"/>
        <c:holeSize val="54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20744703716549"/>
          <c:y val="0.15085364480920543"/>
          <c:w val="0.45118674338683629"/>
          <c:h val="0.7435266806558453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19C-5D43-8628-D3C8B4D11C13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19C-5D43-8628-D3C8B4D11C1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19C-5D43-8628-D3C8B4D11C13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19C-5D43-8628-D3C8B4D11C13}"/>
              </c:ext>
            </c:extLst>
          </c:dPt>
          <c:dLbls>
            <c:dLbl>
              <c:idx val="0"/>
              <c:layout>
                <c:manualLayout>
                  <c:x val="0"/>
                  <c:y val="3.014719108888073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9C-5D43-8628-D3C8B4D11C13}"/>
                </c:ext>
              </c:extLst>
            </c:dLbl>
            <c:dLbl>
              <c:idx val="2"/>
              <c:layout>
                <c:manualLayout>
                  <c:x val="0.16152579819612919"/>
                  <c:y val="4.965160608303322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19C-5D43-8628-D3C8B4D11C13}"/>
                </c:ext>
              </c:extLst>
            </c:dLbl>
            <c:dLbl>
              <c:idx val="3"/>
              <c:layout>
                <c:manualLayout>
                  <c:x val="7.8207267167544364E-2"/>
                  <c:y val="0.1204998913621144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11221307278678"/>
                      <c:h val="0.156768970904817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C19C-5D43-8628-D3C8B4D11C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Road</c:v>
                </c:pt>
                <c:pt idx="1">
                  <c:v>Rail</c:v>
                </c:pt>
                <c:pt idx="2">
                  <c:v>Urban Transport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80</c:v>
                </c:pt>
                <c:pt idx="1">
                  <c:v>15</c:v>
                </c:pt>
                <c:pt idx="2">
                  <c:v>1.5</c:v>
                </c:pt>
                <c:pt idx="3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19C-5D43-8628-D3C8B4D11C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37"/>
        <c:holeSize val="54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omments/modernComment_7FFFE756_4975783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6BBB42B-E05B-4A00-98BF-3231C74487E1}" authorId="{5F49B4EB-53FB-0A84-77C4-8A09DF7ECAC1}" created="2024-03-15T07:09:07.25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232435260" sldId="2147477334"/>
      <ac:spMk id="5" creationId="{1863EA97-3618-2C7B-8F68-A9D3BDB3FB1F}"/>
      <ac:txMk cp="69" len="22">
        <ac:context len="187" hash="3184339365"/>
      </ac:txMk>
    </ac:txMkLst>
    <p188:pos x="11279765" y="221329"/>
    <p188:replyLst>
      <p188:reply id="{CDDAF759-6E2F-4FB1-A8F9-FFDD75F9E3AD}" authorId="{9905596A-9B87-AFC6-129F-08BF63F26008}" created="2024-03-22T02:09:46.504">
        <p188:txBody>
          <a:bodyPr/>
          <a:lstStyle/>
          <a:p>
            <a:r>
              <a:rPr lang="en-US"/>
              <a:t>Yes cumulative</a:t>
            </a:r>
          </a:p>
        </p188:txBody>
      </p188:reply>
    </p188:replyLst>
    <p188:txBody>
      <a:bodyPr/>
      <a:lstStyle/>
      <a:p>
        <a:r>
          <a:rPr lang="en-US"/>
          <a:t>Is $10.9 B cumulative TRA climate finance amount?
TRA CF in 2023 only amounted to $2.39 billion.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677F8-2142-466E-8372-522E8DB8B7F0}" type="datetimeFigureOut">
              <a:rPr lang="en-US" smtClean="0"/>
              <a:t>5/13/24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738E4-66ED-4D80-9CAB-F703050A9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729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FA7DA-0CC2-4603-9EBB-B446F900A7C7}" type="slidenum">
              <a:rPr lang="en-PH" smtClean="0"/>
              <a:t>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99071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199" y="1496484"/>
            <a:ext cx="12193191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199" y="4802717"/>
            <a:ext cx="12193191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BB639-F1BE-9F44-AFA4-0CDBA7F753CF}" type="datetimeFigureOut">
              <a:rPr lang="en-US" smtClean="0"/>
              <a:t>5/13/24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49E-C8B5-D646-8329-CFD79BF7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51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BB639-F1BE-9F44-AFA4-0CDBA7F753CF}" type="datetimeFigureOut">
              <a:rPr lang="en-US" smtClean="0"/>
              <a:t>5/13/24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49E-C8B5-D646-8329-CFD79BF7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70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4337" y="486833"/>
            <a:ext cx="3505542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709" y="486833"/>
            <a:ext cx="10313407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BB639-F1BE-9F44-AFA4-0CDBA7F753CF}" type="datetimeFigureOut">
              <a:rPr lang="en-US" smtClean="0"/>
              <a:t>5/13/24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49E-C8B5-D646-8329-CFD79BF7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658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BB639-F1BE-9F44-AFA4-0CDBA7F753CF}" type="datetimeFigureOut">
              <a:rPr lang="en-US" smtClean="0"/>
              <a:t>5/13/24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49E-C8B5-D646-8329-CFD79BF7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90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242" y="2279652"/>
            <a:ext cx="1402217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242" y="6119285"/>
            <a:ext cx="1402217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82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BB639-F1BE-9F44-AFA4-0CDBA7F753CF}" type="datetimeFigureOut">
              <a:rPr lang="en-US" smtClean="0"/>
              <a:t>5/13/24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49E-C8B5-D646-8329-CFD79BF7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374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709" y="2434167"/>
            <a:ext cx="6909475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30404" y="2434167"/>
            <a:ext cx="6909475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BB639-F1BE-9F44-AFA4-0CDBA7F753CF}" type="datetimeFigureOut">
              <a:rPr lang="en-US" smtClean="0"/>
              <a:t>5/13/24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49E-C8B5-D646-8329-CFD79BF7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5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827" y="486834"/>
            <a:ext cx="1402217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827" y="2241551"/>
            <a:ext cx="6877721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827" y="3340100"/>
            <a:ext cx="6877721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30404" y="2241551"/>
            <a:ext cx="6911592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30404" y="3340100"/>
            <a:ext cx="6911592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BB639-F1BE-9F44-AFA4-0CDBA7F753CF}" type="datetimeFigureOut">
              <a:rPr lang="en-US" smtClean="0"/>
              <a:t>5/13/24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49E-C8B5-D646-8329-CFD79BF7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37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BB639-F1BE-9F44-AFA4-0CDBA7F753CF}" type="datetimeFigureOut">
              <a:rPr lang="en-US" smtClean="0"/>
              <a:t>5/13/24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49E-C8B5-D646-8329-CFD79BF7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010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BB639-F1BE-9F44-AFA4-0CDBA7F753CF}" type="datetimeFigureOut">
              <a:rPr lang="en-US" smtClean="0"/>
              <a:t>5/13/24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49E-C8B5-D646-8329-CFD79BF7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8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827" y="609600"/>
            <a:ext cx="5243495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1592" y="1316567"/>
            <a:ext cx="8230404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827" y="2743200"/>
            <a:ext cx="5243495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BB639-F1BE-9F44-AFA4-0CDBA7F753CF}" type="datetimeFigureOut">
              <a:rPr lang="en-US" smtClean="0"/>
              <a:t>5/13/24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49E-C8B5-D646-8329-CFD79BF7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264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827" y="609600"/>
            <a:ext cx="5243495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1592" y="1316567"/>
            <a:ext cx="8230404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827" y="2743200"/>
            <a:ext cx="5243495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BB639-F1BE-9F44-AFA4-0CDBA7F753CF}" type="datetimeFigureOut">
              <a:rPr lang="en-US" smtClean="0"/>
              <a:t>5/13/24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49E-C8B5-D646-8329-CFD79BF7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01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709" y="486834"/>
            <a:ext cx="1402217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709" y="2434167"/>
            <a:ext cx="1402217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709" y="8475134"/>
            <a:ext cx="365795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6BB639-F1BE-9F44-AFA4-0CDBA7F753CF}" type="datetimeFigureOut">
              <a:rPr lang="en-US" smtClean="0"/>
              <a:t>5/13/24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5326" y="8475134"/>
            <a:ext cx="5486936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1922" y="8475134"/>
            <a:ext cx="365795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A6849E-C8B5-D646-8329-CFD79BF729F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25233D-7D53-709A-4636-512C199E6B87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412550" y="8958580"/>
            <a:ext cx="545465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INTERNAL. This information is accessible to ADB Management and staff. It may be shared outside ADB with appropriate permission.</a:t>
            </a:r>
          </a:p>
        </p:txBody>
      </p:sp>
    </p:spTree>
    <p:extLst>
      <p:ext uri="{BB962C8B-B14F-4D97-AF65-F5344CB8AC3E}">
        <p14:creationId xmlns:p14="http://schemas.microsoft.com/office/powerpoint/2010/main" val="4075695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microsoft.com/office/2018/10/relationships/comments" Target="../comments/modernComment_7FFFE756_4975783C.xm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72;p14">
            <a:extLst>
              <a:ext uri="{FF2B5EF4-FFF2-40B4-BE49-F238E27FC236}">
                <a16:creationId xmlns:a16="http://schemas.microsoft.com/office/drawing/2014/main" id="{140239B5-0218-BDF0-31EC-B307C5B6B12E}"/>
              </a:ext>
            </a:extLst>
          </p:cNvPr>
          <p:cNvSpPr txBox="1">
            <a:spLocks/>
          </p:cNvSpPr>
          <p:nvPr/>
        </p:nvSpPr>
        <p:spPr>
          <a:xfrm>
            <a:off x="342900" y="2568631"/>
            <a:ext cx="10350982" cy="2881818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4200" b="1" dirty="0">
                <a:solidFill>
                  <a:srgbClr val="04A4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Asia and the Pacific Transport Forum 2024:</a:t>
            </a:r>
            <a:br>
              <a:rPr lang="en-US" sz="4200" b="1" dirty="0">
                <a:solidFill>
                  <a:srgbClr val="04A4D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200" b="1" dirty="0">
                <a:solidFill>
                  <a:srgbClr val="04A4D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200" b="1" dirty="0">
                <a:solidFill>
                  <a:srgbClr val="04A4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Directions for ADBs future Transport Sector assistance</a:t>
            </a:r>
            <a:endParaRPr lang="en" sz="4200" b="1" dirty="0">
              <a:solidFill>
                <a:srgbClr val="04A4D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217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99F3ACD-92DA-421E-0146-B516ABE88B5A}"/>
              </a:ext>
            </a:extLst>
          </p:cNvPr>
          <p:cNvSpPr txBox="1"/>
          <p:nvPr/>
        </p:nvSpPr>
        <p:spPr>
          <a:xfrm>
            <a:off x="6883589" y="1116495"/>
            <a:ext cx="2490411" cy="995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SG" sz="5867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Vision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537477-33B1-4A15-CD00-2AEFBEF13C90}"/>
              </a:ext>
            </a:extLst>
          </p:cNvPr>
          <p:cNvSpPr txBox="1"/>
          <p:nvPr/>
        </p:nvSpPr>
        <p:spPr>
          <a:xfrm>
            <a:off x="795" y="2658693"/>
            <a:ext cx="16006049" cy="172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585" algn="ctr">
              <a:lnSpc>
                <a:spcPct val="107000"/>
              </a:lnSpc>
              <a:tabLst>
                <a:tab pos="240447" algn="l"/>
              </a:tabLst>
            </a:pPr>
            <a:r>
              <a:rPr lang="en-PH" sz="5067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To mobilize </a:t>
            </a:r>
            <a:r>
              <a:rPr lang="en-PH" sz="5067" b="1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efficient,</a:t>
            </a:r>
            <a:r>
              <a:rPr lang="en-PH" sz="5067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PH" sz="5067" b="1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clean</a:t>
            </a:r>
            <a:r>
              <a:rPr lang="en-PH" sz="5067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and </a:t>
            </a:r>
            <a:r>
              <a:rPr lang="en-PH" sz="5067" b="1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resilient </a:t>
            </a:r>
          </a:p>
          <a:p>
            <a:pPr marL="609585" algn="ctr">
              <a:lnSpc>
                <a:spcPct val="107000"/>
              </a:lnSpc>
              <a:tabLst>
                <a:tab pos="240447" algn="l"/>
              </a:tabLst>
            </a:pPr>
            <a:r>
              <a:rPr lang="en-PH" sz="5067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integrated multimodal transport and logistics systems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0E8FDFC-8D34-DCA1-9252-5BD051FCB9E6}"/>
              </a:ext>
            </a:extLst>
          </p:cNvPr>
          <p:cNvGrpSpPr/>
          <p:nvPr/>
        </p:nvGrpSpPr>
        <p:grpSpPr>
          <a:xfrm>
            <a:off x="796" y="7044617"/>
            <a:ext cx="16255999" cy="2168512"/>
            <a:chOff x="1" y="5283463"/>
            <a:chExt cx="12191999" cy="1626384"/>
          </a:xfrm>
        </p:grpSpPr>
        <p:pic>
          <p:nvPicPr>
            <p:cNvPr id="18" name="Picture 17" descr="Delhi-Meerut RRTS Corridor alert! ADB, India sign $500 million loan for  Regional Rapid Transit System | Zee Business">
              <a:extLst>
                <a:ext uri="{FF2B5EF4-FFF2-40B4-BE49-F238E27FC236}">
                  <a16:creationId xmlns:a16="http://schemas.microsoft.com/office/drawing/2014/main" id="{1E5EEA61-8E02-556C-E25F-EBCD433407B4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288437"/>
              <a:ext cx="2882905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Picture 18" descr="ADB to lend USD4 billion to develop infra in the Philippines - Southeast  Asia Infrastructure">
              <a:extLst>
                <a:ext uri="{FF2B5EF4-FFF2-40B4-BE49-F238E27FC236}">
                  <a16:creationId xmlns:a16="http://schemas.microsoft.com/office/drawing/2014/main" id="{145D8FBB-C9C5-B599-664B-43244B1A7ADA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905" y="5288437"/>
              <a:ext cx="2432705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19" descr="Roads and Overland Travel Between Azerbaijan and Georgia | Asian  Development Bank">
              <a:extLst>
                <a:ext uri="{FF2B5EF4-FFF2-40B4-BE49-F238E27FC236}">
                  <a16:creationId xmlns:a16="http://schemas.microsoft.com/office/drawing/2014/main" id="{38840A0C-37A9-5B7E-BF8D-1EF70A254981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4454" y="5288437"/>
              <a:ext cx="2888284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Picture 20" descr="How “Smart Ports” can be a game changer in the Pacific | Asian Development  Bank">
              <a:extLst>
                <a:ext uri="{FF2B5EF4-FFF2-40B4-BE49-F238E27FC236}">
                  <a16:creationId xmlns:a16="http://schemas.microsoft.com/office/drawing/2014/main" id="{6083846D-65F3-D087-1348-FA344DC7C60C}"/>
                </a:ext>
              </a:extLst>
            </p:cNvPr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2" t="17018" r="222" b="10557"/>
            <a:stretch/>
          </p:blipFill>
          <p:spPr bwMode="auto">
            <a:xfrm>
              <a:off x="8212738" y="5283463"/>
              <a:ext cx="3979262" cy="16214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5E99EB-55CE-62E3-9040-FFD64E366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7F8F-B7F3-4767-9D27-56938A31E9FA}" type="slidenum">
              <a:rPr lang="en-PH" smtClean="0"/>
              <a:t>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02651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F998910-3AB5-72B2-92BA-9EA7B042D227}"/>
              </a:ext>
            </a:extLst>
          </p:cNvPr>
          <p:cNvSpPr txBox="1"/>
          <p:nvPr/>
        </p:nvSpPr>
        <p:spPr>
          <a:xfrm>
            <a:off x="827027" y="1025922"/>
            <a:ext cx="14328743" cy="5589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indent="-457189" algn="just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  <a:tabLst>
                <a:tab pos="240447" algn="l"/>
              </a:tabLst>
            </a:pPr>
            <a:r>
              <a:rPr lang="en-PH" sz="3200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$560 billion* annual transport infrastructure investment (climate adjusted) needs</a:t>
            </a:r>
          </a:p>
          <a:p>
            <a:pPr marL="457189" indent="-457189" algn="just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  <a:tabLst>
                <a:tab pos="240447" algn="l"/>
              </a:tabLst>
            </a:pPr>
            <a:r>
              <a:rPr lang="en-PH" sz="3200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Increasing concentration of GHG emissions, and climate/disaster impacts </a:t>
            </a:r>
          </a:p>
          <a:p>
            <a:pPr marL="457189" indent="-457189" algn="just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  <a:tabLst>
                <a:tab pos="240447" algn="l"/>
              </a:tabLst>
            </a:pPr>
            <a:r>
              <a:rPr lang="en-PH" sz="3200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Aging transport infrastructure</a:t>
            </a:r>
          </a:p>
          <a:p>
            <a:pPr marL="457189" indent="-457189" algn="just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  <a:tabLst>
                <a:tab pos="240447" algn="l"/>
              </a:tabLst>
            </a:pPr>
            <a:r>
              <a:rPr lang="en-PH" sz="3200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Fastest growing urbanization in the world, </a:t>
            </a:r>
          </a:p>
          <a:p>
            <a:pPr marL="457189" indent="-457189" algn="just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  <a:tabLst>
                <a:tab pos="240447" algn="l"/>
              </a:tabLst>
            </a:pPr>
            <a:r>
              <a:rPr lang="en-PH" sz="3200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High traffic congestion, </a:t>
            </a:r>
          </a:p>
          <a:p>
            <a:pPr marL="457189" indent="-457189" algn="just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  <a:tabLst>
                <a:tab pos="240447" algn="l"/>
              </a:tabLst>
            </a:pPr>
            <a:r>
              <a:rPr lang="en-PH" sz="3200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60% of global road crash fatalities </a:t>
            </a:r>
          </a:p>
          <a:p>
            <a:pPr marL="457189" indent="-457189" algn="just">
              <a:lnSpc>
                <a:spcPct val="107000"/>
              </a:lnSpc>
              <a:spcAft>
                <a:spcPts val="1067"/>
              </a:spcAft>
              <a:buFont typeface="Arial" panose="020B0604020202020204" pitchFamily="34" charset="0"/>
              <a:buChar char="•"/>
              <a:tabLst>
                <a:tab pos="240447" algn="l"/>
              </a:tabLst>
            </a:pPr>
            <a:r>
              <a:rPr lang="en-PH" sz="3200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Major supplier of global markets – with 45% of global export flows produced in the region by 2050</a:t>
            </a:r>
          </a:p>
          <a:p>
            <a:pPr marL="240447" indent="-240447" algn="just">
              <a:lnSpc>
                <a:spcPct val="107000"/>
              </a:lnSpc>
              <a:spcAft>
                <a:spcPts val="1067"/>
              </a:spcAft>
              <a:tabLst>
                <a:tab pos="240447" algn="l"/>
              </a:tabLst>
            </a:pPr>
            <a:r>
              <a:rPr lang="en-PH" sz="1867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*Asian Development Bank (2017). Meeting Asia’s Infrastructure Needs, Manila.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4B536F-2B38-2E2D-A12C-9091181CB3B8}"/>
              </a:ext>
            </a:extLst>
          </p:cNvPr>
          <p:cNvSpPr txBox="1"/>
          <p:nvPr/>
        </p:nvSpPr>
        <p:spPr>
          <a:xfrm>
            <a:off x="1491959" y="1"/>
            <a:ext cx="13550391" cy="995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5867" b="1">
                <a:solidFill>
                  <a:schemeClr val="accent4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Key Trends and Challenges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33B1FA9-1FAD-DE11-ABB6-D4304FA963B9}"/>
              </a:ext>
            </a:extLst>
          </p:cNvPr>
          <p:cNvGrpSpPr/>
          <p:nvPr/>
        </p:nvGrpSpPr>
        <p:grpSpPr>
          <a:xfrm>
            <a:off x="796" y="8269187"/>
            <a:ext cx="16255999" cy="2168512"/>
            <a:chOff x="1" y="5842263"/>
            <a:chExt cx="12191999" cy="1626384"/>
          </a:xfrm>
        </p:grpSpPr>
        <p:pic>
          <p:nvPicPr>
            <p:cNvPr id="26" name="Picture 25" descr="Delhi-Meerut RRTS Corridor alert! ADB, India sign $500 million loan for  Regional Rapid Transit System | Zee Business">
              <a:extLst>
                <a:ext uri="{FF2B5EF4-FFF2-40B4-BE49-F238E27FC236}">
                  <a16:creationId xmlns:a16="http://schemas.microsoft.com/office/drawing/2014/main" id="{6497A0DC-66C6-F04A-6D9A-49B708E515AF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847237"/>
              <a:ext cx="2882905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Picture 26" descr="ADB to lend USD4 billion to develop infra in the Philippines - Southeast  Asia Infrastructure">
              <a:extLst>
                <a:ext uri="{FF2B5EF4-FFF2-40B4-BE49-F238E27FC236}">
                  <a16:creationId xmlns:a16="http://schemas.microsoft.com/office/drawing/2014/main" id="{5A2BB379-986E-C7C3-2A5C-389E6BE07539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905" y="5847237"/>
              <a:ext cx="2432705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Picture 27" descr="Roads and Overland Travel Between Azerbaijan and Georgia | Asian  Development Bank">
              <a:extLst>
                <a:ext uri="{FF2B5EF4-FFF2-40B4-BE49-F238E27FC236}">
                  <a16:creationId xmlns:a16="http://schemas.microsoft.com/office/drawing/2014/main" id="{588109D9-D68A-12D7-61F1-9A1CFED5C94C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4454" y="5847237"/>
              <a:ext cx="2888284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Picture 28" descr="How “Smart Ports” can be a game changer in the Pacific | Asian Development  Bank">
              <a:extLst>
                <a:ext uri="{FF2B5EF4-FFF2-40B4-BE49-F238E27FC236}">
                  <a16:creationId xmlns:a16="http://schemas.microsoft.com/office/drawing/2014/main" id="{4DF11EF5-671E-E308-DEE9-B8C8CFDCF951}"/>
                </a:ext>
              </a:extLst>
            </p:cNvPr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2" t="17018" r="222" b="10557"/>
            <a:stretch/>
          </p:blipFill>
          <p:spPr bwMode="auto">
            <a:xfrm>
              <a:off x="8212738" y="5842263"/>
              <a:ext cx="3979262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3" descr="Delhi-Meerut RRTS Corridor alert! ADB, India sign $500 million loan for  Regional Rapid Transit System | Zee Business">
              <a:extLst>
                <a:ext uri="{FF2B5EF4-FFF2-40B4-BE49-F238E27FC236}">
                  <a16:creationId xmlns:a16="http://schemas.microsoft.com/office/drawing/2014/main" id="{8F98D20A-74F8-C852-6A73-47CA70DE166E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842263"/>
              <a:ext cx="2882905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Picture 4" descr="ADB to lend USD4 billion to develop infra in the Philippines - Southeast  Asia Infrastructure">
              <a:extLst>
                <a:ext uri="{FF2B5EF4-FFF2-40B4-BE49-F238E27FC236}">
                  <a16:creationId xmlns:a16="http://schemas.microsoft.com/office/drawing/2014/main" id="{DA2B0EFF-67A4-A30B-C66D-190FAB2B92EE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905" y="5842263"/>
              <a:ext cx="2432705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5" descr="Roads and Overland Travel Between Azerbaijan and Georgia | Asian  Development Bank">
              <a:extLst>
                <a:ext uri="{FF2B5EF4-FFF2-40B4-BE49-F238E27FC236}">
                  <a16:creationId xmlns:a16="http://schemas.microsoft.com/office/drawing/2014/main" id="{0AE0A862-BE3B-4D70-A142-A09944CB4FE8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4454" y="5842263"/>
              <a:ext cx="2888284" cy="16214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915AE4-6F32-CCB3-67E3-F73CBC725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7F8F-B7F3-4767-9D27-56938A31E9FA}" type="slidenum">
              <a:rPr lang="en-PH" smtClean="0"/>
              <a:t>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0218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63EA97-3618-2C7B-8F68-A9D3BDB3FB1F}"/>
              </a:ext>
            </a:extLst>
          </p:cNvPr>
          <p:cNvSpPr txBox="1"/>
          <p:nvPr/>
        </p:nvSpPr>
        <p:spPr>
          <a:xfrm>
            <a:off x="370996" y="1103976"/>
            <a:ext cx="1588579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tabLst>
                <a:tab pos="590536" algn="l"/>
              </a:tabLst>
            </a:pPr>
            <a:r>
              <a:rPr lang="en-SG" sz="32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Transport climate finance of $5 billion in 2020 </a:t>
            </a:r>
            <a:r>
              <a:rPr lang="en-SG" sz="32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more than doubled to $10.9 billion </a:t>
            </a:r>
            <a:r>
              <a:rPr lang="en-SG" sz="32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by 2023 and projected to reach $25 billion by 2030, supported by </a:t>
            </a:r>
            <a:r>
              <a:rPr lang="en-SG" sz="32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significant subsector assistance shift</a:t>
            </a:r>
            <a:endParaRPr lang="en-PH" sz="3200" dirty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6C68E6-F47F-368A-092D-85F4EF9EC363}"/>
              </a:ext>
            </a:extLst>
          </p:cNvPr>
          <p:cNvSpPr txBox="1"/>
          <p:nvPr/>
        </p:nvSpPr>
        <p:spPr>
          <a:xfrm>
            <a:off x="370996" y="217750"/>
            <a:ext cx="15515597" cy="995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5867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Climate Change Shift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267E7D9-F1A8-18D2-78AF-D1DCBA1D8913}"/>
              </a:ext>
            </a:extLst>
          </p:cNvPr>
          <p:cNvGrpSpPr/>
          <p:nvPr/>
        </p:nvGrpSpPr>
        <p:grpSpPr>
          <a:xfrm>
            <a:off x="796" y="7044617"/>
            <a:ext cx="16255999" cy="2168512"/>
            <a:chOff x="1" y="5283463"/>
            <a:chExt cx="12191999" cy="1626384"/>
          </a:xfrm>
        </p:grpSpPr>
        <p:pic>
          <p:nvPicPr>
            <p:cNvPr id="14" name="Picture 13" descr="Delhi-Meerut RRTS Corridor alert! ADB, India sign $500 million loan for  Regional Rapid Transit System | Zee Business">
              <a:extLst>
                <a:ext uri="{FF2B5EF4-FFF2-40B4-BE49-F238E27FC236}">
                  <a16:creationId xmlns:a16="http://schemas.microsoft.com/office/drawing/2014/main" id="{07CBB953-A01E-AE3D-56EE-93F24DE73FBE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288437"/>
              <a:ext cx="2882905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14" descr="ADB to lend USD4 billion to develop infra in the Philippines - Southeast  Asia Infrastructure">
              <a:extLst>
                <a:ext uri="{FF2B5EF4-FFF2-40B4-BE49-F238E27FC236}">
                  <a16:creationId xmlns:a16="http://schemas.microsoft.com/office/drawing/2014/main" id="{794884F6-1A6D-E918-063A-73965E2FF601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905" y="5288437"/>
              <a:ext cx="2432705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Picture 15" descr="Roads and Overland Travel Between Azerbaijan and Georgia | Asian  Development Bank">
              <a:extLst>
                <a:ext uri="{FF2B5EF4-FFF2-40B4-BE49-F238E27FC236}">
                  <a16:creationId xmlns:a16="http://schemas.microsoft.com/office/drawing/2014/main" id="{6DB5CB45-D792-123D-994E-B93FDB85ACB7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4454" y="5288437"/>
              <a:ext cx="2888284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Picture 16" descr="How “Smart Ports” can be a game changer in the Pacific | Asian Development  Bank">
              <a:extLst>
                <a:ext uri="{FF2B5EF4-FFF2-40B4-BE49-F238E27FC236}">
                  <a16:creationId xmlns:a16="http://schemas.microsoft.com/office/drawing/2014/main" id="{9007FA0A-8CDB-7710-B510-3D91C3E73CBA}"/>
                </a:ext>
              </a:extLst>
            </p:cNvPr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2" t="17018" r="222" b="10557"/>
            <a:stretch/>
          </p:blipFill>
          <p:spPr bwMode="auto">
            <a:xfrm>
              <a:off x="8212738" y="5283463"/>
              <a:ext cx="3979262" cy="1621410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44ED2959-AE82-15D4-9528-D8B1C05424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4246924"/>
              </p:ext>
            </p:extLst>
          </p:nvPr>
        </p:nvGraphicFramePr>
        <p:xfrm>
          <a:off x="6849851" y="2211972"/>
          <a:ext cx="8377097" cy="5055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FD215227-D53F-C68F-3D9F-14022ED80F57}"/>
              </a:ext>
            </a:extLst>
          </p:cNvPr>
          <p:cNvSpPr txBox="1"/>
          <p:nvPr/>
        </p:nvSpPr>
        <p:spPr>
          <a:xfrm>
            <a:off x="9308369" y="2432705"/>
            <a:ext cx="363323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667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Transport Sector in 2023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8E9A92-1AE8-607C-2072-0DAD22C0D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7F8F-B7F3-4767-9D27-56938A31E9FA}" type="slidenum">
              <a:rPr lang="en-PH" smtClean="0"/>
              <a:t>4</a:t>
            </a:fld>
            <a:endParaRPr lang="en-PH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66AF7C1-A7BC-4AB5-5C87-2F15E41184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9751820"/>
              </p:ext>
            </p:extLst>
          </p:nvPr>
        </p:nvGraphicFramePr>
        <p:xfrm>
          <a:off x="461586" y="2218604"/>
          <a:ext cx="8377097" cy="5055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DA389FD-AF07-4E34-9533-24420ECBDC6A}"/>
              </a:ext>
            </a:extLst>
          </p:cNvPr>
          <p:cNvSpPr txBox="1"/>
          <p:nvPr/>
        </p:nvSpPr>
        <p:spPr>
          <a:xfrm>
            <a:off x="2833516" y="2443393"/>
            <a:ext cx="3633239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2667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Transport Sector in 2010</a:t>
            </a:r>
          </a:p>
        </p:txBody>
      </p:sp>
    </p:spTree>
    <p:extLst>
      <p:ext uri="{BB962C8B-B14F-4D97-AF65-F5344CB8AC3E}">
        <p14:creationId xmlns:p14="http://schemas.microsoft.com/office/powerpoint/2010/main" val="123243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23" grpId="0">
        <p:bldAsOne/>
      </p:bldGraphic>
      <p:bldP spid="29" grpId="0"/>
      <p:bldGraphic spid="3" grpId="0">
        <p:bldAsOne/>
      </p:bldGraphic>
      <p:bldP spid="4" grpId="0"/>
    </p:bldLst>
  </p:timing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DCB6D85-01FE-92F8-D121-2943DCCA524F}"/>
              </a:ext>
            </a:extLst>
          </p:cNvPr>
          <p:cNvGrpSpPr/>
          <p:nvPr/>
        </p:nvGrpSpPr>
        <p:grpSpPr>
          <a:xfrm>
            <a:off x="796" y="7044617"/>
            <a:ext cx="16255999" cy="2168512"/>
            <a:chOff x="1" y="5283463"/>
            <a:chExt cx="12191999" cy="1626384"/>
          </a:xfrm>
        </p:grpSpPr>
        <p:pic>
          <p:nvPicPr>
            <p:cNvPr id="14" name="Picture 13" descr="Delhi-Meerut RRTS Corridor alert! ADB, India sign $500 million loan for  Regional Rapid Transit System | Zee Business">
              <a:extLst>
                <a:ext uri="{FF2B5EF4-FFF2-40B4-BE49-F238E27FC236}">
                  <a16:creationId xmlns:a16="http://schemas.microsoft.com/office/drawing/2014/main" id="{B590599F-76F7-EF4C-9EEA-73E3707621A5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288437"/>
              <a:ext cx="2882905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14" descr="ADB to lend USD4 billion to develop infra in the Philippines - Southeast  Asia Infrastructure">
              <a:extLst>
                <a:ext uri="{FF2B5EF4-FFF2-40B4-BE49-F238E27FC236}">
                  <a16:creationId xmlns:a16="http://schemas.microsoft.com/office/drawing/2014/main" id="{67A22AC0-C622-9D70-081B-C9E0F8EB3E62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905" y="5288437"/>
              <a:ext cx="2432705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Picture 15" descr="Roads and Overland Travel Between Azerbaijan and Georgia | Asian  Development Bank">
              <a:extLst>
                <a:ext uri="{FF2B5EF4-FFF2-40B4-BE49-F238E27FC236}">
                  <a16:creationId xmlns:a16="http://schemas.microsoft.com/office/drawing/2014/main" id="{D928A68A-0B50-5CBE-792D-9D3FAF6E5E79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4454" y="5288437"/>
              <a:ext cx="2888284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Picture 16" descr="How “Smart Ports” can be a game changer in the Pacific | Asian Development  Bank">
              <a:extLst>
                <a:ext uri="{FF2B5EF4-FFF2-40B4-BE49-F238E27FC236}">
                  <a16:creationId xmlns:a16="http://schemas.microsoft.com/office/drawing/2014/main" id="{20146761-1196-52B2-D091-A0965D2CD9D9}"/>
                </a:ext>
              </a:extLst>
            </p:cNvPr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2" t="17018" r="222" b="10557"/>
            <a:stretch/>
          </p:blipFill>
          <p:spPr bwMode="auto">
            <a:xfrm>
              <a:off x="8212738" y="5283463"/>
              <a:ext cx="3979262" cy="16214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863EA97-3618-2C7B-8F68-A9D3BDB3FB1F}"/>
              </a:ext>
            </a:extLst>
          </p:cNvPr>
          <p:cNvSpPr txBox="1"/>
          <p:nvPr/>
        </p:nvSpPr>
        <p:spPr>
          <a:xfrm>
            <a:off x="632911" y="2481469"/>
            <a:ext cx="14560793" cy="3294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0447" indent="-240447" algn="just" defTabSz="1219170">
              <a:lnSpc>
                <a:spcPct val="107000"/>
              </a:lnSpc>
              <a:spcAft>
                <a:spcPts val="1067"/>
              </a:spcAft>
              <a:tabLst>
                <a:tab pos="240447" algn="l"/>
              </a:tabLst>
              <a:defRPr/>
            </a:pPr>
            <a:r>
              <a:rPr lang="en-PH" sz="3733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• </a:t>
            </a:r>
            <a:r>
              <a:rPr lang="en-PH" sz="4267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Rail, road, and maritime connectivity and l</a:t>
            </a:r>
            <a:r>
              <a:rPr lang="en-PH" sz="4267" kern="1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ogistics</a:t>
            </a:r>
            <a:endParaRPr lang="en-PH" sz="4267" kern="100" dirty="0"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pPr marL="240447" indent="-240447" algn="just">
              <a:lnSpc>
                <a:spcPct val="107000"/>
              </a:lnSpc>
              <a:spcAft>
                <a:spcPts val="1067"/>
              </a:spcAft>
              <a:tabLst>
                <a:tab pos="240447" algn="l"/>
              </a:tabLst>
              <a:defRPr/>
            </a:pPr>
            <a:r>
              <a:rPr lang="en-PH" sz="4267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• Smart mobility including urban transport and mobility  services</a:t>
            </a:r>
          </a:p>
          <a:p>
            <a:pPr marL="240447" indent="-240447" algn="just">
              <a:lnSpc>
                <a:spcPct val="107000"/>
              </a:lnSpc>
              <a:spcAft>
                <a:spcPts val="1067"/>
              </a:spcAft>
              <a:tabLst>
                <a:tab pos="240447" algn="l"/>
              </a:tabLst>
              <a:defRPr/>
            </a:pPr>
            <a:r>
              <a:rPr lang="en-PH" sz="4267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• Cross-cutting emerging areas including asset management,</a:t>
            </a:r>
          </a:p>
          <a:p>
            <a:pPr marL="240447" indent="-240447" algn="just">
              <a:lnSpc>
                <a:spcPct val="107000"/>
              </a:lnSpc>
              <a:spcAft>
                <a:spcPts val="1067"/>
              </a:spcAft>
              <a:tabLst>
                <a:tab pos="240447" algn="l"/>
              </a:tabLst>
              <a:defRPr/>
            </a:pPr>
            <a:r>
              <a:rPr lang="en-PH" sz="4267" kern="1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  safety, resilience, and e-mobility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80658F-C7D2-624D-ACC0-E4CA0CA93812}"/>
              </a:ext>
            </a:extLst>
          </p:cNvPr>
          <p:cNvSpPr txBox="1"/>
          <p:nvPr/>
        </p:nvSpPr>
        <p:spPr>
          <a:xfrm>
            <a:off x="1180908" y="954996"/>
            <a:ext cx="13464801" cy="995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SG" sz="5867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Key Focus Areas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2E4876-FE22-FD0A-8360-6F72718A1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7F8F-B7F3-4767-9D27-56938A31E9FA}" type="slidenum">
              <a:rPr lang="en-PH" smtClean="0"/>
              <a:t>5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72265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FCCA233-5F83-C9F7-A8F4-8672D7FB1BAA}"/>
              </a:ext>
            </a:extLst>
          </p:cNvPr>
          <p:cNvGrpSpPr/>
          <p:nvPr/>
        </p:nvGrpSpPr>
        <p:grpSpPr>
          <a:xfrm>
            <a:off x="796" y="7044617"/>
            <a:ext cx="16255999" cy="2168512"/>
            <a:chOff x="1" y="5283463"/>
            <a:chExt cx="12191999" cy="1626384"/>
          </a:xfrm>
        </p:grpSpPr>
        <p:pic>
          <p:nvPicPr>
            <p:cNvPr id="12" name="Picture 11" descr="Delhi-Meerut RRTS Corridor alert! ADB, India sign $500 million loan for  Regional Rapid Transit System | Zee Business">
              <a:extLst>
                <a:ext uri="{FF2B5EF4-FFF2-40B4-BE49-F238E27FC236}">
                  <a16:creationId xmlns:a16="http://schemas.microsoft.com/office/drawing/2014/main" id="{0C6BBD60-DF25-17DB-BE6D-FD65EA4720DB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5288437"/>
              <a:ext cx="2882905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 descr="ADB to lend USD4 billion to develop infra in the Philippines - Southeast  Asia Infrastructure">
              <a:extLst>
                <a:ext uri="{FF2B5EF4-FFF2-40B4-BE49-F238E27FC236}">
                  <a16:creationId xmlns:a16="http://schemas.microsoft.com/office/drawing/2014/main" id="{DAC81491-E42E-B60D-87B9-7E0DF28A5A51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2905" y="5288437"/>
              <a:ext cx="2432705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Picture 13" descr="Roads and Overland Travel Between Azerbaijan and Georgia | Asian  Development Bank">
              <a:extLst>
                <a:ext uri="{FF2B5EF4-FFF2-40B4-BE49-F238E27FC236}">
                  <a16:creationId xmlns:a16="http://schemas.microsoft.com/office/drawing/2014/main" id="{649357C2-9BBF-7B4B-9DB1-F95B2EB82DB2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4454" y="5288437"/>
              <a:ext cx="2888284" cy="16214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14" descr="How “Smart Ports” can be a game changer in the Pacific | Asian Development  Bank">
              <a:extLst>
                <a:ext uri="{FF2B5EF4-FFF2-40B4-BE49-F238E27FC236}">
                  <a16:creationId xmlns:a16="http://schemas.microsoft.com/office/drawing/2014/main" id="{333055EF-F4A4-5300-8D76-F3B52FF81806}"/>
                </a:ext>
              </a:extLst>
            </p:cNvPr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2" t="17018" r="222" b="10557"/>
            <a:stretch/>
          </p:blipFill>
          <p:spPr bwMode="auto">
            <a:xfrm>
              <a:off x="8212738" y="5283463"/>
              <a:ext cx="3979262" cy="16214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863EA97-3618-2C7B-8F68-A9D3BDB3FB1F}"/>
              </a:ext>
            </a:extLst>
          </p:cNvPr>
          <p:cNvSpPr txBox="1"/>
          <p:nvPr/>
        </p:nvSpPr>
        <p:spPr>
          <a:xfrm>
            <a:off x="495968" y="2044751"/>
            <a:ext cx="1526565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indent="-457189" defTabSz="1219170">
              <a:buFont typeface="Arial" panose="020B0604020202020204" pitchFamily="34" charset="0"/>
              <a:buChar char="•"/>
              <a:defRPr/>
            </a:pPr>
            <a:r>
              <a:rPr lang="en-SG" sz="2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Physically and digitally integrate networks/modes </a:t>
            </a:r>
            <a:r>
              <a:rPr lang="en-SG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as part of a managed transport ecosystem, including logistic chain for the efficient movement of people and goods</a:t>
            </a:r>
          </a:p>
          <a:p>
            <a:pPr marL="457189" indent="-457189" defTabSz="1219170">
              <a:buFont typeface="Arial" panose="020B0604020202020204" pitchFamily="34" charset="0"/>
              <a:buChar char="•"/>
              <a:defRPr/>
            </a:pPr>
            <a:r>
              <a:rPr lang="en-SG" sz="2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Complex multisectoral:</a:t>
            </a:r>
            <a:r>
              <a:rPr lang="en-SG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extend multisectoral project/programs to encompass urban, agriculture/food chain, finance, IT and public sector for access from farm/factories to local/collection </a:t>
            </a:r>
            <a:r>
              <a:rPr lang="en-SG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centers</a:t>
            </a:r>
            <a:r>
              <a:rPr lang="en-SG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and processing facilities and markets, for access to opportunities and services</a:t>
            </a:r>
          </a:p>
          <a:p>
            <a:pPr marL="457189" indent="-457189" defTabSz="1219170">
              <a:buFont typeface="Arial" panose="020B0604020202020204" pitchFamily="34" charset="0"/>
              <a:buChar char="•"/>
              <a:defRPr/>
            </a:pPr>
            <a:r>
              <a:rPr lang="en-SG" sz="2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Climate financing towards ADB’s $100-billion pledge </a:t>
            </a:r>
            <a:r>
              <a:rPr lang="en-SG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through planned and new investments with solid pathways for climate change customized for country’s context, including climate resilience/adaptation of transport infrastructure and assets 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SG" sz="2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Climate shifts:</a:t>
            </a:r>
            <a:r>
              <a:rPr lang="en-SG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transformative pathways to include shifts to low carbon (greening railways, mass transit) and decarbonized systems, explore hydrogen and sustainable aviation fuel, system electrification, e-mobility, optimizing fleet utilization of shipping, and innovative arrangements in the industry</a:t>
            </a:r>
          </a:p>
          <a:p>
            <a:pPr marL="457189" indent="-457189" defTabSz="1219170">
              <a:buFont typeface="Arial" panose="020B0604020202020204" pitchFamily="34" charset="0"/>
              <a:buChar char="•"/>
              <a:defRPr/>
            </a:pPr>
            <a:r>
              <a:rPr lang="en-SG" sz="2400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Private sector financing</a:t>
            </a:r>
            <a:r>
              <a:rPr lang="en-SG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bringing in financing and technologies for complex solutions, operation and maintenance, logistics </a:t>
            </a:r>
            <a:r>
              <a:rPr lang="en-SG" sz="2400" dirty="0" err="1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center</a:t>
            </a:r>
            <a:r>
              <a:rPr lang="en-SG" sz="2400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transit-oriented development through viability gap financing, hybrid annuity approaches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6C68E6-F47F-368A-092D-85F4EF9EC363}"/>
              </a:ext>
            </a:extLst>
          </p:cNvPr>
          <p:cNvSpPr txBox="1"/>
          <p:nvPr/>
        </p:nvSpPr>
        <p:spPr>
          <a:xfrm>
            <a:off x="855757" y="208351"/>
            <a:ext cx="1490586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en-SG" sz="5867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Future Opportunities</a:t>
            </a:r>
            <a:br>
              <a:rPr lang="en-SG" sz="5867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SG" sz="4133" b="1" dirty="0"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Consolidated Approach to Technical Assistance for Transport Vision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88012B-23B8-8D74-B864-6925AD848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27F8F-B7F3-4767-9D27-56938A31E9FA}" type="slidenum">
              <a:rPr lang="en-PH" smtClean="0"/>
              <a:t>6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8805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72;p14">
            <a:extLst>
              <a:ext uri="{FF2B5EF4-FFF2-40B4-BE49-F238E27FC236}">
                <a16:creationId xmlns:a16="http://schemas.microsoft.com/office/drawing/2014/main" id="{D7B891F0-3A6B-2157-9B86-CBEEC0C4B5A3}"/>
              </a:ext>
            </a:extLst>
          </p:cNvPr>
          <p:cNvSpPr txBox="1">
            <a:spLocks/>
          </p:cNvSpPr>
          <p:nvPr/>
        </p:nvSpPr>
        <p:spPr>
          <a:xfrm>
            <a:off x="3386671" y="2939045"/>
            <a:ext cx="5738279" cy="1337310"/>
          </a:xfrm>
          <a:prstGeom prst="rect">
            <a:avLst/>
          </a:prstGeom>
        </p:spPr>
        <p:txBody>
          <a:bodyPr spcFirstLastPara="1" vert="horz" wrap="square" lIns="68569" tIns="68569" rIns="68569" bIns="68569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PH" sz="5500" b="1" dirty="0">
                <a:solidFill>
                  <a:srgbClr val="04A4D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  <a:endParaRPr lang="en" sz="5500" b="1" dirty="0">
              <a:solidFill>
                <a:srgbClr val="04A4D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A464D2-4E4A-862F-2E42-45393E86BF38}"/>
              </a:ext>
            </a:extLst>
          </p:cNvPr>
          <p:cNvSpPr txBox="1">
            <a:spLocks/>
          </p:cNvSpPr>
          <p:nvPr/>
        </p:nvSpPr>
        <p:spPr>
          <a:xfrm>
            <a:off x="3386671" y="3962400"/>
            <a:ext cx="7319429" cy="2087761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PH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Jamie Leather, Director Transport ADB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65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585A8C3C62C44A8605EC88E2419326" ma:contentTypeVersion="38" ma:contentTypeDescription="Create a new document." ma:contentTypeScope="" ma:versionID="4a79850235bf255544f24f8ccdfb5c1e">
  <xsd:schema xmlns:xsd="http://www.w3.org/2001/XMLSchema" xmlns:xs="http://www.w3.org/2001/XMLSchema" xmlns:p="http://schemas.microsoft.com/office/2006/metadata/properties" xmlns:ns2="8f43315e-0024-443b-aa38-fb47fc4c42a0" xmlns:ns3="c1fdd505-2570-46c2-bd04-3e0f2d874cf5" xmlns:ns4="48251333-78a9-458d-a2ab-f49677080e33" xmlns:ns5="0a36729c-c28a-4b1c-99a0-4a71e615e92b" targetNamespace="http://schemas.microsoft.com/office/2006/metadata/properties" ma:root="true" ma:fieldsID="d0577ed0085dc677c32666067ce00b95" ns2:_="" ns3:_="" ns4:_="" ns5:_="">
    <xsd:import namespace="8f43315e-0024-443b-aa38-fb47fc4c42a0"/>
    <xsd:import namespace="c1fdd505-2570-46c2-bd04-3e0f2d874cf5"/>
    <xsd:import namespace="48251333-78a9-458d-a2ab-f49677080e33"/>
    <xsd:import namespace="0a36729c-c28a-4b1c-99a0-4a71e615e9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j78542b1fffc4a1c84659474212e3133" minOccurs="0"/>
                <xsd:element ref="ns4:SharedWithUsers" minOccurs="0"/>
                <xsd:element ref="ns4:SharedWithDetails" minOccurs="0"/>
                <xsd:element ref="ns5:MediaServiceDateTaken" minOccurs="0"/>
                <xsd:element ref="ns5:MediaServiceAutoTags" minOccurs="0"/>
                <xsd:element ref="ns5:MediaServiceOCR" minOccurs="0"/>
                <xsd:element ref="ns5:MediaServiceLocation" minOccurs="0"/>
                <xsd:element ref="ns5:MediaServiceGenerationTime" minOccurs="0"/>
                <xsd:element ref="ns5:MediaServiceEventHashCode" minOccurs="0"/>
                <xsd:element ref="ns5:MediaServiceAutoKeyPoints" minOccurs="0"/>
                <xsd:element ref="ns5:MediaServiceKeyPoints" minOccurs="0"/>
                <xsd:element ref="ns5:Photo" minOccurs="0"/>
                <xsd:element ref="ns5:ADBWFDocumentStatus" minOccurs="0"/>
                <xsd:element ref="ns5:ADBWFHistoryLink" minOccurs="0"/>
                <xsd:element ref="ns5:MediaLengthInSeconds" minOccurs="0"/>
                <xsd:element ref="ns5:ADBWFRequestID" minOccurs="0"/>
                <xsd:element ref="ns5:lcf76f155ced4ddcb4097134ff3c332f" minOccurs="0"/>
                <xsd:element ref="ns5:MediaServiceObjectDetectorVersions" minOccurs="0"/>
                <xsd:element ref="ns5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43315e-0024-443b-aa38-fb47fc4c42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fals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fals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fdd505-2570-46c2-bd04-3e0f2d874cf5" elementFormDefault="qualified">
    <xsd:import namespace="http://schemas.microsoft.com/office/2006/documentManagement/types"/>
    <xsd:import namespace="http://schemas.microsoft.com/office/infopath/2007/PartnerControls"/>
    <xsd:element name="j78542b1fffc4a1c84659474212e3133" ma:index="11" nillable="true" ma:taxonomy="true" ma:internalName="j78542b1fffc4a1c84659474212e3133" ma:taxonomyFieldName="ADBContentGroup" ma:displayName="Content Group" ma:readOnly="false" ma:default="3;#OAS|11213812-e2ca-4fac-a7f9-fe54f4c0cb11" ma:fieldId="{378542b1-fffc-4a1c-8465-9474212e3133}" ma:taxonomyMulti="true" ma:sspId="115af50e-efb3-4a0e-b425-875ff625e09e" ma:termSetId="2a9ffbee-93a5-418b-bcdb-8d6817936e6b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251333-78a9-458d-a2ab-f49677080e3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36729c-c28a-4b1c-99a0-4a71e615e92b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hoto" ma:index="23" nillable="true" ma:displayName="Photo" ma:format="Thumbnail" ma:internalName="Photo">
      <xsd:simpleType>
        <xsd:restriction base="dms:Unknown"/>
      </xsd:simpleType>
    </xsd:element>
    <xsd:element name="ADBWFDocumentStatus" ma:index="24" nillable="true" ma:displayName="Workflow Action" ma:format="Dropdown" ma:internalName="ADBWFDocumentStatus">
      <xsd:simpleType>
        <xsd:restriction base="dms:Text">
          <xsd:maxLength value="255"/>
        </xsd:restriction>
      </xsd:simpleType>
    </xsd:element>
    <xsd:element name="ADBWFHistoryLink" ma:index="25" nillable="true" ma:displayName="Workflow Status" ma:hidden="true" ma:internalName="ADBWFHistoryLink">
      <xsd:simpleType>
        <xsd:restriction base="dms:Text"/>
      </xsd:simpleType>
    </xsd:element>
    <xsd:element name="MediaLengthInSeconds" ma:index="26" nillable="true" ma:displayName="Length (seconds)" ma:internalName="MediaLengthInSeconds" ma:readOnly="true">
      <xsd:simpleType>
        <xsd:restriction base="dms:Unknown"/>
      </xsd:simpleType>
    </xsd:element>
    <xsd:element name="ADBWFRequestID" ma:index="27" nillable="true" ma:displayName="Workflow Request ID" ma:hidden="true" ma:internalName="ADBWFRequestID">
      <xsd:simpleType>
        <xsd:restriction base="dms:Number"/>
      </xsd:simpleType>
    </xsd:element>
    <xsd:element name="lcf76f155ced4ddcb4097134ff3c332f" ma:index="29" nillable="true" ma:taxonomy="true" ma:internalName="lcf76f155ced4ddcb4097134ff3c332f" ma:taxonomyFieldName="MediaServiceImageTags" ma:displayName="Image Tags" ma:readOnly="false" ma:fieldId="{5cf76f15-5ced-4ddc-b409-7134ff3c332f}" ma:taxonomyMulti="true" ma:sspId="115af50e-efb3-4a0e-b425-875ff625e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78542b1fffc4a1c84659474212e3133 xmlns="c1fdd505-2570-46c2-bd04-3e0f2d874cf5">
      <Terms xmlns="http://schemas.microsoft.com/office/infopath/2007/PartnerControls">
        <TermInfo xmlns="http://schemas.microsoft.com/office/infopath/2007/PartnerControls">
          <TermName xmlns="http://schemas.microsoft.com/office/infopath/2007/PartnerControls">SDCC</TermName>
          <TermId xmlns="http://schemas.microsoft.com/office/infopath/2007/PartnerControls">5aaa5968-0b17-43f6-85ce-71d3f4ca97a7</TermId>
        </TermInfo>
      </Terms>
    </j78542b1fffc4a1c84659474212e3133>
    <lcf76f155ced4ddcb4097134ff3c332f xmlns="0a36729c-c28a-4b1c-99a0-4a71e615e92b">
      <Terms xmlns="http://schemas.microsoft.com/office/infopath/2007/PartnerControls"/>
    </lcf76f155ced4ddcb4097134ff3c332f>
    <MediaServiceMetadata xmlns="8f43315e-0024-443b-aa38-fb47fc4c42a0" xsi:nil="true"/>
    <ADBWFRequestID xmlns="0a36729c-c28a-4b1c-99a0-4a71e615e92b" xsi:nil="true"/>
    <Photo xmlns="0a36729c-c28a-4b1c-99a0-4a71e615e92b" xsi:nil="true"/>
    <ADBWFHistoryLink xmlns="0a36729c-c28a-4b1c-99a0-4a71e615e92b" xsi:nil="true"/>
    <ADBWFDocumentStatus xmlns="0a36729c-c28a-4b1c-99a0-4a71e615e92b" xsi:nil="true"/>
    <MediaServiceFastMetadata xmlns="8f43315e-0024-443b-aa38-fb47fc4c42a0" xsi:nil="true"/>
  </documentManagement>
</p:properties>
</file>

<file path=customXml/itemProps1.xml><?xml version="1.0" encoding="utf-8"?>
<ds:datastoreItem xmlns:ds="http://schemas.openxmlformats.org/officeDocument/2006/customXml" ds:itemID="{5A8938F3-BC45-4827-8D68-B51E3FB97AD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E373CE5-3E8E-4D19-A24D-CC9C0EB9B048}"/>
</file>

<file path=customXml/itemProps3.xml><?xml version="1.0" encoding="utf-8"?>
<ds:datastoreItem xmlns:ds="http://schemas.openxmlformats.org/officeDocument/2006/customXml" ds:itemID="{FAF59A28-18B7-41A4-A5D0-8ECD0105D71E}">
  <ds:schemaRefs>
    <ds:schemaRef ds:uri="http://schemas.microsoft.com/office/2006/metadata/properties"/>
    <ds:schemaRef ds:uri="http://schemas.microsoft.com/office/infopath/2007/PartnerControls"/>
    <ds:schemaRef ds:uri="45bb880f-e21c-456a-bfee-aeebcc95e709"/>
    <ds:schemaRef ds:uri="c1fdd505-2570-46c2-bd04-3e0f2d874cf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403</Words>
  <Application>Microsoft Macintosh PowerPoint</Application>
  <PresentationFormat>Custom</PresentationFormat>
  <Paragraphs>36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Carlo Dela Cruz</dc:creator>
  <cp:lastModifiedBy>Michael Anyala</cp:lastModifiedBy>
  <cp:revision>5</cp:revision>
  <dcterms:created xsi:type="dcterms:W3CDTF">2024-04-26T05:58:21Z</dcterms:created>
  <dcterms:modified xsi:type="dcterms:W3CDTF">2024-05-13T15:04:22Z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0x0101000900981A6F918946A4A4DDEB496CF1D4</vt:lpwstr>
  </property>
  <property fmtid="{D5CDD505-2E9C-101B-9397-08002B2CF9AE}" pid="3" name="ce5a4fae9a7d4e3d9d782ef76d38f19e">
    <vt:lpwstr>Transport|1ee1a871-9841-4244-af10-500136720e72</vt:lpwstr>
  </property>
  <property fmtid="{D5CDD505-2E9C-101B-9397-08002B2CF9AE}" pid="4" name="h00e4aaaf4624e24a7df7f06faa038c6">
    <vt:lpwstr>English|16ac8743-31bb-43f8-9a73-533a041667d6</vt:lpwstr>
  </property>
  <property fmtid="{D5CDD505-2E9C-101B-9397-08002B2CF9AE}" pid="5" name="MSIP_Label_817d4574-7375-4d17-b29c-6e4c6df0fcb0_Enabled">
    <vt:lpwstr>true</vt:lpwstr>
  </property>
  <property fmtid="{D5CDD505-2E9C-101B-9397-08002B2CF9AE}" pid="6" name="MSIP_Label_817d4574-7375-4d17-b29c-6e4c6df0fcb0_SetDate">
    <vt:lpwstr>2024-05-08T22:36:43Z</vt:lpwstr>
  </property>
  <property fmtid="{D5CDD505-2E9C-101B-9397-08002B2CF9AE}" pid="7" name="MSIP_Label_817d4574-7375-4d17-b29c-6e4c6df0fcb0_Method">
    <vt:lpwstr>Standard</vt:lpwstr>
  </property>
  <property fmtid="{D5CDD505-2E9C-101B-9397-08002B2CF9AE}" pid="8" name="MSIP_Label_817d4574-7375-4d17-b29c-6e4c6df0fcb0_Name">
    <vt:lpwstr>ADB Internal</vt:lpwstr>
  </property>
  <property fmtid="{D5CDD505-2E9C-101B-9397-08002B2CF9AE}" pid="9" name="MSIP_Label_817d4574-7375-4d17-b29c-6e4c6df0fcb0_SiteId">
    <vt:lpwstr>9495d6bb-41c2-4c58-848f-92e52cf3d640</vt:lpwstr>
  </property>
  <property fmtid="{D5CDD505-2E9C-101B-9397-08002B2CF9AE}" pid="10" name="MSIP_Label_817d4574-7375-4d17-b29c-6e4c6df0fcb0_ActionId">
    <vt:lpwstr>644b939a-ab74-464d-ad54-0d6ab427fd79</vt:lpwstr>
  </property>
  <property fmtid="{D5CDD505-2E9C-101B-9397-08002B2CF9AE}" pid="11" name="MSIP_Label_817d4574-7375-4d17-b29c-6e4c6df0fcb0_ContentBits">
    <vt:lpwstr>2</vt:lpwstr>
  </property>
  <property fmtid="{D5CDD505-2E9C-101B-9397-08002B2CF9AE}" pid="12" name="ClassificationContentMarkingFooterLocations">
    <vt:lpwstr>Office Theme:8</vt:lpwstr>
  </property>
  <property fmtid="{D5CDD505-2E9C-101B-9397-08002B2CF9AE}" pid="13" name="ClassificationContentMarkingFooterText">
    <vt:lpwstr>INTERNAL. This information is accessible to ADB Management and staff. It may be shared outside ADB with appropriate permission.</vt:lpwstr>
  </property>
  <property fmtid="{D5CDD505-2E9C-101B-9397-08002B2CF9AE}" pid="14" name="k985dbdc596c44d7acaf8184f33920f0">
    <vt:lpwstr/>
  </property>
  <property fmtid="{D5CDD505-2E9C-101B-9397-08002B2CF9AE}" pid="15" name="ADBSector">
    <vt:lpwstr/>
  </property>
  <property fmtid="{D5CDD505-2E9C-101B-9397-08002B2CF9AE}" pid="16" name="Focus Area">
    <vt:lpwstr>5;#Transport|1ee1a871-9841-4244-af10-500136720e72</vt:lpwstr>
  </property>
  <property fmtid="{D5CDD505-2E9C-101B-9397-08002B2CF9AE}" pid="17" name="ADBCountry">
    <vt:lpwstr/>
  </property>
  <property fmtid="{D5CDD505-2E9C-101B-9397-08002B2CF9AE}" pid="18" name="p030e467f78f45b4ae8f7e2c17ea4d82">
    <vt:lpwstr/>
  </property>
  <property fmtid="{D5CDD505-2E9C-101B-9397-08002B2CF9AE}" pid="19" name="ADBProjectDocumentType">
    <vt:lpwstr/>
  </property>
  <property fmtid="{D5CDD505-2E9C-101B-9397-08002B2CF9AE}" pid="20" name="ADBCountryDocumentType">
    <vt:lpwstr/>
  </property>
  <property fmtid="{D5CDD505-2E9C-101B-9397-08002B2CF9AE}" pid="21" name="ADBContentGroup">
    <vt:lpwstr>2;#SDCC|5aaa5968-0b17-43f6-85ce-71d3f4ca97a7</vt:lpwstr>
  </property>
  <property fmtid="{D5CDD505-2E9C-101B-9397-08002B2CF9AE}" pid="22" name="ADBDocumentSecurity">
    <vt:lpwstr/>
  </property>
  <property fmtid="{D5CDD505-2E9C-101B-9397-08002B2CF9AE}" pid="23" name="ADBDepartmentOwner">
    <vt:lpwstr/>
  </property>
  <property fmtid="{D5CDD505-2E9C-101B-9397-08002B2CF9AE}" pid="24" name="a37ff23a602146d4934a49238d370ca5">
    <vt:lpwstr/>
  </property>
  <property fmtid="{D5CDD505-2E9C-101B-9397-08002B2CF9AE}" pid="25" name="d61536b25a8a4fedb48bb564279be82a">
    <vt:lpwstr/>
  </property>
  <property fmtid="{D5CDD505-2E9C-101B-9397-08002B2CF9AE}" pid="26" name="MediaServiceImageTags">
    <vt:lpwstr/>
  </property>
  <property fmtid="{D5CDD505-2E9C-101B-9397-08002B2CF9AE}" pid="27" name="ADBDocumentLanguage">
    <vt:lpwstr>1;#English|16ac8743-31bb-43f8-9a73-533a041667d6</vt:lpwstr>
  </property>
  <property fmtid="{D5CDD505-2E9C-101B-9397-08002B2CF9AE}" pid="28" name="d01a0ce1b141461dbfb235a3ab729a2c">
    <vt:lpwstr/>
  </property>
  <property fmtid="{D5CDD505-2E9C-101B-9397-08002B2CF9AE}" pid="29" name="ADBProject">
    <vt:lpwstr/>
  </property>
  <property fmtid="{D5CDD505-2E9C-101B-9397-08002B2CF9AE}" pid="30" name="de77c5b4d20d4bdeb0b6d09350193e53">
    <vt:lpwstr/>
  </property>
  <property fmtid="{D5CDD505-2E9C-101B-9397-08002B2CF9AE}" pid="31" name="ADBDocumentType">
    <vt:lpwstr/>
  </property>
  <property fmtid="{D5CDD505-2E9C-101B-9397-08002B2CF9AE}" pid="32" name="hca2169e3b0945318411f30479ba40c8">
    <vt:lpwstr/>
  </property>
  <property fmtid="{D5CDD505-2E9C-101B-9397-08002B2CF9AE}" pid="33" name="a0d1b14b197747dfafc19f70ff45d4f6">
    <vt:lpwstr/>
  </property>
  <property fmtid="{D5CDD505-2E9C-101B-9397-08002B2CF9AE}" pid="34" name="TaxCatchAll">
    <vt:lpwstr>5;#Transport|1ee1a871-9841-4244-af10-500136720e72;#2;#SDCC|5aaa5968-0b17-43f6-85ce-71d3f4ca97a7;#1;#English|16ac8743-31bb-43f8-9a73-533a041667d6</vt:lpwstr>
  </property>
</Properties>
</file>