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A4D2"/>
    <a:srgbClr val="202388"/>
    <a:srgbClr val="00A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763CB8-0D3D-4DE1-B678-C8E55BDDE886}" v="13" dt="2024-05-09T15:37:33.5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70"/>
    <p:restoredTop sz="96197"/>
  </p:normalViewPr>
  <p:slideViewPr>
    <p:cSldViewPr snapToGrid="0">
      <p:cViewPr varScale="1">
        <p:scale>
          <a:sx n="97" d="100"/>
          <a:sy n="97" d="100"/>
        </p:scale>
        <p:origin x="3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BD154-F5FA-736D-FB8E-FEE87B402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2A7B53-3E39-8BA3-7758-A7258FD1A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EC22C-6FC5-FB1C-8F72-8C8A90FA9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DF0C-E241-8F41-914F-7A85E8F3F512}" type="datetimeFigureOut">
              <a:rPr lang="en-US" smtClean="0"/>
              <a:t>13/05/2024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39B02-AF79-E3D4-86A4-E9FB275BF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1F4C0-1FC9-2882-5E76-D7205ED94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ECBC-86D7-DA41-AEC8-EF26BA0A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13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8B1E4-7670-5E09-1D73-A1C1B103C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4859E8-69D4-9958-CB23-35855D80D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904D9-72EF-BF68-07D5-E34E18E5B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DF0C-E241-8F41-914F-7A85E8F3F512}" type="datetimeFigureOut">
              <a:rPr lang="en-US" smtClean="0"/>
              <a:t>13/05/2024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DA57A-ABF5-0FCC-73C6-649418931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A5855-CD9D-62D9-A05B-1649572C8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ECBC-86D7-DA41-AEC8-EF26BA0A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04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688106-FC7A-4333-F423-91C62BC4A7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C33D08-10CB-85DB-D22A-245812DA8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74CA6-7D07-7F13-B5C5-7ACDC369E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DF0C-E241-8F41-914F-7A85E8F3F512}" type="datetimeFigureOut">
              <a:rPr lang="en-US" smtClean="0"/>
              <a:t>13/05/2024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C2445-D122-553B-5170-7FA3394FB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062BA-635F-1202-F055-FFB324417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ECBC-86D7-DA41-AEC8-EF26BA0A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52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CE581-30DA-13B7-FD20-724B1CE3D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65C2C-46C7-3586-CEB5-EB7824AEA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19230-22F0-AE1A-CBC5-E80370DDA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DF0C-E241-8F41-914F-7A85E8F3F512}" type="datetimeFigureOut">
              <a:rPr lang="en-US" smtClean="0"/>
              <a:t>13/05/2024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5B8E3-0026-BBA5-0F7E-C9121BB88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423C7-2E47-87F8-CA74-D386A2B9F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ECBC-86D7-DA41-AEC8-EF26BA0A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66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FCBFF-D73B-413F-029C-5C45A2290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732C5-E1FE-B3C0-7B4C-6DF612C3D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C8D07-FB42-25E9-4480-9045C6E87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DF0C-E241-8F41-914F-7A85E8F3F512}" type="datetimeFigureOut">
              <a:rPr lang="en-US" smtClean="0"/>
              <a:t>13/05/2024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AF842-068B-0601-1AC3-2F7905C14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B32E9-DA5B-257D-6B3B-EDC4F9875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ECBC-86D7-DA41-AEC8-EF26BA0A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6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2BEA7-D073-7A5E-DFBA-24F81084F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BF359-F21F-8CF2-F6FC-01FD7E2D3C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347BDE-6B30-F0CF-04EE-0C3C313D4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12E88F-EA75-DB9D-7B50-2D10F4B0B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DF0C-E241-8F41-914F-7A85E8F3F512}" type="datetimeFigureOut">
              <a:rPr lang="en-US" smtClean="0"/>
              <a:t>13/05/2024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018650-9736-EAD3-77DC-ACCB2E75E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78BD96-5DBA-E6B1-E036-BFD5A029C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ECBC-86D7-DA41-AEC8-EF26BA0A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3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5DA9B-4060-1A55-AB88-15C7FDCA0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CD09E2-57EC-8C5F-388F-094897A6A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5AECAA-74BD-08D8-4BD1-C57637A9C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4F1AF-7180-3AD3-578A-16B8C24937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865A30-B787-6C83-69B8-77C3C90A62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9CF96B-5992-36B7-ABC5-CEC261CA1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DF0C-E241-8F41-914F-7A85E8F3F512}" type="datetimeFigureOut">
              <a:rPr lang="en-US" smtClean="0"/>
              <a:t>13/05/2024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44C3E8-CB78-2288-7DCF-6AAE841D5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2CBC3F-D8D8-40B4-64DF-8C8B9FBDE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ECBC-86D7-DA41-AEC8-EF26BA0A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44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1D997-EB83-8C64-38C3-F9882ACF0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7860DD-C530-3ED0-EE2F-E629B8813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DF0C-E241-8F41-914F-7A85E8F3F512}" type="datetimeFigureOut">
              <a:rPr lang="en-US" smtClean="0"/>
              <a:t>13/05/2024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F5E159-CE4B-6624-DEC7-BA4AAFFF0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458335-36D3-9708-622A-95A5F7028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ECBC-86D7-DA41-AEC8-EF26BA0A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57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622544-2D2E-04E0-E5C5-6621BFBB2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DF0C-E241-8F41-914F-7A85E8F3F512}" type="datetimeFigureOut">
              <a:rPr lang="en-US" smtClean="0"/>
              <a:t>13/05/2024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04F947-EC70-1036-1253-76FB41CC9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531575-6C7B-1E83-4983-ABB418781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ECBC-86D7-DA41-AEC8-EF26BA0A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79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CC149-9FC4-4A3B-1232-27C7B8609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43A88-75B1-31D9-A1B9-0916786C8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DCD80A-5152-F259-A364-89FDDD26D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E321C6-06E5-8F77-56DD-91104D013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DF0C-E241-8F41-914F-7A85E8F3F512}" type="datetimeFigureOut">
              <a:rPr lang="en-US" smtClean="0"/>
              <a:t>13/05/2024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98A4D6-782A-0321-C299-18EA16959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8991B-130A-7402-56D1-8A725858D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ECBC-86D7-DA41-AEC8-EF26BA0A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12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685BE-4567-8B7C-31DE-37A2265A9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BCBC8F-E7D1-BA17-8D11-D0270574F3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9156C6-F2EA-8394-B04D-B3151B9BA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1464E-0334-A9CD-0BA4-7F715BADB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DF0C-E241-8F41-914F-7A85E8F3F512}" type="datetimeFigureOut">
              <a:rPr lang="en-US" smtClean="0"/>
              <a:t>13/05/2024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5290FC-608E-8150-A1D9-95D7D5B71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03C9A-3BFB-40D5-E2FB-303788E32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ECBC-86D7-DA41-AEC8-EF26BA0A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51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CB405C-4000-C6F6-D3A5-82A95BA77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D8651-6655-54B9-DF40-8F83562BA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B51DC-A102-FA2F-0565-C8D1310E7E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FDF0C-E241-8F41-914F-7A85E8F3F512}" type="datetimeFigureOut">
              <a:rPr lang="en-US" smtClean="0"/>
              <a:t>13/05/2024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3B274-E4F8-ADC0-79EC-F10598A4A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88576-8F65-6A93-1D06-AFB9ECA4E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1ECBC-86D7-DA41-AEC8-EF26BA0A0F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357A44-6917-1542-E802-E8019F42C54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3379788" y="6672580"/>
            <a:ext cx="545465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206285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matecompatiblegrowth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limatecompatiblegrowth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98AB43-3ECB-CCF7-2600-288A51C348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762" y="2679"/>
            <a:ext cx="12182474" cy="685264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39616D-30DB-F397-A4F5-1C7265521FB8}"/>
              </a:ext>
            </a:extLst>
          </p:cNvPr>
          <p:cNvSpPr txBox="1">
            <a:spLocks/>
          </p:cNvSpPr>
          <p:nvPr/>
        </p:nvSpPr>
        <p:spPr>
          <a:xfrm>
            <a:off x="2666835" y="4937523"/>
            <a:ext cx="4376903" cy="2175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Google Shape;272;p14">
            <a:extLst>
              <a:ext uri="{FF2B5EF4-FFF2-40B4-BE49-F238E27FC236}">
                <a16:creationId xmlns:a16="http://schemas.microsoft.com/office/drawing/2014/main" id="{294727AC-3891-7430-FD00-EACD7C80EC1C}"/>
              </a:ext>
            </a:extLst>
          </p:cNvPr>
          <p:cNvSpPr txBox="1">
            <a:spLocks/>
          </p:cNvSpPr>
          <p:nvPr/>
        </p:nvSpPr>
        <p:spPr>
          <a:xfrm>
            <a:off x="457200" y="1645919"/>
            <a:ext cx="8763000" cy="251573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GB" sz="4800" dirty="0">
                <a:solidFill>
                  <a:srgbClr val="04A4D2"/>
                </a:solidFill>
                <a:latin typeface="Ideal Sans Bold" pitchFamily="2" charset="0"/>
                <a:cs typeface="Ideal Sans Bold" pitchFamily="2" charset="0"/>
              </a:rPr>
              <a:t>Data-2-Deal: </a:t>
            </a:r>
          </a:p>
          <a:p>
            <a:pPr algn="l">
              <a:spcBef>
                <a:spcPts val="0"/>
              </a:spcBef>
            </a:pPr>
            <a:r>
              <a:rPr lang="en-GB" sz="4800" dirty="0">
                <a:solidFill>
                  <a:srgbClr val="04A4D2"/>
                </a:solidFill>
                <a:latin typeface="Ideal Sans Bold" pitchFamily="2" charset="0"/>
                <a:cs typeface="Ideal Sans Bold" pitchFamily="2" charset="0"/>
              </a:rPr>
              <a:t>Low Carbon Pathways to Investment &amp; Finance</a:t>
            </a:r>
            <a:endParaRPr lang="en" sz="4800" dirty="0">
              <a:solidFill>
                <a:srgbClr val="04A4D2"/>
              </a:solidFill>
              <a:latin typeface="Ideal Sans Bold" pitchFamily="2" charset="0"/>
              <a:cs typeface="Ideal Sans Bold" pitchFamily="2" charset="0"/>
            </a:endParaRPr>
          </a:p>
        </p:txBody>
      </p:sp>
      <p:sp>
        <p:nvSpPr>
          <p:cNvPr id="7" name="Google Shape;343;p21">
            <a:extLst>
              <a:ext uri="{FF2B5EF4-FFF2-40B4-BE49-F238E27FC236}">
                <a16:creationId xmlns:a16="http://schemas.microsoft.com/office/drawing/2014/main" id="{D034CF5D-FE28-9F1B-DD53-DADD7EBBB230}"/>
              </a:ext>
            </a:extLst>
          </p:cNvPr>
          <p:cNvSpPr txBox="1">
            <a:spLocks/>
          </p:cNvSpPr>
          <p:nvPr/>
        </p:nvSpPr>
        <p:spPr>
          <a:xfrm>
            <a:off x="457200" y="4036669"/>
            <a:ext cx="8031480" cy="14248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" sz="2400" b="1" dirty="0">
                <a:solidFill>
                  <a:srgbClr val="002060"/>
                </a:solidFill>
                <a:latin typeface="Arial"/>
                <a:cs typeface="Arial"/>
              </a:rPr>
              <a:t>Mark Howells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" sz="2400" dirty="0">
                <a:solidFill>
                  <a:srgbClr val="002060"/>
                </a:solidFill>
                <a:latin typeface="Arial"/>
                <a:cs typeface="Arial"/>
                <a:hlinkClick r:id="rId3"/>
              </a:rPr>
              <a:t>ClimateCompatibleGrowth.com</a:t>
            </a:r>
            <a:r>
              <a:rPr lang="en" sz="2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br>
              <a:rPr lang="en" sz="2400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" sz="2000" dirty="0">
                <a:solidFill>
                  <a:srgbClr val="002060"/>
                </a:solidFill>
                <a:latin typeface="Arial"/>
                <a:cs typeface="Arial"/>
              </a:rPr>
              <a:t>[Loughborough University &amp; Imperial College London]</a:t>
            </a:r>
            <a:endParaRPr lang="en" sz="2400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6217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242493-8528-4A01-6132-15129D2D3A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762" y="2679"/>
            <a:ext cx="12182474" cy="685264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39616D-30DB-F397-A4F5-1C7265521FB8}"/>
              </a:ext>
            </a:extLst>
          </p:cNvPr>
          <p:cNvSpPr txBox="1">
            <a:spLocks/>
          </p:cNvSpPr>
          <p:nvPr/>
        </p:nvSpPr>
        <p:spPr>
          <a:xfrm>
            <a:off x="2666835" y="4937523"/>
            <a:ext cx="4376903" cy="2175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93EF58-68AB-121D-F7B7-802866AB6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06" y="4072028"/>
            <a:ext cx="94869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255560-515F-FE48-73E1-429E23854B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63" t="23056" r="17031" b="6111"/>
          <a:stretch/>
        </p:blipFill>
        <p:spPr>
          <a:xfrm>
            <a:off x="657225" y="919457"/>
            <a:ext cx="4657725" cy="24288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56F637-DDA2-899A-6042-2704D3FC06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8265" y="494304"/>
            <a:ext cx="6493145" cy="3652394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324EC81-2ADF-51EE-06A8-871ADEDFE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101" y="3495745"/>
            <a:ext cx="2925947" cy="155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ata-to-Deal (D2D) logo">
            <a:extLst>
              <a:ext uri="{FF2B5EF4-FFF2-40B4-BE49-F238E27FC236}">
                <a16:creationId xmlns:a16="http://schemas.microsoft.com/office/drawing/2014/main" id="{28F44D91-D71B-5B87-1E0E-EB17973D0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3393052"/>
            <a:ext cx="1744116" cy="174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027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268755-74EE-B2D2-B5A8-817906184B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762" y="2679"/>
            <a:ext cx="12182474" cy="685264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39616D-30DB-F397-A4F5-1C7265521FB8}"/>
              </a:ext>
            </a:extLst>
          </p:cNvPr>
          <p:cNvSpPr txBox="1">
            <a:spLocks/>
          </p:cNvSpPr>
          <p:nvPr/>
        </p:nvSpPr>
        <p:spPr>
          <a:xfrm>
            <a:off x="2666835" y="4937523"/>
            <a:ext cx="4376903" cy="2175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4721BEC-5064-DD31-50BD-32B68777D2DA}"/>
              </a:ext>
            </a:extLst>
          </p:cNvPr>
          <p:cNvSpPr txBox="1">
            <a:spLocks/>
          </p:cNvSpPr>
          <p:nvPr/>
        </p:nvSpPr>
        <p:spPr>
          <a:xfrm>
            <a:off x="1569161" y="3116545"/>
            <a:ext cx="7132879" cy="2783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latin typeface="Ideal Sans Book" pitchFamily="2" charset="0"/>
              <a:cs typeface="Ideal Sans Book" pitchFamily="2" charset="0"/>
            </a:endParaRPr>
          </a:p>
        </p:txBody>
      </p:sp>
      <p:sp>
        <p:nvSpPr>
          <p:cNvPr id="3" name="Google Shape;272;p14">
            <a:extLst>
              <a:ext uri="{FF2B5EF4-FFF2-40B4-BE49-F238E27FC236}">
                <a16:creationId xmlns:a16="http://schemas.microsoft.com/office/drawing/2014/main" id="{E4D36047-8DE1-D71F-5444-5C257F6794DE}"/>
              </a:ext>
            </a:extLst>
          </p:cNvPr>
          <p:cNvSpPr txBox="1">
            <a:spLocks/>
          </p:cNvSpPr>
          <p:nvPr/>
        </p:nvSpPr>
        <p:spPr>
          <a:xfrm>
            <a:off x="1569161" y="2115326"/>
            <a:ext cx="7651039" cy="110896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PH" sz="6000" dirty="0">
                <a:solidFill>
                  <a:srgbClr val="04A4D2"/>
                </a:solidFill>
                <a:latin typeface="Ideal Sans Bold" pitchFamily="2" charset="0"/>
                <a:cs typeface="Ideal Sans Bold" pitchFamily="2" charset="0"/>
              </a:rPr>
              <a:t>THANK YOU!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68705A-4DB9-560A-AFC2-D1598ED27E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522" r="1540" b="22946"/>
          <a:stretch/>
        </p:blipFill>
        <p:spPr>
          <a:xfrm>
            <a:off x="1617483" y="4225510"/>
            <a:ext cx="4283357" cy="1456811"/>
          </a:xfrm>
          <a:prstGeom prst="rect">
            <a:avLst/>
          </a:prstGeom>
        </p:spPr>
      </p:pic>
      <p:sp>
        <p:nvSpPr>
          <p:cNvPr id="4" name="Google Shape;343;p21">
            <a:extLst>
              <a:ext uri="{FF2B5EF4-FFF2-40B4-BE49-F238E27FC236}">
                <a16:creationId xmlns:a16="http://schemas.microsoft.com/office/drawing/2014/main" id="{80F8A979-8B7C-729F-E361-8C0A50B9A232}"/>
              </a:ext>
            </a:extLst>
          </p:cNvPr>
          <p:cNvSpPr txBox="1">
            <a:spLocks/>
          </p:cNvSpPr>
          <p:nvPr/>
        </p:nvSpPr>
        <p:spPr>
          <a:xfrm>
            <a:off x="1569161" y="3116546"/>
            <a:ext cx="6586538" cy="11089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" sz="2400" b="1" dirty="0">
                <a:solidFill>
                  <a:srgbClr val="002060"/>
                </a:solidFill>
                <a:latin typeface="Arial"/>
                <a:cs typeface="Arial"/>
              </a:rPr>
              <a:t>Mark Howells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" sz="2400" u="sng" dirty="0">
                <a:solidFill>
                  <a:srgbClr val="002060"/>
                </a:solidFill>
                <a:latin typeface="Arial"/>
                <a:cs typeface="Arial"/>
                <a:hlinkClick r:id="rId4"/>
              </a:rPr>
              <a:t>ClimateCompatibleGrowth.com</a:t>
            </a:r>
            <a:endParaRPr lang="en" sz="2400" u="sng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5036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31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Ideal Sans Bold</vt:lpstr>
      <vt:lpstr>Ideal Sans Book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 Dela Cruz</dc:creator>
  <cp:lastModifiedBy>Jiwoon Kang</cp:lastModifiedBy>
  <cp:revision>23</cp:revision>
  <dcterms:created xsi:type="dcterms:W3CDTF">2023-10-06T07:30:23Z</dcterms:created>
  <dcterms:modified xsi:type="dcterms:W3CDTF">2024-05-13T00:54:21Z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17d4574-7375-4d17-b29c-6e4c6df0fcb0_Enabled">
    <vt:lpwstr>true</vt:lpwstr>
  </property>
  <property fmtid="{D5CDD505-2E9C-101B-9397-08002B2CF9AE}" pid="3" name="MSIP_Label_817d4574-7375-4d17-b29c-6e4c6df0fcb0_SetDate">
    <vt:lpwstr>2024-04-28T04:40:37Z</vt:lpwstr>
  </property>
  <property fmtid="{D5CDD505-2E9C-101B-9397-08002B2CF9AE}" pid="4" name="MSIP_Label_817d4574-7375-4d17-b29c-6e4c6df0fcb0_Method">
    <vt:lpwstr>Standard</vt:lpwstr>
  </property>
  <property fmtid="{D5CDD505-2E9C-101B-9397-08002B2CF9AE}" pid="5" name="MSIP_Label_817d4574-7375-4d17-b29c-6e4c6df0fcb0_Name">
    <vt:lpwstr>ADB Internal</vt:lpwstr>
  </property>
  <property fmtid="{D5CDD505-2E9C-101B-9397-08002B2CF9AE}" pid="6" name="MSIP_Label_817d4574-7375-4d17-b29c-6e4c6df0fcb0_SiteId">
    <vt:lpwstr>9495d6bb-41c2-4c58-848f-92e52cf3d640</vt:lpwstr>
  </property>
  <property fmtid="{D5CDD505-2E9C-101B-9397-08002B2CF9AE}" pid="7" name="MSIP_Label_817d4574-7375-4d17-b29c-6e4c6df0fcb0_ActionId">
    <vt:lpwstr>cf7947a3-37db-4f2a-a745-33b736859d8b</vt:lpwstr>
  </property>
  <property fmtid="{D5CDD505-2E9C-101B-9397-08002B2CF9AE}" pid="8" name="MSIP_Label_817d4574-7375-4d17-b29c-6e4c6df0fcb0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INTERNAL. This information is accessible to ADB Management and staff. It may be shared outside ADB with appropriate permission.</vt:lpwstr>
  </property>
</Properties>
</file>