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embeddedFontLst>
    <p:embeddedFont>
      <p:font typeface="Poppins"/>
      <p:regular r:id="rId15"/>
      <p:bold r:id="rId16"/>
      <p:italic r:id="rId17"/>
      <p:boldItalic r:id="rId18"/>
    </p:embeddedFont>
    <p:embeddedFont>
      <p:font typeface="Poppins SemiBold"/>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hRE83U8cddKBuQRbUe2QsvLCxL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Poppins-boldItalic.fntdata"/><Relationship Id="rId8" Type="http://schemas.openxmlformats.org/officeDocument/2006/relationships/slide" Target="slides/slide4.xml"/><Relationship Id="rId21" Type="http://schemas.openxmlformats.org/officeDocument/2006/relationships/font" Target="fonts/PoppinsSemiBold-italic.fntdata"/><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font" Target="fonts/Poppins-italic.fntdata"/><Relationship Id="rId7" Type="http://schemas.openxmlformats.org/officeDocument/2006/relationships/slide" Target="slides/slide3.xml"/><Relationship Id="rId25" Type="http://schemas.openxmlformats.org/officeDocument/2006/relationships/customXml" Target="../customXml/item2.xml"/><Relationship Id="rId20" Type="http://schemas.openxmlformats.org/officeDocument/2006/relationships/font" Target="fonts/PoppinsSemiBold-bold.fntdata"/><Relationship Id="rId2" Type="http://schemas.openxmlformats.org/officeDocument/2006/relationships/presProps" Target="presProps.xml"/><Relationship Id="rId16" Type="http://schemas.openxmlformats.org/officeDocument/2006/relationships/font" Target="fonts/Poppins-bold.fntdata"/><Relationship Id="rId11" Type="http://schemas.openxmlformats.org/officeDocument/2006/relationships/slide" Target="slides/slide7.xml"/><Relationship Id="rId1" Type="http://schemas.openxmlformats.org/officeDocument/2006/relationships/theme" Target="theme/theme2.xml"/><Relationship Id="rId6" Type="http://schemas.openxmlformats.org/officeDocument/2006/relationships/slide" Target="slides/slide2.xml"/><Relationship Id="rId24" Type="http://schemas.openxmlformats.org/officeDocument/2006/relationships/customXml" Target="../customXml/item1.xml"/><Relationship Id="rId23" Type="http://customschemas.google.com/relationships/presentationmetadata" Target="metadata"/><Relationship Id="rId15" Type="http://schemas.openxmlformats.org/officeDocument/2006/relationships/font" Target="fonts/Poppins-regular.fntdata"/><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font" Target="fonts/PoppinsSemiBold-regular.fntdata"/><Relationship Id="rId22" Type="http://schemas.openxmlformats.org/officeDocument/2006/relationships/font" Target="fonts/PoppinsSemiBold-boldItalic.fntdata"/><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09538" y="757238"/>
            <a:ext cx="6729412" cy="3784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94874" y="4794505"/>
            <a:ext cx="5558988" cy="4542164"/>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0:notes"/>
          <p:cNvSpPr txBox="1"/>
          <p:nvPr>
            <p:ph idx="1" type="body"/>
          </p:nvPr>
        </p:nvSpPr>
        <p:spPr>
          <a:xfrm>
            <a:off x="685800" y="4400551"/>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sz="1400"/>
          </a:p>
        </p:txBody>
      </p:sp>
      <p:sp>
        <p:nvSpPr>
          <p:cNvPr id="216" name="Google Shape;21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p:nvPr>
            <p:ph idx="2" type="sldImg"/>
          </p:nvPr>
        </p:nvSpPr>
        <p:spPr>
          <a:xfrm>
            <a:off x="109538" y="757238"/>
            <a:ext cx="6729412" cy="3784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2:notes"/>
          <p:cNvSpPr txBox="1"/>
          <p:nvPr>
            <p:ph idx="1" type="body"/>
          </p:nvPr>
        </p:nvSpPr>
        <p:spPr>
          <a:xfrm>
            <a:off x="694874" y="4794505"/>
            <a:ext cx="5558988" cy="4542164"/>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p:nvPr>
            <p:ph idx="2" type="sldImg"/>
          </p:nvPr>
        </p:nvSpPr>
        <p:spPr>
          <a:xfrm>
            <a:off x="109538" y="757238"/>
            <a:ext cx="6729412" cy="3784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3:notes"/>
          <p:cNvSpPr txBox="1"/>
          <p:nvPr>
            <p:ph idx="1" type="body"/>
          </p:nvPr>
        </p:nvSpPr>
        <p:spPr>
          <a:xfrm>
            <a:off x="694874" y="4794505"/>
            <a:ext cx="5558988" cy="4542164"/>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4:notes"/>
          <p:cNvSpPr txBox="1"/>
          <p:nvPr>
            <p:ph idx="1" type="body"/>
          </p:nvPr>
        </p:nvSpPr>
        <p:spPr>
          <a:xfrm>
            <a:off x="685800" y="4400551"/>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t/>
            </a:r>
            <a:endParaRPr sz="1400"/>
          </a:p>
          <a:p>
            <a:pPr indent="0" lvl="0" marL="0" rtl="0" algn="l">
              <a:lnSpc>
                <a:spcPct val="100000"/>
              </a:lnSpc>
              <a:spcBef>
                <a:spcPts val="0"/>
              </a:spcBef>
              <a:spcAft>
                <a:spcPts val="0"/>
              </a:spcAft>
              <a:buClr>
                <a:schemeClr val="dk1"/>
              </a:buClr>
              <a:buSzPts val="1400"/>
              <a:buFont typeface="Calibri"/>
              <a:buNone/>
            </a:pPr>
            <a:r>
              <a:rPr lang="en-US" sz="1400"/>
              <a:t>NARS is our consolidated database of critical and strategically important non-financial assets of the government. With the NARS, we hope to enable more efficient financial risk management, enhance service delivery, and improve risk reduction programs.</a:t>
            </a:r>
            <a:endParaRPr/>
          </a:p>
          <a:p>
            <a:pPr indent="0" lvl="0" marL="0" rtl="0" algn="l">
              <a:lnSpc>
                <a:spcPct val="100000"/>
              </a:lnSpc>
              <a:spcBef>
                <a:spcPts val="0"/>
              </a:spcBef>
              <a:spcAft>
                <a:spcPts val="0"/>
              </a:spcAft>
              <a:buClr>
                <a:schemeClr val="dk1"/>
              </a:buClr>
              <a:buSzPts val="1400"/>
              <a:buFont typeface="Calibri"/>
              <a:buNone/>
            </a:pPr>
            <a:r>
              <a:t/>
            </a:r>
            <a:endParaRPr sz="1400"/>
          </a:p>
          <a:p>
            <a:pPr indent="0" lvl="0" marL="0" rtl="0" algn="l">
              <a:lnSpc>
                <a:spcPct val="100000"/>
              </a:lnSpc>
              <a:spcBef>
                <a:spcPts val="0"/>
              </a:spcBef>
              <a:spcAft>
                <a:spcPts val="0"/>
              </a:spcAft>
              <a:buClr>
                <a:schemeClr val="dk1"/>
              </a:buClr>
              <a:buSzPts val="1400"/>
              <a:buFont typeface="Calibri"/>
              <a:buNone/>
            </a:pPr>
            <a:r>
              <a:rPr lang="en-US" sz="1400"/>
              <a:t>Our rationale for establishing the NARS was for government to know its non-financial assets, better manage these assets throughout its lifecycle, track the ownership of these assets, and eventually improve decision making, especially with regard to asset and risk management.</a:t>
            </a:r>
            <a:endParaRPr/>
          </a:p>
          <a:p>
            <a:pPr indent="0" lvl="0" marL="0" rtl="0" algn="l">
              <a:lnSpc>
                <a:spcPct val="100000"/>
              </a:lnSpc>
              <a:spcBef>
                <a:spcPts val="0"/>
              </a:spcBef>
              <a:spcAft>
                <a:spcPts val="0"/>
              </a:spcAft>
              <a:buClr>
                <a:schemeClr val="dk1"/>
              </a:buClr>
              <a:buSzPts val="1400"/>
              <a:buFont typeface="Calibri"/>
              <a:buNone/>
            </a:pPr>
            <a:r>
              <a:t/>
            </a:r>
            <a:endParaRPr sz="1400"/>
          </a:p>
          <a:p>
            <a:pPr indent="0" lvl="0" marL="0" rtl="0" algn="l">
              <a:lnSpc>
                <a:spcPct val="100000"/>
              </a:lnSpc>
              <a:spcBef>
                <a:spcPts val="0"/>
              </a:spcBef>
              <a:spcAft>
                <a:spcPts val="0"/>
              </a:spcAft>
              <a:buClr>
                <a:schemeClr val="dk1"/>
              </a:buClr>
              <a:buSzPts val="1400"/>
              <a:buFont typeface="Calibri"/>
              <a:buNone/>
            </a:pPr>
            <a:r>
              <a:rPr lang="en-US" sz="1400"/>
              <a:t>To achieve these, we require our partner agencies to submit the following information on their critical and strategically important assets. General information such as what type of asset it is. Location information, ideally geolocated, financial information, including book value, replacement value, assessed value, market value, or appraised value. Legal and ownership information. Insurance information. And, technical specifications such as what materials were used in its construction.</a:t>
            </a:r>
            <a:endParaRPr sz="1400"/>
          </a:p>
        </p:txBody>
      </p:sp>
      <p:sp>
        <p:nvSpPr>
          <p:cNvPr id="135" name="Google Shape;13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p:nvPr>
            <p:ph idx="2" type="sldImg"/>
          </p:nvPr>
        </p:nvSpPr>
        <p:spPr>
          <a:xfrm>
            <a:off x="109538" y="757238"/>
            <a:ext cx="6729412" cy="3784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5:notes"/>
          <p:cNvSpPr txBox="1"/>
          <p:nvPr>
            <p:ph idx="1" type="body"/>
          </p:nvPr>
        </p:nvSpPr>
        <p:spPr>
          <a:xfrm>
            <a:off x="694874" y="4794505"/>
            <a:ext cx="5558988" cy="4542164"/>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6:notes"/>
          <p:cNvSpPr/>
          <p:nvPr>
            <p:ph idx="2" type="sldImg"/>
          </p:nvPr>
        </p:nvSpPr>
        <p:spPr>
          <a:xfrm>
            <a:off x="109538" y="757238"/>
            <a:ext cx="6729412" cy="3784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6:notes"/>
          <p:cNvSpPr txBox="1"/>
          <p:nvPr>
            <p:ph idx="1" type="body"/>
          </p:nvPr>
        </p:nvSpPr>
        <p:spPr>
          <a:xfrm>
            <a:off x="694874" y="4794505"/>
            <a:ext cx="5558988" cy="4542164"/>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p:nvPr>
            <p:ph idx="2" type="sldImg"/>
          </p:nvPr>
        </p:nvSpPr>
        <p:spPr>
          <a:xfrm>
            <a:off x="109538" y="757238"/>
            <a:ext cx="6729412" cy="3784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7:notes"/>
          <p:cNvSpPr txBox="1"/>
          <p:nvPr>
            <p:ph idx="1" type="body"/>
          </p:nvPr>
        </p:nvSpPr>
        <p:spPr>
          <a:xfrm>
            <a:off x="694874" y="4794505"/>
            <a:ext cx="5558988" cy="4542164"/>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8:notes"/>
          <p:cNvSpPr txBox="1"/>
          <p:nvPr>
            <p:ph idx="1" type="body"/>
          </p:nvPr>
        </p:nvSpPr>
        <p:spPr>
          <a:xfrm>
            <a:off x="685800" y="4400551"/>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t/>
            </a:r>
            <a:endParaRPr sz="1400"/>
          </a:p>
          <a:p>
            <a:pPr indent="0" lvl="0" marL="0" rtl="0" algn="l">
              <a:lnSpc>
                <a:spcPct val="100000"/>
              </a:lnSpc>
              <a:spcBef>
                <a:spcPts val="0"/>
              </a:spcBef>
              <a:spcAft>
                <a:spcPts val="0"/>
              </a:spcAft>
              <a:buClr>
                <a:schemeClr val="dk1"/>
              </a:buClr>
              <a:buSzPts val="1400"/>
              <a:buFont typeface="Calibri"/>
              <a:buNone/>
            </a:pPr>
            <a:r>
              <a:rPr lang="en-US" sz="1400"/>
              <a:t>NARS is our consolidated database of critical and strategically important non-financial assets of the government. With the NARS, we hope to enable more efficient financial risk management, enhance service delivery, and improve risk reduction programs.</a:t>
            </a:r>
            <a:endParaRPr/>
          </a:p>
          <a:p>
            <a:pPr indent="0" lvl="0" marL="0" rtl="0" algn="l">
              <a:lnSpc>
                <a:spcPct val="100000"/>
              </a:lnSpc>
              <a:spcBef>
                <a:spcPts val="0"/>
              </a:spcBef>
              <a:spcAft>
                <a:spcPts val="0"/>
              </a:spcAft>
              <a:buClr>
                <a:schemeClr val="dk1"/>
              </a:buClr>
              <a:buSzPts val="1400"/>
              <a:buFont typeface="Calibri"/>
              <a:buNone/>
            </a:pPr>
            <a:r>
              <a:t/>
            </a:r>
            <a:endParaRPr sz="1400"/>
          </a:p>
          <a:p>
            <a:pPr indent="0" lvl="0" marL="0" rtl="0" algn="l">
              <a:lnSpc>
                <a:spcPct val="100000"/>
              </a:lnSpc>
              <a:spcBef>
                <a:spcPts val="0"/>
              </a:spcBef>
              <a:spcAft>
                <a:spcPts val="0"/>
              </a:spcAft>
              <a:buClr>
                <a:schemeClr val="dk1"/>
              </a:buClr>
              <a:buSzPts val="1400"/>
              <a:buFont typeface="Calibri"/>
              <a:buNone/>
            </a:pPr>
            <a:r>
              <a:rPr lang="en-US" sz="1400"/>
              <a:t>Our rationale for establishing the NARS was for government to know its non-financial assets, better manage these assets throughout its lifecycle, track the ownership of these assets, and eventually improve decision making, especially with regard to asset and risk management.</a:t>
            </a:r>
            <a:endParaRPr/>
          </a:p>
          <a:p>
            <a:pPr indent="0" lvl="0" marL="0" rtl="0" algn="l">
              <a:lnSpc>
                <a:spcPct val="100000"/>
              </a:lnSpc>
              <a:spcBef>
                <a:spcPts val="0"/>
              </a:spcBef>
              <a:spcAft>
                <a:spcPts val="0"/>
              </a:spcAft>
              <a:buClr>
                <a:schemeClr val="dk1"/>
              </a:buClr>
              <a:buSzPts val="1400"/>
              <a:buFont typeface="Calibri"/>
              <a:buNone/>
            </a:pPr>
            <a:r>
              <a:t/>
            </a:r>
            <a:endParaRPr sz="1400"/>
          </a:p>
          <a:p>
            <a:pPr indent="0" lvl="0" marL="0" rtl="0" algn="l">
              <a:lnSpc>
                <a:spcPct val="100000"/>
              </a:lnSpc>
              <a:spcBef>
                <a:spcPts val="0"/>
              </a:spcBef>
              <a:spcAft>
                <a:spcPts val="0"/>
              </a:spcAft>
              <a:buClr>
                <a:schemeClr val="dk1"/>
              </a:buClr>
              <a:buSzPts val="1400"/>
              <a:buFont typeface="Calibri"/>
              <a:buNone/>
            </a:pPr>
            <a:r>
              <a:rPr lang="en-US" sz="1400"/>
              <a:t>To achieve these, we require our partner agencies to submit the following information on their critical and strategically important assets. General information such as what type of asset it is. Location information, ideally geolocated, financial information, including book value, replacement value, assessed value, market value, or appraised value. Legal and ownership information. Insurance information. And, technical specifications such as what materials were used in its construction.</a:t>
            </a:r>
            <a:endParaRPr sz="1400"/>
          </a:p>
        </p:txBody>
      </p:sp>
      <p:sp>
        <p:nvSpPr>
          <p:cNvPr id="178" name="Google Shape;17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9:notes"/>
          <p:cNvSpPr txBox="1"/>
          <p:nvPr>
            <p:ph idx="1" type="body"/>
          </p:nvPr>
        </p:nvSpPr>
        <p:spPr>
          <a:xfrm>
            <a:off x="685800" y="4400551"/>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t/>
            </a:r>
            <a:endParaRPr sz="1400"/>
          </a:p>
          <a:p>
            <a:pPr indent="0" lvl="0" marL="0" rtl="0" algn="l">
              <a:lnSpc>
                <a:spcPct val="100000"/>
              </a:lnSpc>
              <a:spcBef>
                <a:spcPts val="0"/>
              </a:spcBef>
              <a:spcAft>
                <a:spcPts val="0"/>
              </a:spcAft>
              <a:buClr>
                <a:schemeClr val="dk1"/>
              </a:buClr>
              <a:buSzPts val="1400"/>
              <a:buFont typeface="Calibri"/>
              <a:buNone/>
            </a:pPr>
            <a:r>
              <a:rPr lang="en-US" sz="1400"/>
              <a:t>NARS is our consolidated database of critical and strategically important non-financial assets of the government. With the NARS, we hope to enable more efficient financial risk management, enhance service delivery, and improve risk reduction programs.</a:t>
            </a:r>
            <a:endParaRPr/>
          </a:p>
          <a:p>
            <a:pPr indent="0" lvl="0" marL="0" rtl="0" algn="l">
              <a:lnSpc>
                <a:spcPct val="100000"/>
              </a:lnSpc>
              <a:spcBef>
                <a:spcPts val="0"/>
              </a:spcBef>
              <a:spcAft>
                <a:spcPts val="0"/>
              </a:spcAft>
              <a:buClr>
                <a:schemeClr val="dk1"/>
              </a:buClr>
              <a:buSzPts val="1400"/>
              <a:buFont typeface="Calibri"/>
              <a:buNone/>
            </a:pPr>
            <a:r>
              <a:t/>
            </a:r>
            <a:endParaRPr sz="1400"/>
          </a:p>
          <a:p>
            <a:pPr indent="0" lvl="0" marL="0" rtl="0" algn="l">
              <a:lnSpc>
                <a:spcPct val="100000"/>
              </a:lnSpc>
              <a:spcBef>
                <a:spcPts val="0"/>
              </a:spcBef>
              <a:spcAft>
                <a:spcPts val="0"/>
              </a:spcAft>
              <a:buClr>
                <a:schemeClr val="dk1"/>
              </a:buClr>
              <a:buSzPts val="1400"/>
              <a:buFont typeface="Calibri"/>
              <a:buNone/>
            </a:pPr>
            <a:r>
              <a:rPr lang="en-US" sz="1400"/>
              <a:t>Our rationale for establishing the NARS was for government to know its non-financial assets, better manage these assets throughout its lifecycle, track the ownership of these assets, and eventually improve decision making, especially with regard to asset and risk management.</a:t>
            </a:r>
            <a:endParaRPr/>
          </a:p>
          <a:p>
            <a:pPr indent="0" lvl="0" marL="0" rtl="0" algn="l">
              <a:lnSpc>
                <a:spcPct val="100000"/>
              </a:lnSpc>
              <a:spcBef>
                <a:spcPts val="0"/>
              </a:spcBef>
              <a:spcAft>
                <a:spcPts val="0"/>
              </a:spcAft>
              <a:buClr>
                <a:schemeClr val="dk1"/>
              </a:buClr>
              <a:buSzPts val="1400"/>
              <a:buFont typeface="Calibri"/>
              <a:buNone/>
            </a:pPr>
            <a:r>
              <a:t/>
            </a:r>
            <a:endParaRPr sz="1400"/>
          </a:p>
          <a:p>
            <a:pPr indent="0" lvl="0" marL="0" rtl="0" algn="l">
              <a:lnSpc>
                <a:spcPct val="100000"/>
              </a:lnSpc>
              <a:spcBef>
                <a:spcPts val="0"/>
              </a:spcBef>
              <a:spcAft>
                <a:spcPts val="0"/>
              </a:spcAft>
              <a:buClr>
                <a:schemeClr val="dk1"/>
              </a:buClr>
              <a:buSzPts val="1400"/>
              <a:buFont typeface="Calibri"/>
              <a:buNone/>
            </a:pPr>
            <a:r>
              <a:rPr lang="en-US" sz="1400"/>
              <a:t>To achieve these, we require our partner agencies to submit the following information on their critical and strategically important assets. General information such as what type of asset it is. Location information, ideally geolocated, financial information, including book value, replacement value, assessed value, market value, or appraised value. Legal and ownership information. Insurance information. And, technical specifications such as what materials were used in its construction.</a:t>
            </a:r>
            <a:endParaRPr sz="1400"/>
          </a:p>
        </p:txBody>
      </p:sp>
      <p:sp>
        <p:nvSpPr>
          <p:cNvPr id="199" name="Google Shape;19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0"/>
          <p:cNvSpPr/>
          <p:nvPr>
            <p:ph idx="2" type="pic"/>
          </p:nvPr>
        </p:nvSpPr>
        <p:spPr>
          <a:xfrm>
            <a:off x="5183188" y="987425"/>
            <a:ext cx="6172200" cy="4873625"/>
          </a:xfrm>
          <a:prstGeom prst="rect">
            <a:avLst/>
          </a:prstGeom>
          <a:noFill/>
          <a:ln>
            <a:noFill/>
          </a:ln>
        </p:spPr>
      </p:sp>
      <p:sp>
        <p:nvSpPr>
          <p:cNvPr id="68" name="Google Shape;68;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13.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7.png"/><Relationship Id="rId4" Type="http://schemas.openxmlformats.org/officeDocument/2006/relationships/image" Target="../media/image23.png"/><Relationship Id="rId11" Type="http://schemas.openxmlformats.org/officeDocument/2006/relationships/image" Target="../media/image7.png"/><Relationship Id="rId10" Type="http://schemas.openxmlformats.org/officeDocument/2006/relationships/image" Target="../media/image1.png"/><Relationship Id="rId9" Type="http://schemas.openxmlformats.org/officeDocument/2006/relationships/image" Target="../media/image15.png"/><Relationship Id="rId5" Type="http://schemas.openxmlformats.org/officeDocument/2006/relationships/image" Target="../media/image21.png"/><Relationship Id="rId6" Type="http://schemas.openxmlformats.org/officeDocument/2006/relationships/image" Target="../media/image19.png"/><Relationship Id="rId7" Type="http://schemas.openxmlformats.org/officeDocument/2006/relationships/image" Target="../media/image16.png"/><Relationship Id="rId8"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8.png"/><Relationship Id="rId4" Type="http://schemas.openxmlformats.org/officeDocument/2006/relationships/image" Target="../media/image29.png"/><Relationship Id="rId9" Type="http://schemas.openxmlformats.org/officeDocument/2006/relationships/image" Target="../media/image7.png"/><Relationship Id="rId5" Type="http://schemas.openxmlformats.org/officeDocument/2006/relationships/image" Target="../media/image30.png"/><Relationship Id="rId6" Type="http://schemas.openxmlformats.org/officeDocument/2006/relationships/image" Target="../media/image24.png"/><Relationship Id="rId7" Type="http://schemas.openxmlformats.org/officeDocument/2006/relationships/image" Target="../media/image14.png"/><Relationship Id="rId8"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1.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A diagram of a diagram&#10;&#10;Description automatically generated" id="88" name="Google Shape;88;p1"/>
          <p:cNvPicPr preferRelativeResize="0"/>
          <p:nvPr/>
        </p:nvPicPr>
        <p:blipFill rotWithShape="1">
          <a:blip r:embed="rId3">
            <a:alphaModFix/>
          </a:blip>
          <a:srcRect b="2527" l="1755" r="0" t="0"/>
          <a:stretch/>
        </p:blipFill>
        <p:spPr>
          <a:xfrm>
            <a:off x="3027217" y="983885"/>
            <a:ext cx="6137565" cy="5772274"/>
          </a:xfrm>
          <a:prstGeom prst="rect">
            <a:avLst/>
          </a:prstGeom>
          <a:noFill/>
          <a:ln>
            <a:noFill/>
          </a:ln>
        </p:spPr>
      </p:pic>
      <p:sp>
        <p:nvSpPr>
          <p:cNvPr id="89" name="Google Shape;89;p1"/>
          <p:cNvSpPr/>
          <p:nvPr/>
        </p:nvSpPr>
        <p:spPr>
          <a:xfrm>
            <a:off x="0" y="270368"/>
            <a:ext cx="9405259" cy="658881"/>
          </a:xfrm>
          <a:prstGeom prst="rect">
            <a:avLst/>
          </a:prstGeom>
          <a:solidFill>
            <a:srgbClr val="152E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67" u="none" cap="none" strike="noStrike">
              <a:solidFill>
                <a:schemeClr val="lt1"/>
              </a:solidFill>
              <a:latin typeface="Calibri"/>
              <a:ea typeface="Calibri"/>
              <a:cs typeface="Calibri"/>
              <a:sym typeface="Calibri"/>
            </a:endParaRPr>
          </a:p>
        </p:txBody>
      </p:sp>
      <p:sp>
        <p:nvSpPr>
          <p:cNvPr id="90" name="Google Shape;90;p1"/>
          <p:cNvSpPr txBox="1"/>
          <p:nvPr/>
        </p:nvSpPr>
        <p:spPr>
          <a:xfrm>
            <a:off x="127387" y="325004"/>
            <a:ext cx="9277871" cy="5847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rgbClr val="FFF2CC"/>
                </a:solidFill>
                <a:latin typeface="Poppins"/>
                <a:ea typeface="Poppins"/>
                <a:cs typeface="Poppins"/>
                <a:sym typeface="Poppins"/>
              </a:rPr>
              <a:t>Integrated Risk Management Approach</a:t>
            </a:r>
            <a:endParaRPr b="1" i="0" sz="3067" u="none" cap="none" strike="noStrike">
              <a:solidFill>
                <a:srgbClr val="000000"/>
              </a:solidFill>
              <a:latin typeface="Calibri"/>
              <a:ea typeface="Calibri"/>
              <a:cs typeface="Calibri"/>
              <a:sym typeface="Calibri"/>
            </a:endParaRPr>
          </a:p>
        </p:txBody>
      </p:sp>
      <p:sp>
        <p:nvSpPr>
          <p:cNvPr id="91" name="Google Shape;91;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92" name="Google Shape;92;p1"/>
          <p:cNvPicPr preferRelativeResize="0"/>
          <p:nvPr/>
        </p:nvPicPr>
        <p:blipFill rotWithShape="1">
          <a:blip r:embed="rId4">
            <a:alphaModFix/>
          </a:blip>
          <a:srcRect b="0" l="0" r="0" t="0"/>
          <a:stretch/>
        </p:blipFill>
        <p:spPr>
          <a:xfrm>
            <a:off x="844459" y="6143001"/>
            <a:ext cx="632656" cy="572980"/>
          </a:xfrm>
          <a:prstGeom prst="rect">
            <a:avLst/>
          </a:prstGeom>
          <a:noFill/>
          <a:ln>
            <a:noFill/>
          </a:ln>
        </p:spPr>
      </p:pic>
      <p:pic>
        <p:nvPicPr>
          <p:cNvPr descr="C:\Users\pmmoreno\Desktop\BTr 2015 Anniv\BTr-Original-Logo.png" id="93" name="Google Shape;93;p1"/>
          <p:cNvPicPr preferRelativeResize="0"/>
          <p:nvPr/>
        </p:nvPicPr>
        <p:blipFill rotWithShape="1">
          <a:blip r:embed="rId5">
            <a:alphaModFix/>
          </a:blip>
          <a:srcRect b="0" l="0" r="0" t="0"/>
          <a:stretch/>
        </p:blipFill>
        <p:spPr>
          <a:xfrm>
            <a:off x="141075" y="6143001"/>
            <a:ext cx="632656" cy="572980"/>
          </a:xfrm>
          <a:prstGeom prst="rect">
            <a:avLst/>
          </a:prstGeom>
          <a:noFill/>
          <a:ln>
            <a:noFill/>
          </a:ln>
        </p:spPr>
      </p:pic>
      <p:sp>
        <p:nvSpPr>
          <p:cNvPr id="94" name="Google Shape;94;p1"/>
          <p:cNvSpPr/>
          <p:nvPr/>
        </p:nvSpPr>
        <p:spPr>
          <a:xfrm>
            <a:off x="11186650" y="787278"/>
            <a:ext cx="2514600" cy="1454700"/>
          </a:xfrm>
          <a:prstGeom prst="wedgeRectCallout">
            <a:avLst>
              <a:gd fmla="val -168767" name="adj1"/>
              <a:gd fmla="val 59500" name="adj2"/>
            </a:avLst>
          </a:prstGeom>
          <a:solidFill>
            <a:srgbClr val="A5C3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u="none" cap="none" strike="noStrike">
                <a:solidFill>
                  <a:schemeClr val="dk1"/>
                </a:solidFill>
                <a:latin typeface="Poppins"/>
                <a:ea typeface="Poppins"/>
                <a:cs typeface="Poppins"/>
                <a:sym typeface="Poppins"/>
              </a:rPr>
              <a:t>Build Back Better</a:t>
            </a:r>
            <a:endParaRPr/>
          </a:p>
          <a:p>
            <a:pPr indent="0" lvl="0" marL="0" marR="0" rtl="0" algn="ctr">
              <a:spcBef>
                <a:spcPts val="0"/>
              </a:spcBef>
              <a:spcAft>
                <a:spcPts val="0"/>
              </a:spcAft>
              <a:buNone/>
            </a:pPr>
            <a:r>
              <a:rPr b="0" i="0" lang="en-US" sz="1200" u="none" cap="none" strike="noStrike">
                <a:solidFill>
                  <a:schemeClr val="dk1"/>
                </a:solidFill>
                <a:latin typeface="Poppins"/>
                <a:ea typeface="Poppins"/>
                <a:cs typeface="Poppins"/>
                <a:sym typeface="Poppins"/>
              </a:rPr>
              <a:t>Updating of Building Codes</a:t>
            </a:r>
            <a:endParaRPr/>
          </a:p>
          <a:p>
            <a:pPr indent="0" lvl="0" marL="0" marR="0" rtl="0" algn="ctr">
              <a:spcBef>
                <a:spcPts val="0"/>
              </a:spcBef>
              <a:spcAft>
                <a:spcPts val="0"/>
              </a:spcAft>
              <a:buNone/>
            </a:pPr>
            <a:r>
              <a:rPr b="0" i="0" lang="en-US" sz="1200" u="none" cap="none" strike="noStrike">
                <a:solidFill>
                  <a:schemeClr val="dk1"/>
                </a:solidFill>
                <a:latin typeface="Poppins"/>
                <a:ea typeface="Poppins"/>
                <a:cs typeface="Poppins"/>
                <a:sym typeface="Poppins"/>
              </a:rPr>
              <a:t>Retrofitting</a:t>
            </a:r>
            <a:endParaRPr/>
          </a:p>
          <a:p>
            <a:pPr indent="0" lvl="0" marL="0" marR="0" rtl="0" algn="ctr">
              <a:spcBef>
                <a:spcPts val="0"/>
              </a:spcBef>
              <a:spcAft>
                <a:spcPts val="0"/>
              </a:spcAft>
              <a:buNone/>
            </a:pPr>
            <a:r>
              <a:rPr b="0" i="0" lang="en-US" sz="1200" u="none" cap="none" strike="noStrike">
                <a:solidFill>
                  <a:schemeClr val="dk1"/>
                </a:solidFill>
                <a:latin typeface="Poppins"/>
                <a:ea typeface="Poppins"/>
                <a:cs typeface="Poppins"/>
                <a:sym typeface="Poppins"/>
              </a:rPr>
              <a:t>Flood Management Program</a:t>
            </a:r>
            <a:endParaRPr/>
          </a:p>
          <a:p>
            <a:pPr indent="0" lvl="0" marL="0" marR="0" rtl="0" algn="ctr">
              <a:spcBef>
                <a:spcPts val="0"/>
              </a:spcBef>
              <a:spcAft>
                <a:spcPts val="0"/>
              </a:spcAft>
              <a:buNone/>
            </a:pPr>
            <a:r>
              <a:rPr b="0" i="0" lang="en-US" sz="1200" u="none" cap="none" strike="noStrike">
                <a:solidFill>
                  <a:schemeClr val="dk1"/>
                </a:solidFill>
                <a:latin typeface="Poppins"/>
                <a:ea typeface="Poppins"/>
                <a:cs typeface="Poppins"/>
                <a:sym typeface="Poppins"/>
              </a:rPr>
              <a:t>Asset Management</a:t>
            </a:r>
            <a:endParaRPr/>
          </a:p>
          <a:p>
            <a:pPr indent="0" lvl="0" marL="0" marR="0" rtl="0" algn="ctr">
              <a:spcBef>
                <a:spcPts val="0"/>
              </a:spcBef>
              <a:spcAft>
                <a:spcPts val="0"/>
              </a:spcAft>
              <a:buNone/>
            </a:pPr>
            <a:r>
              <a:rPr b="0" i="0" lang="en-US" sz="1200" u="none" cap="none" strike="noStrike">
                <a:solidFill>
                  <a:schemeClr val="dk1"/>
                </a:solidFill>
                <a:latin typeface="Poppins"/>
                <a:ea typeface="Poppins"/>
                <a:cs typeface="Poppins"/>
                <a:sym typeface="Poppins"/>
              </a:rPr>
              <a:t>Preventive Maintenance</a:t>
            </a:r>
            <a:endParaRPr/>
          </a:p>
        </p:txBody>
      </p:sp>
      <p:sp>
        <p:nvSpPr>
          <p:cNvPr id="95" name="Google Shape;95;p1"/>
          <p:cNvSpPr/>
          <p:nvPr/>
        </p:nvSpPr>
        <p:spPr>
          <a:xfrm>
            <a:off x="9536325" y="2830930"/>
            <a:ext cx="2514600" cy="1238843"/>
          </a:xfrm>
          <a:prstGeom prst="wedgeRectCallout">
            <a:avLst>
              <a:gd fmla="val -110502" name="adj1"/>
              <a:gd fmla="val 9071" name="adj2"/>
            </a:avLst>
          </a:prstGeom>
          <a:solidFill>
            <a:srgbClr val="95DE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u="none" cap="none" strike="noStrike">
                <a:solidFill>
                  <a:schemeClr val="dk1"/>
                </a:solidFill>
                <a:latin typeface="Poppins"/>
                <a:ea typeface="Poppins"/>
                <a:cs typeface="Poppins"/>
                <a:sym typeface="Poppins"/>
              </a:rPr>
              <a:t>Social Protection Schemes</a:t>
            </a:r>
            <a:endParaRPr/>
          </a:p>
          <a:p>
            <a:pPr indent="0" lvl="0" marL="0" marR="0" rtl="0" algn="ctr">
              <a:spcBef>
                <a:spcPts val="0"/>
              </a:spcBef>
              <a:spcAft>
                <a:spcPts val="0"/>
              </a:spcAft>
              <a:buNone/>
            </a:pPr>
            <a:r>
              <a:rPr b="0" i="0" lang="en-US" sz="1200" u="none" cap="none" strike="noStrike">
                <a:solidFill>
                  <a:schemeClr val="dk1"/>
                </a:solidFill>
                <a:latin typeface="Poppins"/>
                <a:ea typeface="Poppins"/>
                <a:cs typeface="Poppins"/>
                <a:sym typeface="Poppins"/>
              </a:rPr>
              <a:t>Administrative Resilience Disaster Preparedness Plans</a:t>
            </a:r>
            <a:endParaRPr/>
          </a:p>
          <a:p>
            <a:pPr indent="0" lvl="0" marL="0" marR="0" rtl="0" algn="ctr">
              <a:spcBef>
                <a:spcPts val="0"/>
              </a:spcBef>
              <a:spcAft>
                <a:spcPts val="0"/>
              </a:spcAft>
              <a:buNone/>
            </a:pPr>
            <a:r>
              <a:rPr b="0" i="0" lang="en-US" sz="1200" u="none" cap="none" strike="noStrike">
                <a:solidFill>
                  <a:schemeClr val="dk1"/>
                </a:solidFill>
                <a:latin typeface="Poppins"/>
                <a:ea typeface="Poppins"/>
                <a:cs typeface="Poppins"/>
                <a:sym typeface="Poppins"/>
              </a:rPr>
              <a:t>Capacity Building and Training Programs</a:t>
            </a:r>
            <a:endParaRPr/>
          </a:p>
        </p:txBody>
      </p:sp>
      <p:sp>
        <p:nvSpPr>
          <p:cNvPr id="96" name="Google Shape;96;p1"/>
          <p:cNvSpPr/>
          <p:nvPr/>
        </p:nvSpPr>
        <p:spPr>
          <a:xfrm>
            <a:off x="9536325" y="4542398"/>
            <a:ext cx="2514600" cy="1039091"/>
          </a:xfrm>
          <a:prstGeom prst="wedgeRectCallout">
            <a:avLst>
              <a:gd fmla="val -134469" name="adj1"/>
              <a:gd fmla="val 30500" name="adj2"/>
            </a:avLst>
          </a:prstGeom>
          <a:solidFill>
            <a:srgbClr val="9EDB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u="none" cap="none" strike="noStrike">
                <a:solidFill>
                  <a:schemeClr val="dk1"/>
                </a:solidFill>
                <a:latin typeface="Poppins"/>
                <a:ea typeface="Poppins"/>
                <a:cs typeface="Poppins"/>
                <a:sym typeface="Poppins"/>
              </a:rPr>
              <a:t>NARS</a:t>
            </a:r>
            <a:endParaRPr/>
          </a:p>
          <a:p>
            <a:pPr indent="0" lvl="0" marL="0" marR="0" rtl="0" algn="ctr">
              <a:spcBef>
                <a:spcPts val="0"/>
              </a:spcBef>
              <a:spcAft>
                <a:spcPts val="0"/>
              </a:spcAft>
              <a:buNone/>
            </a:pPr>
            <a:r>
              <a:rPr b="0" i="0" lang="en-US" sz="1200" u="none" cap="none" strike="noStrike">
                <a:solidFill>
                  <a:schemeClr val="dk1"/>
                </a:solidFill>
                <a:latin typeface="Poppins"/>
                <a:ea typeface="Poppins"/>
                <a:cs typeface="Poppins"/>
                <a:sym typeface="Poppins"/>
              </a:rPr>
              <a:t>GeoRiskPH</a:t>
            </a:r>
            <a:endParaRPr b="0" i="0" sz="1200" u="none" cap="none" strike="noStrike">
              <a:solidFill>
                <a:schemeClr val="dk1"/>
              </a:solidFill>
              <a:latin typeface="Poppins"/>
              <a:ea typeface="Poppins"/>
              <a:cs typeface="Poppins"/>
              <a:sym typeface="Poppins"/>
            </a:endParaRPr>
          </a:p>
          <a:p>
            <a:pPr indent="0" lvl="0" marL="0" marR="0" rtl="0" algn="ctr">
              <a:spcBef>
                <a:spcPts val="0"/>
              </a:spcBef>
              <a:spcAft>
                <a:spcPts val="0"/>
              </a:spcAft>
              <a:buNone/>
            </a:pPr>
            <a:r>
              <a:rPr b="0" i="0" lang="en-US" sz="1200" u="none" cap="none" strike="noStrike">
                <a:solidFill>
                  <a:schemeClr val="dk1"/>
                </a:solidFill>
                <a:latin typeface="Poppins"/>
                <a:ea typeface="Poppins"/>
                <a:cs typeface="Poppins"/>
                <a:sym typeface="Poppins"/>
              </a:rPr>
              <a:t>PAGASA monitoring</a:t>
            </a:r>
            <a:endParaRPr/>
          </a:p>
          <a:p>
            <a:pPr indent="0" lvl="0" marL="0" marR="0" rtl="0" algn="ctr">
              <a:spcBef>
                <a:spcPts val="0"/>
              </a:spcBef>
              <a:spcAft>
                <a:spcPts val="0"/>
              </a:spcAft>
              <a:buNone/>
            </a:pPr>
            <a:r>
              <a:rPr b="0" i="0" lang="en-US" sz="1200" u="none" cap="none" strike="noStrike">
                <a:solidFill>
                  <a:schemeClr val="dk1"/>
                </a:solidFill>
                <a:latin typeface="Poppins"/>
                <a:ea typeface="Poppins"/>
                <a:cs typeface="Poppins"/>
                <a:sym typeface="Poppins"/>
              </a:rPr>
              <a:t>PHIVOLCS monitoring</a:t>
            </a:r>
            <a:endParaRPr/>
          </a:p>
        </p:txBody>
      </p:sp>
      <p:sp>
        <p:nvSpPr>
          <p:cNvPr id="97" name="Google Shape;97;p1"/>
          <p:cNvSpPr/>
          <p:nvPr/>
        </p:nvSpPr>
        <p:spPr>
          <a:xfrm>
            <a:off x="326846" y="2830931"/>
            <a:ext cx="2514600" cy="1039091"/>
          </a:xfrm>
          <a:prstGeom prst="wedgeRectCallout">
            <a:avLst>
              <a:gd fmla="val 68423" name="adj1"/>
              <a:gd fmla="val 25500" name="adj2"/>
            </a:avLst>
          </a:prstGeom>
          <a:solidFill>
            <a:srgbClr val="A1BF9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u="none" cap="none" strike="noStrike">
                <a:solidFill>
                  <a:schemeClr val="dk1"/>
                </a:solidFill>
                <a:latin typeface="Poppins"/>
                <a:ea typeface="Poppins"/>
                <a:cs typeface="Poppins"/>
                <a:sym typeface="Poppins"/>
              </a:rPr>
              <a:t>Nature-based solutions</a:t>
            </a:r>
            <a:endParaRPr/>
          </a:p>
          <a:p>
            <a:pPr indent="0" lvl="0" marL="0" marR="0" rtl="0" algn="ctr">
              <a:spcBef>
                <a:spcPts val="0"/>
              </a:spcBef>
              <a:spcAft>
                <a:spcPts val="0"/>
              </a:spcAft>
              <a:buNone/>
            </a:pPr>
            <a:r>
              <a:rPr b="0" i="0" lang="en-US" sz="1200" u="none" cap="none" strike="noStrike">
                <a:solidFill>
                  <a:schemeClr val="dk1"/>
                </a:solidFill>
                <a:latin typeface="Poppins"/>
                <a:ea typeface="Poppins"/>
                <a:cs typeface="Poppins"/>
                <a:sym typeface="Poppins"/>
              </a:rPr>
              <a:t>Ecological Protection</a:t>
            </a:r>
            <a:endParaRPr/>
          </a:p>
          <a:p>
            <a:pPr indent="0" lvl="0" marL="0" marR="0" rtl="0" algn="ctr">
              <a:spcBef>
                <a:spcPts val="0"/>
              </a:spcBef>
              <a:spcAft>
                <a:spcPts val="0"/>
              </a:spcAft>
              <a:buNone/>
            </a:pPr>
            <a:r>
              <a:rPr b="0" i="0" lang="en-US" sz="1200" u="none" cap="none" strike="noStrike">
                <a:solidFill>
                  <a:schemeClr val="dk1"/>
                </a:solidFill>
                <a:latin typeface="Poppins"/>
                <a:ea typeface="Poppins"/>
                <a:cs typeface="Poppins"/>
                <a:sym typeface="Poppins"/>
              </a:rPr>
              <a:t>Replanting</a:t>
            </a:r>
            <a:endParaRPr/>
          </a:p>
          <a:p>
            <a:pPr indent="0" lvl="0" marL="0" marR="0" rtl="0" algn="ctr">
              <a:spcBef>
                <a:spcPts val="0"/>
              </a:spcBef>
              <a:spcAft>
                <a:spcPts val="0"/>
              </a:spcAft>
              <a:buNone/>
            </a:pPr>
            <a:r>
              <a:rPr b="0" i="0" lang="en-US" sz="1200" u="none" cap="none" strike="noStrike">
                <a:solidFill>
                  <a:schemeClr val="dk1"/>
                </a:solidFill>
                <a:latin typeface="Poppins"/>
                <a:ea typeface="Poppins"/>
                <a:cs typeface="Poppins"/>
                <a:sym typeface="Poppins"/>
              </a:rPr>
              <a:t>Ecological Services (Mountain Ranges)</a:t>
            </a:r>
            <a:endParaRPr/>
          </a:p>
        </p:txBody>
      </p:sp>
      <p:sp>
        <p:nvSpPr>
          <p:cNvPr id="98" name="Google Shape;98;p1"/>
          <p:cNvSpPr/>
          <p:nvPr/>
        </p:nvSpPr>
        <p:spPr>
          <a:xfrm>
            <a:off x="326846" y="4327009"/>
            <a:ext cx="2514600" cy="1469868"/>
          </a:xfrm>
          <a:prstGeom prst="wedgeRectCallout">
            <a:avLst>
              <a:gd fmla="val 109332" name="adj1"/>
              <a:gd fmla="val 22388" name="adj2"/>
            </a:avLst>
          </a:prstGeom>
          <a:solidFill>
            <a:srgbClr val="92D3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u="none" cap="none" strike="noStrike">
                <a:solidFill>
                  <a:schemeClr val="dk1"/>
                </a:solidFill>
                <a:latin typeface="Poppins"/>
                <a:ea typeface="Poppins"/>
                <a:cs typeface="Poppins"/>
                <a:sym typeface="Poppins"/>
              </a:rPr>
              <a:t>Disaster Risk Financing Strategy</a:t>
            </a:r>
            <a:endParaRPr/>
          </a:p>
          <a:p>
            <a:pPr indent="0" lvl="0" marL="0" marR="0" rtl="0" algn="ctr">
              <a:spcBef>
                <a:spcPts val="0"/>
              </a:spcBef>
              <a:spcAft>
                <a:spcPts val="0"/>
              </a:spcAft>
              <a:buNone/>
            </a:pPr>
            <a:r>
              <a:rPr b="0" i="0" lang="en-US" sz="1200" u="none" cap="none" strike="noStrike">
                <a:solidFill>
                  <a:schemeClr val="dk1"/>
                </a:solidFill>
                <a:latin typeface="Poppins"/>
                <a:ea typeface="Poppins"/>
                <a:cs typeface="Poppins"/>
                <a:sym typeface="Poppins"/>
              </a:rPr>
              <a:t>Contingent Financing</a:t>
            </a:r>
            <a:endParaRPr/>
          </a:p>
          <a:p>
            <a:pPr indent="0" lvl="0" marL="0" marR="0" rtl="0" algn="ctr">
              <a:spcBef>
                <a:spcPts val="0"/>
              </a:spcBef>
              <a:spcAft>
                <a:spcPts val="0"/>
              </a:spcAft>
              <a:buNone/>
            </a:pPr>
            <a:r>
              <a:rPr b="0" i="0" lang="en-US" sz="1200" u="none" cap="none" strike="noStrike">
                <a:solidFill>
                  <a:schemeClr val="dk1"/>
                </a:solidFill>
                <a:latin typeface="Poppins"/>
                <a:ea typeface="Poppins"/>
                <a:cs typeface="Poppins"/>
                <a:sym typeface="Poppins"/>
              </a:rPr>
              <a:t>Disaster Funds</a:t>
            </a:r>
            <a:endParaRPr/>
          </a:p>
          <a:p>
            <a:pPr indent="0" lvl="0" marL="0" marR="0" rtl="0" algn="ctr">
              <a:spcBef>
                <a:spcPts val="0"/>
              </a:spcBef>
              <a:spcAft>
                <a:spcPts val="0"/>
              </a:spcAft>
              <a:buNone/>
            </a:pPr>
            <a:r>
              <a:rPr b="0" i="0" lang="en-US" sz="1200" u="none" cap="none" strike="noStrike">
                <a:solidFill>
                  <a:schemeClr val="dk1"/>
                </a:solidFill>
                <a:latin typeface="Poppins"/>
                <a:ea typeface="Poppins"/>
                <a:cs typeface="Poppins"/>
                <a:sym typeface="Poppins"/>
              </a:rPr>
              <a:t>Risk Transfer Mechanisms</a:t>
            </a:r>
            <a:endParaRPr/>
          </a:p>
          <a:p>
            <a:pPr indent="0" lvl="0" marL="0" marR="0" rtl="0" algn="ctr">
              <a:spcBef>
                <a:spcPts val="0"/>
              </a:spcBef>
              <a:spcAft>
                <a:spcPts val="0"/>
              </a:spcAft>
              <a:buNone/>
            </a:pPr>
            <a:r>
              <a:rPr b="0" i="0" lang="en-US" sz="1200" u="none" cap="none" strike="noStrike">
                <a:solidFill>
                  <a:schemeClr val="dk1"/>
                </a:solidFill>
                <a:latin typeface="Poppins"/>
                <a:ea typeface="Poppins"/>
                <a:cs typeface="Poppins"/>
                <a:sym typeface="Poppins"/>
              </a:rPr>
              <a:t>Budget Planning and Allocation</a:t>
            </a:r>
            <a:endParaRPr/>
          </a:p>
        </p:txBody>
      </p:sp>
      <p:sp>
        <p:nvSpPr>
          <p:cNvPr id="99" name="Google Shape;99;p1"/>
          <p:cNvSpPr txBox="1"/>
          <p:nvPr/>
        </p:nvSpPr>
        <p:spPr>
          <a:xfrm>
            <a:off x="7654424" y="6456827"/>
            <a:ext cx="113075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100" u="none" cap="none" strike="noStrike">
                <a:solidFill>
                  <a:schemeClr val="dk1"/>
                </a:solidFill>
                <a:latin typeface="Poppins"/>
                <a:ea typeface="Poppins"/>
                <a:cs typeface="Poppins"/>
                <a:sym typeface="Poppins"/>
              </a:rPr>
              <a:t>(Chua,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0"/>
          <p:cNvSpPr txBox="1"/>
          <p:nvPr/>
        </p:nvSpPr>
        <p:spPr>
          <a:xfrm>
            <a:off x="181423" y="1649335"/>
            <a:ext cx="3456400" cy="430847"/>
          </a:xfrm>
          <a:prstGeom prst="rect">
            <a:avLst/>
          </a:prstGeom>
          <a:noFill/>
          <a:ln>
            <a:noFill/>
          </a:ln>
        </p:spPr>
        <p:txBody>
          <a:bodyPr anchorCtr="0" anchor="t" bIns="45700" lIns="91400" spcFirstLastPara="1" rIns="91400" wrap="square" tIns="45700">
            <a:spAutoFit/>
          </a:bodyPr>
          <a:lstStyle/>
          <a:p>
            <a:pPr indent="0" lvl="0" marL="0" marR="0" rtl="0" algn="l">
              <a:spcBef>
                <a:spcPts val="0"/>
              </a:spcBef>
              <a:spcAft>
                <a:spcPts val="0"/>
              </a:spcAft>
              <a:buNone/>
            </a:pPr>
            <a:r>
              <a:rPr b="1" lang="en-US" sz="2200">
                <a:solidFill>
                  <a:srgbClr val="BF9000"/>
                </a:solidFill>
                <a:latin typeface="Poppins SemiBold"/>
                <a:ea typeface="Poppins SemiBold"/>
                <a:cs typeface="Poppins SemiBold"/>
                <a:sym typeface="Poppins SemiBold"/>
              </a:rPr>
              <a:t>Linkage with GIS</a:t>
            </a:r>
            <a:endParaRPr sz="1400">
              <a:solidFill>
                <a:srgbClr val="000000"/>
              </a:solidFill>
              <a:latin typeface="Arial"/>
              <a:ea typeface="Arial"/>
              <a:cs typeface="Arial"/>
              <a:sym typeface="Arial"/>
            </a:endParaRPr>
          </a:p>
        </p:txBody>
      </p:sp>
      <p:sp>
        <p:nvSpPr>
          <p:cNvPr id="219" name="Google Shape;219;p10"/>
          <p:cNvSpPr txBox="1"/>
          <p:nvPr/>
        </p:nvSpPr>
        <p:spPr>
          <a:xfrm>
            <a:off x="255835" y="2394334"/>
            <a:ext cx="3041200" cy="3570923"/>
          </a:xfrm>
          <a:prstGeom prst="rect">
            <a:avLst/>
          </a:prstGeom>
          <a:noFill/>
          <a:ln>
            <a:noFill/>
          </a:ln>
        </p:spPr>
        <p:txBody>
          <a:bodyPr anchorCtr="0" anchor="t" bIns="60925" lIns="45700" spcFirstLastPara="1" rIns="45700" wrap="square" tIns="60925">
            <a:spAutoFit/>
          </a:bodyPr>
          <a:lstStyle/>
          <a:p>
            <a:pPr indent="0" lvl="0" marL="0" marR="0" rtl="0" algn="l">
              <a:spcBef>
                <a:spcPts val="0"/>
              </a:spcBef>
              <a:spcAft>
                <a:spcPts val="0"/>
              </a:spcAft>
              <a:buNone/>
            </a:pPr>
            <a:r>
              <a:rPr lang="en-US" sz="1867">
                <a:solidFill>
                  <a:srgbClr val="000000"/>
                </a:solidFill>
                <a:latin typeface="Poppins"/>
                <a:ea typeface="Poppins"/>
                <a:cs typeface="Poppins"/>
                <a:sym typeface="Poppins"/>
              </a:rPr>
              <a:t>Visualize areas of risk concentration</a:t>
            </a:r>
            <a:endParaRPr sz="1867">
              <a:solidFill>
                <a:srgbClr val="000000"/>
              </a:solidFill>
              <a:latin typeface="Arial"/>
              <a:ea typeface="Arial"/>
              <a:cs typeface="Arial"/>
              <a:sym typeface="Arial"/>
            </a:endParaRPr>
          </a:p>
          <a:p>
            <a:pPr indent="0" lvl="0" marL="0" marR="0" rtl="0" algn="l">
              <a:spcBef>
                <a:spcPts val="0"/>
              </a:spcBef>
              <a:spcAft>
                <a:spcPts val="0"/>
              </a:spcAft>
              <a:buNone/>
            </a:pPr>
            <a:r>
              <a:t/>
            </a:r>
            <a:endParaRPr sz="1867">
              <a:solidFill>
                <a:srgbClr val="000000"/>
              </a:solidFill>
              <a:latin typeface="Poppins"/>
              <a:ea typeface="Poppins"/>
              <a:cs typeface="Poppins"/>
              <a:sym typeface="Poppins"/>
            </a:endParaRPr>
          </a:p>
          <a:p>
            <a:pPr indent="0" lvl="0" marL="0" marR="0" rtl="0" algn="l">
              <a:spcBef>
                <a:spcPts val="0"/>
              </a:spcBef>
              <a:spcAft>
                <a:spcPts val="0"/>
              </a:spcAft>
              <a:buNone/>
            </a:pPr>
            <a:r>
              <a:rPr lang="en-US" sz="1867">
                <a:solidFill>
                  <a:srgbClr val="000000"/>
                </a:solidFill>
                <a:latin typeface="Poppins"/>
                <a:ea typeface="Poppins"/>
                <a:cs typeface="Poppins"/>
                <a:sym typeface="Poppins"/>
              </a:rPr>
              <a:t>Identify areas of hazard exposure by different time periods</a:t>
            </a:r>
            <a:endParaRPr sz="1867">
              <a:solidFill>
                <a:srgbClr val="000000"/>
              </a:solidFill>
              <a:latin typeface="Arial"/>
              <a:ea typeface="Arial"/>
              <a:cs typeface="Arial"/>
              <a:sym typeface="Arial"/>
            </a:endParaRPr>
          </a:p>
          <a:p>
            <a:pPr indent="0" lvl="0" marL="0" marR="0" rtl="0" algn="l">
              <a:spcBef>
                <a:spcPts val="0"/>
              </a:spcBef>
              <a:spcAft>
                <a:spcPts val="0"/>
              </a:spcAft>
              <a:buNone/>
            </a:pPr>
            <a:r>
              <a:t/>
            </a:r>
            <a:endParaRPr sz="1867">
              <a:solidFill>
                <a:srgbClr val="000000"/>
              </a:solidFill>
              <a:latin typeface="Poppins"/>
              <a:ea typeface="Poppins"/>
              <a:cs typeface="Poppins"/>
              <a:sym typeface="Poppins"/>
            </a:endParaRPr>
          </a:p>
          <a:p>
            <a:pPr indent="0" lvl="0" marL="0" marR="0" rtl="0" algn="l">
              <a:spcBef>
                <a:spcPts val="0"/>
              </a:spcBef>
              <a:spcAft>
                <a:spcPts val="0"/>
              </a:spcAft>
              <a:buNone/>
            </a:pPr>
            <a:r>
              <a:rPr lang="en-US" sz="1867">
                <a:solidFill>
                  <a:srgbClr val="000000"/>
                </a:solidFill>
                <a:latin typeface="Poppins"/>
                <a:ea typeface="Poppins"/>
                <a:cs typeface="Poppins"/>
                <a:sym typeface="Poppins"/>
              </a:rPr>
              <a:t>Simulate events and assess potential losses</a:t>
            </a:r>
            <a:endParaRPr sz="1867">
              <a:solidFill>
                <a:srgbClr val="000000"/>
              </a:solidFill>
              <a:latin typeface="Arial"/>
              <a:ea typeface="Arial"/>
              <a:cs typeface="Arial"/>
              <a:sym typeface="Arial"/>
            </a:endParaRPr>
          </a:p>
          <a:p>
            <a:pPr indent="0" lvl="0" marL="0" marR="0" rtl="0" algn="l">
              <a:spcBef>
                <a:spcPts val="0"/>
              </a:spcBef>
              <a:spcAft>
                <a:spcPts val="0"/>
              </a:spcAft>
              <a:buNone/>
            </a:pPr>
            <a:r>
              <a:t/>
            </a:r>
            <a:endParaRPr sz="1867">
              <a:solidFill>
                <a:srgbClr val="000000"/>
              </a:solidFill>
              <a:latin typeface="Poppins"/>
              <a:ea typeface="Poppins"/>
              <a:cs typeface="Poppins"/>
              <a:sym typeface="Poppins"/>
            </a:endParaRPr>
          </a:p>
          <a:p>
            <a:pPr indent="0" lvl="0" marL="0" marR="0" rtl="0" algn="l">
              <a:spcBef>
                <a:spcPts val="0"/>
              </a:spcBef>
              <a:spcAft>
                <a:spcPts val="0"/>
              </a:spcAft>
              <a:buNone/>
            </a:pPr>
            <a:r>
              <a:rPr lang="en-US" sz="1867">
                <a:solidFill>
                  <a:srgbClr val="000000"/>
                </a:solidFill>
                <a:latin typeface="Poppins"/>
                <a:ea typeface="Poppins"/>
                <a:cs typeface="Poppins"/>
                <a:sym typeface="Poppins"/>
              </a:rPr>
              <a:t>Conduct extreme case scenario modeling</a:t>
            </a:r>
            <a:endParaRPr sz="1867">
              <a:solidFill>
                <a:srgbClr val="000000"/>
              </a:solidFill>
              <a:latin typeface="Arial"/>
              <a:ea typeface="Arial"/>
              <a:cs typeface="Arial"/>
              <a:sym typeface="Arial"/>
            </a:endParaRPr>
          </a:p>
        </p:txBody>
      </p:sp>
      <p:sp>
        <p:nvSpPr>
          <p:cNvPr id="220" name="Google Shape;220;p10"/>
          <p:cNvSpPr/>
          <p:nvPr/>
        </p:nvSpPr>
        <p:spPr>
          <a:xfrm>
            <a:off x="0" y="270367"/>
            <a:ext cx="12192000" cy="934400"/>
          </a:xfrm>
          <a:prstGeom prst="rect">
            <a:avLst/>
          </a:prstGeom>
          <a:solidFill>
            <a:srgbClr val="152E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chemeClr val="lt1"/>
              </a:solidFill>
              <a:latin typeface="Calibri"/>
              <a:ea typeface="Calibri"/>
              <a:cs typeface="Calibri"/>
              <a:sym typeface="Calibri"/>
            </a:endParaRPr>
          </a:p>
        </p:txBody>
      </p:sp>
      <p:sp>
        <p:nvSpPr>
          <p:cNvPr id="221" name="Google Shape;221;p10"/>
          <p:cNvSpPr txBox="1"/>
          <p:nvPr/>
        </p:nvSpPr>
        <p:spPr>
          <a:xfrm>
            <a:off x="181423" y="434375"/>
            <a:ext cx="9699600" cy="6462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FF2CC"/>
                </a:solidFill>
                <a:latin typeface="Poppins"/>
                <a:ea typeface="Poppins"/>
                <a:cs typeface="Poppins"/>
                <a:sym typeface="Poppins"/>
              </a:rPr>
              <a:t>National Asset Registry System</a:t>
            </a:r>
            <a:endParaRPr b="1" sz="3600">
              <a:solidFill>
                <a:srgbClr val="FFF2CC"/>
              </a:solidFill>
              <a:latin typeface="Poppins"/>
              <a:ea typeface="Poppins"/>
              <a:cs typeface="Poppins"/>
              <a:sym typeface="Poppins"/>
            </a:endParaRPr>
          </a:p>
        </p:txBody>
      </p:sp>
      <p:sp>
        <p:nvSpPr>
          <p:cNvPr id="222" name="Google Shape;222;p10"/>
          <p:cNvSpPr txBox="1"/>
          <p:nvPr/>
        </p:nvSpPr>
        <p:spPr>
          <a:xfrm>
            <a:off x="8885382" y="1553012"/>
            <a:ext cx="3120780" cy="769401"/>
          </a:xfrm>
          <a:prstGeom prst="rect">
            <a:avLst/>
          </a:prstGeom>
          <a:noFill/>
          <a:ln>
            <a:noFill/>
          </a:ln>
        </p:spPr>
        <p:txBody>
          <a:bodyPr anchorCtr="0" anchor="t" bIns="45700" lIns="91400" spcFirstLastPara="1" rIns="91400" wrap="square" tIns="45700">
            <a:spAutoFit/>
          </a:bodyPr>
          <a:lstStyle/>
          <a:p>
            <a:pPr indent="0" lvl="0" marL="0" marR="0" rtl="0" algn="l">
              <a:spcBef>
                <a:spcPts val="0"/>
              </a:spcBef>
              <a:spcAft>
                <a:spcPts val="0"/>
              </a:spcAft>
              <a:buNone/>
            </a:pPr>
            <a:r>
              <a:rPr b="1" lang="en-US" sz="2200">
                <a:solidFill>
                  <a:srgbClr val="BF9000"/>
                </a:solidFill>
                <a:latin typeface="Poppins SemiBold"/>
                <a:ea typeface="Poppins SemiBold"/>
                <a:cs typeface="Poppins SemiBold"/>
                <a:sym typeface="Poppins SemiBold"/>
              </a:rPr>
              <a:t>NARS Portfolio Risk Report </a:t>
            </a:r>
            <a:endParaRPr sz="1400">
              <a:solidFill>
                <a:srgbClr val="000000"/>
              </a:solidFill>
              <a:latin typeface="Arial"/>
              <a:ea typeface="Arial"/>
              <a:cs typeface="Arial"/>
              <a:sym typeface="Arial"/>
            </a:endParaRPr>
          </a:p>
        </p:txBody>
      </p:sp>
      <p:sp>
        <p:nvSpPr>
          <p:cNvPr id="223" name="Google Shape;223;p10"/>
          <p:cNvSpPr txBox="1"/>
          <p:nvPr/>
        </p:nvSpPr>
        <p:spPr>
          <a:xfrm>
            <a:off x="9307133" y="2465567"/>
            <a:ext cx="2699200" cy="2708957"/>
          </a:xfrm>
          <a:prstGeom prst="rect">
            <a:avLst/>
          </a:prstGeom>
          <a:noFill/>
          <a:ln>
            <a:noFill/>
          </a:ln>
        </p:spPr>
        <p:txBody>
          <a:bodyPr anchorCtr="0" anchor="t" bIns="60925" lIns="45700" spcFirstLastPara="1" rIns="45700" wrap="square" tIns="60925">
            <a:spAutoFit/>
          </a:bodyPr>
          <a:lstStyle/>
          <a:p>
            <a:pPr indent="0" lvl="0" marL="0" marR="0" rtl="0" algn="l">
              <a:spcBef>
                <a:spcPts val="0"/>
              </a:spcBef>
              <a:spcAft>
                <a:spcPts val="0"/>
              </a:spcAft>
              <a:buNone/>
            </a:pPr>
            <a:r>
              <a:rPr lang="en-US" sz="1867">
                <a:solidFill>
                  <a:srgbClr val="000000"/>
                </a:solidFill>
                <a:latin typeface="Poppins"/>
                <a:ea typeface="Poppins"/>
                <a:cs typeface="Poppins"/>
                <a:sym typeface="Poppins"/>
              </a:rPr>
              <a:t>Updates on the progress of NARS</a:t>
            </a:r>
            <a:endParaRPr sz="1867">
              <a:solidFill>
                <a:srgbClr val="000000"/>
              </a:solidFill>
              <a:latin typeface="Arial"/>
              <a:ea typeface="Arial"/>
              <a:cs typeface="Arial"/>
              <a:sym typeface="Arial"/>
            </a:endParaRPr>
          </a:p>
          <a:p>
            <a:pPr indent="0" lvl="0" marL="0" marR="0" rtl="0" algn="l">
              <a:spcBef>
                <a:spcPts val="0"/>
              </a:spcBef>
              <a:spcAft>
                <a:spcPts val="0"/>
              </a:spcAft>
              <a:buNone/>
            </a:pPr>
            <a:r>
              <a:t/>
            </a:r>
            <a:endParaRPr sz="1867">
              <a:solidFill>
                <a:srgbClr val="000000"/>
              </a:solidFill>
              <a:latin typeface="Poppins"/>
              <a:ea typeface="Poppins"/>
              <a:cs typeface="Poppins"/>
              <a:sym typeface="Poppins"/>
            </a:endParaRPr>
          </a:p>
          <a:p>
            <a:pPr indent="0" lvl="0" marL="0" marR="0" rtl="0" algn="l">
              <a:spcBef>
                <a:spcPts val="0"/>
              </a:spcBef>
              <a:spcAft>
                <a:spcPts val="0"/>
              </a:spcAft>
              <a:buNone/>
            </a:pPr>
            <a:r>
              <a:rPr lang="en-US" sz="1867">
                <a:solidFill>
                  <a:srgbClr val="000000"/>
                </a:solidFill>
                <a:latin typeface="Poppins"/>
                <a:ea typeface="Poppins"/>
                <a:cs typeface="Poppins"/>
                <a:sym typeface="Poppins"/>
              </a:rPr>
              <a:t>Assessment of agency submissions</a:t>
            </a:r>
            <a:endParaRPr sz="1867">
              <a:solidFill>
                <a:srgbClr val="000000"/>
              </a:solidFill>
              <a:latin typeface="Arial"/>
              <a:ea typeface="Arial"/>
              <a:cs typeface="Arial"/>
              <a:sym typeface="Arial"/>
            </a:endParaRPr>
          </a:p>
          <a:p>
            <a:pPr indent="0" lvl="0" marL="0" marR="0" rtl="0" algn="l">
              <a:spcBef>
                <a:spcPts val="0"/>
              </a:spcBef>
              <a:spcAft>
                <a:spcPts val="0"/>
              </a:spcAft>
              <a:buNone/>
            </a:pPr>
            <a:r>
              <a:t/>
            </a:r>
            <a:endParaRPr sz="1867">
              <a:solidFill>
                <a:srgbClr val="000000"/>
              </a:solidFill>
              <a:latin typeface="Poppins"/>
              <a:ea typeface="Poppins"/>
              <a:cs typeface="Poppins"/>
              <a:sym typeface="Poppins"/>
            </a:endParaRPr>
          </a:p>
          <a:p>
            <a:pPr indent="0" lvl="0" marL="0" marR="0" rtl="0" algn="l">
              <a:spcBef>
                <a:spcPts val="0"/>
              </a:spcBef>
              <a:spcAft>
                <a:spcPts val="0"/>
              </a:spcAft>
              <a:buNone/>
            </a:pPr>
            <a:r>
              <a:rPr lang="en-US" sz="1867">
                <a:solidFill>
                  <a:srgbClr val="000000"/>
                </a:solidFill>
                <a:latin typeface="Poppins"/>
                <a:ea typeface="Poppins"/>
                <a:cs typeface="Poppins"/>
                <a:sym typeface="Poppins"/>
              </a:rPr>
              <a:t>Risk analyses on available NARS asset data</a:t>
            </a:r>
            <a:endParaRPr sz="1867">
              <a:solidFill>
                <a:srgbClr val="000000"/>
              </a:solidFill>
              <a:latin typeface="Arial"/>
              <a:ea typeface="Arial"/>
              <a:cs typeface="Arial"/>
              <a:sym typeface="Arial"/>
            </a:endParaRPr>
          </a:p>
        </p:txBody>
      </p:sp>
      <p:pic>
        <p:nvPicPr>
          <p:cNvPr id="224" name="Google Shape;224;p10"/>
          <p:cNvPicPr preferRelativeResize="0"/>
          <p:nvPr/>
        </p:nvPicPr>
        <p:blipFill rotWithShape="1">
          <a:blip r:embed="rId3">
            <a:alphaModFix/>
          </a:blip>
          <a:srcRect b="8371" l="0" r="0" t="0"/>
          <a:stretch/>
        </p:blipFill>
        <p:spPr>
          <a:xfrm>
            <a:off x="3415052" y="1649343"/>
            <a:ext cx="2277267" cy="2952855"/>
          </a:xfrm>
          <a:prstGeom prst="rect">
            <a:avLst/>
          </a:prstGeom>
          <a:noFill/>
          <a:ln>
            <a:noFill/>
          </a:ln>
        </p:spPr>
      </p:pic>
      <p:grpSp>
        <p:nvGrpSpPr>
          <p:cNvPr id="225" name="Google Shape;225;p10"/>
          <p:cNvGrpSpPr/>
          <p:nvPr/>
        </p:nvGrpSpPr>
        <p:grpSpPr>
          <a:xfrm>
            <a:off x="6320701" y="1649330"/>
            <a:ext cx="2394379" cy="4725281"/>
            <a:chOff x="6329715" y="990356"/>
            <a:chExt cx="2462002" cy="4411204"/>
          </a:xfrm>
        </p:grpSpPr>
        <p:pic>
          <p:nvPicPr>
            <p:cNvPr descr="A close-up of a white background&#10;&#10;Description automatically generated" id="226" name="Google Shape;226;p10"/>
            <p:cNvPicPr preferRelativeResize="0"/>
            <p:nvPr/>
          </p:nvPicPr>
          <p:blipFill rotWithShape="1">
            <a:blip r:embed="rId4">
              <a:alphaModFix/>
            </a:blip>
            <a:srcRect b="0" l="0" r="0" t="0"/>
            <a:stretch/>
          </p:blipFill>
          <p:spPr>
            <a:xfrm>
              <a:off x="6329715" y="990356"/>
              <a:ext cx="1691421" cy="2390051"/>
            </a:xfrm>
            <a:prstGeom prst="rect">
              <a:avLst/>
            </a:prstGeom>
            <a:noFill/>
            <a:ln cap="flat" cmpd="sng" w="9525">
              <a:solidFill>
                <a:srgbClr val="002060"/>
              </a:solidFill>
              <a:prstDash val="solid"/>
              <a:round/>
              <a:headEnd len="sm" w="sm" type="none"/>
              <a:tailEnd len="sm" w="sm" type="none"/>
            </a:ln>
          </p:spPr>
        </p:pic>
        <p:pic>
          <p:nvPicPr>
            <p:cNvPr descr="A blue and white page with text&#10;&#10;Description automatically generated" id="227" name="Google Shape;227;p10"/>
            <p:cNvPicPr preferRelativeResize="0"/>
            <p:nvPr/>
          </p:nvPicPr>
          <p:blipFill rotWithShape="1">
            <a:blip r:embed="rId5">
              <a:alphaModFix/>
            </a:blip>
            <a:srcRect b="0" l="0" r="0" t="0"/>
            <a:stretch/>
          </p:blipFill>
          <p:spPr>
            <a:xfrm>
              <a:off x="6852704" y="2093586"/>
              <a:ext cx="1516152" cy="2182695"/>
            </a:xfrm>
            <a:prstGeom prst="rect">
              <a:avLst/>
            </a:prstGeom>
            <a:noFill/>
            <a:ln>
              <a:noFill/>
            </a:ln>
          </p:spPr>
        </p:pic>
        <p:pic>
          <p:nvPicPr>
            <p:cNvPr descr="A blue and white document with numbers and text&#10;&#10;Description automatically generated" id="228" name="Google Shape;228;p10"/>
            <p:cNvPicPr preferRelativeResize="0"/>
            <p:nvPr/>
          </p:nvPicPr>
          <p:blipFill rotWithShape="1">
            <a:blip r:embed="rId6">
              <a:alphaModFix/>
            </a:blip>
            <a:srcRect b="0" l="0" r="0" t="0"/>
            <a:stretch/>
          </p:blipFill>
          <p:spPr>
            <a:xfrm>
              <a:off x="7008866" y="2506250"/>
              <a:ext cx="1516548" cy="2182695"/>
            </a:xfrm>
            <a:prstGeom prst="rect">
              <a:avLst/>
            </a:prstGeom>
            <a:noFill/>
            <a:ln>
              <a:noFill/>
            </a:ln>
          </p:spPr>
        </p:pic>
        <p:pic>
          <p:nvPicPr>
            <p:cNvPr descr="A blue and white poster with text and icons&#10;&#10;Description automatically generated" id="229" name="Google Shape;229;p10"/>
            <p:cNvPicPr preferRelativeResize="0"/>
            <p:nvPr/>
          </p:nvPicPr>
          <p:blipFill rotWithShape="1">
            <a:blip r:embed="rId7">
              <a:alphaModFix/>
            </a:blip>
            <a:srcRect b="0" l="0" r="0" t="0"/>
            <a:stretch/>
          </p:blipFill>
          <p:spPr>
            <a:xfrm>
              <a:off x="7146076" y="2943650"/>
              <a:ext cx="1516152" cy="2157959"/>
            </a:xfrm>
            <a:prstGeom prst="rect">
              <a:avLst/>
            </a:prstGeom>
            <a:noFill/>
            <a:ln>
              <a:noFill/>
            </a:ln>
          </p:spPr>
        </p:pic>
        <p:pic>
          <p:nvPicPr>
            <p:cNvPr descr="A screenshot of a document&#10;&#10;Description automatically generated" id="230" name="Google Shape;230;p10"/>
            <p:cNvPicPr preferRelativeResize="0"/>
            <p:nvPr/>
          </p:nvPicPr>
          <p:blipFill rotWithShape="1">
            <a:blip r:embed="rId8">
              <a:alphaModFix/>
            </a:blip>
            <a:srcRect b="0" l="0" r="0" t="0"/>
            <a:stretch/>
          </p:blipFill>
          <p:spPr>
            <a:xfrm>
              <a:off x="7301585" y="3294666"/>
              <a:ext cx="1490132" cy="2106894"/>
            </a:xfrm>
            <a:prstGeom prst="rect">
              <a:avLst/>
            </a:prstGeom>
            <a:noFill/>
            <a:ln>
              <a:noFill/>
            </a:ln>
          </p:spPr>
        </p:pic>
      </p:grpSp>
      <p:pic>
        <p:nvPicPr>
          <p:cNvPr descr="A map of the philippines&#10;&#10;Description automatically generated" id="231" name="Google Shape;231;p10"/>
          <p:cNvPicPr preferRelativeResize="0"/>
          <p:nvPr/>
        </p:nvPicPr>
        <p:blipFill rotWithShape="1">
          <a:blip r:embed="rId9">
            <a:alphaModFix/>
          </a:blip>
          <a:srcRect b="0" l="0" r="0" t="0"/>
          <a:stretch/>
        </p:blipFill>
        <p:spPr>
          <a:xfrm>
            <a:off x="3754885" y="3222967"/>
            <a:ext cx="2182535" cy="2893900"/>
          </a:xfrm>
          <a:prstGeom prst="rect">
            <a:avLst/>
          </a:prstGeom>
          <a:noFill/>
          <a:ln>
            <a:noFill/>
          </a:ln>
        </p:spPr>
      </p:pic>
      <p:pic>
        <p:nvPicPr>
          <p:cNvPr descr="C:\Users\pmmoreno\Desktop\BTr 2015 Anniv\BTr-Original-Logo.png" id="232" name="Google Shape;232;p10"/>
          <p:cNvPicPr preferRelativeResize="0"/>
          <p:nvPr/>
        </p:nvPicPr>
        <p:blipFill rotWithShape="1">
          <a:blip r:embed="rId10">
            <a:alphaModFix/>
          </a:blip>
          <a:srcRect b="0" l="0" r="0" t="0"/>
          <a:stretch/>
        </p:blipFill>
        <p:spPr>
          <a:xfrm>
            <a:off x="97107" y="6093539"/>
            <a:ext cx="744219" cy="710003"/>
          </a:xfrm>
          <a:prstGeom prst="rect">
            <a:avLst/>
          </a:prstGeom>
          <a:noFill/>
          <a:ln>
            <a:noFill/>
          </a:ln>
        </p:spPr>
      </p:pic>
      <p:pic>
        <p:nvPicPr>
          <p:cNvPr id="233" name="Google Shape;233;p10"/>
          <p:cNvPicPr preferRelativeResize="0"/>
          <p:nvPr/>
        </p:nvPicPr>
        <p:blipFill rotWithShape="1">
          <a:blip r:embed="rId11">
            <a:alphaModFix/>
          </a:blip>
          <a:srcRect b="0" l="0" r="0" t="0"/>
          <a:stretch/>
        </p:blipFill>
        <p:spPr>
          <a:xfrm>
            <a:off x="846367" y="6093533"/>
            <a:ext cx="791135" cy="710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
          <p:cNvSpPr/>
          <p:nvPr/>
        </p:nvSpPr>
        <p:spPr>
          <a:xfrm>
            <a:off x="0" y="270368"/>
            <a:ext cx="9405259" cy="658881"/>
          </a:xfrm>
          <a:prstGeom prst="rect">
            <a:avLst/>
          </a:prstGeom>
          <a:solidFill>
            <a:srgbClr val="152E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chemeClr val="lt1"/>
              </a:solidFill>
              <a:latin typeface="Calibri"/>
              <a:ea typeface="Calibri"/>
              <a:cs typeface="Calibri"/>
              <a:sym typeface="Calibri"/>
            </a:endParaRPr>
          </a:p>
        </p:txBody>
      </p:sp>
      <p:sp>
        <p:nvSpPr>
          <p:cNvPr id="105" name="Google Shape;105;p2"/>
          <p:cNvSpPr txBox="1"/>
          <p:nvPr/>
        </p:nvSpPr>
        <p:spPr>
          <a:xfrm>
            <a:off x="127387" y="325004"/>
            <a:ext cx="9277871" cy="5847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F2CC"/>
                </a:solidFill>
                <a:latin typeface="Poppins"/>
                <a:ea typeface="Poppins"/>
                <a:cs typeface="Poppins"/>
                <a:sym typeface="Poppins"/>
              </a:rPr>
              <a:t>Disaster Risk Finance</a:t>
            </a:r>
            <a:endParaRPr b="1" sz="3067">
              <a:solidFill>
                <a:srgbClr val="000000"/>
              </a:solidFill>
              <a:latin typeface="Calibri"/>
              <a:ea typeface="Calibri"/>
              <a:cs typeface="Calibri"/>
              <a:sym typeface="Calibri"/>
            </a:endParaRPr>
          </a:p>
        </p:txBody>
      </p:sp>
      <p:sp>
        <p:nvSpPr>
          <p:cNvPr id="106" name="Google Shape;10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07" name="Google Shape;107;p2"/>
          <p:cNvPicPr preferRelativeResize="0"/>
          <p:nvPr/>
        </p:nvPicPr>
        <p:blipFill rotWithShape="1">
          <a:blip r:embed="rId3">
            <a:alphaModFix/>
          </a:blip>
          <a:srcRect b="0" l="0" r="0" t="0"/>
          <a:stretch/>
        </p:blipFill>
        <p:spPr>
          <a:xfrm>
            <a:off x="844459" y="6143001"/>
            <a:ext cx="632656" cy="572980"/>
          </a:xfrm>
          <a:prstGeom prst="rect">
            <a:avLst/>
          </a:prstGeom>
          <a:noFill/>
          <a:ln>
            <a:noFill/>
          </a:ln>
        </p:spPr>
      </p:pic>
      <p:pic>
        <p:nvPicPr>
          <p:cNvPr descr="C:\Users\pmmoreno\Desktop\BTr 2015 Anniv\BTr-Original-Logo.png" id="108" name="Google Shape;108;p2"/>
          <p:cNvPicPr preferRelativeResize="0"/>
          <p:nvPr/>
        </p:nvPicPr>
        <p:blipFill rotWithShape="1">
          <a:blip r:embed="rId4">
            <a:alphaModFix/>
          </a:blip>
          <a:srcRect b="0" l="0" r="0" t="0"/>
          <a:stretch/>
        </p:blipFill>
        <p:spPr>
          <a:xfrm>
            <a:off x="141075" y="6143001"/>
            <a:ext cx="632656" cy="572980"/>
          </a:xfrm>
          <a:prstGeom prst="rect">
            <a:avLst/>
          </a:prstGeom>
          <a:noFill/>
          <a:ln>
            <a:noFill/>
          </a:ln>
        </p:spPr>
      </p:pic>
      <p:sp>
        <p:nvSpPr>
          <p:cNvPr id="109" name="Google Shape;109;p2"/>
          <p:cNvSpPr/>
          <p:nvPr/>
        </p:nvSpPr>
        <p:spPr>
          <a:xfrm>
            <a:off x="4239410" y="1850434"/>
            <a:ext cx="3748623" cy="425525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152C57"/>
              </a:solidFill>
              <a:latin typeface="Calibri"/>
              <a:ea typeface="Calibri"/>
              <a:cs typeface="Calibri"/>
              <a:sym typeface="Calibri"/>
            </a:endParaRPr>
          </a:p>
        </p:txBody>
      </p:sp>
      <p:sp>
        <p:nvSpPr>
          <p:cNvPr id="110" name="Google Shape;110;p2"/>
          <p:cNvSpPr/>
          <p:nvPr/>
        </p:nvSpPr>
        <p:spPr>
          <a:xfrm>
            <a:off x="274514" y="1850434"/>
            <a:ext cx="3748623" cy="425525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152C57"/>
              </a:solidFill>
              <a:latin typeface="Calibri"/>
              <a:ea typeface="Calibri"/>
              <a:cs typeface="Calibri"/>
              <a:sym typeface="Calibri"/>
            </a:endParaRPr>
          </a:p>
        </p:txBody>
      </p:sp>
      <p:sp>
        <p:nvSpPr>
          <p:cNvPr id="111" name="Google Shape;111;p2"/>
          <p:cNvSpPr txBox="1"/>
          <p:nvPr/>
        </p:nvSpPr>
        <p:spPr>
          <a:xfrm>
            <a:off x="536632" y="3429000"/>
            <a:ext cx="3237683" cy="2246769"/>
          </a:xfrm>
          <a:prstGeom prst="rect">
            <a:avLst/>
          </a:prstGeom>
          <a:noFill/>
          <a:ln>
            <a:noFill/>
          </a:ln>
        </p:spPr>
        <p:txBody>
          <a:bodyPr anchorCtr="0" anchor="t" bIns="45700" lIns="45700" spcFirstLastPara="1" rIns="45700" wrap="square" tIns="45700">
            <a:spAutoFit/>
          </a:bodyPr>
          <a:lstStyle/>
          <a:p>
            <a:pPr indent="0" lvl="0" marL="0" marR="0" rtl="0" algn="ctr">
              <a:spcBef>
                <a:spcPts val="0"/>
              </a:spcBef>
              <a:spcAft>
                <a:spcPts val="0"/>
              </a:spcAft>
              <a:buNone/>
            </a:pPr>
            <a:r>
              <a:rPr lang="en-US" sz="2000">
                <a:solidFill>
                  <a:schemeClr val="dk1"/>
                </a:solidFill>
                <a:latin typeface="Poppins"/>
                <a:ea typeface="Poppins"/>
                <a:cs typeface="Poppins"/>
                <a:sym typeface="Poppins"/>
              </a:rPr>
              <a:t>To maintain </a:t>
            </a:r>
            <a:r>
              <a:rPr b="1" lang="en-US" sz="2000">
                <a:solidFill>
                  <a:schemeClr val="dk1"/>
                </a:solidFill>
                <a:latin typeface="Poppins"/>
                <a:ea typeface="Poppins"/>
                <a:cs typeface="Poppins"/>
                <a:sym typeface="Poppins"/>
              </a:rPr>
              <a:t>sound fiscal health</a:t>
            </a:r>
            <a:r>
              <a:rPr lang="en-US" sz="2000">
                <a:solidFill>
                  <a:schemeClr val="dk1"/>
                </a:solidFill>
                <a:latin typeface="Poppins"/>
                <a:ea typeface="Poppins"/>
                <a:cs typeface="Poppins"/>
                <a:sym typeface="Poppins"/>
              </a:rPr>
              <a:t> at the national government level, necessary to support long term rehabilitation and reconstruction needs</a:t>
            </a:r>
            <a:endParaRPr/>
          </a:p>
        </p:txBody>
      </p:sp>
      <p:sp>
        <p:nvSpPr>
          <p:cNvPr id="112" name="Google Shape;112;p2"/>
          <p:cNvSpPr/>
          <p:nvPr/>
        </p:nvSpPr>
        <p:spPr>
          <a:xfrm>
            <a:off x="8199794" y="1850434"/>
            <a:ext cx="3748623" cy="42673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152C57"/>
              </a:solidFill>
              <a:latin typeface="Calibri"/>
              <a:ea typeface="Calibri"/>
              <a:cs typeface="Calibri"/>
              <a:sym typeface="Calibri"/>
            </a:endParaRPr>
          </a:p>
        </p:txBody>
      </p:sp>
      <p:sp>
        <p:nvSpPr>
          <p:cNvPr id="113" name="Google Shape;113;p2"/>
          <p:cNvSpPr txBox="1"/>
          <p:nvPr/>
        </p:nvSpPr>
        <p:spPr>
          <a:xfrm>
            <a:off x="699301" y="2256773"/>
            <a:ext cx="1986456" cy="830997"/>
          </a:xfrm>
          <a:prstGeom prst="rect">
            <a:avLst/>
          </a:prstGeom>
          <a:noFill/>
          <a:ln>
            <a:noFill/>
          </a:ln>
        </p:spPr>
        <p:txBody>
          <a:bodyPr anchorCtr="0" anchor="t" bIns="45700" lIns="45700" spcFirstLastPara="1" rIns="45700" wrap="square" tIns="45700">
            <a:spAutoFit/>
          </a:bodyPr>
          <a:lstStyle/>
          <a:p>
            <a:pPr indent="0" lvl="0" marL="0" marR="0" rtl="0" algn="ctr">
              <a:spcBef>
                <a:spcPts val="0"/>
              </a:spcBef>
              <a:spcAft>
                <a:spcPts val="0"/>
              </a:spcAft>
              <a:buNone/>
            </a:pPr>
            <a:r>
              <a:rPr b="1" lang="en-US" sz="2400">
                <a:solidFill>
                  <a:schemeClr val="dk1"/>
                </a:solidFill>
                <a:latin typeface="Poppins"/>
                <a:ea typeface="Poppins"/>
                <a:cs typeface="Poppins"/>
                <a:sym typeface="Poppins"/>
              </a:rPr>
              <a:t>NATIONAL LEVEL</a:t>
            </a:r>
            <a:endParaRPr/>
          </a:p>
        </p:txBody>
      </p:sp>
      <p:sp>
        <p:nvSpPr>
          <p:cNvPr id="114" name="Google Shape;114;p2"/>
          <p:cNvSpPr txBox="1"/>
          <p:nvPr/>
        </p:nvSpPr>
        <p:spPr>
          <a:xfrm>
            <a:off x="4494932" y="3368560"/>
            <a:ext cx="3325273" cy="2246769"/>
          </a:xfrm>
          <a:prstGeom prst="rect">
            <a:avLst/>
          </a:prstGeom>
          <a:noFill/>
          <a:ln>
            <a:noFill/>
          </a:ln>
        </p:spPr>
        <p:txBody>
          <a:bodyPr anchorCtr="0" anchor="t" bIns="45700" lIns="45700" spcFirstLastPara="1" rIns="45700" wrap="square" tIns="45700">
            <a:spAutoFit/>
          </a:bodyPr>
          <a:lstStyle/>
          <a:p>
            <a:pPr indent="0" lvl="0" marL="0" marR="0" rtl="0" algn="ctr">
              <a:spcBef>
                <a:spcPts val="0"/>
              </a:spcBef>
              <a:spcAft>
                <a:spcPts val="0"/>
              </a:spcAft>
              <a:buNone/>
            </a:pPr>
            <a:r>
              <a:rPr lang="en-US" sz="2000">
                <a:solidFill>
                  <a:schemeClr val="dk1"/>
                </a:solidFill>
                <a:latin typeface="Poppins"/>
                <a:ea typeface="Poppins"/>
                <a:cs typeface="Poppins"/>
                <a:sym typeface="Poppins"/>
              </a:rPr>
              <a:t>To develop sustainable financing mechanisms for local government units, necessary to </a:t>
            </a:r>
            <a:r>
              <a:rPr b="1" lang="en-US" sz="2000">
                <a:solidFill>
                  <a:schemeClr val="dk1"/>
                </a:solidFill>
                <a:latin typeface="Poppins"/>
                <a:ea typeface="Poppins"/>
                <a:cs typeface="Poppins"/>
                <a:sym typeface="Poppins"/>
              </a:rPr>
              <a:t>provide immediate liquidity </a:t>
            </a:r>
            <a:r>
              <a:rPr lang="en-US" sz="2000">
                <a:solidFill>
                  <a:schemeClr val="dk1"/>
                </a:solidFill>
                <a:latin typeface="Poppins"/>
                <a:ea typeface="Poppins"/>
                <a:cs typeface="Poppins"/>
                <a:sym typeface="Poppins"/>
              </a:rPr>
              <a:t>at the onset of a disaster</a:t>
            </a:r>
            <a:endParaRPr/>
          </a:p>
        </p:txBody>
      </p:sp>
      <p:sp>
        <p:nvSpPr>
          <p:cNvPr id="115" name="Google Shape;115;p2"/>
          <p:cNvSpPr txBox="1"/>
          <p:nvPr/>
        </p:nvSpPr>
        <p:spPr>
          <a:xfrm>
            <a:off x="4519404" y="2225397"/>
            <a:ext cx="2023675" cy="830997"/>
          </a:xfrm>
          <a:prstGeom prst="rect">
            <a:avLst/>
          </a:prstGeom>
          <a:noFill/>
          <a:ln>
            <a:noFill/>
          </a:ln>
        </p:spPr>
        <p:txBody>
          <a:bodyPr anchorCtr="0" anchor="t" bIns="45700" lIns="45700" spcFirstLastPara="1" rIns="45700" wrap="square" tIns="45700">
            <a:spAutoFit/>
          </a:bodyPr>
          <a:lstStyle/>
          <a:p>
            <a:pPr indent="0" lvl="0" marL="0" marR="0" rtl="0" algn="ctr">
              <a:spcBef>
                <a:spcPts val="0"/>
              </a:spcBef>
              <a:spcAft>
                <a:spcPts val="0"/>
              </a:spcAft>
              <a:buNone/>
            </a:pPr>
            <a:r>
              <a:rPr b="1" lang="en-US" sz="2400">
                <a:solidFill>
                  <a:schemeClr val="dk1"/>
                </a:solidFill>
                <a:latin typeface="Poppins"/>
                <a:ea typeface="Poppins"/>
                <a:cs typeface="Poppins"/>
                <a:sym typeface="Poppins"/>
              </a:rPr>
              <a:t>LOCAL </a:t>
            </a:r>
            <a:endParaRPr/>
          </a:p>
          <a:p>
            <a:pPr indent="0" lvl="0" marL="0" marR="0" rtl="0" algn="ctr">
              <a:spcBef>
                <a:spcPts val="0"/>
              </a:spcBef>
              <a:spcAft>
                <a:spcPts val="0"/>
              </a:spcAft>
              <a:buNone/>
            </a:pPr>
            <a:r>
              <a:rPr b="1" lang="en-US" sz="2400">
                <a:solidFill>
                  <a:schemeClr val="dk1"/>
                </a:solidFill>
                <a:latin typeface="Poppins"/>
                <a:ea typeface="Poppins"/>
                <a:cs typeface="Poppins"/>
                <a:sym typeface="Poppins"/>
              </a:rPr>
              <a:t>LEVEL</a:t>
            </a:r>
            <a:endParaRPr/>
          </a:p>
        </p:txBody>
      </p:sp>
      <p:sp>
        <p:nvSpPr>
          <p:cNvPr id="116" name="Google Shape;116;p2"/>
          <p:cNvSpPr txBox="1"/>
          <p:nvPr/>
        </p:nvSpPr>
        <p:spPr>
          <a:xfrm>
            <a:off x="8400750" y="3276438"/>
            <a:ext cx="3478983" cy="2554545"/>
          </a:xfrm>
          <a:prstGeom prst="rect">
            <a:avLst/>
          </a:prstGeom>
          <a:noFill/>
          <a:ln>
            <a:noFill/>
          </a:ln>
        </p:spPr>
        <p:txBody>
          <a:bodyPr anchorCtr="0" anchor="t" bIns="45700" lIns="45700" spcFirstLastPara="1" rIns="45700" wrap="square" tIns="45700">
            <a:spAutoFit/>
          </a:bodyPr>
          <a:lstStyle/>
          <a:p>
            <a:pPr indent="0" lvl="0" marL="0" marR="0" rtl="0" algn="ctr">
              <a:spcBef>
                <a:spcPts val="0"/>
              </a:spcBef>
              <a:spcAft>
                <a:spcPts val="0"/>
              </a:spcAft>
              <a:buNone/>
            </a:pPr>
            <a:r>
              <a:rPr lang="en-US" sz="2000">
                <a:solidFill>
                  <a:schemeClr val="dk1"/>
                </a:solidFill>
                <a:latin typeface="Poppins"/>
                <a:ea typeface="Poppins"/>
                <a:cs typeface="Poppins"/>
                <a:sym typeface="Poppins"/>
              </a:rPr>
              <a:t>To </a:t>
            </a:r>
            <a:r>
              <a:rPr b="1" lang="en-US" sz="2000">
                <a:solidFill>
                  <a:schemeClr val="dk1"/>
                </a:solidFill>
                <a:latin typeface="Poppins"/>
                <a:ea typeface="Poppins"/>
                <a:cs typeface="Poppins"/>
                <a:sym typeface="Poppins"/>
              </a:rPr>
              <a:t>reduce the impact on the poorest and most vulnerable</a:t>
            </a:r>
            <a:r>
              <a:rPr lang="en-US" sz="2000">
                <a:solidFill>
                  <a:schemeClr val="dk1"/>
                </a:solidFill>
                <a:latin typeface="Poppins"/>
                <a:ea typeface="Poppins"/>
                <a:cs typeface="Poppins"/>
                <a:sym typeface="Poppins"/>
              </a:rPr>
              <a:t> and </a:t>
            </a:r>
            <a:r>
              <a:rPr b="1" lang="en-US" sz="2000">
                <a:solidFill>
                  <a:schemeClr val="dk1"/>
                </a:solidFill>
                <a:latin typeface="Poppins"/>
                <a:ea typeface="Poppins"/>
                <a:cs typeface="Poppins"/>
                <a:sym typeface="Poppins"/>
              </a:rPr>
              <a:t>prevent them from falling into a cycle of poverty</a:t>
            </a:r>
            <a:r>
              <a:rPr lang="en-US" sz="2000">
                <a:solidFill>
                  <a:schemeClr val="dk1"/>
                </a:solidFill>
                <a:latin typeface="Poppins"/>
                <a:ea typeface="Poppins"/>
                <a:cs typeface="Poppins"/>
                <a:sym typeface="Poppins"/>
              </a:rPr>
              <a:t>, while also shielding the near-poor from slipping back into poverty</a:t>
            </a:r>
            <a:endParaRPr/>
          </a:p>
        </p:txBody>
      </p:sp>
      <p:sp>
        <p:nvSpPr>
          <p:cNvPr id="117" name="Google Shape;117;p2"/>
          <p:cNvSpPr txBox="1"/>
          <p:nvPr/>
        </p:nvSpPr>
        <p:spPr>
          <a:xfrm>
            <a:off x="8475649" y="2103818"/>
            <a:ext cx="2362299" cy="830997"/>
          </a:xfrm>
          <a:prstGeom prst="rect">
            <a:avLst/>
          </a:prstGeom>
          <a:noFill/>
          <a:ln>
            <a:noFill/>
          </a:ln>
        </p:spPr>
        <p:txBody>
          <a:bodyPr anchorCtr="0" anchor="t" bIns="45700" lIns="45700" spcFirstLastPara="1" rIns="45700" wrap="square" tIns="45700">
            <a:spAutoFit/>
          </a:bodyPr>
          <a:lstStyle/>
          <a:p>
            <a:pPr indent="0" lvl="0" marL="0" marR="0" rtl="0" algn="ctr">
              <a:spcBef>
                <a:spcPts val="0"/>
              </a:spcBef>
              <a:spcAft>
                <a:spcPts val="0"/>
              </a:spcAft>
              <a:buNone/>
            </a:pPr>
            <a:r>
              <a:rPr b="1" lang="en-US" sz="2400">
                <a:solidFill>
                  <a:schemeClr val="dk1"/>
                </a:solidFill>
                <a:latin typeface="Poppins"/>
                <a:ea typeface="Poppins"/>
                <a:cs typeface="Poppins"/>
                <a:sym typeface="Poppins"/>
              </a:rPr>
              <a:t>INDIVIDUAL LEVEL</a:t>
            </a:r>
            <a:endParaRPr/>
          </a:p>
        </p:txBody>
      </p:sp>
      <p:sp>
        <p:nvSpPr>
          <p:cNvPr id="118" name="Google Shape;118;p2"/>
          <p:cNvSpPr txBox="1"/>
          <p:nvPr/>
        </p:nvSpPr>
        <p:spPr>
          <a:xfrm>
            <a:off x="217275" y="1248117"/>
            <a:ext cx="5959663" cy="4616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BF9000"/>
                </a:solidFill>
                <a:latin typeface="Poppins SemiBold"/>
                <a:ea typeface="Poppins SemiBold"/>
                <a:cs typeface="Poppins SemiBold"/>
                <a:sym typeface="Poppins SemiBold"/>
              </a:rPr>
              <a:t>Strategic Policy Goals</a:t>
            </a:r>
            <a:endParaRPr sz="1600">
              <a:solidFill>
                <a:schemeClr val="dk1"/>
              </a:solidFill>
              <a:latin typeface="Calibri"/>
              <a:ea typeface="Calibri"/>
              <a:cs typeface="Calibri"/>
              <a:sym typeface="Calibri"/>
            </a:endParaRPr>
          </a:p>
        </p:txBody>
      </p:sp>
      <p:pic>
        <p:nvPicPr>
          <p:cNvPr id="119" name="Google Shape;119;p2"/>
          <p:cNvPicPr preferRelativeResize="0"/>
          <p:nvPr/>
        </p:nvPicPr>
        <p:blipFill rotWithShape="1">
          <a:blip r:embed="rId5">
            <a:alphaModFix/>
          </a:blip>
          <a:srcRect b="0" l="0" r="0" t="0"/>
          <a:stretch/>
        </p:blipFill>
        <p:spPr>
          <a:xfrm>
            <a:off x="2378238" y="1850434"/>
            <a:ext cx="1465485" cy="1465485"/>
          </a:xfrm>
          <a:prstGeom prst="rect">
            <a:avLst/>
          </a:prstGeom>
          <a:noFill/>
          <a:ln>
            <a:noFill/>
          </a:ln>
        </p:spPr>
      </p:pic>
      <p:pic>
        <p:nvPicPr>
          <p:cNvPr descr="Shape&#10;&#10;Description automatically generated with low confidence" id="120" name="Google Shape;120;p2"/>
          <p:cNvPicPr preferRelativeResize="0"/>
          <p:nvPr/>
        </p:nvPicPr>
        <p:blipFill rotWithShape="1">
          <a:blip r:embed="rId6">
            <a:alphaModFix/>
          </a:blip>
          <a:srcRect b="0" l="0" r="0" t="0"/>
          <a:stretch/>
        </p:blipFill>
        <p:spPr>
          <a:xfrm>
            <a:off x="6634386" y="2048111"/>
            <a:ext cx="1004593" cy="1004593"/>
          </a:xfrm>
          <a:prstGeom prst="rect">
            <a:avLst/>
          </a:prstGeom>
          <a:noFill/>
          <a:ln>
            <a:noFill/>
          </a:ln>
        </p:spPr>
      </p:pic>
      <p:pic>
        <p:nvPicPr>
          <p:cNvPr descr="Group of women with solid fill" id="121" name="Google Shape;121;p2"/>
          <p:cNvPicPr preferRelativeResize="0"/>
          <p:nvPr/>
        </p:nvPicPr>
        <p:blipFill rotWithShape="1">
          <a:blip r:embed="rId7">
            <a:alphaModFix/>
          </a:blip>
          <a:srcRect b="0" l="0" r="0" t="0"/>
          <a:stretch/>
        </p:blipFill>
        <p:spPr>
          <a:xfrm>
            <a:off x="10837949" y="2108066"/>
            <a:ext cx="823575" cy="823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3"/>
          <p:cNvSpPr/>
          <p:nvPr/>
        </p:nvSpPr>
        <p:spPr>
          <a:xfrm>
            <a:off x="0" y="270368"/>
            <a:ext cx="9405259" cy="658881"/>
          </a:xfrm>
          <a:prstGeom prst="rect">
            <a:avLst/>
          </a:prstGeom>
          <a:solidFill>
            <a:srgbClr val="152E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chemeClr val="lt1"/>
              </a:solidFill>
              <a:latin typeface="Calibri"/>
              <a:ea typeface="Calibri"/>
              <a:cs typeface="Calibri"/>
              <a:sym typeface="Calibri"/>
            </a:endParaRPr>
          </a:p>
        </p:txBody>
      </p:sp>
      <p:sp>
        <p:nvSpPr>
          <p:cNvPr id="127" name="Google Shape;127;p3"/>
          <p:cNvSpPr txBox="1"/>
          <p:nvPr/>
        </p:nvSpPr>
        <p:spPr>
          <a:xfrm>
            <a:off x="127387" y="325004"/>
            <a:ext cx="9277871" cy="5847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F2CC"/>
                </a:solidFill>
                <a:latin typeface="Poppins"/>
                <a:ea typeface="Poppins"/>
                <a:cs typeface="Poppins"/>
                <a:sym typeface="Poppins"/>
              </a:rPr>
              <a:t>Disaster Risk Finance</a:t>
            </a:r>
            <a:endParaRPr b="1" sz="3067">
              <a:solidFill>
                <a:srgbClr val="000000"/>
              </a:solidFill>
              <a:latin typeface="Calibri"/>
              <a:ea typeface="Calibri"/>
              <a:cs typeface="Calibri"/>
              <a:sym typeface="Calibri"/>
            </a:endParaRPr>
          </a:p>
        </p:txBody>
      </p:sp>
      <p:sp>
        <p:nvSpPr>
          <p:cNvPr id="128" name="Google Shape;128;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29" name="Google Shape;129;p3"/>
          <p:cNvPicPr preferRelativeResize="0"/>
          <p:nvPr/>
        </p:nvPicPr>
        <p:blipFill rotWithShape="1">
          <a:blip r:embed="rId3">
            <a:alphaModFix/>
          </a:blip>
          <a:srcRect b="0" l="0" r="0" t="0"/>
          <a:stretch/>
        </p:blipFill>
        <p:spPr>
          <a:xfrm>
            <a:off x="844459" y="6143001"/>
            <a:ext cx="632656" cy="572980"/>
          </a:xfrm>
          <a:prstGeom prst="rect">
            <a:avLst/>
          </a:prstGeom>
          <a:noFill/>
          <a:ln>
            <a:noFill/>
          </a:ln>
        </p:spPr>
      </p:pic>
      <p:pic>
        <p:nvPicPr>
          <p:cNvPr descr="C:\Users\pmmoreno\Desktop\BTr 2015 Anniv\BTr-Original-Logo.png" id="130" name="Google Shape;130;p3"/>
          <p:cNvPicPr preferRelativeResize="0"/>
          <p:nvPr/>
        </p:nvPicPr>
        <p:blipFill rotWithShape="1">
          <a:blip r:embed="rId4">
            <a:alphaModFix/>
          </a:blip>
          <a:srcRect b="0" l="0" r="0" t="0"/>
          <a:stretch/>
        </p:blipFill>
        <p:spPr>
          <a:xfrm>
            <a:off x="141075" y="6143001"/>
            <a:ext cx="632656" cy="572980"/>
          </a:xfrm>
          <a:prstGeom prst="rect">
            <a:avLst/>
          </a:prstGeom>
          <a:noFill/>
          <a:ln>
            <a:noFill/>
          </a:ln>
        </p:spPr>
      </p:pic>
      <p:pic>
        <p:nvPicPr>
          <p:cNvPr descr="Graphical user interface, application&#10;&#10;Description automatically generated" id="131" name="Google Shape;131;p3"/>
          <p:cNvPicPr preferRelativeResize="0"/>
          <p:nvPr/>
        </p:nvPicPr>
        <p:blipFill rotWithShape="1">
          <a:blip r:embed="rId5">
            <a:alphaModFix/>
          </a:blip>
          <a:srcRect b="0" l="0" r="0" t="0"/>
          <a:stretch/>
        </p:blipFill>
        <p:spPr>
          <a:xfrm>
            <a:off x="972084" y="1169174"/>
            <a:ext cx="10375457" cy="4973827"/>
          </a:xfrm>
          <a:prstGeom prst="rect">
            <a:avLst/>
          </a:prstGeom>
          <a:noFill/>
          <a:ln>
            <a:noFill/>
          </a:ln>
        </p:spPr>
      </p:pic>
      <p:sp>
        <p:nvSpPr>
          <p:cNvPr id="132" name="Google Shape;132;p3"/>
          <p:cNvSpPr/>
          <p:nvPr/>
        </p:nvSpPr>
        <p:spPr>
          <a:xfrm>
            <a:off x="2478697" y="1278011"/>
            <a:ext cx="3886200" cy="1080655"/>
          </a:xfrm>
          <a:prstGeom prst="rect">
            <a:avLst/>
          </a:prstGeom>
          <a:noFill/>
          <a:ln cap="flat" cmpd="sng" w="19050">
            <a:solidFill>
              <a:srgbClr val="C0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4"/>
          <p:cNvSpPr txBox="1"/>
          <p:nvPr/>
        </p:nvSpPr>
        <p:spPr>
          <a:xfrm>
            <a:off x="277976" y="1835423"/>
            <a:ext cx="3456400" cy="430847"/>
          </a:xfrm>
          <a:prstGeom prst="rect">
            <a:avLst/>
          </a:prstGeom>
          <a:noFill/>
          <a:ln>
            <a:noFill/>
          </a:ln>
        </p:spPr>
        <p:txBody>
          <a:bodyPr anchorCtr="0" anchor="t" bIns="45700" lIns="91400" spcFirstLastPara="1" rIns="91400" wrap="square" tIns="45700">
            <a:spAutoFit/>
          </a:bodyPr>
          <a:lstStyle/>
          <a:p>
            <a:pPr indent="0" lvl="0" marL="0" marR="0" rtl="0" algn="l">
              <a:spcBef>
                <a:spcPts val="0"/>
              </a:spcBef>
              <a:spcAft>
                <a:spcPts val="0"/>
              </a:spcAft>
              <a:buNone/>
            </a:pPr>
            <a:r>
              <a:rPr b="1" lang="en-US" sz="2200">
                <a:solidFill>
                  <a:srgbClr val="BF9000"/>
                </a:solidFill>
                <a:latin typeface="Poppins SemiBold"/>
                <a:ea typeface="Poppins SemiBold"/>
                <a:cs typeface="Poppins SemiBold"/>
                <a:sym typeface="Poppins SemiBold"/>
              </a:rPr>
              <a:t>Issuances</a:t>
            </a:r>
            <a:endParaRPr sz="1400">
              <a:solidFill>
                <a:srgbClr val="000000"/>
              </a:solidFill>
              <a:latin typeface="Arial"/>
              <a:ea typeface="Arial"/>
              <a:cs typeface="Arial"/>
              <a:sym typeface="Arial"/>
            </a:endParaRPr>
          </a:p>
        </p:txBody>
      </p:sp>
      <p:sp>
        <p:nvSpPr>
          <p:cNvPr id="138" name="Google Shape;138;p4"/>
          <p:cNvSpPr txBox="1"/>
          <p:nvPr/>
        </p:nvSpPr>
        <p:spPr>
          <a:xfrm>
            <a:off x="648767" y="2307301"/>
            <a:ext cx="7768000" cy="3776044"/>
          </a:xfrm>
          <a:prstGeom prst="rect">
            <a:avLst/>
          </a:prstGeom>
          <a:noFill/>
          <a:ln>
            <a:noFill/>
          </a:ln>
        </p:spPr>
        <p:txBody>
          <a:bodyPr anchorCtr="0" anchor="t" bIns="60925" lIns="45700" spcFirstLastPara="1" rIns="45700" wrap="square" tIns="60925">
            <a:spAutoFit/>
          </a:bodyPr>
          <a:lstStyle/>
          <a:p>
            <a:pPr indent="0" lvl="0" marL="0" marR="0" rtl="0" algn="l">
              <a:spcBef>
                <a:spcPts val="0"/>
              </a:spcBef>
              <a:spcAft>
                <a:spcPts val="0"/>
              </a:spcAft>
              <a:buNone/>
            </a:pPr>
            <a:r>
              <a:rPr b="1" lang="en-US" sz="1867">
                <a:solidFill>
                  <a:schemeClr val="dk1"/>
                </a:solidFill>
                <a:latin typeface="Poppins"/>
                <a:ea typeface="Poppins"/>
                <a:cs typeface="Poppins"/>
                <a:sym typeface="Poppins"/>
              </a:rPr>
              <a:t>JMC 2020-1: </a:t>
            </a:r>
            <a:r>
              <a:rPr lang="en-US" sz="1867">
                <a:solidFill>
                  <a:schemeClr val="dk1"/>
                </a:solidFill>
                <a:latin typeface="Poppins"/>
                <a:ea typeface="Poppins"/>
                <a:cs typeface="Poppins"/>
                <a:sym typeface="Poppins"/>
              </a:rPr>
              <a:t>Implementation of the Philippine Government Asset </a:t>
            </a:r>
            <a:endParaRPr sz="1867">
              <a:solidFill>
                <a:srgbClr val="000000"/>
              </a:solidFill>
              <a:latin typeface="Arial"/>
              <a:ea typeface="Arial"/>
              <a:cs typeface="Arial"/>
              <a:sym typeface="Arial"/>
            </a:endParaRPr>
          </a:p>
          <a:p>
            <a:pPr indent="0" lvl="0" marL="0" marR="0" rtl="0" algn="l">
              <a:spcBef>
                <a:spcPts val="0"/>
              </a:spcBef>
              <a:spcAft>
                <a:spcPts val="0"/>
              </a:spcAft>
              <a:buNone/>
            </a:pPr>
            <a:r>
              <a:rPr lang="en-US" sz="1867">
                <a:solidFill>
                  <a:schemeClr val="dk1"/>
                </a:solidFill>
                <a:latin typeface="Poppins"/>
                <a:ea typeface="Poppins"/>
                <a:cs typeface="Poppins"/>
                <a:sym typeface="Poppins"/>
              </a:rPr>
              <a:t>Management Policy (PGAMP)</a:t>
            </a:r>
            <a:endParaRPr sz="1867">
              <a:solidFill>
                <a:srgbClr val="000000"/>
              </a:solidFill>
              <a:latin typeface="Arial"/>
              <a:ea typeface="Arial"/>
              <a:cs typeface="Arial"/>
              <a:sym typeface="Arial"/>
            </a:endParaRPr>
          </a:p>
          <a:p>
            <a:pPr indent="0" lvl="0" marL="0" marR="0" rtl="0" algn="l">
              <a:spcBef>
                <a:spcPts val="0"/>
              </a:spcBef>
              <a:spcAft>
                <a:spcPts val="0"/>
              </a:spcAft>
              <a:buNone/>
            </a:pPr>
            <a:r>
              <a:rPr lang="en-US" sz="1867">
                <a:solidFill>
                  <a:schemeClr val="dk1"/>
                </a:solidFill>
                <a:latin typeface="Poppins"/>
                <a:ea typeface="Poppins"/>
                <a:cs typeface="Poppins"/>
                <a:sym typeface="Poppins"/>
              </a:rPr>
              <a:t>Section 8.8 </a:t>
            </a:r>
            <a:endParaRPr sz="1867">
              <a:solidFill>
                <a:srgbClr val="000000"/>
              </a:solidFill>
              <a:latin typeface="Arial"/>
              <a:ea typeface="Arial"/>
              <a:cs typeface="Arial"/>
              <a:sym typeface="Arial"/>
            </a:endParaRPr>
          </a:p>
          <a:p>
            <a:pPr indent="0" lvl="0" marL="0" marR="0" rtl="0" algn="l">
              <a:spcBef>
                <a:spcPts val="0"/>
              </a:spcBef>
              <a:spcAft>
                <a:spcPts val="0"/>
              </a:spcAft>
              <a:buNone/>
            </a:pPr>
            <a:r>
              <a:t/>
            </a:r>
            <a:endParaRPr sz="400">
              <a:solidFill>
                <a:schemeClr val="dk1"/>
              </a:solidFill>
              <a:latin typeface="Poppins"/>
              <a:ea typeface="Poppins"/>
              <a:cs typeface="Poppins"/>
              <a:sym typeface="Poppins"/>
            </a:endParaRPr>
          </a:p>
          <a:p>
            <a:pPr indent="0" lvl="0" marL="0" marR="0" rtl="0" algn="l">
              <a:spcBef>
                <a:spcPts val="0"/>
              </a:spcBef>
              <a:spcAft>
                <a:spcPts val="0"/>
              </a:spcAft>
              <a:buNone/>
            </a:pPr>
            <a:r>
              <a:rPr b="1" lang="en-US" sz="1867">
                <a:solidFill>
                  <a:schemeClr val="dk1"/>
                </a:solidFill>
                <a:latin typeface="Poppins"/>
                <a:ea typeface="Poppins"/>
                <a:cs typeface="Poppins"/>
                <a:sym typeface="Poppins"/>
              </a:rPr>
              <a:t>JMC 2022-1: </a:t>
            </a:r>
            <a:r>
              <a:rPr lang="en-US" sz="1867">
                <a:solidFill>
                  <a:schemeClr val="dk1"/>
                </a:solidFill>
                <a:latin typeface="Poppins"/>
                <a:ea typeface="Poppins"/>
                <a:cs typeface="Poppins"/>
                <a:sym typeface="Poppins"/>
              </a:rPr>
              <a:t>Adoption of a National Asset Management Plan as Part of the Implementation of the PGAMP</a:t>
            </a:r>
            <a:endParaRPr sz="1867">
              <a:solidFill>
                <a:srgbClr val="000000"/>
              </a:solidFill>
              <a:latin typeface="Arial"/>
              <a:ea typeface="Arial"/>
              <a:cs typeface="Arial"/>
              <a:sym typeface="Arial"/>
            </a:endParaRPr>
          </a:p>
          <a:p>
            <a:pPr indent="0" lvl="0" marL="0" marR="0" rtl="0" algn="l">
              <a:spcBef>
                <a:spcPts val="0"/>
              </a:spcBef>
              <a:spcAft>
                <a:spcPts val="0"/>
              </a:spcAft>
              <a:buNone/>
            </a:pPr>
            <a:r>
              <a:t/>
            </a:r>
            <a:endParaRPr sz="533">
              <a:solidFill>
                <a:schemeClr val="dk1"/>
              </a:solidFill>
              <a:latin typeface="Poppins"/>
              <a:ea typeface="Poppins"/>
              <a:cs typeface="Poppins"/>
              <a:sym typeface="Poppins"/>
            </a:endParaRPr>
          </a:p>
          <a:p>
            <a:pPr indent="0" lvl="0" marL="0" marR="0" rtl="0" algn="l">
              <a:spcBef>
                <a:spcPts val="0"/>
              </a:spcBef>
              <a:spcAft>
                <a:spcPts val="0"/>
              </a:spcAft>
              <a:buNone/>
            </a:pPr>
            <a:r>
              <a:t/>
            </a:r>
            <a:endParaRPr sz="400">
              <a:solidFill>
                <a:schemeClr val="dk1"/>
              </a:solidFill>
              <a:latin typeface="Poppins"/>
              <a:ea typeface="Poppins"/>
              <a:cs typeface="Poppins"/>
              <a:sym typeface="Poppins"/>
            </a:endParaRPr>
          </a:p>
          <a:p>
            <a:pPr indent="0" lvl="0" marL="0" marR="0" rtl="0" algn="l">
              <a:spcBef>
                <a:spcPts val="0"/>
              </a:spcBef>
              <a:spcAft>
                <a:spcPts val="0"/>
              </a:spcAft>
              <a:buNone/>
            </a:pPr>
            <a:r>
              <a:rPr b="1" lang="en-US" sz="1867">
                <a:solidFill>
                  <a:schemeClr val="dk1"/>
                </a:solidFill>
                <a:latin typeface="Poppins"/>
                <a:ea typeface="Poppins"/>
                <a:cs typeface="Poppins"/>
                <a:sym typeface="Poppins"/>
              </a:rPr>
              <a:t>JMC 2023-1: </a:t>
            </a:r>
            <a:r>
              <a:rPr lang="en-US" sz="1867">
                <a:solidFill>
                  <a:schemeClr val="dk1"/>
                </a:solidFill>
                <a:latin typeface="Poppins"/>
                <a:ea typeface="Poppins"/>
                <a:cs typeface="Poppins"/>
                <a:sym typeface="Poppins"/>
              </a:rPr>
              <a:t>Guidelines on the Preparation, Submission, and Policy on the Processing and Review of Agency Asset Management Plans (AAMPs)</a:t>
            </a:r>
            <a:endParaRPr sz="1867">
              <a:solidFill>
                <a:schemeClr val="dk1"/>
              </a:solidFill>
              <a:latin typeface="Poppins"/>
              <a:ea typeface="Poppins"/>
              <a:cs typeface="Poppins"/>
              <a:sym typeface="Poppins"/>
            </a:endParaRPr>
          </a:p>
          <a:p>
            <a:pPr indent="0" lvl="0" marL="0" marR="0" rtl="0" algn="l">
              <a:spcBef>
                <a:spcPts val="0"/>
              </a:spcBef>
              <a:spcAft>
                <a:spcPts val="0"/>
              </a:spcAft>
              <a:buNone/>
            </a:pPr>
            <a:r>
              <a:t/>
            </a:r>
            <a:endParaRPr sz="1867">
              <a:solidFill>
                <a:schemeClr val="dk1"/>
              </a:solidFill>
              <a:latin typeface="Poppins"/>
              <a:ea typeface="Poppins"/>
              <a:cs typeface="Poppins"/>
              <a:sym typeface="Poppins"/>
            </a:endParaRPr>
          </a:p>
          <a:p>
            <a:pPr indent="0" lvl="0" marL="0" marR="0" rtl="0" algn="l">
              <a:spcBef>
                <a:spcPts val="0"/>
              </a:spcBef>
              <a:spcAft>
                <a:spcPts val="0"/>
              </a:spcAft>
              <a:buNone/>
            </a:pPr>
            <a:r>
              <a:rPr lang="en-US" sz="1867">
                <a:solidFill>
                  <a:schemeClr val="dk1"/>
                </a:solidFill>
                <a:latin typeface="Poppins"/>
                <a:ea typeface="Poppins"/>
                <a:cs typeface="Poppins"/>
                <a:sym typeface="Poppins"/>
              </a:rPr>
              <a:t>“</a:t>
            </a:r>
            <a:r>
              <a:rPr i="1" lang="en-US" sz="1867">
                <a:solidFill>
                  <a:schemeClr val="dk1"/>
                </a:solidFill>
                <a:latin typeface="Poppins"/>
                <a:ea typeface="Poppins"/>
                <a:cs typeface="Poppins"/>
                <a:sym typeface="Poppins"/>
              </a:rPr>
              <a:t>Agencies are required to submit their NARS dataset for the review of the BTr with regards to data quality and at the frequency as defined in the NARS Manual. “</a:t>
            </a:r>
            <a:endParaRPr sz="1867">
              <a:solidFill>
                <a:schemeClr val="dk1"/>
              </a:solidFill>
              <a:latin typeface="Poppins"/>
              <a:ea typeface="Poppins"/>
              <a:cs typeface="Poppins"/>
              <a:sym typeface="Poppins"/>
            </a:endParaRPr>
          </a:p>
        </p:txBody>
      </p:sp>
      <p:sp>
        <p:nvSpPr>
          <p:cNvPr id="139" name="Google Shape;139;p4"/>
          <p:cNvSpPr/>
          <p:nvPr/>
        </p:nvSpPr>
        <p:spPr>
          <a:xfrm>
            <a:off x="0" y="274781"/>
            <a:ext cx="12192000" cy="1519600"/>
          </a:xfrm>
          <a:prstGeom prst="rect">
            <a:avLst/>
          </a:prstGeom>
          <a:solidFill>
            <a:srgbClr val="152E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chemeClr val="lt1"/>
              </a:solidFill>
              <a:latin typeface="Calibri"/>
              <a:ea typeface="Calibri"/>
              <a:cs typeface="Calibri"/>
              <a:sym typeface="Calibri"/>
            </a:endParaRPr>
          </a:p>
        </p:txBody>
      </p:sp>
      <p:sp>
        <p:nvSpPr>
          <p:cNvPr id="140" name="Google Shape;140;p4"/>
          <p:cNvSpPr txBox="1"/>
          <p:nvPr/>
        </p:nvSpPr>
        <p:spPr>
          <a:xfrm>
            <a:off x="181433" y="434367"/>
            <a:ext cx="9474400" cy="1200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FF2CC"/>
                </a:solidFill>
                <a:latin typeface="Poppins"/>
                <a:ea typeface="Poppins"/>
                <a:cs typeface="Poppins"/>
                <a:sym typeface="Poppins"/>
              </a:rPr>
              <a:t>Philippine Government Asset Management Policy</a:t>
            </a:r>
            <a:endParaRPr b="1" sz="3600">
              <a:solidFill>
                <a:srgbClr val="FFF2CC"/>
              </a:solidFill>
              <a:latin typeface="Poppins"/>
              <a:ea typeface="Poppins"/>
              <a:cs typeface="Poppins"/>
              <a:sym typeface="Poppins"/>
            </a:endParaRPr>
          </a:p>
        </p:txBody>
      </p:sp>
      <p:pic>
        <p:nvPicPr>
          <p:cNvPr id="141" name="Google Shape;141;p4"/>
          <p:cNvPicPr preferRelativeResize="0"/>
          <p:nvPr/>
        </p:nvPicPr>
        <p:blipFill rotWithShape="1">
          <a:blip r:embed="rId3">
            <a:alphaModFix/>
          </a:blip>
          <a:srcRect b="0" l="0" r="0" t="0"/>
          <a:stretch/>
        </p:blipFill>
        <p:spPr>
          <a:xfrm>
            <a:off x="8586000" y="920433"/>
            <a:ext cx="1950467" cy="2886600"/>
          </a:xfrm>
          <a:prstGeom prst="rect">
            <a:avLst/>
          </a:prstGeom>
          <a:noFill/>
          <a:ln cap="flat" cmpd="sng" w="9525">
            <a:solidFill>
              <a:schemeClr val="dk1"/>
            </a:solidFill>
            <a:prstDash val="solid"/>
            <a:round/>
            <a:headEnd len="sm" w="sm" type="none"/>
            <a:tailEnd len="sm" w="sm" type="none"/>
          </a:ln>
        </p:spPr>
      </p:pic>
      <p:pic>
        <p:nvPicPr>
          <p:cNvPr id="142" name="Google Shape;142;p4"/>
          <p:cNvPicPr preferRelativeResize="0"/>
          <p:nvPr/>
        </p:nvPicPr>
        <p:blipFill rotWithShape="1">
          <a:blip r:embed="rId4">
            <a:alphaModFix/>
          </a:blip>
          <a:srcRect b="0" l="0" r="0" t="0"/>
          <a:stretch/>
        </p:blipFill>
        <p:spPr>
          <a:xfrm>
            <a:off x="9258745" y="2385012"/>
            <a:ext cx="1998729" cy="2594464"/>
          </a:xfrm>
          <a:prstGeom prst="rect">
            <a:avLst/>
          </a:prstGeom>
          <a:noFill/>
          <a:ln cap="flat" cmpd="sng" w="9525">
            <a:solidFill>
              <a:schemeClr val="dk1"/>
            </a:solidFill>
            <a:prstDash val="solid"/>
            <a:round/>
            <a:headEnd len="sm" w="sm" type="none"/>
            <a:tailEnd len="sm" w="sm" type="none"/>
          </a:ln>
        </p:spPr>
      </p:pic>
      <p:pic>
        <p:nvPicPr>
          <p:cNvPr id="143" name="Google Shape;143;p4"/>
          <p:cNvPicPr preferRelativeResize="0"/>
          <p:nvPr/>
        </p:nvPicPr>
        <p:blipFill rotWithShape="1">
          <a:blip r:embed="rId5">
            <a:alphaModFix/>
          </a:blip>
          <a:srcRect b="0" l="0" r="0" t="0"/>
          <a:stretch/>
        </p:blipFill>
        <p:spPr>
          <a:xfrm>
            <a:off x="9865183" y="3807048"/>
            <a:ext cx="1791287" cy="2684520"/>
          </a:xfrm>
          <a:prstGeom prst="rect">
            <a:avLst/>
          </a:prstGeom>
          <a:noFill/>
          <a:ln cap="flat" cmpd="sng" w="9525">
            <a:solidFill>
              <a:schemeClr val="dk1"/>
            </a:solidFill>
            <a:prstDash val="solid"/>
            <a:round/>
            <a:headEnd len="sm" w="sm" type="none"/>
            <a:tailEnd len="sm" w="sm" type="none"/>
          </a:ln>
        </p:spPr>
      </p:pic>
      <p:pic>
        <p:nvPicPr>
          <p:cNvPr descr="C:\Users\pmmoreno\Desktop\BTr 2015 Anniv\BTr-Original-Logo.png" id="144" name="Google Shape;144;p4"/>
          <p:cNvPicPr preferRelativeResize="0"/>
          <p:nvPr/>
        </p:nvPicPr>
        <p:blipFill rotWithShape="1">
          <a:blip r:embed="rId6">
            <a:alphaModFix/>
          </a:blip>
          <a:srcRect b="0" l="0" r="0" t="0"/>
          <a:stretch/>
        </p:blipFill>
        <p:spPr>
          <a:xfrm>
            <a:off x="97107" y="6093539"/>
            <a:ext cx="744219" cy="710003"/>
          </a:xfrm>
          <a:prstGeom prst="rect">
            <a:avLst/>
          </a:prstGeom>
          <a:noFill/>
          <a:ln>
            <a:noFill/>
          </a:ln>
        </p:spPr>
      </p:pic>
      <p:pic>
        <p:nvPicPr>
          <p:cNvPr id="145" name="Google Shape;145;p4"/>
          <p:cNvPicPr preferRelativeResize="0"/>
          <p:nvPr/>
        </p:nvPicPr>
        <p:blipFill rotWithShape="1">
          <a:blip r:embed="rId7">
            <a:alphaModFix/>
          </a:blip>
          <a:srcRect b="0" l="0" r="0" t="0"/>
          <a:stretch/>
        </p:blipFill>
        <p:spPr>
          <a:xfrm>
            <a:off x="846367" y="6093533"/>
            <a:ext cx="791135" cy="710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5"/>
          <p:cNvSpPr/>
          <p:nvPr/>
        </p:nvSpPr>
        <p:spPr>
          <a:xfrm>
            <a:off x="0" y="270368"/>
            <a:ext cx="9405259" cy="658881"/>
          </a:xfrm>
          <a:prstGeom prst="rect">
            <a:avLst/>
          </a:prstGeom>
          <a:solidFill>
            <a:srgbClr val="152E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chemeClr val="lt1"/>
              </a:solidFill>
              <a:latin typeface="Calibri"/>
              <a:ea typeface="Calibri"/>
              <a:cs typeface="Calibri"/>
              <a:sym typeface="Calibri"/>
            </a:endParaRPr>
          </a:p>
        </p:txBody>
      </p:sp>
      <p:sp>
        <p:nvSpPr>
          <p:cNvPr id="151" name="Google Shape;151;p5"/>
          <p:cNvSpPr txBox="1"/>
          <p:nvPr/>
        </p:nvSpPr>
        <p:spPr>
          <a:xfrm>
            <a:off x="127387" y="325004"/>
            <a:ext cx="9277871" cy="5847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F2CC"/>
                </a:solidFill>
                <a:latin typeface="Poppins"/>
                <a:ea typeface="Poppins"/>
                <a:cs typeface="Poppins"/>
                <a:sym typeface="Poppins"/>
              </a:rPr>
              <a:t>National Asset Management Plan</a:t>
            </a:r>
            <a:endParaRPr b="1" sz="3067">
              <a:solidFill>
                <a:srgbClr val="000000"/>
              </a:solidFill>
              <a:latin typeface="Calibri"/>
              <a:ea typeface="Calibri"/>
              <a:cs typeface="Calibri"/>
              <a:sym typeface="Calibri"/>
            </a:endParaRPr>
          </a:p>
        </p:txBody>
      </p:sp>
      <p:sp>
        <p:nvSpPr>
          <p:cNvPr id="152" name="Google Shape;15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53" name="Google Shape;153;p5"/>
          <p:cNvPicPr preferRelativeResize="0"/>
          <p:nvPr/>
        </p:nvPicPr>
        <p:blipFill rotWithShape="1">
          <a:blip r:embed="rId3">
            <a:alphaModFix/>
          </a:blip>
          <a:srcRect b="0" l="0" r="0" t="0"/>
          <a:stretch/>
        </p:blipFill>
        <p:spPr>
          <a:xfrm>
            <a:off x="844459" y="6143001"/>
            <a:ext cx="632656" cy="572980"/>
          </a:xfrm>
          <a:prstGeom prst="rect">
            <a:avLst/>
          </a:prstGeom>
          <a:noFill/>
          <a:ln>
            <a:noFill/>
          </a:ln>
        </p:spPr>
      </p:pic>
      <p:pic>
        <p:nvPicPr>
          <p:cNvPr descr="C:\Users\pmmoreno\Desktop\BTr 2015 Anniv\BTr-Original-Logo.png" id="154" name="Google Shape;154;p5"/>
          <p:cNvPicPr preferRelativeResize="0"/>
          <p:nvPr/>
        </p:nvPicPr>
        <p:blipFill rotWithShape="1">
          <a:blip r:embed="rId4">
            <a:alphaModFix/>
          </a:blip>
          <a:srcRect b="0" l="0" r="0" t="0"/>
          <a:stretch/>
        </p:blipFill>
        <p:spPr>
          <a:xfrm>
            <a:off x="141075" y="6143001"/>
            <a:ext cx="632656" cy="572980"/>
          </a:xfrm>
          <a:prstGeom prst="rect">
            <a:avLst/>
          </a:prstGeom>
          <a:noFill/>
          <a:ln>
            <a:noFill/>
          </a:ln>
        </p:spPr>
      </p:pic>
      <p:pic>
        <p:nvPicPr>
          <p:cNvPr id="155" name="Google Shape;155;p5"/>
          <p:cNvPicPr preferRelativeResize="0"/>
          <p:nvPr/>
        </p:nvPicPr>
        <p:blipFill rotWithShape="1">
          <a:blip r:embed="rId5">
            <a:alphaModFix/>
          </a:blip>
          <a:srcRect b="0" l="0" r="0" t="0"/>
          <a:stretch/>
        </p:blipFill>
        <p:spPr>
          <a:xfrm>
            <a:off x="2341684" y="1169689"/>
            <a:ext cx="6972300" cy="536330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6"/>
          <p:cNvSpPr/>
          <p:nvPr/>
        </p:nvSpPr>
        <p:spPr>
          <a:xfrm>
            <a:off x="0" y="270368"/>
            <a:ext cx="9405259" cy="658881"/>
          </a:xfrm>
          <a:prstGeom prst="rect">
            <a:avLst/>
          </a:prstGeom>
          <a:solidFill>
            <a:srgbClr val="152E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chemeClr val="lt1"/>
              </a:solidFill>
              <a:latin typeface="Calibri"/>
              <a:ea typeface="Calibri"/>
              <a:cs typeface="Calibri"/>
              <a:sym typeface="Calibri"/>
            </a:endParaRPr>
          </a:p>
        </p:txBody>
      </p:sp>
      <p:sp>
        <p:nvSpPr>
          <p:cNvPr id="161" name="Google Shape;161;p6"/>
          <p:cNvSpPr txBox="1"/>
          <p:nvPr/>
        </p:nvSpPr>
        <p:spPr>
          <a:xfrm>
            <a:off x="127387" y="325004"/>
            <a:ext cx="9277871" cy="5847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F2CC"/>
                </a:solidFill>
                <a:latin typeface="Poppins"/>
                <a:ea typeface="Poppins"/>
                <a:cs typeface="Poppins"/>
                <a:sym typeface="Poppins"/>
              </a:rPr>
              <a:t>Agency Asset Management Plan</a:t>
            </a:r>
            <a:endParaRPr b="1" sz="3067">
              <a:solidFill>
                <a:srgbClr val="000000"/>
              </a:solidFill>
              <a:latin typeface="Calibri"/>
              <a:ea typeface="Calibri"/>
              <a:cs typeface="Calibri"/>
              <a:sym typeface="Calibri"/>
            </a:endParaRPr>
          </a:p>
        </p:txBody>
      </p:sp>
      <p:sp>
        <p:nvSpPr>
          <p:cNvPr id="162" name="Google Shape;162;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63" name="Google Shape;163;p6"/>
          <p:cNvPicPr preferRelativeResize="0"/>
          <p:nvPr/>
        </p:nvPicPr>
        <p:blipFill rotWithShape="1">
          <a:blip r:embed="rId3">
            <a:alphaModFix/>
          </a:blip>
          <a:srcRect b="0" l="0" r="0" t="0"/>
          <a:stretch/>
        </p:blipFill>
        <p:spPr>
          <a:xfrm>
            <a:off x="844459" y="6143001"/>
            <a:ext cx="632656" cy="572980"/>
          </a:xfrm>
          <a:prstGeom prst="rect">
            <a:avLst/>
          </a:prstGeom>
          <a:noFill/>
          <a:ln>
            <a:noFill/>
          </a:ln>
        </p:spPr>
      </p:pic>
      <p:pic>
        <p:nvPicPr>
          <p:cNvPr descr="C:\Users\pmmoreno\Desktop\BTr 2015 Anniv\BTr-Original-Logo.png" id="164" name="Google Shape;164;p6"/>
          <p:cNvPicPr preferRelativeResize="0"/>
          <p:nvPr/>
        </p:nvPicPr>
        <p:blipFill rotWithShape="1">
          <a:blip r:embed="rId4">
            <a:alphaModFix/>
          </a:blip>
          <a:srcRect b="0" l="0" r="0" t="0"/>
          <a:stretch/>
        </p:blipFill>
        <p:spPr>
          <a:xfrm>
            <a:off x="141075" y="6143001"/>
            <a:ext cx="632656" cy="572980"/>
          </a:xfrm>
          <a:prstGeom prst="rect">
            <a:avLst/>
          </a:prstGeom>
          <a:noFill/>
          <a:ln>
            <a:noFill/>
          </a:ln>
        </p:spPr>
      </p:pic>
      <p:pic>
        <p:nvPicPr>
          <p:cNvPr descr="A document with text on it&#10;&#10;Description automatically generated" id="165" name="Google Shape;165;p6"/>
          <p:cNvPicPr preferRelativeResize="0"/>
          <p:nvPr/>
        </p:nvPicPr>
        <p:blipFill rotWithShape="1">
          <a:blip r:embed="rId5">
            <a:alphaModFix/>
          </a:blip>
          <a:srcRect b="0" l="0" r="0" t="0"/>
          <a:stretch/>
        </p:blipFill>
        <p:spPr>
          <a:xfrm>
            <a:off x="2167664" y="1045777"/>
            <a:ext cx="7146320" cy="55418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7"/>
          <p:cNvSpPr/>
          <p:nvPr/>
        </p:nvSpPr>
        <p:spPr>
          <a:xfrm>
            <a:off x="0" y="270368"/>
            <a:ext cx="9405259" cy="658881"/>
          </a:xfrm>
          <a:prstGeom prst="rect">
            <a:avLst/>
          </a:prstGeom>
          <a:solidFill>
            <a:srgbClr val="152E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chemeClr val="lt1"/>
              </a:solidFill>
              <a:latin typeface="Calibri"/>
              <a:ea typeface="Calibri"/>
              <a:cs typeface="Calibri"/>
              <a:sym typeface="Calibri"/>
            </a:endParaRPr>
          </a:p>
        </p:txBody>
      </p:sp>
      <p:sp>
        <p:nvSpPr>
          <p:cNvPr id="171" name="Google Shape;171;p7"/>
          <p:cNvSpPr txBox="1"/>
          <p:nvPr/>
        </p:nvSpPr>
        <p:spPr>
          <a:xfrm>
            <a:off x="127387" y="325004"/>
            <a:ext cx="9277871" cy="5847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F2CC"/>
                </a:solidFill>
                <a:latin typeface="Poppins"/>
                <a:ea typeface="Poppins"/>
                <a:cs typeface="Poppins"/>
                <a:sym typeface="Poppins"/>
              </a:rPr>
              <a:t>Agency Asset Management Plan</a:t>
            </a:r>
            <a:endParaRPr b="1" sz="3067">
              <a:solidFill>
                <a:srgbClr val="000000"/>
              </a:solidFill>
              <a:latin typeface="Calibri"/>
              <a:ea typeface="Calibri"/>
              <a:cs typeface="Calibri"/>
              <a:sym typeface="Calibri"/>
            </a:endParaRPr>
          </a:p>
        </p:txBody>
      </p:sp>
      <p:sp>
        <p:nvSpPr>
          <p:cNvPr id="172" name="Google Shape;17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73" name="Google Shape;173;p7"/>
          <p:cNvPicPr preferRelativeResize="0"/>
          <p:nvPr/>
        </p:nvPicPr>
        <p:blipFill rotWithShape="1">
          <a:blip r:embed="rId3">
            <a:alphaModFix/>
          </a:blip>
          <a:srcRect b="0" l="0" r="0" t="0"/>
          <a:stretch/>
        </p:blipFill>
        <p:spPr>
          <a:xfrm>
            <a:off x="844459" y="6143001"/>
            <a:ext cx="632656" cy="572980"/>
          </a:xfrm>
          <a:prstGeom prst="rect">
            <a:avLst/>
          </a:prstGeom>
          <a:noFill/>
          <a:ln>
            <a:noFill/>
          </a:ln>
        </p:spPr>
      </p:pic>
      <p:pic>
        <p:nvPicPr>
          <p:cNvPr descr="C:\Users\pmmoreno\Desktop\BTr 2015 Anniv\BTr-Original-Logo.png" id="174" name="Google Shape;174;p7"/>
          <p:cNvPicPr preferRelativeResize="0"/>
          <p:nvPr/>
        </p:nvPicPr>
        <p:blipFill rotWithShape="1">
          <a:blip r:embed="rId4">
            <a:alphaModFix/>
          </a:blip>
          <a:srcRect b="0" l="0" r="0" t="0"/>
          <a:stretch/>
        </p:blipFill>
        <p:spPr>
          <a:xfrm>
            <a:off x="141075" y="6143001"/>
            <a:ext cx="632656" cy="572980"/>
          </a:xfrm>
          <a:prstGeom prst="rect">
            <a:avLst/>
          </a:prstGeom>
          <a:noFill/>
          <a:ln>
            <a:noFill/>
          </a:ln>
        </p:spPr>
      </p:pic>
      <p:pic>
        <p:nvPicPr>
          <p:cNvPr descr="A document with text and images&#10;&#10;Description automatically generated" id="175" name="Google Shape;175;p7"/>
          <p:cNvPicPr preferRelativeResize="0"/>
          <p:nvPr/>
        </p:nvPicPr>
        <p:blipFill rotWithShape="1">
          <a:blip r:embed="rId5">
            <a:alphaModFix/>
          </a:blip>
          <a:srcRect b="0" l="0" r="0" t="0"/>
          <a:stretch/>
        </p:blipFill>
        <p:spPr>
          <a:xfrm>
            <a:off x="1884477" y="1342955"/>
            <a:ext cx="8423045" cy="438633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8"/>
          <p:cNvSpPr txBox="1"/>
          <p:nvPr/>
        </p:nvSpPr>
        <p:spPr>
          <a:xfrm>
            <a:off x="181433" y="1260833"/>
            <a:ext cx="3456400" cy="430847"/>
          </a:xfrm>
          <a:prstGeom prst="rect">
            <a:avLst/>
          </a:prstGeom>
          <a:noFill/>
          <a:ln>
            <a:noFill/>
          </a:ln>
        </p:spPr>
        <p:txBody>
          <a:bodyPr anchorCtr="0" anchor="t" bIns="45700" lIns="91400" spcFirstLastPara="1" rIns="91400" wrap="square" tIns="45700">
            <a:spAutoFit/>
          </a:bodyPr>
          <a:lstStyle/>
          <a:p>
            <a:pPr indent="0" lvl="0" marL="0" marR="0" rtl="0" algn="l">
              <a:spcBef>
                <a:spcPts val="0"/>
              </a:spcBef>
              <a:spcAft>
                <a:spcPts val="0"/>
              </a:spcAft>
              <a:buNone/>
            </a:pPr>
            <a:r>
              <a:rPr b="1" lang="en-US" sz="2200">
                <a:solidFill>
                  <a:srgbClr val="BF9000"/>
                </a:solidFill>
                <a:latin typeface="Poppins SemiBold"/>
                <a:ea typeface="Poppins SemiBold"/>
                <a:cs typeface="Poppins SemiBold"/>
                <a:sym typeface="Poppins SemiBold"/>
              </a:rPr>
              <a:t>What is the NARS?</a:t>
            </a:r>
            <a:endParaRPr sz="1400">
              <a:solidFill>
                <a:srgbClr val="000000"/>
              </a:solidFill>
              <a:latin typeface="Arial"/>
              <a:ea typeface="Arial"/>
              <a:cs typeface="Arial"/>
              <a:sym typeface="Arial"/>
            </a:endParaRPr>
          </a:p>
        </p:txBody>
      </p:sp>
      <p:sp>
        <p:nvSpPr>
          <p:cNvPr id="181" name="Google Shape;181;p8"/>
          <p:cNvSpPr txBox="1"/>
          <p:nvPr/>
        </p:nvSpPr>
        <p:spPr>
          <a:xfrm>
            <a:off x="782676" y="1689703"/>
            <a:ext cx="10746800" cy="1743949"/>
          </a:xfrm>
          <a:prstGeom prst="rect">
            <a:avLst/>
          </a:prstGeom>
          <a:noFill/>
          <a:ln>
            <a:noFill/>
          </a:ln>
        </p:spPr>
        <p:txBody>
          <a:bodyPr anchorCtr="0" anchor="t" bIns="60925" lIns="45700" spcFirstLastPara="1" rIns="45700" wrap="square" tIns="60925">
            <a:spAutoFit/>
          </a:bodyPr>
          <a:lstStyle/>
          <a:p>
            <a:pPr indent="0" lvl="0" marL="0" marR="0" rtl="0" algn="l">
              <a:spcBef>
                <a:spcPts val="0"/>
              </a:spcBef>
              <a:spcAft>
                <a:spcPts val="0"/>
              </a:spcAft>
              <a:buNone/>
            </a:pPr>
            <a:r>
              <a:rPr lang="en-US" sz="2000">
                <a:solidFill>
                  <a:schemeClr val="dk1"/>
                </a:solidFill>
                <a:latin typeface="Poppins"/>
                <a:ea typeface="Poppins"/>
                <a:cs typeface="Poppins"/>
                <a:sym typeface="Poppins"/>
              </a:rPr>
              <a:t>Consolidated database of </a:t>
            </a:r>
            <a:r>
              <a:rPr b="1" lang="en-US" sz="2000">
                <a:solidFill>
                  <a:schemeClr val="dk1"/>
                </a:solidFill>
                <a:latin typeface="Poppins"/>
                <a:ea typeface="Poppins"/>
                <a:cs typeface="Poppins"/>
                <a:sym typeface="Poppins"/>
              </a:rPr>
              <a:t>non-financial</a:t>
            </a:r>
            <a:r>
              <a:rPr lang="en-US" sz="2000">
                <a:solidFill>
                  <a:schemeClr val="dk1"/>
                </a:solidFill>
                <a:latin typeface="Poppins"/>
                <a:ea typeface="Poppins"/>
                <a:cs typeface="Poppins"/>
                <a:sym typeface="Poppins"/>
              </a:rPr>
              <a:t> </a:t>
            </a:r>
            <a:r>
              <a:rPr b="1" lang="en-US" sz="2000">
                <a:solidFill>
                  <a:schemeClr val="dk1"/>
                </a:solidFill>
                <a:latin typeface="Poppins"/>
                <a:ea typeface="Poppins"/>
                <a:cs typeface="Poppins"/>
                <a:sym typeface="Poppins"/>
              </a:rPr>
              <a:t>critical and  strategically important government assets.</a:t>
            </a:r>
            <a:endParaRPr sz="1867">
              <a:solidFill>
                <a:srgbClr val="000000"/>
              </a:solidFill>
              <a:latin typeface="Arial"/>
              <a:ea typeface="Arial"/>
              <a:cs typeface="Arial"/>
              <a:sym typeface="Arial"/>
            </a:endParaRPr>
          </a:p>
          <a:p>
            <a:pPr indent="0" lvl="0" marL="0" marR="0" rtl="0" algn="l">
              <a:spcBef>
                <a:spcPts val="0"/>
              </a:spcBef>
              <a:spcAft>
                <a:spcPts val="0"/>
              </a:spcAft>
              <a:buNone/>
            </a:pPr>
            <a:r>
              <a:t/>
            </a:r>
            <a:endParaRPr b="1" sz="533">
              <a:solidFill>
                <a:schemeClr val="dk1"/>
              </a:solidFill>
              <a:latin typeface="Poppins"/>
              <a:ea typeface="Poppins"/>
              <a:cs typeface="Poppins"/>
              <a:sym typeface="Poppins"/>
            </a:endParaRPr>
          </a:p>
          <a:p>
            <a:pPr indent="0" lvl="0" marL="0" marR="0" rtl="0" algn="l">
              <a:spcBef>
                <a:spcPts val="0"/>
              </a:spcBef>
              <a:spcAft>
                <a:spcPts val="0"/>
              </a:spcAft>
              <a:buNone/>
            </a:pPr>
            <a:r>
              <a:rPr lang="en-US" sz="2000">
                <a:solidFill>
                  <a:schemeClr val="dk1"/>
                </a:solidFill>
                <a:latin typeface="Poppins"/>
                <a:ea typeface="Poppins"/>
                <a:cs typeface="Poppins"/>
                <a:sym typeface="Poppins"/>
              </a:rPr>
              <a:t>Goal is to enable more </a:t>
            </a:r>
            <a:r>
              <a:rPr b="1" lang="en-US" sz="2000">
                <a:solidFill>
                  <a:schemeClr val="dk1"/>
                </a:solidFill>
                <a:latin typeface="Poppins"/>
                <a:ea typeface="Poppins"/>
                <a:cs typeface="Poppins"/>
                <a:sym typeface="Poppins"/>
              </a:rPr>
              <a:t>efficient financial risk management, enhance service delivery, and improve risk reduction</a:t>
            </a:r>
            <a:r>
              <a:rPr lang="en-US" sz="2000">
                <a:solidFill>
                  <a:schemeClr val="dk1"/>
                </a:solidFill>
                <a:latin typeface="Poppins"/>
                <a:ea typeface="Poppins"/>
                <a:cs typeface="Poppins"/>
                <a:sym typeface="Poppins"/>
              </a:rPr>
              <a:t> for sustainable asset management in the long term.</a:t>
            </a:r>
            <a:endParaRPr sz="1867">
              <a:solidFill>
                <a:srgbClr val="000000"/>
              </a:solidFill>
              <a:latin typeface="Arial"/>
              <a:ea typeface="Arial"/>
              <a:cs typeface="Arial"/>
              <a:sym typeface="Arial"/>
            </a:endParaRPr>
          </a:p>
        </p:txBody>
      </p:sp>
      <p:sp>
        <p:nvSpPr>
          <p:cNvPr id="182" name="Google Shape;182;p8"/>
          <p:cNvSpPr txBox="1"/>
          <p:nvPr/>
        </p:nvSpPr>
        <p:spPr>
          <a:xfrm>
            <a:off x="215531" y="4882755"/>
            <a:ext cx="2724400" cy="985023"/>
          </a:xfrm>
          <a:prstGeom prst="rect">
            <a:avLst/>
          </a:prstGeom>
          <a:noFill/>
          <a:ln>
            <a:noFill/>
          </a:ln>
        </p:spPr>
        <p:txBody>
          <a:bodyPr anchorCtr="0" anchor="t" bIns="60925" lIns="45700" spcFirstLastPara="1" rIns="45700" wrap="square" tIns="60925">
            <a:spAutoFit/>
          </a:bodyPr>
          <a:lstStyle/>
          <a:p>
            <a:pPr indent="0" lvl="0" marL="0" marR="0" rtl="0" algn="ctr">
              <a:spcBef>
                <a:spcPts val="0"/>
              </a:spcBef>
              <a:spcAft>
                <a:spcPts val="0"/>
              </a:spcAft>
              <a:buNone/>
            </a:pPr>
            <a:r>
              <a:rPr lang="en-US" sz="1867">
                <a:solidFill>
                  <a:schemeClr val="dk1"/>
                </a:solidFill>
                <a:latin typeface="Poppins"/>
                <a:ea typeface="Poppins"/>
                <a:cs typeface="Poppins"/>
                <a:sym typeface="Poppins"/>
              </a:rPr>
              <a:t>For government to </a:t>
            </a:r>
            <a:r>
              <a:rPr b="1" lang="en-US" sz="1867">
                <a:solidFill>
                  <a:schemeClr val="dk1"/>
                </a:solidFill>
                <a:latin typeface="Poppins"/>
                <a:ea typeface="Poppins"/>
                <a:cs typeface="Poppins"/>
                <a:sym typeface="Poppins"/>
              </a:rPr>
              <a:t>KNOW</a:t>
            </a:r>
            <a:r>
              <a:rPr lang="en-US" sz="1867">
                <a:solidFill>
                  <a:schemeClr val="dk1"/>
                </a:solidFill>
                <a:latin typeface="Poppins"/>
                <a:ea typeface="Poppins"/>
                <a:cs typeface="Poppins"/>
                <a:sym typeface="Poppins"/>
              </a:rPr>
              <a:t> their non-financial assets</a:t>
            </a:r>
            <a:endParaRPr sz="1867">
              <a:solidFill>
                <a:srgbClr val="000000"/>
              </a:solidFill>
              <a:latin typeface="Arial"/>
              <a:ea typeface="Arial"/>
              <a:cs typeface="Arial"/>
              <a:sym typeface="Arial"/>
            </a:endParaRPr>
          </a:p>
        </p:txBody>
      </p:sp>
      <p:sp>
        <p:nvSpPr>
          <p:cNvPr id="183" name="Google Shape;183;p8"/>
          <p:cNvSpPr txBox="1"/>
          <p:nvPr/>
        </p:nvSpPr>
        <p:spPr>
          <a:xfrm>
            <a:off x="5820048" y="4920579"/>
            <a:ext cx="2466800" cy="985023"/>
          </a:xfrm>
          <a:prstGeom prst="rect">
            <a:avLst/>
          </a:prstGeom>
          <a:noFill/>
          <a:ln>
            <a:noFill/>
          </a:ln>
        </p:spPr>
        <p:txBody>
          <a:bodyPr anchorCtr="0" anchor="t" bIns="60925" lIns="45700" spcFirstLastPara="1" rIns="45700" wrap="square" tIns="60925">
            <a:spAutoFit/>
          </a:bodyPr>
          <a:lstStyle/>
          <a:p>
            <a:pPr indent="0" lvl="0" marL="0" marR="0" rtl="0" algn="ctr">
              <a:spcBef>
                <a:spcPts val="0"/>
              </a:spcBef>
              <a:spcAft>
                <a:spcPts val="0"/>
              </a:spcAft>
              <a:buNone/>
            </a:pPr>
            <a:r>
              <a:rPr lang="en-US" sz="1867">
                <a:solidFill>
                  <a:schemeClr val="dk1"/>
                </a:solidFill>
                <a:latin typeface="Poppins"/>
                <a:ea typeface="Poppins"/>
                <a:cs typeface="Poppins"/>
                <a:sym typeface="Poppins"/>
              </a:rPr>
              <a:t>For government to </a:t>
            </a:r>
            <a:r>
              <a:rPr b="1" lang="en-US" sz="1867">
                <a:solidFill>
                  <a:schemeClr val="dk1"/>
                </a:solidFill>
                <a:latin typeface="Poppins"/>
                <a:ea typeface="Poppins"/>
                <a:cs typeface="Poppins"/>
                <a:sym typeface="Poppins"/>
              </a:rPr>
              <a:t>TRACK</a:t>
            </a:r>
            <a:r>
              <a:rPr lang="en-US" sz="1867">
                <a:solidFill>
                  <a:schemeClr val="dk1"/>
                </a:solidFill>
                <a:latin typeface="Poppins"/>
                <a:ea typeface="Poppins"/>
                <a:cs typeface="Poppins"/>
                <a:sym typeface="Poppins"/>
              </a:rPr>
              <a:t> ownership of their assets</a:t>
            </a:r>
            <a:endParaRPr sz="1867">
              <a:solidFill>
                <a:srgbClr val="000000"/>
              </a:solidFill>
              <a:latin typeface="Arial"/>
              <a:ea typeface="Arial"/>
              <a:cs typeface="Arial"/>
              <a:sym typeface="Arial"/>
            </a:endParaRPr>
          </a:p>
        </p:txBody>
      </p:sp>
      <p:sp>
        <p:nvSpPr>
          <p:cNvPr id="184" name="Google Shape;184;p8"/>
          <p:cNvSpPr txBox="1"/>
          <p:nvPr/>
        </p:nvSpPr>
        <p:spPr>
          <a:xfrm>
            <a:off x="8300301" y="4920579"/>
            <a:ext cx="3229200" cy="1272345"/>
          </a:xfrm>
          <a:prstGeom prst="rect">
            <a:avLst/>
          </a:prstGeom>
          <a:noFill/>
          <a:ln>
            <a:noFill/>
          </a:ln>
        </p:spPr>
        <p:txBody>
          <a:bodyPr anchorCtr="0" anchor="t" bIns="60925" lIns="45700" spcFirstLastPara="1" rIns="45700" wrap="square" tIns="60925">
            <a:spAutoFit/>
          </a:bodyPr>
          <a:lstStyle/>
          <a:p>
            <a:pPr indent="0" lvl="0" marL="0" marR="0" rtl="0" algn="ctr">
              <a:spcBef>
                <a:spcPts val="0"/>
              </a:spcBef>
              <a:spcAft>
                <a:spcPts val="0"/>
              </a:spcAft>
              <a:buNone/>
            </a:pPr>
            <a:r>
              <a:rPr lang="en-US" sz="1867">
                <a:solidFill>
                  <a:schemeClr val="dk1"/>
                </a:solidFill>
                <a:latin typeface="Poppins"/>
                <a:ea typeface="Poppins"/>
                <a:cs typeface="Poppins"/>
                <a:sym typeface="Poppins"/>
              </a:rPr>
              <a:t>For government to </a:t>
            </a:r>
            <a:r>
              <a:rPr b="1" lang="en-US" sz="1867">
                <a:solidFill>
                  <a:schemeClr val="dk1"/>
                </a:solidFill>
                <a:latin typeface="Poppins"/>
                <a:ea typeface="Poppins"/>
                <a:cs typeface="Poppins"/>
                <a:sym typeface="Poppins"/>
              </a:rPr>
              <a:t>IMPROVE DECISION MAKING </a:t>
            </a:r>
            <a:r>
              <a:rPr lang="en-US" sz="1867">
                <a:solidFill>
                  <a:schemeClr val="dk1"/>
                </a:solidFill>
                <a:latin typeface="Poppins"/>
                <a:ea typeface="Poppins"/>
                <a:cs typeface="Poppins"/>
                <a:sym typeface="Poppins"/>
              </a:rPr>
              <a:t>especially with regard to disaster risk</a:t>
            </a:r>
            <a:endParaRPr b="1" sz="1867">
              <a:solidFill>
                <a:schemeClr val="dk1"/>
              </a:solidFill>
              <a:latin typeface="Poppins"/>
              <a:ea typeface="Poppins"/>
              <a:cs typeface="Poppins"/>
              <a:sym typeface="Poppins"/>
            </a:endParaRPr>
          </a:p>
        </p:txBody>
      </p:sp>
      <p:sp>
        <p:nvSpPr>
          <p:cNvPr id="185" name="Google Shape;185;p8"/>
          <p:cNvSpPr txBox="1"/>
          <p:nvPr/>
        </p:nvSpPr>
        <p:spPr>
          <a:xfrm>
            <a:off x="3090395" y="4870216"/>
            <a:ext cx="2578800" cy="1272345"/>
          </a:xfrm>
          <a:prstGeom prst="rect">
            <a:avLst/>
          </a:prstGeom>
          <a:noFill/>
          <a:ln>
            <a:noFill/>
          </a:ln>
        </p:spPr>
        <p:txBody>
          <a:bodyPr anchorCtr="0" anchor="t" bIns="60925" lIns="45700" spcFirstLastPara="1" rIns="45700" wrap="square" tIns="60925">
            <a:spAutoFit/>
          </a:bodyPr>
          <a:lstStyle/>
          <a:p>
            <a:pPr indent="0" lvl="0" marL="0" marR="0" rtl="0" algn="ctr">
              <a:spcBef>
                <a:spcPts val="0"/>
              </a:spcBef>
              <a:spcAft>
                <a:spcPts val="0"/>
              </a:spcAft>
              <a:buNone/>
            </a:pPr>
            <a:r>
              <a:rPr lang="en-US" sz="1867">
                <a:solidFill>
                  <a:schemeClr val="dk1"/>
                </a:solidFill>
                <a:latin typeface="Poppins"/>
                <a:ea typeface="Poppins"/>
                <a:cs typeface="Poppins"/>
                <a:sym typeface="Poppins"/>
              </a:rPr>
              <a:t>For government to better </a:t>
            </a:r>
            <a:r>
              <a:rPr b="1" lang="en-US" sz="1867">
                <a:solidFill>
                  <a:schemeClr val="dk1"/>
                </a:solidFill>
                <a:latin typeface="Poppins"/>
                <a:ea typeface="Poppins"/>
                <a:cs typeface="Poppins"/>
                <a:sym typeface="Poppins"/>
              </a:rPr>
              <a:t>MANAGE</a:t>
            </a:r>
            <a:r>
              <a:rPr lang="en-US" sz="1867">
                <a:solidFill>
                  <a:schemeClr val="dk1"/>
                </a:solidFill>
                <a:latin typeface="Poppins"/>
                <a:ea typeface="Poppins"/>
                <a:cs typeface="Poppins"/>
                <a:sym typeface="Poppins"/>
              </a:rPr>
              <a:t> their assets throughout its lifecycle</a:t>
            </a:r>
            <a:endParaRPr sz="1867">
              <a:solidFill>
                <a:srgbClr val="000000"/>
              </a:solidFill>
              <a:latin typeface="Arial"/>
              <a:ea typeface="Arial"/>
              <a:cs typeface="Arial"/>
              <a:sym typeface="Arial"/>
            </a:endParaRPr>
          </a:p>
        </p:txBody>
      </p:sp>
      <p:sp>
        <p:nvSpPr>
          <p:cNvPr id="186" name="Google Shape;186;p8"/>
          <p:cNvSpPr/>
          <p:nvPr/>
        </p:nvSpPr>
        <p:spPr>
          <a:xfrm>
            <a:off x="0" y="270367"/>
            <a:ext cx="12192000" cy="934400"/>
          </a:xfrm>
          <a:prstGeom prst="rect">
            <a:avLst/>
          </a:prstGeom>
          <a:solidFill>
            <a:srgbClr val="152E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chemeClr val="lt1"/>
              </a:solidFill>
              <a:latin typeface="Calibri"/>
              <a:ea typeface="Calibri"/>
              <a:cs typeface="Calibri"/>
              <a:sym typeface="Calibri"/>
            </a:endParaRPr>
          </a:p>
        </p:txBody>
      </p:sp>
      <p:sp>
        <p:nvSpPr>
          <p:cNvPr id="187" name="Google Shape;187;p8"/>
          <p:cNvSpPr txBox="1"/>
          <p:nvPr/>
        </p:nvSpPr>
        <p:spPr>
          <a:xfrm>
            <a:off x="181423" y="434375"/>
            <a:ext cx="9699600" cy="6462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FF2CC"/>
                </a:solidFill>
                <a:latin typeface="Poppins"/>
                <a:ea typeface="Poppins"/>
                <a:cs typeface="Poppins"/>
                <a:sym typeface="Poppins"/>
              </a:rPr>
              <a:t>National Asset Registry System</a:t>
            </a:r>
            <a:endParaRPr b="1" sz="3600">
              <a:solidFill>
                <a:srgbClr val="FFF2CC"/>
              </a:solidFill>
              <a:latin typeface="Poppins"/>
              <a:ea typeface="Poppins"/>
              <a:cs typeface="Poppins"/>
              <a:sym typeface="Poppins"/>
            </a:endParaRPr>
          </a:p>
        </p:txBody>
      </p:sp>
      <p:sp>
        <p:nvSpPr>
          <p:cNvPr id="188" name="Google Shape;188;p8"/>
          <p:cNvSpPr txBox="1"/>
          <p:nvPr/>
        </p:nvSpPr>
        <p:spPr>
          <a:xfrm>
            <a:off x="243388" y="3280016"/>
            <a:ext cx="3456400" cy="430847"/>
          </a:xfrm>
          <a:prstGeom prst="rect">
            <a:avLst/>
          </a:prstGeom>
          <a:noFill/>
          <a:ln>
            <a:noFill/>
          </a:ln>
        </p:spPr>
        <p:txBody>
          <a:bodyPr anchorCtr="0" anchor="t" bIns="45700" lIns="91400" spcFirstLastPara="1" rIns="91400" wrap="square" tIns="45700">
            <a:spAutoFit/>
          </a:bodyPr>
          <a:lstStyle/>
          <a:p>
            <a:pPr indent="0" lvl="0" marL="0" marR="0" rtl="0" algn="l">
              <a:spcBef>
                <a:spcPts val="0"/>
              </a:spcBef>
              <a:spcAft>
                <a:spcPts val="0"/>
              </a:spcAft>
              <a:buNone/>
            </a:pPr>
            <a:r>
              <a:rPr b="1" lang="en-US" sz="2200">
                <a:solidFill>
                  <a:srgbClr val="BF9000"/>
                </a:solidFill>
                <a:latin typeface="Poppins SemiBold"/>
                <a:ea typeface="Poppins SemiBold"/>
                <a:cs typeface="Poppins SemiBold"/>
                <a:sym typeface="Poppins SemiBold"/>
              </a:rPr>
              <a:t>Rationale</a:t>
            </a:r>
            <a:endParaRPr sz="1400">
              <a:solidFill>
                <a:srgbClr val="000000"/>
              </a:solidFill>
              <a:latin typeface="Arial"/>
              <a:ea typeface="Arial"/>
              <a:cs typeface="Arial"/>
              <a:sym typeface="Arial"/>
            </a:endParaRPr>
          </a:p>
        </p:txBody>
      </p:sp>
      <p:pic>
        <p:nvPicPr>
          <p:cNvPr descr="Board Of Directors with solid fill" id="189" name="Google Shape;189;p8"/>
          <p:cNvPicPr preferRelativeResize="0"/>
          <p:nvPr/>
        </p:nvPicPr>
        <p:blipFill rotWithShape="1">
          <a:blip r:embed="rId3">
            <a:alphaModFix/>
          </a:blip>
          <a:srcRect b="0" l="0" r="0" t="0"/>
          <a:stretch/>
        </p:blipFill>
        <p:spPr>
          <a:xfrm>
            <a:off x="9305257" y="3874450"/>
            <a:ext cx="1219199" cy="1121508"/>
          </a:xfrm>
          <a:prstGeom prst="rect">
            <a:avLst/>
          </a:prstGeom>
          <a:noFill/>
          <a:ln>
            <a:noFill/>
          </a:ln>
        </p:spPr>
      </p:pic>
      <p:pic>
        <p:nvPicPr>
          <p:cNvPr descr="City with solid fill" id="190" name="Google Shape;190;p8"/>
          <p:cNvPicPr preferRelativeResize="0"/>
          <p:nvPr/>
        </p:nvPicPr>
        <p:blipFill rotWithShape="1">
          <a:blip r:embed="rId4">
            <a:alphaModFix/>
          </a:blip>
          <a:srcRect b="0" l="0" r="0" t="0"/>
          <a:stretch/>
        </p:blipFill>
        <p:spPr>
          <a:xfrm>
            <a:off x="848127" y="3748698"/>
            <a:ext cx="1219199" cy="1121508"/>
          </a:xfrm>
          <a:prstGeom prst="rect">
            <a:avLst/>
          </a:prstGeom>
          <a:noFill/>
          <a:ln>
            <a:noFill/>
          </a:ln>
        </p:spPr>
      </p:pic>
      <p:pic>
        <p:nvPicPr>
          <p:cNvPr descr="Clipboard Mixed with solid fill" id="191" name="Google Shape;191;p8"/>
          <p:cNvPicPr preferRelativeResize="0"/>
          <p:nvPr/>
        </p:nvPicPr>
        <p:blipFill rotWithShape="1">
          <a:blip r:embed="rId5">
            <a:alphaModFix/>
          </a:blip>
          <a:srcRect b="0" l="0" r="0" t="0"/>
          <a:stretch/>
        </p:blipFill>
        <p:spPr>
          <a:xfrm>
            <a:off x="6478835" y="3761247"/>
            <a:ext cx="1219199" cy="1121508"/>
          </a:xfrm>
          <a:prstGeom prst="rect">
            <a:avLst/>
          </a:prstGeom>
          <a:noFill/>
          <a:ln>
            <a:noFill/>
          </a:ln>
        </p:spPr>
      </p:pic>
      <p:grpSp>
        <p:nvGrpSpPr>
          <p:cNvPr id="192" name="Google Shape;192;p8"/>
          <p:cNvGrpSpPr/>
          <p:nvPr/>
        </p:nvGrpSpPr>
        <p:grpSpPr>
          <a:xfrm>
            <a:off x="3505655" y="3591497"/>
            <a:ext cx="1534875" cy="1411777"/>
            <a:chOff x="3083606" y="2835349"/>
            <a:chExt cx="1151156" cy="1151156"/>
          </a:xfrm>
        </p:grpSpPr>
        <p:pic>
          <p:nvPicPr>
            <p:cNvPr descr="Arrow circle outline" id="193" name="Google Shape;193;p8"/>
            <p:cNvPicPr preferRelativeResize="0"/>
            <p:nvPr/>
          </p:nvPicPr>
          <p:blipFill rotWithShape="1">
            <a:blip r:embed="rId6">
              <a:alphaModFix/>
            </a:blip>
            <a:srcRect b="0" l="0" r="0" t="0"/>
            <a:stretch/>
          </p:blipFill>
          <p:spPr>
            <a:xfrm>
              <a:off x="3083606" y="2835349"/>
              <a:ext cx="1151156" cy="1151156"/>
            </a:xfrm>
            <a:prstGeom prst="rect">
              <a:avLst/>
            </a:prstGeom>
            <a:noFill/>
            <a:ln>
              <a:noFill/>
            </a:ln>
          </p:spPr>
        </p:pic>
        <p:pic>
          <p:nvPicPr>
            <p:cNvPr descr="Building with solid fill" id="194" name="Google Shape;194;p8"/>
            <p:cNvPicPr preferRelativeResize="0"/>
            <p:nvPr/>
          </p:nvPicPr>
          <p:blipFill rotWithShape="1">
            <a:blip r:embed="rId7">
              <a:alphaModFix/>
            </a:blip>
            <a:srcRect b="0" l="0" r="0" t="0"/>
            <a:stretch/>
          </p:blipFill>
          <p:spPr>
            <a:xfrm>
              <a:off x="3426542" y="3130660"/>
              <a:ext cx="520791" cy="520791"/>
            </a:xfrm>
            <a:prstGeom prst="rect">
              <a:avLst/>
            </a:prstGeom>
            <a:noFill/>
            <a:ln>
              <a:noFill/>
            </a:ln>
          </p:spPr>
        </p:pic>
      </p:grpSp>
      <p:pic>
        <p:nvPicPr>
          <p:cNvPr descr="C:\Users\pmmoreno\Desktop\BTr 2015 Anniv\BTr-Original-Logo.png" id="195" name="Google Shape;195;p8"/>
          <p:cNvPicPr preferRelativeResize="0"/>
          <p:nvPr/>
        </p:nvPicPr>
        <p:blipFill rotWithShape="1">
          <a:blip r:embed="rId8">
            <a:alphaModFix/>
          </a:blip>
          <a:srcRect b="0" l="0" r="0" t="0"/>
          <a:stretch/>
        </p:blipFill>
        <p:spPr>
          <a:xfrm>
            <a:off x="97107" y="6093539"/>
            <a:ext cx="744219" cy="710003"/>
          </a:xfrm>
          <a:prstGeom prst="rect">
            <a:avLst/>
          </a:prstGeom>
          <a:noFill/>
          <a:ln>
            <a:noFill/>
          </a:ln>
        </p:spPr>
      </p:pic>
      <p:pic>
        <p:nvPicPr>
          <p:cNvPr id="196" name="Google Shape;196;p8"/>
          <p:cNvPicPr preferRelativeResize="0"/>
          <p:nvPr/>
        </p:nvPicPr>
        <p:blipFill rotWithShape="1">
          <a:blip r:embed="rId9">
            <a:alphaModFix/>
          </a:blip>
          <a:srcRect b="0" l="0" r="0" t="0"/>
          <a:stretch/>
        </p:blipFill>
        <p:spPr>
          <a:xfrm>
            <a:off x="846367" y="6093533"/>
            <a:ext cx="791135" cy="710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9"/>
          <p:cNvSpPr/>
          <p:nvPr/>
        </p:nvSpPr>
        <p:spPr>
          <a:xfrm>
            <a:off x="358600" y="4820271"/>
            <a:ext cx="5185600" cy="1081200"/>
          </a:xfrm>
          <a:prstGeom prst="rect">
            <a:avLst/>
          </a:prstGeom>
          <a:solidFill>
            <a:srgbClr val="DEDEE6"/>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1867">
              <a:solidFill>
                <a:schemeClr val="lt1"/>
              </a:solidFill>
              <a:latin typeface="Arial"/>
              <a:ea typeface="Arial"/>
              <a:cs typeface="Arial"/>
              <a:sym typeface="Arial"/>
            </a:endParaRPr>
          </a:p>
        </p:txBody>
      </p:sp>
      <p:sp>
        <p:nvSpPr>
          <p:cNvPr id="202" name="Google Shape;202;p9"/>
          <p:cNvSpPr/>
          <p:nvPr/>
        </p:nvSpPr>
        <p:spPr>
          <a:xfrm>
            <a:off x="358600" y="3093508"/>
            <a:ext cx="5185600" cy="1579200"/>
          </a:xfrm>
          <a:prstGeom prst="rect">
            <a:avLst/>
          </a:prstGeom>
          <a:solidFill>
            <a:srgbClr val="DEDEE6"/>
          </a:solidFill>
          <a:ln cap="flat" cmpd="sng" w="9525">
            <a:solidFill>
              <a:srgbClr val="DEDEE6"/>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1867">
              <a:solidFill>
                <a:schemeClr val="lt1"/>
              </a:solidFill>
              <a:latin typeface="Arial"/>
              <a:ea typeface="Arial"/>
              <a:cs typeface="Arial"/>
              <a:sym typeface="Arial"/>
            </a:endParaRPr>
          </a:p>
        </p:txBody>
      </p:sp>
      <p:sp>
        <p:nvSpPr>
          <p:cNvPr id="203" name="Google Shape;203;p9"/>
          <p:cNvSpPr/>
          <p:nvPr/>
        </p:nvSpPr>
        <p:spPr>
          <a:xfrm>
            <a:off x="358601" y="1894833"/>
            <a:ext cx="5185600" cy="1081200"/>
          </a:xfrm>
          <a:prstGeom prst="rect">
            <a:avLst/>
          </a:prstGeom>
          <a:solidFill>
            <a:srgbClr val="DEDEE6"/>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1867">
              <a:solidFill>
                <a:schemeClr val="lt1"/>
              </a:solidFill>
              <a:latin typeface="Arial"/>
              <a:ea typeface="Arial"/>
              <a:cs typeface="Arial"/>
              <a:sym typeface="Arial"/>
            </a:endParaRPr>
          </a:p>
        </p:txBody>
      </p:sp>
      <p:sp>
        <p:nvSpPr>
          <p:cNvPr id="204" name="Google Shape;204;p9"/>
          <p:cNvSpPr txBox="1"/>
          <p:nvPr/>
        </p:nvSpPr>
        <p:spPr>
          <a:xfrm>
            <a:off x="5777332" y="1302999"/>
            <a:ext cx="4057600" cy="430847"/>
          </a:xfrm>
          <a:prstGeom prst="rect">
            <a:avLst/>
          </a:prstGeom>
          <a:noFill/>
          <a:ln>
            <a:noFill/>
          </a:ln>
        </p:spPr>
        <p:txBody>
          <a:bodyPr anchorCtr="0" anchor="t" bIns="45700" lIns="91400" spcFirstLastPara="1" rIns="91400" wrap="square" tIns="45700">
            <a:spAutoFit/>
          </a:bodyPr>
          <a:lstStyle/>
          <a:p>
            <a:pPr indent="0" lvl="0" marL="0" marR="0" rtl="0" algn="l">
              <a:spcBef>
                <a:spcPts val="0"/>
              </a:spcBef>
              <a:spcAft>
                <a:spcPts val="0"/>
              </a:spcAft>
              <a:buNone/>
            </a:pPr>
            <a:r>
              <a:rPr b="1" lang="en-US" sz="2200">
                <a:solidFill>
                  <a:srgbClr val="BF9000"/>
                </a:solidFill>
                <a:latin typeface="Poppins SemiBold"/>
                <a:ea typeface="Poppins SemiBold"/>
                <a:cs typeface="Poppins SemiBold"/>
                <a:sym typeface="Poppins SemiBold"/>
              </a:rPr>
              <a:t>NARS Process</a:t>
            </a:r>
            <a:endParaRPr sz="1400">
              <a:solidFill>
                <a:srgbClr val="000000"/>
              </a:solidFill>
              <a:latin typeface="Arial"/>
              <a:ea typeface="Arial"/>
              <a:cs typeface="Arial"/>
              <a:sym typeface="Arial"/>
            </a:endParaRPr>
          </a:p>
        </p:txBody>
      </p:sp>
      <p:pic>
        <p:nvPicPr>
          <p:cNvPr id="205" name="Google Shape;205;p9"/>
          <p:cNvPicPr preferRelativeResize="0"/>
          <p:nvPr/>
        </p:nvPicPr>
        <p:blipFill rotWithShape="1">
          <a:blip r:embed="rId3">
            <a:alphaModFix/>
          </a:blip>
          <a:srcRect b="0" l="0" r="0" t="0"/>
          <a:stretch/>
        </p:blipFill>
        <p:spPr>
          <a:xfrm>
            <a:off x="5777333" y="1832081"/>
            <a:ext cx="6414668" cy="4941177"/>
          </a:xfrm>
          <a:prstGeom prst="rect">
            <a:avLst/>
          </a:prstGeom>
          <a:noFill/>
          <a:ln>
            <a:noFill/>
          </a:ln>
        </p:spPr>
      </p:pic>
      <p:sp>
        <p:nvSpPr>
          <p:cNvPr id="206" name="Google Shape;206;p9"/>
          <p:cNvSpPr/>
          <p:nvPr/>
        </p:nvSpPr>
        <p:spPr>
          <a:xfrm>
            <a:off x="0" y="270367"/>
            <a:ext cx="12192000" cy="934400"/>
          </a:xfrm>
          <a:prstGeom prst="rect">
            <a:avLst/>
          </a:prstGeom>
          <a:solidFill>
            <a:srgbClr val="152E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chemeClr val="lt1"/>
              </a:solidFill>
              <a:latin typeface="Calibri"/>
              <a:ea typeface="Calibri"/>
              <a:cs typeface="Calibri"/>
              <a:sym typeface="Calibri"/>
            </a:endParaRPr>
          </a:p>
        </p:txBody>
      </p:sp>
      <p:sp>
        <p:nvSpPr>
          <p:cNvPr id="207" name="Google Shape;207;p9"/>
          <p:cNvSpPr txBox="1"/>
          <p:nvPr/>
        </p:nvSpPr>
        <p:spPr>
          <a:xfrm>
            <a:off x="181423" y="434375"/>
            <a:ext cx="9699600" cy="6462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FF2CC"/>
                </a:solidFill>
                <a:latin typeface="Poppins"/>
                <a:ea typeface="Poppins"/>
                <a:cs typeface="Poppins"/>
                <a:sym typeface="Poppins"/>
              </a:rPr>
              <a:t>National Asset Registry System</a:t>
            </a:r>
            <a:endParaRPr b="1" sz="3600">
              <a:solidFill>
                <a:srgbClr val="FFF2CC"/>
              </a:solidFill>
              <a:latin typeface="Poppins"/>
              <a:ea typeface="Poppins"/>
              <a:cs typeface="Poppins"/>
              <a:sym typeface="Poppins"/>
            </a:endParaRPr>
          </a:p>
        </p:txBody>
      </p:sp>
      <p:sp>
        <p:nvSpPr>
          <p:cNvPr id="208" name="Google Shape;208;p9"/>
          <p:cNvSpPr txBox="1"/>
          <p:nvPr/>
        </p:nvSpPr>
        <p:spPr>
          <a:xfrm>
            <a:off x="181423" y="1292625"/>
            <a:ext cx="3456400" cy="430847"/>
          </a:xfrm>
          <a:prstGeom prst="rect">
            <a:avLst/>
          </a:prstGeom>
          <a:noFill/>
          <a:ln>
            <a:noFill/>
          </a:ln>
        </p:spPr>
        <p:txBody>
          <a:bodyPr anchorCtr="0" anchor="t" bIns="45700" lIns="91400" spcFirstLastPara="1" rIns="91400" wrap="square" tIns="45700">
            <a:spAutoFit/>
          </a:bodyPr>
          <a:lstStyle/>
          <a:p>
            <a:pPr indent="0" lvl="0" marL="0" marR="0" rtl="0" algn="l">
              <a:spcBef>
                <a:spcPts val="0"/>
              </a:spcBef>
              <a:spcAft>
                <a:spcPts val="0"/>
              </a:spcAft>
              <a:buNone/>
            </a:pPr>
            <a:r>
              <a:rPr b="1" lang="en-US" sz="2200">
                <a:solidFill>
                  <a:srgbClr val="BF9000"/>
                </a:solidFill>
                <a:latin typeface="Poppins SemiBold"/>
                <a:ea typeface="Poppins SemiBold"/>
                <a:cs typeface="Poppins SemiBold"/>
                <a:sym typeface="Poppins SemiBold"/>
              </a:rPr>
              <a:t>Goals of the NARS</a:t>
            </a:r>
            <a:endParaRPr sz="1400">
              <a:solidFill>
                <a:srgbClr val="000000"/>
              </a:solidFill>
              <a:latin typeface="Arial"/>
              <a:ea typeface="Arial"/>
              <a:cs typeface="Arial"/>
              <a:sym typeface="Arial"/>
            </a:endParaRPr>
          </a:p>
        </p:txBody>
      </p:sp>
      <p:sp>
        <p:nvSpPr>
          <p:cNvPr id="209" name="Google Shape;209;p9"/>
          <p:cNvSpPr txBox="1"/>
          <p:nvPr/>
        </p:nvSpPr>
        <p:spPr>
          <a:xfrm>
            <a:off x="455944" y="1973220"/>
            <a:ext cx="4854800" cy="985023"/>
          </a:xfrm>
          <a:prstGeom prst="rect">
            <a:avLst/>
          </a:prstGeom>
          <a:noFill/>
          <a:ln>
            <a:noFill/>
          </a:ln>
        </p:spPr>
        <p:txBody>
          <a:bodyPr anchorCtr="0" anchor="t" bIns="60925" lIns="45700" spcFirstLastPara="1" rIns="45700" wrap="square" tIns="60925">
            <a:spAutoFit/>
          </a:bodyPr>
          <a:lstStyle/>
          <a:p>
            <a:pPr indent="0" lvl="0" marL="0" marR="0" rtl="0" algn="l">
              <a:spcBef>
                <a:spcPts val="0"/>
              </a:spcBef>
              <a:spcAft>
                <a:spcPts val="0"/>
              </a:spcAft>
              <a:buNone/>
            </a:pPr>
            <a:r>
              <a:rPr b="1" lang="en-US" sz="1867">
                <a:solidFill>
                  <a:schemeClr val="dk1"/>
                </a:solidFill>
                <a:latin typeface="Poppins"/>
                <a:ea typeface="Poppins"/>
                <a:cs typeface="Poppins"/>
                <a:sym typeface="Poppins"/>
              </a:rPr>
              <a:t>Comprehensive list and inventory </a:t>
            </a:r>
            <a:r>
              <a:rPr lang="en-US" sz="1867">
                <a:solidFill>
                  <a:schemeClr val="dk1"/>
                </a:solidFill>
                <a:latin typeface="Poppins"/>
                <a:ea typeface="Poppins"/>
                <a:cs typeface="Poppins"/>
                <a:sym typeface="Poppins"/>
              </a:rPr>
              <a:t>of the National Government’s non-financial assets</a:t>
            </a:r>
            <a:endParaRPr sz="1867">
              <a:solidFill>
                <a:srgbClr val="000000"/>
              </a:solidFill>
              <a:latin typeface="Arial"/>
              <a:ea typeface="Arial"/>
              <a:cs typeface="Arial"/>
              <a:sym typeface="Arial"/>
            </a:endParaRPr>
          </a:p>
        </p:txBody>
      </p:sp>
      <p:sp>
        <p:nvSpPr>
          <p:cNvPr id="210" name="Google Shape;210;p9"/>
          <p:cNvSpPr txBox="1"/>
          <p:nvPr/>
        </p:nvSpPr>
        <p:spPr>
          <a:xfrm>
            <a:off x="455944" y="3151488"/>
            <a:ext cx="4854800" cy="1559668"/>
          </a:xfrm>
          <a:prstGeom prst="rect">
            <a:avLst/>
          </a:prstGeom>
          <a:noFill/>
          <a:ln>
            <a:noFill/>
          </a:ln>
        </p:spPr>
        <p:txBody>
          <a:bodyPr anchorCtr="0" anchor="t" bIns="60925" lIns="45700" spcFirstLastPara="1" rIns="45700" wrap="square" tIns="60925">
            <a:spAutoFit/>
          </a:bodyPr>
          <a:lstStyle/>
          <a:p>
            <a:pPr indent="0" lvl="0" marL="0" marR="0" rtl="0" algn="l">
              <a:spcBef>
                <a:spcPts val="0"/>
              </a:spcBef>
              <a:spcAft>
                <a:spcPts val="0"/>
              </a:spcAft>
              <a:buNone/>
            </a:pPr>
            <a:r>
              <a:rPr lang="en-US" sz="1867">
                <a:solidFill>
                  <a:schemeClr val="dk1"/>
                </a:solidFill>
                <a:latin typeface="Poppins"/>
                <a:ea typeface="Poppins"/>
                <a:cs typeface="Poppins"/>
                <a:sym typeface="Poppins"/>
              </a:rPr>
              <a:t>Acquire and maintain an </a:t>
            </a:r>
            <a:r>
              <a:rPr b="1" lang="en-US" sz="1867">
                <a:solidFill>
                  <a:schemeClr val="dk1"/>
                </a:solidFill>
                <a:latin typeface="Poppins"/>
                <a:ea typeface="Poppins"/>
                <a:cs typeface="Poppins"/>
                <a:sym typeface="Poppins"/>
              </a:rPr>
              <a:t>asset IT/Database system for the recording and updating </a:t>
            </a:r>
            <a:r>
              <a:rPr lang="en-US" sz="1867">
                <a:solidFill>
                  <a:schemeClr val="dk1"/>
                </a:solidFill>
                <a:latin typeface="Poppins"/>
                <a:ea typeface="Poppins"/>
                <a:cs typeface="Poppins"/>
                <a:sym typeface="Poppins"/>
              </a:rPr>
              <a:t>of the status of the non-financial assets of the National Government</a:t>
            </a:r>
            <a:endParaRPr sz="1867">
              <a:solidFill>
                <a:schemeClr val="dk1"/>
              </a:solidFill>
              <a:latin typeface="Arial"/>
              <a:ea typeface="Arial"/>
              <a:cs typeface="Arial"/>
              <a:sym typeface="Arial"/>
            </a:endParaRPr>
          </a:p>
        </p:txBody>
      </p:sp>
      <p:sp>
        <p:nvSpPr>
          <p:cNvPr id="211" name="Google Shape;211;p9"/>
          <p:cNvSpPr txBox="1"/>
          <p:nvPr/>
        </p:nvSpPr>
        <p:spPr>
          <a:xfrm>
            <a:off x="455944" y="4898659"/>
            <a:ext cx="4854800" cy="1272345"/>
          </a:xfrm>
          <a:prstGeom prst="rect">
            <a:avLst/>
          </a:prstGeom>
          <a:noFill/>
          <a:ln>
            <a:noFill/>
          </a:ln>
        </p:spPr>
        <p:txBody>
          <a:bodyPr anchorCtr="0" anchor="t" bIns="60925" lIns="45700" spcFirstLastPara="1" rIns="45700" wrap="square" tIns="60925">
            <a:spAutoFit/>
          </a:bodyPr>
          <a:lstStyle/>
          <a:p>
            <a:pPr indent="0" lvl="0" marL="0" marR="0" rtl="0" algn="l">
              <a:spcBef>
                <a:spcPts val="0"/>
              </a:spcBef>
              <a:spcAft>
                <a:spcPts val="0"/>
              </a:spcAft>
              <a:buNone/>
            </a:pPr>
            <a:r>
              <a:rPr lang="en-US" sz="1867">
                <a:solidFill>
                  <a:schemeClr val="dk1"/>
                </a:solidFill>
                <a:latin typeface="Poppins"/>
                <a:ea typeface="Poppins"/>
                <a:cs typeface="Poppins"/>
                <a:sym typeface="Poppins"/>
              </a:rPr>
              <a:t>To serve as the </a:t>
            </a:r>
            <a:r>
              <a:rPr b="1" lang="en-US" sz="1867">
                <a:solidFill>
                  <a:schemeClr val="dk1"/>
                </a:solidFill>
                <a:latin typeface="Poppins"/>
                <a:ea typeface="Poppins"/>
                <a:cs typeface="Poppins"/>
                <a:sym typeface="Poppins"/>
              </a:rPr>
              <a:t>central repository </a:t>
            </a:r>
            <a:r>
              <a:rPr lang="en-US" sz="1867">
                <a:solidFill>
                  <a:schemeClr val="dk1"/>
                </a:solidFill>
                <a:latin typeface="Poppins"/>
                <a:ea typeface="Poppins"/>
                <a:cs typeface="Poppins"/>
                <a:sym typeface="Poppins"/>
              </a:rPr>
              <a:t>of the National Government asset information </a:t>
            </a:r>
            <a:r>
              <a:rPr b="1" lang="en-US" sz="1867">
                <a:solidFill>
                  <a:schemeClr val="dk1"/>
                </a:solidFill>
                <a:latin typeface="Poppins"/>
                <a:ea typeface="Poppins"/>
                <a:cs typeface="Poppins"/>
                <a:sym typeface="Poppins"/>
              </a:rPr>
              <a:t>for fiscal and risk management.</a:t>
            </a:r>
            <a:endParaRPr sz="1867">
              <a:solidFill>
                <a:schemeClr val="dk1"/>
              </a:solidFill>
              <a:latin typeface="Arial"/>
              <a:ea typeface="Arial"/>
              <a:cs typeface="Arial"/>
              <a:sym typeface="Arial"/>
            </a:endParaRPr>
          </a:p>
        </p:txBody>
      </p:sp>
      <p:pic>
        <p:nvPicPr>
          <p:cNvPr descr="C:\Users\pmmoreno\Desktop\BTr 2015 Anniv\BTr-Original-Logo.png" id="212" name="Google Shape;212;p9"/>
          <p:cNvPicPr preferRelativeResize="0"/>
          <p:nvPr/>
        </p:nvPicPr>
        <p:blipFill rotWithShape="1">
          <a:blip r:embed="rId4">
            <a:alphaModFix/>
          </a:blip>
          <a:srcRect b="0" l="0" r="0" t="0"/>
          <a:stretch/>
        </p:blipFill>
        <p:spPr>
          <a:xfrm>
            <a:off x="97107" y="6093539"/>
            <a:ext cx="744219" cy="710003"/>
          </a:xfrm>
          <a:prstGeom prst="rect">
            <a:avLst/>
          </a:prstGeom>
          <a:noFill/>
          <a:ln>
            <a:noFill/>
          </a:ln>
        </p:spPr>
      </p:pic>
      <p:pic>
        <p:nvPicPr>
          <p:cNvPr id="213" name="Google Shape;213;p9"/>
          <p:cNvPicPr preferRelativeResize="0"/>
          <p:nvPr/>
        </p:nvPicPr>
        <p:blipFill rotWithShape="1">
          <a:blip r:embed="rId5">
            <a:alphaModFix/>
          </a:blip>
          <a:srcRect b="0" l="0" r="0" t="0"/>
          <a:stretch/>
        </p:blipFill>
        <p:spPr>
          <a:xfrm>
            <a:off x="846367" y="6093533"/>
            <a:ext cx="791135" cy="710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585A8C3C62C44A8605EC88E2419326" ma:contentTypeVersion="38" ma:contentTypeDescription="Create a new document." ma:contentTypeScope="" ma:versionID="4a79850235bf255544f24f8ccdfb5c1e">
  <xsd:schema xmlns:xsd="http://www.w3.org/2001/XMLSchema" xmlns:xs="http://www.w3.org/2001/XMLSchema" xmlns:p="http://schemas.microsoft.com/office/2006/metadata/properties" xmlns:ns2="8f43315e-0024-443b-aa38-fb47fc4c42a0" xmlns:ns3="c1fdd505-2570-46c2-bd04-3e0f2d874cf5" xmlns:ns4="48251333-78a9-458d-a2ab-f49677080e33" xmlns:ns5="0a36729c-c28a-4b1c-99a0-4a71e615e92b" targetNamespace="http://schemas.microsoft.com/office/2006/metadata/properties" ma:root="true" ma:fieldsID="d0577ed0085dc677c32666067ce00b95" ns2:_="" ns3:_="" ns4:_="" ns5:_="">
    <xsd:import namespace="8f43315e-0024-443b-aa38-fb47fc4c42a0"/>
    <xsd:import namespace="c1fdd505-2570-46c2-bd04-3e0f2d874cf5"/>
    <xsd:import namespace="48251333-78a9-458d-a2ab-f49677080e33"/>
    <xsd:import namespace="0a36729c-c28a-4b1c-99a0-4a71e615e92b"/>
    <xsd:element name="properties">
      <xsd:complexType>
        <xsd:sequence>
          <xsd:element name="documentManagement">
            <xsd:complexType>
              <xsd:all>
                <xsd:element ref="ns2:MediaServiceMetadata" minOccurs="0"/>
                <xsd:element ref="ns2:MediaServiceFastMetadata" minOccurs="0"/>
                <xsd:element ref="ns3:j78542b1fffc4a1c84659474212e3133" minOccurs="0"/>
                <xsd:element ref="ns4:SharedWithUsers" minOccurs="0"/>
                <xsd:element ref="ns4:SharedWithDetails" minOccurs="0"/>
                <xsd:element ref="ns5:MediaServiceDateTaken" minOccurs="0"/>
                <xsd:element ref="ns5:MediaServiceAutoTags" minOccurs="0"/>
                <xsd:element ref="ns5:MediaServiceOCR" minOccurs="0"/>
                <xsd:element ref="ns5:MediaServiceLocation" minOccurs="0"/>
                <xsd:element ref="ns5:MediaServiceGenerationTime" minOccurs="0"/>
                <xsd:element ref="ns5:MediaServiceEventHashCode" minOccurs="0"/>
                <xsd:element ref="ns5:MediaServiceAutoKeyPoints" minOccurs="0"/>
                <xsd:element ref="ns5:MediaServiceKeyPoints" minOccurs="0"/>
                <xsd:element ref="ns5:Photo" minOccurs="0"/>
                <xsd:element ref="ns5:ADBWFDocumentStatus" minOccurs="0"/>
                <xsd:element ref="ns5:ADBWFHistoryLink" minOccurs="0"/>
                <xsd:element ref="ns5:MediaLengthInSeconds" minOccurs="0"/>
                <xsd:element ref="ns5:ADBWFRequestID" minOccurs="0"/>
                <xsd:element ref="ns5:lcf76f155ced4ddcb4097134ff3c332f" minOccurs="0"/>
                <xsd:element ref="ns5:MediaServiceObjectDetectorVersion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43315e-0024-443b-aa38-fb47fc4c42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false">
      <xsd:simpleType>
        <xsd:restriction base="dms:Note"/>
      </xsd:simpleType>
    </xsd:element>
    <xsd:element name="MediaServiceFastMetadata" ma:index="9" nillable="true" ma:displayName="MediaServiceFastMetadata" ma:hidden="true" ma:internalName="MediaServiceFastMetadata"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j78542b1fffc4a1c84659474212e3133" ma:index="11" nillable="true" ma:taxonomy="true" ma:internalName="j78542b1fffc4a1c84659474212e3133" ma:taxonomyFieldName="ADBContentGroup" ma:displayName="Content Group" ma:readOnly="false" ma:default="3;#OAS|11213812-e2ca-4fac-a7f9-fe54f4c0cb11" ma:fieldId="{378542b1-fffc-4a1c-8465-9474212e3133}" ma:taxonomyMulti="true" ma:sspId="115af50e-efb3-4a0e-b425-875ff625e09e" ma:termSetId="2a9ffbee-93a5-418b-bcdb-8d6817936e6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8251333-78a9-458d-a2ab-f49677080e3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a36729c-c28a-4b1c-99a0-4a71e615e92b" elementFormDefault="qualified">
    <xsd:import namespace="http://schemas.microsoft.com/office/2006/documentManagement/types"/>
    <xsd:import namespace="http://schemas.microsoft.com/office/infopath/2007/PartnerControls"/>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Photo" ma:index="23" nillable="true" ma:displayName="Photo" ma:format="Thumbnail" ma:internalName="Photo">
      <xsd:simpleType>
        <xsd:restriction base="dms:Unknown"/>
      </xsd:simpleType>
    </xsd:element>
    <xsd:element name="ADBWFDocumentStatus" ma:index="24" nillable="true" ma:displayName="Workflow Action" ma:format="Dropdown" ma:internalName="ADBWFDocumentStatus">
      <xsd:simpleType>
        <xsd:restriction base="dms:Text">
          <xsd:maxLength value="255"/>
        </xsd:restriction>
      </xsd:simpleType>
    </xsd:element>
    <xsd:element name="ADBWFHistoryLink" ma:index="25" nillable="true" ma:displayName="Workflow Status" ma:hidden="true" ma:internalName="ADBWFHistoryLink">
      <xsd:simpleType>
        <xsd:restriction base="dms:Text"/>
      </xsd:simpleType>
    </xsd:element>
    <xsd:element name="MediaLengthInSeconds" ma:index="26" nillable="true" ma:displayName="Length (seconds)" ma:internalName="MediaLengthInSeconds" ma:readOnly="true">
      <xsd:simpleType>
        <xsd:restriction base="dms:Unknown"/>
      </xsd:simpleType>
    </xsd:element>
    <xsd:element name="ADBWFRequestID" ma:index="27" nillable="true" ma:displayName="Workflow Request ID" ma:hidden="true" ma:internalName="ADBWFRequestID">
      <xsd:simpleType>
        <xsd:restriction base="dms:Number"/>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2A19DE-3079-4215-9774-41F404FEF6B3}"/>
</file>

<file path=customXml/itemProps2.xml><?xml version="1.0" encoding="utf-8"?>
<ds:datastoreItem xmlns:ds="http://schemas.openxmlformats.org/officeDocument/2006/customXml" ds:itemID="{5EABD681-E9BF-4434-9E2C-31216FA71D53}"/>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2024-02-19T05:41:33Z</dcterms:created>
  <dc:creator>Shannen Nicole H. Chua</dc:creator>
</cp:coreProperties>
</file>