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Play" panose="020B0604020202020204" charset="0"/>
      <p:regular r:id="rId16"/>
      <p:bold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KP6g0X+MI/7EnqXdzVEqzhS8p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30DD1E-067B-4114-9395-679DE1947BD9}">
  <a:tblStyle styleId="{4330DD1E-067B-4114-9395-679DE1947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16"/>
          <p:cNvCxnSpPr/>
          <p:nvPr/>
        </p:nvCxnSpPr>
        <p:spPr>
          <a:xfrm>
            <a:off x="650737" y="6228999"/>
            <a:ext cx="1085495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8;p16"/>
          <p:cNvSpPr txBox="1"/>
          <p:nvPr/>
        </p:nvSpPr>
        <p:spPr>
          <a:xfrm>
            <a:off x="8762494" y="63570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rrpscanada.ca/about/psr-practice-competenci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74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614459" y="567826"/>
            <a:ext cx="1012236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</a:rPr>
              <a:t>Psychosocial Rehabilitation (PSR) and Health Care Ethics</a:t>
            </a:r>
            <a:endParaRPr dirty="0"/>
          </a:p>
        </p:txBody>
      </p:sp>
      <p:sp>
        <p:nvSpPr>
          <p:cNvPr id="84" name="Google Shape;84;p1"/>
          <p:cNvSpPr txBox="1"/>
          <p:nvPr/>
        </p:nvSpPr>
        <p:spPr>
          <a:xfrm>
            <a:off x="614459" y="2428934"/>
            <a:ext cx="104005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9CBE0"/>
                </a:solidFill>
                <a:latin typeface="Proxima Nova"/>
                <a:sym typeface="Proxima Nova"/>
              </a:rPr>
              <a:t>Abraham (Rami) Rudnick, MD, PhD, FRCPC, CPRRP, </a:t>
            </a:r>
            <a:r>
              <a:rPr lang="en-US" sz="2800" b="1" dirty="0" err="1">
                <a:solidFill>
                  <a:srgbClr val="29CBE0"/>
                </a:solidFill>
                <a:latin typeface="Proxima Nova"/>
                <a:sym typeface="Proxima Nova"/>
              </a:rPr>
              <a:t>mMBA</a:t>
            </a:r>
            <a:endParaRPr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614459" y="2993924"/>
            <a:ext cx="104005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D6E2DE"/>
                </a:solidFill>
                <a:latin typeface="Proxima Nova"/>
                <a:sym typeface="Proxima Nova"/>
              </a:rPr>
              <a:t>Professor, Departments of Psychiatry and Bioethics, Faculty of Medicine, and School of Occupational Therapy, Faculty of Health, Dalhousie University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D6E2DE"/>
                </a:solidFill>
                <a:latin typeface="Proxima Nova"/>
                <a:sym typeface="Proxima Nova"/>
              </a:rPr>
              <a:t>Clinical Director, Nova Scotia Operational Stress Injury Clinic, Nova Scotia Health Authority, Canada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D6E2DE"/>
                </a:solidFill>
                <a:latin typeface="Proxima Nova"/>
                <a:sym typeface="Proxima Nova"/>
              </a:rPr>
              <a:t>Email: abraham.rudnick@nshealth.ca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sp>
        <p:nvSpPr>
          <p:cNvPr id="179" name="Google Shape;179;p13"/>
          <p:cNvSpPr txBox="1"/>
          <p:nvPr/>
        </p:nvSpPr>
        <p:spPr>
          <a:xfrm>
            <a:off x="614459" y="1398143"/>
            <a:ext cx="69375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A7DFF"/>
                </a:solidFill>
                <a:latin typeface="Arial"/>
                <a:ea typeface="Arial"/>
                <a:cs typeface="Arial"/>
                <a:sym typeface="Arial"/>
              </a:rPr>
              <a:t>Q&amp;A?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2"/>
          <p:cNvGraphicFramePr/>
          <p:nvPr/>
        </p:nvGraphicFramePr>
        <p:xfrm>
          <a:off x="750127" y="2377599"/>
          <a:ext cx="10691725" cy="1854250"/>
        </p:xfrm>
        <a:graphic>
          <a:graphicData uri="http://schemas.openxmlformats.org/drawingml/2006/table">
            <a:tbl>
              <a:tblPr firstRow="1">
                <a:noFill/>
                <a:tableStyleId>{4330DD1E-067B-4114-9395-679DE1947BD9}</a:tableStyleId>
              </a:tblPr>
              <a:tblGrid>
                <a:gridCol w="454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Commercial Interest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Relationship(s)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Google Shape;91;p2"/>
          <p:cNvSpPr txBox="1"/>
          <p:nvPr/>
        </p:nvSpPr>
        <p:spPr>
          <a:xfrm>
            <a:off x="614459" y="1398143"/>
            <a:ext cx="920796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20AC85"/>
                </a:solidFill>
              </a:rPr>
              <a:t>Disclosure: None of Relevance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3"/>
          <p:cNvGraphicFramePr/>
          <p:nvPr>
            <p:extLst>
              <p:ext uri="{D42A27DB-BD31-4B8C-83A1-F6EECF244321}">
                <p14:modId xmlns:p14="http://schemas.microsoft.com/office/powerpoint/2010/main" val="1592785505"/>
              </p:ext>
            </p:extLst>
          </p:nvPr>
        </p:nvGraphicFramePr>
        <p:xfrm>
          <a:off x="2229951" y="1865951"/>
          <a:ext cx="10208425" cy="411490"/>
        </p:xfrm>
        <a:graphic>
          <a:graphicData uri="http://schemas.openxmlformats.org/drawingml/2006/table">
            <a:tbl>
              <a:tblPr firstRow="1" lastRow="1">
                <a:tableStyleId>{4330DD1E-067B-4114-9395-679DE1947BD9}</a:tableStyleId>
              </a:tblPr>
              <a:tblGrid>
                <a:gridCol w="406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 dirty="0">
                          <a:latin typeface="Proxima Nova" panose="020B0604020202020204" charset="0"/>
                          <a:sym typeface="Proxima Nova"/>
                        </a:rPr>
                        <a:t>PSR Core Competency Domains</a:t>
                      </a:r>
                      <a:r>
                        <a:rPr lang="en-US" sz="2100" u="none" strike="noStrike" cap="none" dirty="0">
                          <a:latin typeface="Proxima Nova" panose="020B0604020202020204" charset="0"/>
                          <a:sym typeface="Proxima Nova"/>
                        </a:rPr>
                        <a:t> </a:t>
                      </a:r>
                      <a:endParaRPr sz="2100" dirty="0">
                        <a:latin typeface="Proxima Nova" panose="020B060402020202020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dirty="0"/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Google Shape;98;p3"/>
          <p:cNvSpPr txBox="1"/>
          <p:nvPr/>
        </p:nvSpPr>
        <p:spPr>
          <a:xfrm>
            <a:off x="530400" y="1383679"/>
            <a:ext cx="11131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20AC85"/>
                </a:solidFill>
                <a:latin typeface="Arial"/>
                <a:ea typeface="Arial"/>
                <a:cs typeface="Arial"/>
                <a:sym typeface="Arial"/>
              </a:rPr>
              <a:t>Psychosocial Rehabilitation: Competencies of Practice</a:t>
            </a:r>
            <a:endParaRPr sz="3200" b="1" dirty="0">
              <a:solidFill>
                <a:srgbClr val="20AC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pic>
        <p:nvPicPr>
          <p:cNvPr id="100" name="Google Shape;100;p3">
            <a:hlinkClick r:id="rId3"/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655533" y="4671352"/>
            <a:ext cx="1645866" cy="1403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2349664" y="5802303"/>
            <a:ext cx="90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4A7DFF"/>
                </a:solidFill>
              </a:rPr>
              <a:t>click on the logo to open Psychosocial Rehabilitation Competencies of Practice</a:t>
            </a:r>
            <a:endParaRPr b="1" i="1" dirty="0">
              <a:solidFill>
                <a:srgbClr val="4A7D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0B9A9-777C-7357-3456-4311F6735E90}"/>
              </a:ext>
            </a:extLst>
          </p:cNvPr>
          <p:cNvSpPr txBox="1"/>
          <p:nvPr/>
        </p:nvSpPr>
        <p:spPr>
          <a:xfrm>
            <a:off x="762964" y="245068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AutoNum type="alphaUcPeriod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Cultural Safety and Reconciliation</a:t>
            </a: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AutoNum type="alphaUcPeriod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Professional Skills</a:t>
            </a: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AutoNum type="alphaUcPeriod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Psychosocial Rehabilitation (PSR), Supporting Practices, and Recovery-Oriented Services</a:t>
            </a: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AutoNum type="alphaUcPeriod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Supporting Social Participation for All</a:t>
            </a: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AutoNum type="alphaUcPeriod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Facilitating Change and Providing Leadership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sp>
        <p:nvSpPr>
          <p:cNvPr id="107" name="Google Shape;107;p4"/>
          <p:cNvSpPr txBox="1"/>
          <p:nvPr/>
        </p:nvSpPr>
        <p:spPr>
          <a:xfrm>
            <a:off x="614459" y="1398143"/>
            <a:ext cx="69375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A7DFF"/>
                </a:solidFill>
              </a:rPr>
              <a:t>Overview</a:t>
            </a:r>
            <a:endParaRPr dirty="0"/>
          </a:p>
        </p:txBody>
      </p:sp>
      <p:sp>
        <p:nvSpPr>
          <p:cNvPr id="108" name="Google Shape;108;p4"/>
          <p:cNvSpPr txBox="1"/>
          <p:nvPr/>
        </p:nvSpPr>
        <p:spPr>
          <a:xfrm>
            <a:off x="614459" y="2229140"/>
            <a:ext cx="1040054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Problem situation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Ethics principles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Application to PSR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Challenges and opportunities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References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sp>
        <p:nvSpPr>
          <p:cNvPr id="115" name="Google Shape;115;p5"/>
          <p:cNvSpPr txBox="1"/>
          <p:nvPr/>
        </p:nvSpPr>
        <p:spPr>
          <a:xfrm>
            <a:off x="614459" y="1398143"/>
            <a:ext cx="69375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A7DFF"/>
                </a:solidFill>
              </a:rPr>
              <a:t>Problem Situation</a:t>
            </a:r>
            <a:endParaRPr dirty="0"/>
          </a:p>
        </p:txBody>
      </p:sp>
      <p:sp>
        <p:nvSpPr>
          <p:cNvPr id="116" name="Google Shape;116;p5"/>
          <p:cNvSpPr txBox="1"/>
          <p:nvPr/>
        </p:nvSpPr>
        <p:spPr>
          <a:xfrm>
            <a:off x="324464" y="2229140"/>
            <a:ext cx="11867535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PSR involves ethics guidance such as policy, e.g., PSR/RPS Canada’s code of ethics.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Such ethics guidance seems insufficiently related to more general (health and other) care ethics, e.g., re comprehensively addressing safety risks of PSR.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Contemporary health care ethics is commonly guided by 4 principles (Beauchamp and Childress 2019).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sym typeface="Proxima Nova"/>
              </a:rPr>
              <a:t>This presentation applies these principles to PSR and addresses related challenges and opportunities. 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800" b="1" dirty="0">
              <a:solidFill>
                <a:srgbClr val="242852"/>
              </a:solidFill>
              <a:latin typeface="Proxima Nova"/>
              <a:sym typeface="Proxima Nova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800" b="1" dirty="0">
              <a:solidFill>
                <a:srgbClr val="242852"/>
              </a:solidFill>
              <a:latin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sp>
        <p:nvSpPr>
          <p:cNvPr id="123" name="Google Shape;123;p6"/>
          <p:cNvSpPr txBox="1"/>
          <p:nvPr/>
        </p:nvSpPr>
        <p:spPr>
          <a:xfrm>
            <a:off x="614459" y="1398143"/>
            <a:ext cx="69375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A7DFF"/>
                </a:solidFill>
              </a:rPr>
              <a:t>Ethics Principles</a:t>
            </a: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614459" y="2229140"/>
            <a:ext cx="1040054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Autonomy.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Beneficence.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Non-maleficence.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Justice.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800" b="1" dirty="0">
              <a:solidFill>
                <a:srgbClr val="24285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* Reflective equilibrium as an approach to balance conflicting principles in relation to specified situations.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sp>
        <p:nvSpPr>
          <p:cNvPr id="131" name="Google Shape;131;p7"/>
          <p:cNvSpPr txBox="1"/>
          <p:nvPr/>
        </p:nvSpPr>
        <p:spPr>
          <a:xfrm>
            <a:off x="614459" y="1398143"/>
            <a:ext cx="115775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A7DFF"/>
                </a:solidFill>
                <a:latin typeface="Arial"/>
                <a:ea typeface="Arial"/>
                <a:cs typeface="Arial"/>
                <a:sym typeface="Arial"/>
              </a:rPr>
              <a:t>Application to PSR</a:t>
            </a:r>
            <a:endParaRPr dirty="0"/>
          </a:p>
        </p:txBody>
      </p:sp>
      <p:sp>
        <p:nvSpPr>
          <p:cNvPr id="132" name="Google Shape;132;p7"/>
          <p:cNvSpPr txBox="1"/>
          <p:nvPr/>
        </p:nvSpPr>
        <p:spPr>
          <a:xfrm>
            <a:off x="614459" y="2229140"/>
            <a:ext cx="1040054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Person-centered PSR, e.g., shared/supported decision making and goal oriented care planning (Akhtar et al 2021, Lefurgey et al 2025).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Effectiveness of PSR, e.g., (mixed methods) evidence-based care (Corrigan et al 2024). 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of PSR, e.g., re risk of over-dependency. 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Fairness to all involved re PSR, e.g., just allocation of resources and addressing related caregiver (family and other) stress (Rudnick 2004).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sp>
        <p:nvSpPr>
          <p:cNvPr id="139" name="Google Shape;139;p8"/>
          <p:cNvSpPr txBox="1"/>
          <p:nvPr/>
        </p:nvSpPr>
        <p:spPr>
          <a:xfrm>
            <a:off x="614459" y="926194"/>
            <a:ext cx="101961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A7DFF"/>
                </a:solidFill>
              </a:rPr>
              <a:t>C</a:t>
            </a:r>
            <a:r>
              <a:rPr lang="en-US" sz="4800" b="1" dirty="0">
                <a:solidFill>
                  <a:srgbClr val="4A7DFF"/>
                </a:solidFill>
                <a:latin typeface="Arial"/>
                <a:ea typeface="Arial"/>
                <a:cs typeface="Arial"/>
                <a:sym typeface="Arial"/>
              </a:rPr>
              <a:t>hallenges and Opportunities</a:t>
            </a:r>
            <a:endParaRPr dirty="0"/>
          </a:p>
        </p:txBody>
      </p:sp>
      <p:sp>
        <p:nvSpPr>
          <p:cNvPr id="140" name="Google Shape;140;p8"/>
          <p:cNvSpPr txBox="1"/>
          <p:nvPr/>
        </p:nvSpPr>
        <p:spPr>
          <a:xfrm>
            <a:off x="614459" y="1757150"/>
            <a:ext cx="1060906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Person-centered PSR: Addressing pros and cons of shared decision making, e.g., minimizing nudging.  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Effectiveness of PSR: Addressing deficient (absent or low fidelity) PSR, e.g., rectifying with implementation science. 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of PSR: Addressing insufficient research on related risks of PSR, e.g., optimizing dependency (Hart et al 2024).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Fairness to all involved re PSR: Addressing insufficient resourcing of PSR, e.g., advocating re just allocation within and beyond mental health services.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/>
        </p:nvSpPr>
        <p:spPr>
          <a:xfrm>
            <a:off x="655533" y="6357016"/>
            <a:ext cx="7261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Abraham (Rami) Rudnick | abraham.rudnick@nshealth.ca</a:t>
            </a:r>
            <a:endParaRPr dirty="0"/>
          </a:p>
        </p:txBody>
      </p:sp>
      <p:sp>
        <p:nvSpPr>
          <p:cNvPr id="147" name="Google Shape;147;p9"/>
          <p:cNvSpPr txBox="1"/>
          <p:nvPr/>
        </p:nvSpPr>
        <p:spPr>
          <a:xfrm>
            <a:off x="655533" y="1103175"/>
            <a:ext cx="69375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A7DFF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dirty="0"/>
          </a:p>
        </p:txBody>
      </p:sp>
      <p:sp>
        <p:nvSpPr>
          <p:cNvPr id="148" name="Google Shape;148;p9"/>
          <p:cNvSpPr txBox="1"/>
          <p:nvPr/>
        </p:nvSpPr>
        <p:spPr>
          <a:xfrm>
            <a:off x="655533" y="1811357"/>
            <a:ext cx="10400544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Akhtar N, Forchuk C, McKay K, </a:t>
            </a:r>
            <a:r>
              <a:rPr lang="en-US" sz="2000" dirty="0" err="1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Fisman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 S, </a:t>
            </a:r>
            <a:r>
              <a:rPr lang="en-US" sz="20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Rudnick A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. Handbook of Person-Centered Mental Health Care. Boston: </a:t>
            </a:r>
            <a:r>
              <a:rPr lang="en-US" sz="2000" dirty="0" err="1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Hogrefe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, 2021.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Beauchamp TL, Childress JF. The Principes of Biomedical Ethics, 8th ed. Oxford: Oxford University Press, 2019.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Corrigan PW, </a:t>
            </a:r>
            <a:r>
              <a:rPr lang="en-US" sz="2000" dirty="0" err="1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Rusch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 N, Watson AC, </a:t>
            </a:r>
            <a:r>
              <a:rPr lang="en-US" sz="2000" dirty="0" err="1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Kosyluk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 K, Sheehan L. Principles and Practice of Psychiatric Rehabilitation: Promoting Recovery and Self-Determination. New York: Guilford, 2024.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Hart C, Butterfield E, </a:t>
            </a:r>
            <a:r>
              <a:rPr lang="en-US" sz="2000" dirty="0" err="1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Jenfar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 K, Gray E. A one-year follow-up of individuals discharged from a high dependency rehabilitation placement. Journal of Psychosocial Rehabilitation and Mental Health, 11, 413-417, 2024.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Lefurgey S, </a:t>
            </a:r>
            <a:r>
              <a:rPr lang="en-US" sz="2000" dirty="0" err="1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Deillieux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 S, Shaheen A, </a:t>
            </a:r>
            <a:r>
              <a:rPr lang="en-US" sz="2000" dirty="0" err="1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Diagle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 P, Nolan D. </a:t>
            </a:r>
            <a:r>
              <a:rPr lang="en-US" sz="20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Rudnick A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. Person-centered care: learning from the evolution of mental health care. Encyclopedia, 5(1), 29, 1-13, 2025.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Rudnick A</a:t>
            </a:r>
            <a:r>
              <a:rPr lang="en-US" sz="2000" dirty="0">
                <a:solidFill>
                  <a:srgbClr val="242852"/>
                </a:solidFill>
                <a:latin typeface="Proxima Nova"/>
                <a:ea typeface="Proxima Nova"/>
                <a:cs typeface="Proxima Nova"/>
                <a:sym typeface="Proxima Nova"/>
              </a:rPr>
              <a:t>. Burden of caregivers of mentally ill individuals in Israel: a family participatory study. International Journal of Psychosocial Rehabilitation, 9(1), 147-152, 2004. </a:t>
            </a:r>
            <a:endParaRPr lang="en-US" sz="1800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24285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ission xmlns="5d8de9d8-1837-42db-97c7-3b5aea292a4b" xsi:nil="true"/>
    <lcf76f155ced4ddcb4097134ff3c332f xmlns="5d8de9d8-1837-42db-97c7-3b5aea292a4b">
      <Terms xmlns="http://schemas.microsoft.com/office/infopath/2007/PartnerControls"/>
    </lcf76f155ced4ddcb4097134ff3c332f>
    <_Flow_SignoffStatus xmlns="5d8de9d8-1837-42db-97c7-3b5aea292a4b" xsi:nil="true"/>
    <TaxCatchAll xmlns="a22f7aeb-af32-4a51-8996-af0fd7538050" xsi:nil="true"/>
    <Suitability xmlns="5d8de9d8-1837-42db-97c7-3b5aea292a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594CA67DD848ABD91F859C75CDAA" ma:contentTypeVersion="25" ma:contentTypeDescription="Create a new document." ma:contentTypeScope="" ma:versionID="61f7a635168f94b4fd9f53f49be4d230">
  <xsd:schema xmlns:xsd="http://www.w3.org/2001/XMLSchema" xmlns:xs="http://www.w3.org/2001/XMLSchema" xmlns:p="http://schemas.microsoft.com/office/2006/metadata/properties" xmlns:ns2="0b5aa3ad-7d31-4cef-a0a3-16ecc7c783a8" xmlns:ns3="5d8de9d8-1837-42db-97c7-3b5aea292a4b" xmlns:ns4="a22f7aeb-af32-4a51-8996-af0fd7538050" targetNamespace="http://schemas.microsoft.com/office/2006/metadata/properties" ma:root="true" ma:fieldsID="ac73515286b1959703858abf54fe93c5" ns2:_="" ns3:_="" ns4:_="">
    <xsd:import namespace="0b5aa3ad-7d31-4cef-a0a3-16ecc7c783a8"/>
    <xsd:import namespace="5d8de9d8-1837-42db-97c7-3b5aea292a4b"/>
    <xsd:import namespace="a22f7aeb-af32-4a51-8996-af0fd75380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Flow_SignoffStatus" minOccurs="0"/>
                <xsd:element ref="ns3:Suitability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Commiss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aa3ad-7d31-4cef-a0a3-16ecc7c783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de9d8-1837-42db-97c7-3b5aea292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Suitability" ma:index="22" nillable="true" ma:displayName="Suitability" ma:description="Picture quality" ma:format="Dropdown" ma:internalName="Suitability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eb1ccaa-8655-4a67-bc2a-7fa66ae7ca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mission" ma:index="28" nillable="true" ma:displayName="Approval?" ma:format="Dropdown" ma:internalName="Commission">
      <xsd:simpleType>
        <xsd:restriction base="dms:Choice">
          <xsd:enumeration value="YES"/>
          <xsd:enumeration value="NO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f7aeb-af32-4a51-8996-af0fd753805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56ea676-f801-4026-a1bd-e8dffc1d8a89}" ma:internalName="TaxCatchAll" ma:showField="CatchAllData" ma:web="0b5aa3ad-7d31-4cef-a0a3-16ecc7c78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10131-8095-4820-ABDC-58432A2A1550}">
  <ds:schemaRefs>
    <ds:schemaRef ds:uri="http://schemas.microsoft.com/office/2006/metadata/properties"/>
    <ds:schemaRef ds:uri="http://schemas.microsoft.com/office/infopath/2007/PartnerControls"/>
    <ds:schemaRef ds:uri="5d8de9d8-1837-42db-97c7-3b5aea292a4b"/>
    <ds:schemaRef ds:uri="a22f7aeb-af32-4a51-8996-af0fd7538050"/>
  </ds:schemaRefs>
</ds:datastoreItem>
</file>

<file path=customXml/itemProps2.xml><?xml version="1.0" encoding="utf-8"?>
<ds:datastoreItem xmlns:ds="http://schemas.openxmlformats.org/officeDocument/2006/customXml" ds:itemID="{BA35EA23-D3C9-487E-BE68-D5E5471DC0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08432-7FFE-4F7A-B878-28E2759AB3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aa3ad-7d31-4cef-a0a3-16ecc7c783a8"/>
    <ds:schemaRef ds:uri="5d8de9d8-1837-42db-97c7-3b5aea292a4b"/>
    <ds:schemaRef ds:uri="a22f7aeb-af32-4a51-8996-af0fd7538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758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Proxima Nova</vt:lpstr>
      <vt:lpstr>Arial</vt:lpstr>
      <vt:lpstr>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Gabrielle Ng</dc:creator>
  <cp:lastModifiedBy>Rudnick, Abraham</cp:lastModifiedBy>
  <cp:revision>16</cp:revision>
  <dcterms:created xsi:type="dcterms:W3CDTF">2024-05-23T22:25:26Z</dcterms:created>
  <dcterms:modified xsi:type="dcterms:W3CDTF">2025-07-02T14:44:44Z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0x010100E9B4594CA67DD848ABD91F859C75CDAA</vt:lpwstr>
  </property>
  <property fmtid="{D5CDD505-2E9C-101B-9397-08002B2CF9AE}" pid="3" name="MediaServiceImageTags">
    <vt:lpwstr/>
  </property>
</Properties>
</file>