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59" r:id="rId3"/>
    <p:sldId id="260" r:id="rId4"/>
    <p:sldId id="261" r:id="rId5"/>
    <p:sldId id="272" r:id="rId6"/>
    <p:sldId id="279" r:id="rId7"/>
    <p:sldId id="263" r:id="rId8"/>
    <p:sldId id="264" r:id="rId9"/>
    <p:sldId id="265" r:id="rId10"/>
    <p:sldId id="274" r:id="rId11"/>
    <p:sldId id="275" r:id="rId12"/>
    <p:sldId id="266" r:id="rId13"/>
    <p:sldId id="267" r:id="rId14"/>
    <p:sldId id="268" r:id="rId15"/>
    <p:sldId id="269" r:id="rId16"/>
    <p:sldId id="278" r:id="rId17"/>
    <p:sldId id="271" r:id="rId18"/>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120" d="100"/>
          <a:sy n="120" d="100"/>
        </p:scale>
        <p:origin x="108" y="1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3A5463DF-A275-4CCD-A5CA-B9FC480FED56}" type="datetimeFigureOut">
              <a:rPr kumimoji="1" lang="ja-JP" altLang="en-US" smtClean="0"/>
              <a:t>2024/8/14</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A65FC0BB-0608-4997-8CE4-633F7E5B12F9}" type="slidenum">
              <a:rPr kumimoji="1" lang="ja-JP" altLang="en-US" smtClean="0"/>
              <a:t>‹#›</a:t>
            </a:fld>
            <a:endParaRPr kumimoji="1" lang="ja-JP" altLang="en-US"/>
          </a:p>
        </p:txBody>
      </p:sp>
    </p:spTree>
    <p:extLst>
      <p:ext uri="{BB962C8B-B14F-4D97-AF65-F5344CB8AC3E}">
        <p14:creationId xmlns:p14="http://schemas.microsoft.com/office/powerpoint/2010/main" val="282038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BB8E5F16-0CC3-4D6C-BEFF-E0FD53A9BDA2}" type="datetimeFigureOut">
              <a:rPr kumimoji="1" lang="ja-JP" altLang="en-US" smtClean="0"/>
              <a:t>2024/8/14</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05EB185A-770A-4D72-B7BC-C0DC3142D702}" type="slidenum">
              <a:rPr kumimoji="1" lang="ja-JP" altLang="en-US" smtClean="0"/>
              <a:t>‹#›</a:t>
            </a:fld>
            <a:endParaRPr kumimoji="1" lang="ja-JP" altLang="en-US"/>
          </a:p>
        </p:txBody>
      </p:sp>
    </p:spTree>
    <p:extLst>
      <p:ext uri="{BB962C8B-B14F-4D97-AF65-F5344CB8AC3E}">
        <p14:creationId xmlns:p14="http://schemas.microsoft.com/office/powerpoint/2010/main" val="4791883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GB" altLang="ja-JP" sz="1200" kern="1200" dirty="0">
                <a:solidFill>
                  <a:schemeClr val="tx1"/>
                </a:solidFill>
                <a:effectLst/>
                <a:latin typeface="+mn-lt"/>
                <a:ea typeface="+mn-ea"/>
                <a:cs typeface="+mn-cs"/>
              </a:rPr>
              <a:t>First, let me thank you for your helpful introduction. We appreciate the opportunity to present this paper here.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GB"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GB" altLang="ja-JP" sz="1200" kern="1200" dirty="0">
                <a:solidFill>
                  <a:schemeClr val="tx1"/>
                </a:solidFill>
                <a:effectLst/>
                <a:latin typeface="+mn-lt"/>
                <a:ea typeface="+mn-ea"/>
                <a:cs typeface="+mn-cs"/>
              </a:rPr>
              <a:t>The title of today’s presentation is ‘Validation of cold spots using the two-step floating catchment area method: Geographic information system-based ecological study in a Japanese prefecture’.</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023BE1C-F058-4AF9-8012-81A0CB9AEDA3}" type="slidenum">
              <a:rPr kumimoji="1" lang="ja-JP" altLang="en-US" smtClean="0"/>
              <a:t>1</a:t>
            </a:fld>
            <a:endParaRPr kumimoji="1" lang="ja-JP" altLang="en-US"/>
          </a:p>
        </p:txBody>
      </p:sp>
    </p:spTree>
    <p:extLst>
      <p:ext uri="{BB962C8B-B14F-4D97-AF65-F5344CB8AC3E}">
        <p14:creationId xmlns:p14="http://schemas.microsoft.com/office/powerpoint/2010/main" val="427715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EB185A-770A-4D72-B7BC-C0DC3142D702}" type="slidenum">
              <a:rPr kumimoji="1" lang="ja-JP" altLang="en-US" smtClean="0"/>
              <a:t>3</a:t>
            </a:fld>
            <a:endParaRPr kumimoji="1" lang="ja-JP" altLang="en-US"/>
          </a:p>
        </p:txBody>
      </p:sp>
    </p:spTree>
    <p:extLst>
      <p:ext uri="{BB962C8B-B14F-4D97-AF65-F5344CB8AC3E}">
        <p14:creationId xmlns:p14="http://schemas.microsoft.com/office/powerpoint/2010/main" val="321373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なぜ、市町村ごとに計算する必要があったのかについて口頭で説明する。</a:t>
            </a:r>
          </a:p>
        </p:txBody>
      </p:sp>
      <p:sp>
        <p:nvSpPr>
          <p:cNvPr id="4" name="スライド番号プレースホルダー 3"/>
          <p:cNvSpPr>
            <a:spLocks noGrp="1"/>
          </p:cNvSpPr>
          <p:nvPr>
            <p:ph type="sldNum" sz="quarter" idx="10"/>
          </p:nvPr>
        </p:nvSpPr>
        <p:spPr/>
        <p:txBody>
          <a:bodyPr/>
          <a:lstStyle/>
          <a:p>
            <a:fld id="{05EB185A-770A-4D72-B7BC-C0DC3142D702}" type="slidenum">
              <a:rPr kumimoji="1" lang="ja-JP" altLang="en-US" smtClean="0"/>
              <a:t>10</a:t>
            </a:fld>
            <a:endParaRPr kumimoji="1" lang="ja-JP" altLang="en-US"/>
          </a:p>
        </p:txBody>
      </p:sp>
    </p:spTree>
    <p:extLst>
      <p:ext uri="{BB962C8B-B14F-4D97-AF65-F5344CB8AC3E}">
        <p14:creationId xmlns:p14="http://schemas.microsoft.com/office/powerpoint/2010/main" val="622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70468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31398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424855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70264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162861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213142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154071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83592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412789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37905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EB4F71-4E9F-4C2E-8DA7-714EBF112221}" type="datetimeFigureOut">
              <a:rPr kumimoji="1" lang="ja-JP" altLang="en-US" smtClean="0"/>
              <a:t>2024/8/14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281644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B4F71-4E9F-4C2E-8DA7-714EBF112221}" type="datetimeFigureOut">
              <a:rPr kumimoji="1" lang="ja-JP" altLang="en-US" smtClean="0"/>
              <a:t>2024/8/14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D2B4B-4F46-40D2-9716-368B2E3037C4}" type="slidenum">
              <a:rPr kumimoji="1" lang="ja-JP" altLang="en-US" smtClean="0"/>
              <a:t>‹#›</a:t>
            </a:fld>
            <a:endParaRPr kumimoji="1" lang="ja-JP" altLang="en-US"/>
          </a:p>
        </p:txBody>
      </p:sp>
    </p:spTree>
    <p:extLst>
      <p:ext uri="{BB962C8B-B14F-4D97-AF65-F5344CB8AC3E}">
        <p14:creationId xmlns:p14="http://schemas.microsoft.com/office/powerpoint/2010/main" val="249173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89329" y="1122363"/>
            <a:ext cx="10233328" cy="1294834"/>
          </a:xfrm>
        </p:spPr>
        <p:txBody>
          <a:bodyPr>
            <a:noAutofit/>
          </a:bodyPr>
          <a:lstStyle/>
          <a:p>
            <a:r>
              <a:rPr lang="en-US" altLang="ja-JP" sz="3200" b="1" dirty="0">
                <a:latin typeface="Times New Roman" panose="02020603050405020304" pitchFamily="18" charset="0"/>
                <a:cs typeface="Times New Roman" panose="02020603050405020304" pitchFamily="18" charset="0"/>
              </a:rPr>
              <a:t>Association between a new healthcare access index and life expectancy in the Kanto region of Japan</a:t>
            </a:r>
            <a:endParaRPr kumimoji="1" lang="ja-JP" altLang="en-US" sz="3200" b="1"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1192696" y="4634020"/>
            <a:ext cx="10440062" cy="2027485"/>
          </a:xfrm>
        </p:spPr>
        <p:txBody>
          <a:bodyPr>
            <a:normAutofit fontScale="92500"/>
          </a:bodyPr>
          <a:lstStyle/>
          <a:p>
            <a:r>
              <a:rPr lang="en-GB" altLang="ja-JP" sz="2800" b="1" dirty="0">
                <a:latin typeface="Times New Roman" panose="02020603050405020304" pitchFamily="18" charset="0"/>
                <a:cs typeface="Times New Roman" panose="02020603050405020304" pitchFamily="18" charset="0"/>
              </a:rPr>
              <a:t>Akihisa Nakamura, Kazuhiko </a:t>
            </a:r>
            <a:r>
              <a:rPr lang="en-GB" altLang="ja-JP" sz="2800" b="1" dirty="0" err="1">
                <a:latin typeface="Times New Roman" panose="02020603050405020304" pitchFamily="18" charset="0"/>
                <a:cs typeface="Times New Roman" panose="02020603050405020304" pitchFamily="18" charset="0"/>
              </a:rPr>
              <a:t>Kotani</a:t>
            </a:r>
            <a:endParaRPr lang="ja-JP" altLang="ja-JP" sz="2800" b="1" dirty="0">
              <a:latin typeface="Times New Roman" panose="02020603050405020304" pitchFamily="18" charset="0"/>
              <a:cs typeface="Times New Roman" panose="02020603050405020304" pitchFamily="18" charset="0"/>
            </a:endParaRPr>
          </a:p>
          <a:p>
            <a:endParaRPr kumimoji="1" lang="en-US" altLang="ja-JP" b="1" dirty="0"/>
          </a:p>
          <a:p>
            <a:r>
              <a:rPr lang="en-GB" altLang="ja-JP" sz="3000" b="1" dirty="0">
                <a:latin typeface="Times New Roman" panose="02020603050405020304" pitchFamily="18" charset="0"/>
                <a:cs typeface="Times New Roman" panose="02020603050405020304" pitchFamily="18" charset="0"/>
              </a:rPr>
              <a:t>Division of Community and Family Medicine, </a:t>
            </a:r>
          </a:p>
          <a:p>
            <a:r>
              <a:rPr lang="en-GB" altLang="ja-JP" sz="3000" b="1" dirty="0">
                <a:latin typeface="Times New Roman" panose="02020603050405020304" pitchFamily="18" charset="0"/>
                <a:cs typeface="Times New Roman" panose="02020603050405020304" pitchFamily="18" charset="0"/>
              </a:rPr>
              <a:t>Center for Community Medicine, Jichi Medical University, Japan</a:t>
            </a:r>
            <a:endParaRPr kumimoji="1" lang="ja-JP" altLang="en-US" sz="3000" b="1"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2496710" y="3188473"/>
            <a:ext cx="7513981" cy="830997"/>
          </a:xfrm>
          <a:prstGeom prst="rect">
            <a:avLst/>
          </a:prstGeom>
          <a:noFill/>
        </p:spPr>
        <p:txBody>
          <a:bodyPr wrap="square" rtlCol="0">
            <a:spAutoFit/>
          </a:bodyPr>
          <a:lstStyle/>
          <a:p>
            <a:pPr algn="ctr"/>
            <a:r>
              <a:rPr lang="en-US" altLang="ja-JP" sz="2400" b="1" dirty="0">
                <a:latin typeface="Times New Roman" panose="02020603050405020304" pitchFamily="18" charset="0"/>
                <a:cs typeface="Times New Roman" panose="02020603050405020304" pitchFamily="18" charset="0"/>
              </a:rPr>
              <a:t>21</a:t>
            </a:r>
            <a:r>
              <a:rPr lang="en-GB" dirty="0">
                <a:latin typeface="Calibri" panose="020F0502020204030204" pitchFamily="34" charset="0"/>
                <a:ea typeface="PMingLiU" panose="02020500000000000000" pitchFamily="18" charset="-120"/>
                <a:cs typeface="Mangal" panose="02040503050203030202" pitchFamily="18" charset="0"/>
              </a:rPr>
              <a:t>–</a:t>
            </a:r>
            <a:r>
              <a:rPr lang="en-US" altLang="ja-JP" sz="2400" b="1" dirty="0">
                <a:latin typeface="Times New Roman" panose="02020603050405020304" pitchFamily="18" charset="0"/>
                <a:cs typeface="Times New Roman" panose="02020603050405020304" pitchFamily="18" charset="0"/>
              </a:rPr>
              <a:t>24 August 2024, WONCA </a:t>
            </a:r>
            <a:r>
              <a:rPr kumimoji="1" lang="en-US" altLang="ja-JP" sz="2400" b="1" dirty="0">
                <a:latin typeface="Times New Roman" panose="02020603050405020304" pitchFamily="18" charset="0"/>
                <a:cs typeface="Times New Roman" panose="02020603050405020304" pitchFamily="18" charset="0"/>
              </a:rPr>
              <a:t>APR Conference 2024,  Singapore</a:t>
            </a:r>
            <a:endParaRPr kumimoji="1" lang="ja-JP" altLang="en-US" sz="2400"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1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84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sz="2800" b="1" dirty="0">
                <a:latin typeface="Times New Roman" panose="02020603050405020304" pitchFamily="18" charset="0"/>
                <a:cs typeface="Times New Roman" panose="02020603050405020304" pitchFamily="18" charset="0"/>
              </a:rPr>
              <a:t>Methods (5)</a:t>
            </a:r>
            <a:br>
              <a:rPr lang="en-US" altLang="ja-JP" sz="2800" b="1" dirty="0">
                <a:latin typeface="Times New Roman" panose="02020603050405020304" pitchFamily="18" charset="0"/>
                <a:cs typeface="Times New Roman" panose="02020603050405020304" pitchFamily="18" charset="0"/>
              </a:rPr>
            </a:br>
            <a:r>
              <a:rPr lang="en-US" altLang="ja-JP" sz="2800" b="1" dirty="0">
                <a:latin typeface="Times New Roman" panose="02020603050405020304" pitchFamily="18" charset="0"/>
                <a:cs typeface="Times New Roman" panose="02020603050405020304" pitchFamily="18" charset="0"/>
              </a:rPr>
              <a:t>Calculating the population-weighted municipal J-AMI score (PWM-J-AMI score)</a:t>
            </a:r>
            <a:endParaRPr kumimoji="1" lang="ja-JP" altLang="en-US" sz="2800" dirty="0"/>
          </a:p>
        </p:txBody>
      </p:sp>
      <p:sp>
        <p:nvSpPr>
          <p:cNvPr id="3" name="コンテンツ プレースホルダー 2"/>
          <p:cNvSpPr>
            <a:spLocks noGrp="1"/>
          </p:cNvSpPr>
          <p:nvPr>
            <p:ph idx="1"/>
          </p:nvPr>
        </p:nvSpPr>
        <p:spPr>
          <a:xfrm>
            <a:off x="838200" y="1825625"/>
            <a:ext cx="10515600" cy="2596746"/>
          </a:xfrm>
        </p:spPr>
        <p:txBody>
          <a:bodyPr>
            <a:normAutofit/>
          </a:bodyPr>
          <a:lstStyle/>
          <a:p>
            <a:pPr marL="0" indent="0">
              <a:buNone/>
            </a:pPr>
            <a:r>
              <a:rPr kumimoji="1" lang="en-US" altLang="ja-JP" sz="2400" b="1" dirty="0">
                <a:latin typeface="Times New Roman" panose="02020603050405020304" pitchFamily="18" charset="0"/>
                <a:cs typeface="Times New Roman" panose="02020603050405020304" pitchFamily="18" charset="0"/>
              </a:rPr>
              <a:t>J-AMI scores weighted by the population of each administrative census mesh block were calculated by each municipality, which </a:t>
            </a:r>
            <a:r>
              <a:rPr lang="en-US" altLang="ja-JP" sz="2400" b="1" dirty="0">
                <a:latin typeface="Times New Roman" panose="02020603050405020304" pitchFamily="18" charset="0"/>
                <a:cs typeface="Times New Roman" panose="02020603050405020304" pitchFamily="18" charset="0"/>
              </a:rPr>
              <a:t>became</a:t>
            </a:r>
            <a:r>
              <a:rPr kumimoji="1" lang="en-US" altLang="ja-JP" sz="2400" b="1" dirty="0">
                <a:latin typeface="Times New Roman" panose="02020603050405020304" pitchFamily="18" charset="0"/>
                <a:cs typeface="Times New Roman" panose="02020603050405020304" pitchFamily="18" charset="0"/>
              </a:rPr>
              <a:t> the population-weighted municipal J-AMI score (PWM-J-AMI). The formula </a:t>
            </a:r>
            <a:r>
              <a:rPr lang="en-US" altLang="ja-JP" sz="2400" b="1" dirty="0">
                <a:latin typeface="Times New Roman" panose="02020603050405020304" pitchFamily="18" charset="0"/>
                <a:cs typeface="Times New Roman" panose="02020603050405020304" pitchFamily="18" charset="0"/>
              </a:rPr>
              <a:t>for calculating the</a:t>
            </a:r>
            <a:r>
              <a:rPr kumimoji="1" lang="en-US" altLang="ja-JP" sz="2400" b="1" dirty="0">
                <a:latin typeface="Times New Roman" panose="02020603050405020304" pitchFamily="18" charset="0"/>
                <a:cs typeface="Times New Roman" panose="02020603050405020304" pitchFamily="18" charset="0"/>
              </a:rPr>
              <a:t> PWM-J-AMI is shown in Equation (1):</a:t>
            </a:r>
            <a:endParaRPr kumimoji="1" lang="ja-JP" altLang="en-US" sz="2400"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10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正方形/長方形 3"/>
              <p:cNvSpPr/>
              <p:nvPr/>
            </p:nvSpPr>
            <p:spPr>
              <a:xfrm>
                <a:off x="2832278" y="3639905"/>
                <a:ext cx="6659259" cy="964238"/>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400" b="1" i="1">
                          <a:latin typeface="Cambria Math" panose="02040503050406030204" pitchFamily="18" charset="0"/>
                        </a:rPr>
                        <m:t>𝑷𝑾𝑴</m:t>
                      </m:r>
                      <m:r>
                        <a:rPr lang="ja-JP" altLang="en-US" sz="2400" b="1" i="0">
                          <a:latin typeface="Cambria Math" panose="02040503050406030204" pitchFamily="18" charset="0"/>
                        </a:rPr>
                        <m:t>‐</m:t>
                      </m:r>
                      <m:r>
                        <a:rPr lang="ja-JP" altLang="en-US" sz="2400" b="1" i="1">
                          <a:latin typeface="Cambria Math" panose="02040503050406030204" pitchFamily="18" charset="0"/>
                        </a:rPr>
                        <m:t>𝑱</m:t>
                      </m:r>
                      <m:r>
                        <a:rPr lang="ja-JP" altLang="en-US" sz="2400" b="1" i="0">
                          <a:latin typeface="Cambria Math" panose="02040503050406030204" pitchFamily="18" charset="0"/>
                        </a:rPr>
                        <m:t>‐</m:t>
                      </m:r>
                      <m:r>
                        <a:rPr lang="ja-JP" altLang="en-US" sz="2400" b="1" i="1">
                          <a:latin typeface="Cambria Math" panose="02040503050406030204" pitchFamily="18" charset="0"/>
                        </a:rPr>
                        <m:t>𝑨𝑴𝑰</m:t>
                      </m:r>
                      <m:r>
                        <a:rPr lang="ja-JP" altLang="en-US" sz="2400" b="1" i="0">
                          <a:latin typeface="Cambria Math" panose="02040503050406030204" pitchFamily="18" charset="0"/>
                        </a:rPr>
                        <m:t> </m:t>
                      </m:r>
                      <m:r>
                        <a:rPr lang="ja-JP" altLang="en-US" sz="2400" b="1" i="1">
                          <a:latin typeface="Cambria Math" panose="02040503050406030204" pitchFamily="18" charset="0"/>
                        </a:rPr>
                        <m:t>𝑺𝒄𝒐𝒓𝒆</m:t>
                      </m:r>
                      <m:r>
                        <a:rPr lang="ja-JP" altLang="en-US" sz="2400" b="1" i="0">
                          <a:latin typeface="Cambria Math" panose="02040503050406030204" pitchFamily="18" charset="0"/>
                        </a:rPr>
                        <m:t> </m:t>
                      </m:r>
                      <m:r>
                        <a:rPr lang="ja-JP" altLang="en-US" sz="2400" b="1" i="1">
                          <a:latin typeface="Cambria Math" panose="02040503050406030204" pitchFamily="18" charset="0"/>
                        </a:rPr>
                        <m:t>𝒊</m:t>
                      </m:r>
                      <m:r>
                        <a:rPr lang="ja-JP" altLang="en-US" sz="2400" b="1" i="0">
                          <a:latin typeface="Cambria Math" panose="02040503050406030204" pitchFamily="18" charset="0"/>
                        </a:rPr>
                        <m:t>=</m:t>
                      </m:r>
                      <m:f>
                        <m:fPr>
                          <m:ctrlPr>
                            <a:rPr lang="ja-JP" altLang="en-US" sz="2400" b="1" i="1">
                              <a:latin typeface="Cambria Math" panose="02040503050406030204" pitchFamily="18" charset="0"/>
                            </a:rPr>
                          </m:ctrlPr>
                        </m:fPr>
                        <m:num>
                          <m:nary>
                            <m:naryPr>
                              <m:chr m:val="∑"/>
                              <m:limLoc m:val="subSup"/>
                              <m:supHide m:val="on"/>
                              <m:ctrlPr>
                                <a:rPr lang="ja-JP" altLang="en-US" sz="2400" b="1" i="1">
                                  <a:latin typeface="Cambria Math" panose="02040503050406030204" pitchFamily="18" charset="0"/>
                                </a:rPr>
                              </m:ctrlPr>
                            </m:naryPr>
                            <m:sub>
                              <m:r>
                                <a:rPr lang="ja-JP" altLang="en-US" sz="2400" b="1" i="1">
                                  <a:latin typeface="Cambria Math" panose="02040503050406030204" pitchFamily="18" charset="0"/>
                                </a:rPr>
                                <m:t>𝒋</m:t>
                              </m:r>
                            </m:sub>
                            <m:sup/>
                            <m:e>
                              <m:r>
                                <a:rPr lang="ja-JP" altLang="en-US" sz="2400" b="1" i="1">
                                  <a:latin typeface="Cambria Math" panose="02040503050406030204" pitchFamily="18" charset="0"/>
                                </a:rPr>
                                <m:t>𝑷𝒋</m:t>
                              </m:r>
                              <m:r>
                                <a:rPr lang="ja-JP" altLang="en-US" sz="2400" b="1" i="0">
                                  <a:latin typeface="Cambria Math" panose="02040503050406030204" pitchFamily="18" charset="0"/>
                                </a:rPr>
                                <m:t>×</m:t>
                              </m:r>
                              <m:r>
                                <a:rPr lang="ja-JP" altLang="en-US" sz="2400" b="1" i="1">
                                  <a:latin typeface="Cambria Math" panose="02040503050406030204" pitchFamily="18" charset="0"/>
                                </a:rPr>
                                <m:t>𝑱</m:t>
                              </m:r>
                              <m:r>
                                <a:rPr lang="ja-JP" altLang="en-US" sz="2400" b="1" i="0">
                                  <a:latin typeface="Cambria Math" panose="02040503050406030204" pitchFamily="18" charset="0"/>
                                </a:rPr>
                                <m:t>‐</m:t>
                              </m:r>
                              <m:r>
                                <a:rPr lang="ja-JP" altLang="en-US" sz="2400" b="1" i="1">
                                  <a:latin typeface="Cambria Math" panose="02040503050406030204" pitchFamily="18" charset="0"/>
                                </a:rPr>
                                <m:t>𝑨𝑴𝑰</m:t>
                              </m:r>
                              <m:r>
                                <a:rPr lang="ja-JP" altLang="en-US" sz="2400" b="1" i="0">
                                  <a:latin typeface="Cambria Math" panose="02040503050406030204" pitchFamily="18" charset="0"/>
                                </a:rPr>
                                <m:t> </m:t>
                              </m:r>
                              <m:r>
                                <a:rPr lang="ja-JP" altLang="en-US" sz="2400" b="1" i="1">
                                  <a:latin typeface="Cambria Math" panose="02040503050406030204" pitchFamily="18" charset="0"/>
                                </a:rPr>
                                <m:t>𝑺𝒄𝒐𝒓𝒆</m:t>
                              </m:r>
                              <m:r>
                                <a:rPr lang="ja-JP" altLang="en-US" sz="2400" b="1" i="0">
                                  <a:latin typeface="Cambria Math" panose="02040503050406030204" pitchFamily="18" charset="0"/>
                                </a:rPr>
                                <m:t> </m:t>
                              </m:r>
                              <m:r>
                                <a:rPr lang="ja-JP" altLang="en-US" sz="2400" b="1" i="1">
                                  <a:latin typeface="Cambria Math" panose="02040503050406030204" pitchFamily="18" charset="0"/>
                                </a:rPr>
                                <m:t>𝒋</m:t>
                              </m:r>
                            </m:e>
                          </m:nary>
                        </m:num>
                        <m:den>
                          <m:nary>
                            <m:naryPr>
                              <m:chr m:val="∑"/>
                              <m:limLoc m:val="subSup"/>
                              <m:supHide m:val="on"/>
                              <m:ctrlPr>
                                <a:rPr lang="ja-JP" altLang="en-US" sz="2400" b="1" i="1">
                                  <a:latin typeface="Cambria Math" panose="02040503050406030204" pitchFamily="18" charset="0"/>
                                </a:rPr>
                              </m:ctrlPr>
                            </m:naryPr>
                            <m:sub>
                              <m:r>
                                <a:rPr lang="ja-JP" altLang="en-US" sz="2400" b="1" i="1">
                                  <a:latin typeface="Cambria Math" panose="02040503050406030204" pitchFamily="18" charset="0"/>
                                </a:rPr>
                                <m:t>𝒋</m:t>
                              </m:r>
                            </m:sub>
                            <m:sup/>
                            <m:e>
                              <m:r>
                                <a:rPr lang="ja-JP" altLang="en-US" sz="2400" b="1" i="1">
                                  <a:latin typeface="Cambria Math" panose="02040503050406030204" pitchFamily="18" charset="0"/>
                                </a:rPr>
                                <m:t>𝑷𝒋</m:t>
                              </m:r>
                            </m:e>
                          </m:nary>
                        </m:den>
                      </m:f>
                    </m:oMath>
                  </m:oMathPara>
                </a14:m>
                <a:endParaRPr lang="ja-JP" altLang="en-US" sz="2400" b="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2832278" y="3639905"/>
                <a:ext cx="6659259" cy="964238"/>
              </a:xfrm>
              <a:prstGeom prst="rect">
                <a:avLst/>
              </a:prstGeom>
              <a:blipFill>
                <a:blip r:embed="rId3"/>
                <a:stretch>
                  <a:fillRect/>
                </a:stretch>
              </a:blipFill>
            </p:spPr>
            <p:txBody>
              <a:bodyPr/>
              <a:lstStyle/>
              <a:p>
                <a:r>
                  <a:rPr lang="ja-JP" altLang="en-US">
                    <a:noFill/>
                  </a:rPr>
                  <a:t> </a:t>
                </a:r>
              </a:p>
            </p:txBody>
          </p:sp>
        </mc:Fallback>
      </mc:AlternateContent>
      <p:sp>
        <p:nvSpPr>
          <p:cNvPr id="6" name="テキスト ボックス 5"/>
          <p:cNvSpPr txBox="1"/>
          <p:nvPr/>
        </p:nvSpPr>
        <p:spPr>
          <a:xfrm>
            <a:off x="841763" y="5018588"/>
            <a:ext cx="10640291" cy="1200329"/>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Where </a:t>
            </a:r>
            <a:r>
              <a:rPr lang="en-US" altLang="ja-JP" sz="2400" b="1" i="1" dirty="0">
                <a:latin typeface="Times New Roman" panose="02020603050405020304" pitchFamily="18" charset="0"/>
                <a:cs typeface="Times New Roman" panose="02020603050405020304" pitchFamily="18" charset="0"/>
              </a:rPr>
              <a:t>PWM-J-AMI Score </a:t>
            </a:r>
            <a:r>
              <a:rPr lang="en-US" altLang="ja-JP" sz="2400" b="1" i="1" dirty="0" err="1">
                <a:latin typeface="Times New Roman" panose="02020603050405020304" pitchFamily="18" charset="0"/>
                <a:cs typeface="Times New Roman" panose="02020603050405020304" pitchFamily="18" charset="0"/>
              </a:rPr>
              <a:t>i</a:t>
            </a:r>
            <a:r>
              <a:rPr lang="en-US" altLang="ja-JP" sz="2400" b="1" dirty="0">
                <a:latin typeface="Times New Roman" panose="02020603050405020304" pitchFamily="18" charset="0"/>
                <a:cs typeface="Times New Roman" panose="02020603050405020304" pitchFamily="18" charset="0"/>
              </a:rPr>
              <a:t> is the PWN-J-AMI Score of municipality</a:t>
            </a:r>
            <a:r>
              <a:rPr lang="en-US" altLang="ja-JP" sz="2400" b="1" i="1" dirty="0">
                <a:latin typeface="Times New Roman" panose="02020603050405020304" pitchFamily="18" charset="0"/>
                <a:cs typeface="Times New Roman" panose="02020603050405020304" pitchFamily="18" charset="0"/>
              </a:rPr>
              <a:t> </a:t>
            </a:r>
            <a:r>
              <a:rPr lang="en-US" altLang="ja-JP" sz="2400" b="1" i="1" dirty="0" err="1">
                <a:latin typeface="Times New Roman" panose="02020603050405020304" pitchFamily="18" charset="0"/>
                <a:cs typeface="Times New Roman" panose="02020603050405020304" pitchFamily="18" charset="0"/>
              </a:rPr>
              <a:t>i</a:t>
            </a:r>
            <a:r>
              <a:rPr lang="en-US" altLang="ja-JP" sz="2400" b="1" dirty="0">
                <a:latin typeface="Times New Roman" panose="02020603050405020304" pitchFamily="18" charset="0"/>
                <a:cs typeface="Times New Roman" panose="02020603050405020304" pitchFamily="18" charset="0"/>
              </a:rPr>
              <a:t>, </a:t>
            </a:r>
            <a:r>
              <a:rPr lang="en-US" altLang="ja-JP" sz="2400" b="1" i="1" dirty="0" err="1">
                <a:latin typeface="Times New Roman" panose="02020603050405020304" pitchFamily="18" charset="0"/>
                <a:cs typeface="Times New Roman" panose="02020603050405020304" pitchFamily="18" charset="0"/>
              </a:rPr>
              <a:t>Pj</a:t>
            </a:r>
            <a:r>
              <a:rPr lang="en-US" altLang="ja-JP" sz="2400" b="1" dirty="0">
                <a:latin typeface="Times New Roman" panose="02020603050405020304" pitchFamily="18" charset="0"/>
                <a:cs typeface="Times New Roman" panose="02020603050405020304" pitchFamily="18" charset="0"/>
              </a:rPr>
              <a:t> represents the population of block</a:t>
            </a:r>
            <a:r>
              <a:rPr lang="en-US" altLang="ja-JP" sz="2400" b="1" i="1" dirty="0">
                <a:latin typeface="Times New Roman" panose="02020603050405020304" pitchFamily="18" charset="0"/>
                <a:cs typeface="Times New Roman" panose="02020603050405020304" pitchFamily="18" charset="0"/>
              </a:rPr>
              <a:t> j</a:t>
            </a:r>
            <a:r>
              <a:rPr lang="en-US" altLang="ja-JP" sz="2400" b="1" dirty="0">
                <a:latin typeface="Times New Roman" panose="02020603050405020304" pitchFamily="18" charset="0"/>
                <a:cs typeface="Times New Roman" panose="02020603050405020304" pitchFamily="18" charset="0"/>
              </a:rPr>
              <a:t>, and J-AMI Score j represents the J-AMI Score of block </a:t>
            </a:r>
            <a:r>
              <a:rPr lang="en-US" altLang="ja-JP" sz="2400" b="1" i="1" dirty="0">
                <a:latin typeface="Times New Roman" panose="02020603050405020304" pitchFamily="18" charset="0"/>
                <a:cs typeface="Times New Roman" panose="02020603050405020304" pitchFamily="18" charset="0"/>
              </a:rPr>
              <a:t>j</a:t>
            </a:r>
            <a:r>
              <a:rPr lang="en-US" altLang="ja-JP" sz="2400" b="1" dirty="0">
                <a:latin typeface="Times New Roman" panose="02020603050405020304" pitchFamily="18" charset="0"/>
                <a:cs typeface="Times New Roman" panose="02020603050405020304" pitchFamily="18" charset="0"/>
              </a:rPr>
              <a:t>.</a:t>
            </a:r>
            <a:endParaRPr lang="ja-JP" altLang="ja-JP" sz="2400" b="1"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10595956" y="3906580"/>
            <a:ext cx="514885" cy="430887"/>
          </a:xfrm>
          <a:prstGeom prst="rect">
            <a:avLst/>
          </a:prstGeom>
          <a:noFill/>
        </p:spPr>
        <p:txBody>
          <a:bodyPr wrap="none" rtlCol="0">
            <a:spAutoFit/>
          </a:bodyPr>
          <a:lstStyle/>
          <a:p>
            <a:r>
              <a:rPr lang="en-US" altLang="ja-JP" sz="2200" b="1" dirty="0">
                <a:latin typeface="Times New Roman" panose="02020603050405020304" pitchFamily="18" charset="0"/>
                <a:cs typeface="Times New Roman" panose="02020603050405020304" pitchFamily="18" charset="0"/>
              </a:rPr>
              <a:t>(1)</a:t>
            </a:r>
            <a:endParaRPr kumimoji="1" lang="ja-JP" altLang="en-US" sz="2200" dirty="0"/>
          </a:p>
        </p:txBody>
      </p:sp>
    </p:spTree>
    <p:extLst>
      <p:ext uri="{BB962C8B-B14F-4D97-AF65-F5344CB8AC3E}">
        <p14:creationId xmlns:p14="http://schemas.microsoft.com/office/powerpoint/2010/main" val="124291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Methods (6): Statistical analysis</a:t>
            </a:r>
            <a:endParaRPr kumimoji="1" lang="ja-JP" altLang="en-US" dirty="0"/>
          </a:p>
        </p:txBody>
      </p:sp>
      <p:sp>
        <p:nvSpPr>
          <p:cNvPr id="3" name="コンテンツ プレースホルダー 2"/>
          <p:cNvSpPr>
            <a:spLocks noGrp="1"/>
          </p:cNvSpPr>
          <p:nvPr>
            <p:ph idx="1"/>
          </p:nvPr>
        </p:nvSpPr>
        <p:spPr/>
        <p:txBody>
          <a:bodyPr/>
          <a:lstStyle/>
          <a:p>
            <a:r>
              <a:rPr kumimoji="1" lang="en-US" altLang="ja-JP" b="1" dirty="0">
                <a:latin typeface="Times New Roman" panose="02020603050405020304" pitchFamily="18" charset="0"/>
                <a:cs typeface="Times New Roman" panose="02020603050405020304" pitchFamily="18" charset="0"/>
              </a:rPr>
              <a:t>The correlation between the PWM-J-AMI and life expectancy per municipality was examined, using Spearman’s rank-order correlation. SPSS version 27 (IBM, Armonk, NY, USA) was used for statistical analyses.</a:t>
            </a:r>
          </a:p>
          <a:p>
            <a:endParaRPr lang="en-US" altLang="ja-JP" b="1" dirty="0">
              <a:latin typeface="Times New Roman" panose="02020603050405020304" pitchFamily="18" charset="0"/>
              <a:cs typeface="Times New Roman" panose="02020603050405020304" pitchFamily="18" charset="0"/>
            </a:endParaRPr>
          </a:p>
          <a:p>
            <a:r>
              <a:rPr kumimoji="1" lang="en-US" altLang="ja-JP" b="1" dirty="0">
                <a:latin typeface="Times New Roman" panose="02020603050405020304" pitchFamily="18" charset="0"/>
                <a:cs typeface="Times New Roman" panose="02020603050405020304" pitchFamily="18" charset="0"/>
              </a:rPr>
              <a:t>Geographical information was analyzed using ArcGIS Pro 3.0 (ESRI, Redlands, CA, USA).</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11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80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Results (1)</a:t>
            </a:r>
            <a:endParaRPr kumimoji="1" lang="ja-JP" altLang="en-US" dirty="0"/>
          </a:p>
        </p:txBody>
      </p:sp>
      <p:sp>
        <p:nvSpPr>
          <p:cNvPr id="5" name="テキスト ボックス 4"/>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12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565802" y="1435994"/>
            <a:ext cx="6149324" cy="707886"/>
          </a:xfrm>
          <a:prstGeom prst="rect">
            <a:avLst/>
          </a:prstGeom>
          <a:noFill/>
        </p:spPr>
        <p:txBody>
          <a:bodyPr wrap="square" rtlCol="0">
            <a:spAutoFit/>
          </a:bodyPr>
          <a:lstStyle/>
          <a:p>
            <a:r>
              <a:rPr kumimoji="1" lang="en-US" altLang="ja-JP" sz="2000" b="1" dirty="0">
                <a:latin typeface="Times New Roman" panose="02020603050405020304" pitchFamily="18" charset="0"/>
                <a:cs typeface="Times New Roman" panose="02020603050405020304" pitchFamily="18" charset="0"/>
              </a:rPr>
              <a:t>Table 1. General characteristics and J-AMI scores </a:t>
            </a:r>
          </a:p>
          <a:p>
            <a:r>
              <a:rPr kumimoji="1" lang="en-US" altLang="ja-JP" sz="2000" b="1" dirty="0">
                <a:latin typeface="Times New Roman" panose="02020603050405020304" pitchFamily="18" charset="0"/>
                <a:cs typeface="Times New Roman" panose="02020603050405020304" pitchFamily="18" charset="0"/>
              </a:rPr>
              <a:t>of administrative census mesh blocks (n = 32,017)</a:t>
            </a:r>
            <a:endParaRPr kumimoji="1" lang="ja-JP" altLang="en-US" sz="2000" b="1" dirty="0">
              <a:latin typeface="Times New Roman" panose="02020603050405020304" pitchFamily="18" charset="0"/>
              <a:cs typeface="Times New Roman" panose="02020603050405020304" pitchFamily="18" charset="0"/>
            </a:endParaRPr>
          </a:p>
        </p:txBody>
      </p:sp>
      <p:pic>
        <p:nvPicPr>
          <p:cNvPr id="9" name="図 8"/>
          <p:cNvPicPr>
            <a:picLocks noChangeAspect="1"/>
          </p:cNvPicPr>
          <p:nvPr/>
        </p:nvPicPr>
        <p:blipFill>
          <a:blip r:embed="rId2"/>
          <a:stretch>
            <a:fillRect/>
          </a:stretch>
        </p:blipFill>
        <p:spPr>
          <a:xfrm>
            <a:off x="6783211" y="1435994"/>
            <a:ext cx="3951464" cy="4677031"/>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3127404234"/>
              </p:ext>
            </p:extLst>
          </p:nvPr>
        </p:nvGraphicFramePr>
        <p:xfrm>
          <a:off x="565802" y="2263083"/>
          <a:ext cx="5234924" cy="2187922"/>
        </p:xfrm>
        <a:graphic>
          <a:graphicData uri="http://schemas.openxmlformats.org/drawingml/2006/table">
            <a:tbl>
              <a:tblPr firstRow="1" firstCol="1" bandRow="1"/>
              <a:tblGrid>
                <a:gridCol w="3291823">
                  <a:extLst>
                    <a:ext uri="{9D8B030D-6E8A-4147-A177-3AD203B41FA5}">
                      <a16:colId xmlns:a16="http://schemas.microsoft.com/office/drawing/2014/main" val="2314013925"/>
                    </a:ext>
                  </a:extLst>
                </a:gridCol>
                <a:gridCol w="1943101">
                  <a:extLst>
                    <a:ext uri="{9D8B030D-6E8A-4147-A177-3AD203B41FA5}">
                      <a16:colId xmlns:a16="http://schemas.microsoft.com/office/drawing/2014/main" val="1106261715"/>
                    </a:ext>
                  </a:extLst>
                </a:gridCol>
              </a:tblGrid>
              <a:tr h="484361">
                <a:tc>
                  <a:txBody>
                    <a:bodyPr/>
                    <a:lstStyle/>
                    <a:p>
                      <a:pPr algn="just">
                        <a:spcAft>
                          <a:spcPts val="0"/>
                        </a:spcAft>
                      </a:pPr>
                      <a:r>
                        <a:rPr lang="en-US" sz="2000" b="1" kern="10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20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1" kern="100">
                          <a:effectLst/>
                          <a:latin typeface="Times New Roman" panose="02020603050405020304" pitchFamily="18" charset="0"/>
                          <a:ea typeface="游明朝" panose="02020400000000000000" pitchFamily="18" charset="-128"/>
                          <a:cs typeface="Times New Roman" panose="02020603050405020304" pitchFamily="18" charset="0"/>
                        </a:rPr>
                        <a:t>Median (IQR)</a:t>
                      </a:r>
                      <a:endParaRPr lang="ja-JP" sz="20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57785"/>
                  </a:ext>
                </a:extLst>
              </a:tr>
              <a:tr h="484361">
                <a:tc>
                  <a:txBody>
                    <a:bodyPr/>
                    <a:lstStyle/>
                    <a:p>
                      <a:pPr algn="just">
                        <a:spcAft>
                          <a:spcPts val="0"/>
                        </a:spcAft>
                      </a:pPr>
                      <a:r>
                        <a:rPr lang="en-US" sz="2000" b="1" kern="100" dirty="0">
                          <a:effectLst/>
                          <a:latin typeface="Times New Roman" panose="02020603050405020304" pitchFamily="18" charset="0"/>
                          <a:ea typeface="游明朝" panose="02020400000000000000" pitchFamily="18" charset="-128"/>
                          <a:cs typeface="Times New Roman" panose="02020603050405020304" pitchFamily="18" charset="0"/>
                        </a:rPr>
                        <a:t>Population of administrative census mesh block (person)</a:t>
                      </a:r>
                      <a:endParaRPr 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sz="2000" b="1" kern="100" dirty="0">
                          <a:effectLst/>
                          <a:latin typeface="Times New Roman" panose="02020603050405020304" pitchFamily="18" charset="0"/>
                          <a:ea typeface="游明朝" panose="02020400000000000000" pitchFamily="18" charset="-128"/>
                          <a:cs typeface="Times New Roman" panose="02020603050405020304" pitchFamily="18" charset="0"/>
                        </a:rPr>
                        <a:t>811 (289–1850)</a:t>
                      </a:r>
                      <a:endParaRPr 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1135624"/>
                  </a:ext>
                </a:extLst>
              </a:tr>
              <a:tr h="484361">
                <a:tc>
                  <a:txBody>
                    <a:bodyPr/>
                    <a:lstStyle/>
                    <a:p>
                      <a:pPr algn="just">
                        <a:spcAft>
                          <a:spcPts val="0"/>
                        </a:spcAft>
                      </a:pPr>
                      <a:r>
                        <a:rPr lang="en-US" sz="2000" b="1" kern="100" dirty="0">
                          <a:effectLst/>
                          <a:latin typeface="Times New Roman" panose="02020603050405020304" pitchFamily="18" charset="0"/>
                          <a:ea typeface="游明朝" panose="02020400000000000000" pitchFamily="18" charset="-128"/>
                          <a:cs typeface="Times New Roman" panose="02020603050405020304" pitchFamily="18" charset="0"/>
                        </a:rPr>
                        <a:t>Area of administrative census mesh block</a:t>
                      </a:r>
                      <a:r>
                        <a:rPr lang="ja-JP" altLang="en-US" sz="20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rPr>
                        <a:t>(km</a:t>
                      </a:r>
                      <a:r>
                        <a:rPr lang="en-US" altLang="ja-JP" sz="2000" b="1" kern="100" baseline="30000" dirty="0">
                          <a:effectLst/>
                          <a:latin typeface="Times New Roman" panose="02020603050405020304" pitchFamily="18" charset="0"/>
                          <a:ea typeface="游明朝" panose="02020400000000000000" pitchFamily="18" charset="-128"/>
                          <a:cs typeface="Times New Roman" panose="02020603050405020304" pitchFamily="18" charset="0"/>
                        </a:rPr>
                        <a:t>2</a:t>
                      </a:r>
                      <a:r>
                        <a:rPr lang="en-US"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spcAft>
                          <a:spcPts val="0"/>
                        </a:spcAft>
                      </a:pPr>
                      <a:r>
                        <a:rPr lang="en-US" sz="2000" b="1" kern="100">
                          <a:effectLst/>
                          <a:latin typeface="Times New Roman" panose="02020603050405020304" pitchFamily="18" charset="0"/>
                          <a:ea typeface="游明朝" panose="02020400000000000000" pitchFamily="18" charset="-128"/>
                          <a:cs typeface="Times New Roman" panose="02020603050405020304" pitchFamily="18" charset="0"/>
                        </a:rPr>
                        <a:t>0.22 (0.12–0.77)</a:t>
                      </a:r>
                      <a:endParaRPr lang="ja-JP" sz="20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52642923"/>
                  </a:ext>
                </a:extLst>
              </a:tr>
              <a:tr h="484361">
                <a:tc>
                  <a:txBody>
                    <a:bodyPr/>
                    <a:lstStyle/>
                    <a:p>
                      <a:pPr algn="just">
                        <a:spcAft>
                          <a:spcPts val="0"/>
                        </a:spcAft>
                      </a:pPr>
                      <a:r>
                        <a:rPr lang="en-US" sz="2000" b="1" kern="100" dirty="0">
                          <a:effectLst/>
                          <a:latin typeface="Times New Roman" panose="02020603050405020304" pitchFamily="18" charset="0"/>
                          <a:ea typeface="游明朝" panose="02020400000000000000" pitchFamily="18" charset="-128"/>
                          <a:cs typeface="Times New Roman" panose="02020603050405020304" pitchFamily="18" charset="0"/>
                        </a:rPr>
                        <a:t>J-AMI score (point)</a:t>
                      </a:r>
                      <a:endParaRPr 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1" kern="100" dirty="0">
                          <a:effectLst/>
                          <a:latin typeface="Times New Roman" panose="02020603050405020304" pitchFamily="18" charset="0"/>
                          <a:ea typeface="游明朝" panose="02020400000000000000" pitchFamily="18" charset="-128"/>
                          <a:cs typeface="Times New Roman" panose="02020603050405020304" pitchFamily="18" charset="0"/>
                        </a:rPr>
                        <a:t>5 (4–8)</a:t>
                      </a:r>
                      <a:endParaRPr 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830327"/>
                  </a:ext>
                </a:extLst>
              </a:tr>
            </a:tbl>
          </a:graphicData>
        </a:graphic>
      </p:graphicFrame>
      <p:sp>
        <p:nvSpPr>
          <p:cNvPr id="11" name="Rectangle 1"/>
          <p:cNvSpPr>
            <a:spLocks noChangeArrowheads="1"/>
          </p:cNvSpPr>
          <p:nvPr/>
        </p:nvSpPr>
        <p:spPr bwMode="auto">
          <a:xfrm>
            <a:off x="4138420" y="3674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正方形/長方形 11"/>
          <p:cNvSpPr/>
          <p:nvPr/>
        </p:nvSpPr>
        <p:spPr>
          <a:xfrm>
            <a:off x="6477000" y="1435994"/>
            <a:ext cx="5553075" cy="48695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477000" y="6273225"/>
            <a:ext cx="5342467" cy="584775"/>
          </a:xfrm>
          <a:prstGeom prst="rect">
            <a:avLst/>
          </a:prstGeom>
          <a:noFill/>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Figure 4. Regional distribution of J-AMI scores by administrative census mesh blocks in the Kanto region.</a:t>
            </a:r>
            <a:endParaRPr kumimoji="1" lang="ja-JP" altLang="en-US" sz="1600" b="1" dirty="0">
              <a:latin typeface="Times New Roman" panose="02020603050405020304" pitchFamily="18" charset="0"/>
              <a:cs typeface="Times New Roman" panose="02020603050405020304" pitchFamily="18" charset="0"/>
            </a:endParaRPr>
          </a:p>
        </p:txBody>
      </p:sp>
      <p:pic>
        <p:nvPicPr>
          <p:cNvPr id="14" name="図 13"/>
          <p:cNvPicPr>
            <a:picLocks noChangeAspect="1"/>
          </p:cNvPicPr>
          <p:nvPr/>
        </p:nvPicPr>
        <p:blipFill>
          <a:blip r:embed="rId3"/>
          <a:stretch>
            <a:fillRect/>
          </a:stretch>
        </p:blipFill>
        <p:spPr>
          <a:xfrm>
            <a:off x="9978941" y="4509768"/>
            <a:ext cx="1263803" cy="1704745"/>
          </a:xfrm>
          <a:prstGeom prst="rect">
            <a:avLst/>
          </a:prstGeom>
        </p:spPr>
      </p:pic>
      <p:sp>
        <p:nvSpPr>
          <p:cNvPr id="15" name="下矢印 23">
            <a:extLst>
              <a:ext uri="{FF2B5EF4-FFF2-40B4-BE49-F238E27FC236}">
                <a16:creationId xmlns:a16="http://schemas.microsoft.com/office/drawing/2014/main" id="{C82E47C5-8275-1ADC-EFEB-0706E8894404}"/>
              </a:ext>
            </a:extLst>
          </p:cNvPr>
          <p:cNvSpPr/>
          <p:nvPr/>
        </p:nvSpPr>
        <p:spPr>
          <a:xfrm rot="10800000">
            <a:off x="11242744" y="4781890"/>
            <a:ext cx="202289" cy="118399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E944679-8F9F-881C-F17C-D4A22E9710EE}"/>
              </a:ext>
            </a:extLst>
          </p:cNvPr>
          <p:cNvSpPr txBox="1"/>
          <p:nvPr/>
        </p:nvSpPr>
        <p:spPr>
          <a:xfrm>
            <a:off x="565802" y="4451005"/>
            <a:ext cx="5292073" cy="646331"/>
          </a:xfrm>
          <a:prstGeom prst="rect">
            <a:avLst/>
          </a:prstGeom>
          <a:noFill/>
        </p:spPr>
        <p:txBody>
          <a:bodyPr wrap="square" rtlCol="0">
            <a:spAutoFit/>
          </a:bodyPr>
          <a:lstStyle/>
          <a:p>
            <a:r>
              <a:rPr lang="en-US" altLang="ja-JP" b="1" dirty="0" smtClean="0">
                <a:latin typeface="Times New Roman" panose="02020603050405020304" pitchFamily="18" charset="0"/>
                <a:cs typeface="Times New Roman" panose="02020603050405020304" pitchFamily="18" charset="0"/>
              </a:rPr>
              <a:t>J-AMI; </a:t>
            </a:r>
            <a:r>
              <a:rPr lang="en-US" altLang="ja-JP" b="1" dirty="0">
                <a:latin typeface="Times New Roman" panose="02020603050405020304" pitchFamily="18" charset="0"/>
                <a:cs typeface="Times New Roman" panose="02020603050405020304" pitchFamily="18" charset="0"/>
              </a:rPr>
              <a:t>Japan-Spatial Accessibility Scale for Medical </a:t>
            </a:r>
            <a:r>
              <a:rPr lang="en-US" altLang="ja-JP" b="1" dirty="0" smtClean="0">
                <a:latin typeface="Times New Roman" panose="02020603050405020304" pitchFamily="18" charset="0"/>
                <a:cs typeface="Times New Roman" panose="02020603050405020304" pitchFamily="18" charset="0"/>
              </a:rPr>
              <a:t>Institutions</a:t>
            </a:r>
            <a:r>
              <a:rPr lang="en-US" altLang="ja-JP"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IQR</a:t>
            </a:r>
            <a:r>
              <a:rPr kumimoji="1" lang="en-US" altLang="ja-JP" b="1" dirty="0">
                <a:latin typeface="Times New Roman" panose="02020603050405020304" pitchFamily="18" charset="0"/>
                <a:cs typeface="Times New Roman" panose="02020603050405020304" pitchFamily="18" charset="0"/>
              </a:rPr>
              <a:t>; interquartile ranges.</a:t>
            </a:r>
            <a:endParaRPr kumimoji="1" lang="ja-JP" altLang="en-US" b="1" dirty="0">
              <a:latin typeface="Times New Roman" panose="02020603050405020304" pitchFamily="18" charset="0"/>
              <a:cs typeface="Times New Roman" panose="02020603050405020304" pitchFamily="18" charset="0"/>
            </a:endParaRPr>
          </a:p>
        </p:txBody>
      </p:sp>
      <p:sp>
        <p:nvSpPr>
          <p:cNvPr id="4" name="正方形/長方形 3">
            <a:extLst>
              <a:ext uri="{FF2B5EF4-FFF2-40B4-BE49-F238E27FC236}">
                <a16:creationId xmlns:a16="http://schemas.microsoft.com/office/drawing/2014/main" id="{72182555-DA5B-EA3C-C159-57A9090C711D}"/>
              </a:ext>
            </a:extLst>
          </p:cNvPr>
          <p:cNvSpPr/>
          <p:nvPr/>
        </p:nvSpPr>
        <p:spPr>
          <a:xfrm>
            <a:off x="10277429" y="4506068"/>
            <a:ext cx="965315" cy="1704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C22C09E-BD45-8122-E89C-0D17153AA4EC}"/>
              </a:ext>
            </a:extLst>
          </p:cNvPr>
          <p:cNvSpPr txBox="1"/>
          <p:nvPr/>
        </p:nvSpPr>
        <p:spPr>
          <a:xfrm>
            <a:off x="10239231" y="4481338"/>
            <a:ext cx="1171493" cy="1785104"/>
          </a:xfrm>
          <a:prstGeom prst="rect">
            <a:avLst/>
          </a:prstGeom>
          <a:noFill/>
        </p:spPr>
        <p:txBody>
          <a:bodyPr wrap="square" rtlCol="0">
            <a:spAutoFit/>
          </a:bodyPr>
          <a:lstStyle/>
          <a:p>
            <a:r>
              <a:rPr kumimoji="1" lang="en-US" altLang="ja-JP" sz="1000" b="1" dirty="0">
                <a:latin typeface="Times New Roman" panose="02020603050405020304" pitchFamily="18" charset="0"/>
                <a:cs typeface="Times New Roman" panose="02020603050405020304" pitchFamily="18" charset="0"/>
              </a:rPr>
              <a:t>3.0 </a:t>
            </a:r>
            <a:r>
              <a:rPr kumimoji="1"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 </a:t>
            </a:r>
            <a:r>
              <a:rPr kumimoji="1" lang="en-US" altLang="ja-JP" sz="1000" b="1" dirty="0">
                <a:latin typeface="Times New Roman" panose="02020603050405020304" pitchFamily="18" charset="0"/>
                <a:cs typeface="Times New Roman" panose="02020603050405020304" pitchFamily="18" charset="0"/>
              </a:rPr>
              <a:t>4.0</a:t>
            </a:r>
          </a:p>
          <a:p>
            <a:r>
              <a:rPr lang="en-US" altLang="ja-JP" sz="1000" b="1" dirty="0">
                <a:latin typeface="Times New Roman" panose="02020603050405020304" pitchFamily="18" charset="0"/>
                <a:cs typeface="Times New Roman" panose="02020603050405020304" pitchFamily="18" charset="0"/>
              </a:rPr>
              <a:t>4.0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6.0</a:t>
            </a:r>
          </a:p>
          <a:p>
            <a:r>
              <a:rPr kumimoji="1" lang="en-US" altLang="ja-JP" sz="1000" b="1" dirty="0">
                <a:latin typeface="Times New Roman" panose="02020603050405020304" pitchFamily="18" charset="0"/>
                <a:cs typeface="Times New Roman" panose="02020603050405020304" pitchFamily="18" charset="0"/>
              </a:rPr>
              <a:t>6.0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8.0</a:t>
            </a:r>
          </a:p>
          <a:p>
            <a:r>
              <a:rPr lang="en-US" altLang="ja-JP" sz="1000" b="1" dirty="0">
                <a:latin typeface="Times New Roman" panose="02020603050405020304" pitchFamily="18" charset="0"/>
                <a:cs typeface="Times New Roman" panose="02020603050405020304" pitchFamily="18" charset="0"/>
              </a:rPr>
              <a:t>8.0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10.0</a:t>
            </a:r>
          </a:p>
          <a:p>
            <a:r>
              <a:rPr lang="en-US" altLang="ja-JP" sz="1000" b="1" dirty="0">
                <a:latin typeface="Times New Roman" panose="02020603050405020304" pitchFamily="18" charset="0"/>
                <a:cs typeface="Times New Roman" panose="02020603050405020304" pitchFamily="18" charset="0"/>
              </a:rPr>
              <a:t>10.0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12.0</a:t>
            </a:r>
          </a:p>
          <a:p>
            <a:r>
              <a:rPr kumimoji="1" lang="en-US" altLang="ja-JP" sz="1000" b="1" dirty="0">
                <a:latin typeface="Times New Roman" panose="02020603050405020304" pitchFamily="18" charset="0"/>
                <a:cs typeface="Times New Roman" panose="02020603050405020304" pitchFamily="18" charset="0"/>
              </a:rPr>
              <a:t>12.0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14.0</a:t>
            </a:r>
          </a:p>
          <a:p>
            <a:r>
              <a:rPr lang="en-US" altLang="ja-JP" sz="1000" b="1" dirty="0">
                <a:latin typeface="Times New Roman" panose="02020603050405020304" pitchFamily="18" charset="0"/>
                <a:cs typeface="Times New Roman" panose="02020603050405020304" pitchFamily="18" charset="0"/>
              </a:rPr>
              <a:t>14.0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16.0</a:t>
            </a:r>
          </a:p>
          <a:p>
            <a:r>
              <a:rPr kumimoji="1" lang="en-US" altLang="ja-JP" sz="1000" b="1" dirty="0">
                <a:latin typeface="Times New Roman" panose="02020603050405020304" pitchFamily="18" charset="0"/>
                <a:cs typeface="Times New Roman" panose="02020603050405020304" pitchFamily="18" charset="0"/>
              </a:rPr>
              <a:t>16.0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18.0</a:t>
            </a:r>
          </a:p>
          <a:p>
            <a:r>
              <a:rPr lang="en-US" altLang="ja-JP" sz="1000" b="1" dirty="0">
                <a:latin typeface="Times New Roman" panose="02020603050405020304" pitchFamily="18" charset="0"/>
                <a:cs typeface="Times New Roman" panose="02020603050405020304" pitchFamily="18" charset="0"/>
              </a:rPr>
              <a:t>18.0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20.0</a:t>
            </a:r>
          </a:p>
          <a:p>
            <a:r>
              <a:rPr kumimoji="1" lang="en-US" altLang="ja-JP" sz="1000" b="1" dirty="0">
                <a:latin typeface="Times New Roman" panose="02020603050405020304" pitchFamily="18" charset="0"/>
                <a:cs typeface="Times New Roman" panose="02020603050405020304" pitchFamily="18" charset="0"/>
              </a:rPr>
              <a:t>20.0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22.0</a:t>
            </a:r>
          </a:p>
          <a:p>
            <a:r>
              <a:rPr lang="en-US" altLang="ja-JP" sz="1000" b="1" dirty="0">
                <a:latin typeface="Times New Roman" panose="02020603050405020304" pitchFamily="18" charset="0"/>
                <a:cs typeface="Times New Roman" panose="02020603050405020304" pitchFamily="18" charset="0"/>
              </a:rPr>
              <a:t>22.0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24.0</a:t>
            </a:r>
            <a:endParaRPr kumimoji="1" lang="ja-JP" altLang="en-US" sz="1000" b="1" dirty="0">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7EB8CF15-008F-8E1A-4938-C3C2B48DAD60}"/>
              </a:ext>
            </a:extLst>
          </p:cNvPr>
          <p:cNvSpPr/>
          <p:nvPr/>
        </p:nvSpPr>
        <p:spPr>
          <a:xfrm>
            <a:off x="10011681" y="4545038"/>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C16CF08-DE04-B5F4-9667-87014366EEF8}"/>
              </a:ext>
            </a:extLst>
          </p:cNvPr>
          <p:cNvSpPr/>
          <p:nvPr/>
        </p:nvSpPr>
        <p:spPr>
          <a:xfrm>
            <a:off x="10011681" y="4688120"/>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50E4D31-95D0-BA78-1023-514CBE218522}"/>
              </a:ext>
            </a:extLst>
          </p:cNvPr>
          <p:cNvSpPr/>
          <p:nvPr/>
        </p:nvSpPr>
        <p:spPr>
          <a:xfrm>
            <a:off x="10011681" y="484314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BEC4339-ECA3-E481-0973-789700ABAFA3}"/>
              </a:ext>
            </a:extLst>
          </p:cNvPr>
          <p:cNvSpPr/>
          <p:nvPr/>
        </p:nvSpPr>
        <p:spPr>
          <a:xfrm>
            <a:off x="10011680" y="50005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472DE22-AC51-BB43-C2B2-6C54F8C4569D}"/>
              </a:ext>
            </a:extLst>
          </p:cNvPr>
          <p:cNvSpPr/>
          <p:nvPr/>
        </p:nvSpPr>
        <p:spPr>
          <a:xfrm>
            <a:off x="10011670" y="51529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17403A0-9F39-F91D-D9FA-37D77DD18B85}"/>
              </a:ext>
            </a:extLst>
          </p:cNvPr>
          <p:cNvSpPr/>
          <p:nvPr/>
        </p:nvSpPr>
        <p:spPr>
          <a:xfrm>
            <a:off x="10011659" y="53053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F0457B4-6C73-428C-1B4C-6E0211FD255D}"/>
              </a:ext>
            </a:extLst>
          </p:cNvPr>
          <p:cNvSpPr/>
          <p:nvPr/>
        </p:nvSpPr>
        <p:spPr>
          <a:xfrm>
            <a:off x="10011651" y="54577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299EA7D-255A-F945-C672-F3F25975B052}"/>
              </a:ext>
            </a:extLst>
          </p:cNvPr>
          <p:cNvSpPr/>
          <p:nvPr/>
        </p:nvSpPr>
        <p:spPr>
          <a:xfrm>
            <a:off x="10011647" y="56101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6E66FBB-5CF1-40BC-481D-41E9EF15A495}"/>
              </a:ext>
            </a:extLst>
          </p:cNvPr>
          <p:cNvSpPr/>
          <p:nvPr/>
        </p:nvSpPr>
        <p:spPr>
          <a:xfrm>
            <a:off x="10011643" y="5762519"/>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875C1A5-B482-7A0D-99FF-6C4F1FEE79EF}"/>
              </a:ext>
            </a:extLst>
          </p:cNvPr>
          <p:cNvSpPr/>
          <p:nvPr/>
        </p:nvSpPr>
        <p:spPr>
          <a:xfrm>
            <a:off x="10011633" y="5914919"/>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20B2789-C04D-B386-1866-A475AC81AD8E}"/>
              </a:ext>
            </a:extLst>
          </p:cNvPr>
          <p:cNvSpPr/>
          <p:nvPr/>
        </p:nvSpPr>
        <p:spPr>
          <a:xfrm>
            <a:off x="10013218" y="6067319"/>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6CC5FF7-7A96-2A73-108E-A8D1209698BF}"/>
              </a:ext>
            </a:extLst>
          </p:cNvPr>
          <p:cNvSpPr txBox="1"/>
          <p:nvPr/>
        </p:nvSpPr>
        <p:spPr>
          <a:xfrm>
            <a:off x="11511869" y="4436141"/>
            <a:ext cx="400110" cy="1947891"/>
          </a:xfrm>
          <a:prstGeom prst="rect">
            <a:avLst/>
          </a:prstGeom>
          <a:noFill/>
        </p:spPr>
        <p:txBody>
          <a:bodyPr vert="eaVert" wrap="square" rtlCol="0">
            <a:spAutoFit/>
          </a:bodyPr>
          <a:lstStyle/>
          <a:p>
            <a:r>
              <a:rPr kumimoji="1" lang="en-US" altLang="ja-JP" sz="1400" b="1" dirty="0">
                <a:latin typeface="Times New Roman" panose="02020603050405020304" pitchFamily="18" charset="0"/>
                <a:cs typeface="Times New Roman" panose="02020603050405020304" pitchFamily="18" charset="0"/>
              </a:rPr>
              <a:t>Increasing accessibility</a:t>
            </a:r>
            <a:endParaRPr kumimoji="1" lang="ja-JP" altLang="en-US" sz="1400" b="1" dirty="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10315465" y="3674630"/>
            <a:ext cx="927279"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Tokyo</a:t>
            </a:r>
            <a:endParaRPr kumimoji="1" lang="ja-JP" altLang="en-US" b="1" dirty="0">
              <a:latin typeface="Times New Roman" panose="02020603050405020304" pitchFamily="18" charset="0"/>
              <a:cs typeface="Times New Roman" panose="02020603050405020304" pitchFamily="18" charset="0"/>
            </a:endParaRPr>
          </a:p>
        </p:txBody>
      </p:sp>
      <p:cxnSp>
        <p:nvCxnSpPr>
          <p:cNvPr id="29" name="直線コネクタ 28"/>
          <p:cNvCxnSpPr>
            <a:endCxn id="27" idx="1"/>
          </p:cNvCxnSpPr>
          <p:nvPr/>
        </p:nvCxnSpPr>
        <p:spPr>
          <a:xfrm>
            <a:off x="9253537" y="3493356"/>
            <a:ext cx="1061928" cy="3659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楕円 29"/>
          <p:cNvSpPr/>
          <p:nvPr/>
        </p:nvSpPr>
        <p:spPr>
          <a:xfrm>
            <a:off x="8745468" y="3128963"/>
            <a:ext cx="1061928" cy="857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0587022" y="3184355"/>
            <a:ext cx="1407662" cy="369332"/>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Urban Area</a:t>
            </a:r>
            <a:endParaRPr kumimoji="1" lang="ja-JP" altLang="en-US" b="1" dirty="0">
              <a:latin typeface="Times New Roman" panose="02020603050405020304" pitchFamily="18" charset="0"/>
              <a:cs typeface="Times New Roman" panose="02020603050405020304" pitchFamily="18" charset="0"/>
            </a:endParaRPr>
          </a:p>
        </p:txBody>
      </p:sp>
      <p:cxnSp>
        <p:nvCxnSpPr>
          <p:cNvPr id="32" name="直線コネクタ 31"/>
          <p:cNvCxnSpPr>
            <a:endCxn id="31" idx="1"/>
          </p:cNvCxnSpPr>
          <p:nvPr/>
        </p:nvCxnSpPr>
        <p:spPr>
          <a:xfrm flipV="1">
            <a:off x="9807396" y="3369021"/>
            <a:ext cx="779626" cy="1700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楕円 35"/>
          <p:cNvSpPr/>
          <p:nvPr/>
        </p:nvSpPr>
        <p:spPr>
          <a:xfrm rot="20016372">
            <a:off x="7361788" y="1799397"/>
            <a:ext cx="2884867" cy="109399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0543260" y="2135958"/>
            <a:ext cx="1554900" cy="646331"/>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Mountainous Area</a:t>
            </a:r>
            <a:endParaRPr kumimoji="1" lang="ja-JP" altLang="en-US" b="1" dirty="0">
              <a:latin typeface="Times New Roman" panose="02020603050405020304" pitchFamily="18" charset="0"/>
              <a:cs typeface="Times New Roman" panose="02020603050405020304" pitchFamily="18" charset="0"/>
            </a:endParaRPr>
          </a:p>
        </p:txBody>
      </p:sp>
      <p:cxnSp>
        <p:nvCxnSpPr>
          <p:cNvPr id="39" name="直線コネクタ 38"/>
          <p:cNvCxnSpPr>
            <a:endCxn id="38" idx="1"/>
          </p:cNvCxnSpPr>
          <p:nvPr/>
        </p:nvCxnSpPr>
        <p:spPr>
          <a:xfrm>
            <a:off x="9895066" y="2249619"/>
            <a:ext cx="648194" cy="2095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6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Results (2)</a:t>
            </a:r>
            <a:endParaRPr kumimoji="1" lang="ja-JP" altLang="en-US" dirty="0"/>
          </a:p>
        </p:txBody>
      </p:sp>
      <p:sp>
        <p:nvSpPr>
          <p:cNvPr id="4" name="テキスト ボックス 3"/>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13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8E7F103-2B9D-A280-4178-B412EEF797FA}"/>
              </a:ext>
            </a:extLst>
          </p:cNvPr>
          <p:cNvSpPr txBox="1"/>
          <p:nvPr/>
        </p:nvSpPr>
        <p:spPr>
          <a:xfrm>
            <a:off x="400049" y="1521411"/>
            <a:ext cx="6149324" cy="707886"/>
          </a:xfrm>
          <a:prstGeom prst="rect">
            <a:avLst/>
          </a:prstGeom>
          <a:noFill/>
        </p:spPr>
        <p:txBody>
          <a:bodyPr wrap="square" rtlCol="0">
            <a:spAutoFit/>
          </a:bodyPr>
          <a:lstStyle/>
          <a:p>
            <a:r>
              <a:rPr kumimoji="1" lang="en-US" altLang="ja-JP" sz="2000" b="1" dirty="0">
                <a:latin typeface="Times New Roman" panose="02020603050405020304" pitchFamily="18" charset="0"/>
                <a:cs typeface="Times New Roman" panose="02020603050405020304" pitchFamily="18" charset="0"/>
              </a:rPr>
              <a:t>Table 2. General characteristics and PWN-J-AMI scores for each municipality (n = </a:t>
            </a:r>
            <a:r>
              <a:rPr lang="en-US" altLang="ja-JP" sz="2000" b="1" dirty="0">
                <a:latin typeface="Times New Roman" panose="02020603050405020304" pitchFamily="18" charset="0"/>
                <a:cs typeface="Times New Roman" panose="02020603050405020304" pitchFamily="18" charset="0"/>
              </a:rPr>
              <a:t>335</a:t>
            </a:r>
            <a:r>
              <a:rPr kumimoji="1" lang="en-US" altLang="ja-JP" sz="2000" b="1" dirty="0">
                <a:latin typeface="Times New Roman" panose="02020603050405020304" pitchFamily="18" charset="0"/>
                <a:cs typeface="Times New Roman" panose="02020603050405020304" pitchFamily="18" charset="0"/>
              </a:rPr>
              <a:t>)</a:t>
            </a:r>
            <a:endParaRPr kumimoji="1" lang="ja-JP" altLang="en-US" sz="2000" b="1" dirty="0">
              <a:latin typeface="Times New Roman" panose="02020603050405020304" pitchFamily="18" charset="0"/>
              <a:cs typeface="Times New Roman" panose="02020603050405020304" pitchFamily="18" charset="0"/>
            </a:endParaRPr>
          </a:p>
        </p:txBody>
      </p:sp>
      <p:graphicFrame>
        <p:nvGraphicFramePr>
          <p:cNvPr id="6" name="表 5">
            <a:extLst>
              <a:ext uri="{FF2B5EF4-FFF2-40B4-BE49-F238E27FC236}">
                <a16:creationId xmlns:a16="http://schemas.microsoft.com/office/drawing/2014/main" id="{5C4D6FD5-93E2-7AED-5FAB-D72805739DDE}"/>
              </a:ext>
            </a:extLst>
          </p:cNvPr>
          <p:cNvGraphicFramePr>
            <a:graphicFrameLocks noGrp="1"/>
          </p:cNvGraphicFramePr>
          <p:nvPr>
            <p:extLst>
              <p:ext uri="{D42A27DB-BD31-4B8C-83A1-F6EECF244321}">
                <p14:modId xmlns:p14="http://schemas.microsoft.com/office/powerpoint/2010/main" val="3838754200"/>
              </p:ext>
            </p:extLst>
          </p:nvPr>
        </p:nvGraphicFramePr>
        <p:xfrm>
          <a:off x="113324" y="2253442"/>
          <a:ext cx="6329367" cy="2906166"/>
        </p:xfrm>
        <a:graphic>
          <a:graphicData uri="http://schemas.openxmlformats.org/drawingml/2006/table">
            <a:tbl>
              <a:tblPr firstRow="1" firstCol="1" bandRow="1"/>
              <a:tblGrid>
                <a:gridCol w="3769656">
                  <a:extLst>
                    <a:ext uri="{9D8B030D-6E8A-4147-A177-3AD203B41FA5}">
                      <a16:colId xmlns:a16="http://schemas.microsoft.com/office/drawing/2014/main" val="2314013925"/>
                    </a:ext>
                  </a:extLst>
                </a:gridCol>
                <a:gridCol w="2559711">
                  <a:extLst>
                    <a:ext uri="{9D8B030D-6E8A-4147-A177-3AD203B41FA5}">
                      <a16:colId xmlns:a16="http://schemas.microsoft.com/office/drawing/2014/main" val="1106261715"/>
                    </a:ext>
                  </a:extLst>
                </a:gridCol>
              </a:tblGrid>
              <a:tr h="484361">
                <a:tc>
                  <a:txBody>
                    <a:bodyPr/>
                    <a:lstStyle/>
                    <a:p>
                      <a:pPr algn="just">
                        <a:spcAft>
                          <a:spcPts val="0"/>
                        </a:spcAft>
                      </a:pPr>
                      <a:r>
                        <a:rPr lang="en-US" sz="18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dirty="0">
                          <a:effectLst/>
                          <a:latin typeface="Times New Roman" panose="02020603050405020304" pitchFamily="18" charset="0"/>
                          <a:ea typeface="游明朝" panose="02020400000000000000" pitchFamily="18" charset="-128"/>
                          <a:cs typeface="Times New Roman" panose="02020603050405020304" pitchFamily="18" charset="0"/>
                        </a:rPr>
                        <a:t>Median (IQR)</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57785"/>
                  </a:ext>
                </a:extLst>
              </a:tr>
              <a:tr h="484361">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Population of municipality (person)</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74,283 (24,201–169,179)</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92779321"/>
                  </a:ext>
                </a:extLst>
              </a:tr>
              <a:tr h="484361">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Area of municipality (km</a:t>
                      </a:r>
                      <a:r>
                        <a:rPr lang="en-US" altLang="ja-JP" sz="1800" b="1" kern="100" baseline="30000" dirty="0">
                          <a:effectLst/>
                          <a:latin typeface="Times New Roman" panose="02020603050405020304" pitchFamily="18" charset="0"/>
                          <a:ea typeface="游明朝" panose="02020400000000000000" pitchFamily="18" charset="-128"/>
                          <a:cs typeface="Times New Roman" panose="02020603050405020304" pitchFamily="18" charset="0"/>
                        </a:rPr>
                        <a:t>2</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46 (22–109)</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05157339"/>
                  </a:ext>
                </a:extLst>
              </a:tr>
              <a:tr h="484361">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Male mean life </a:t>
                      </a:r>
                      <a:r>
                        <a:rPr lang="en-US" altLang="ja-JP" sz="18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rPr>
                        <a:t>expectancy (years</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spcAft>
                          <a:spcPts val="0"/>
                        </a:spcAft>
                      </a:pPr>
                      <a:r>
                        <a:rPr lang="en-US" sz="1800" b="1" kern="100" dirty="0">
                          <a:effectLst/>
                          <a:latin typeface="Times New Roman" panose="02020603050405020304" pitchFamily="18" charset="0"/>
                          <a:ea typeface="游明朝" panose="02020400000000000000" pitchFamily="18" charset="-128"/>
                          <a:cs typeface="Times New Roman" panose="02020603050405020304" pitchFamily="18" charset="0"/>
                        </a:rPr>
                        <a:t>81.3 (81.0–81.9)</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52642923"/>
                  </a:ext>
                </a:extLst>
              </a:tr>
              <a:tr h="484361">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Female mean life expectancy (</a:t>
                      </a:r>
                      <a:r>
                        <a:rPr lang="en-US" altLang="ja-JP" sz="18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rPr>
                        <a:t>years</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just">
                        <a:spcAft>
                          <a:spcPts val="0"/>
                        </a:spcAft>
                      </a:pPr>
                      <a:r>
                        <a:rPr lang="en-US" sz="1800" b="1" kern="100" dirty="0">
                          <a:effectLst/>
                          <a:latin typeface="Times New Roman" panose="02020603050405020304" pitchFamily="18" charset="0"/>
                          <a:ea typeface="游明朝" panose="02020400000000000000" pitchFamily="18" charset="-128"/>
                          <a:cs typeface="Times New Roman" panose="02020603050405020304" pitchFamily="18" charset="0"/>
                        </a:rPr>
                        <a:t>87.3 (87.1–87.8)</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765830327"/>
                  </a:ext>
                </a:extLst>
              </a:tr>
              <a:tr h="484361">
                <a:tc>
                  <a:txBody>
                    <a:bodyPr/>
                    <a:lstStyle/>
                    <a:p>
                      <a:pPr algn="just">
                        <a:spcAft>
                          <a:spcPts val="0"/>
                        </a:spcAft>
                      </a:pP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PWM-J-AMI score (point)</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100" dirty="0">
                          <a:effectLst/>
                          <a:latin typeface="Times New Roman" panose="02020603050405020304" pitchFamily="18" charset="0"/>
                          <a:ea typeface="游明朝" panose="02020400000000000000" pitchFamily="18" charset="-128"/>
                          <a:cs typeface="Times New Roman" panose="02020603050405020304" pitchFamily="18" charset="0"/>
                        </a:rPr>
                        <a:t>5.9 (4.1–9.3)</a:t>
                      </a:r>
                      <a:endParaRPr lang="ja-JP" sz="18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381061"/>
                  </a:ext>
                </a:extLst>
              </a:tr>
            </a:tbl>
          </a:graphicData>
        </a:graphic>
      </p:graphicFrame>
      <p:sp>
        <p:nvSpPr>
          <p:cNvPr id="7" name="テキスト ボックス 6">
            <a:extLst>
              <a:ext uri="{FF2B5EF4-FFF2-40B4-BE49-F238E27FC236}">
                <a16:creationId xmlns:a16="http://schemas.microsoft.com/office/drawing/2014/main" id="{3F0CAD11-8B80-1110-7F17-8E6D15E5D214}"/>
              </a:ext>
            </a:extLst>
          </p:cNvPr>
          <p:cNvSpPr txBox="1"/>
          <p:nvPr/>
        </p:nvSpPr>
        <p:spPr>
          <a:xfrm>
            <a:off x="136806" y="5202701"/>
            <a:ext cx="6079404" cy="646331"/>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PWN-J-AMI; population-weighted municipal J-AMI </a:t>
            </a:r>
            <a:r>
              <a:rPr lang="en-US" altLang="ja-JP" b="1" dirty="0" smtClean="0">
                <a:latin typeface="Times New Roman" panose="02020603050405020304" pitchFamily="18" charset="0"/>
                <a:cs typeface="Times New Roman" panose="02020603050405020304" pitchFamily="18" charset="0"/>
              </a:rPr>
              <a:t>score, </a:t>
            </a:r>
            <a:r>
              <a:rPr kumimoji="1" lang="en-US" altLang="ja-JP" b="1" dirty="0" smtClean="0">
                <a:latin typeface="Times New Roman" panose="02020603050405020304" pitchFamily="18" charset="0"/>
                <a:cs typeface="Times New Roman" panose="02020603050405020304" pitchFamily="18" charset="0"/>
              </a:rPr>
              <a:t>IQR</a:t>
            </a:r>
            <a:r>
              <a:rPr kumimoji="1" lang="en-US" altLang="ja-JP" b="1" dirty="0">
                <a:latin typeface="Times New Roman" panose="02020603050405020304" pitchFamily="18" charset="0"/>
                <a:cs typeface="Times New Roman" panose="02020603050405020304" pitchFamily="18" charset="0"/>
              </a:rPr>
              <a:t>; interquartile </a:t>
            </a:r>
            <a:r>
              <a:rPr kumimoji="1" lang="en-US" altLang="ja-JP" b="1" dirty="0" smtClean="0">
                <a:latin typeface="Times New Roman" panose="02020603050405020304" pitchFamily="18" charset="0"/>
                <a:cs typeface="Times New Roman" panose="02020603050405020304" pitchFamily="18" charset="0"/>
              </a:rPr>
              <a:t>ranges</a:t>
            </a:r>
            <a:r>
              <a:rPr lang="en-US" altLang="ja-JP"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 </a:t>
            </a:r>
            <a:endParaRPr kumimoji="1" lang="ja-JP" altLang="en-US" b="1" dirty="0">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6707858" y="1413134"/>
            <a:ext cx="4274096" cy="4718566"/>
          </a:xfrm>
          <a:prstGeom prst="rect">
            <a:avLst/>
          </a:prstGeom>
        </p:spPr>
      </p:pic>
      <p:sp>
        <p:nvSpPr>
          <p:cNvPr id="8" name="正方形/長方形 7"/>
          <p:cNvSpPr/>
          <p:nvPr/>
        </p:nvSpPr>
        <p:spPr>
          <a:xfrm>
            <a:off x="6477000" y="1435994"/>
            <a:ext cx="5553075" cy="48695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3"/>
          <a:stretch>
            <a:fillRect/>
          </a:stretch>
        </p:blipFill>
        <p:spPr>
          <a:xfrm>
            <a:off x="9978941" y="4509768"/>
            <a:ext cx="1263803" cy="1704745"/>
          </a:xfrm>
          <a:prstGeom prst="rect">
            <a:avLst/>
          </a:prstGeom>
        </p:spPr>
      </p:pic>
      <p:sp>
        <p:nvSpPr>
          <p:cNvPr id="10" name="下矢印 23">
            <a:extLst>
              <a:ext uri="{FF2B5EF4-FFF2-40B4-BE49-F238E27FC236}">
                <a16:creationId xmlns:a16="http://schemas.microsoft.com/office/drawing/2014/main" id="{C82E47C5-8275-1ADC-EFEB-0706E8894404}"/>
              </a:ext>
            </a:extLst>
          </p:cNvPr>
          <p:cNvSpPr/>
          <p:nvPr/>
        </p:nvSpPr>
        <p:spPr>
          <a:xfrm rot="10800000">
            <a:off x="11242744" y="4781890"/>
            <a:ext cx="202289" cy="118399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2182555-DA5B-EA3C-C159-57A9090C711D}"/>
              </a:ext>
            </a:extLst>
          </p:cNvPr>
          <p:cNvSpPr/>
          <p:nvPr/>
        </p:nvSpPr>
        <p:spPr>
          <a:xfrm>
            <a:off x="10277429" y="4506068"/>
            <a:ext cx="965315" cy="1704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C22C09E-BD45-8122-E89C-0D17153AA4EC}"/>
              </a:ext>
            </a:extLst>
          </p:cNvPr>
          <p:cNvSpPr txBox="1"/>
          <p:nvPr/>
        </p:nvSpPr>
        <p:spPr>
          <a:xfrm>
            <a:off x="10239231" y="4481338"/>
            <a:ext cx="1171493" cy="1785104"/>
          </a:xfrm>
          <a:prstGeom prst="rect">
            <a:avLst/>
          </a:prstGeom>
          <a:noFill/>
        </p:spPr>
        <p:txBody>
          <a:bodyPr wrap="square" rtlCol="0">
            <a:spAutoFit/>
          </a:bodyPr>
          <a:lstStyle/>
          <a:p>
            <a:r>
              <a:rPr kumimoji="1" lang="en-US" altLang="ja-JP" sz="1000" b="1" dirty="0">
                <a:latin typeface="Times New Roman" panose="02020603050405020304" pitchFamily="18" charset="0"/>
                <a:cs typeface="Times New Roman" panose="02020603050405020304" pitchFamily="18" charset="0"/>
              </a:rPr>
              <a:t>3.0 </a:t>
            </a:r>
            <a:r>
              <a:rPr kumimoji="1"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 </a:t>
            </a:r>
            <a:r>
              <a:rPr kumimoji="1" lang="en-US" altLang="ja-JP" sz="1000" b="1" dirty="0">
                <a:latin typeface="Times New Roman" panose="02020603050405020304" pitchFamily="18" charset="0"/>
                <a:cs typeface="Times New Roman" panose="02020603050405020304" pitchFamily="18" charset="0"/>
              </a:rPr>
              <a:t>4.0</a:t>
            </a:r>
          </a:p>
          <a:p>
            <a:r>
              <a:rPr lang="en-US" altLang="ja-JP" sz="1000" b="1" dirty="0">
                <a:latin typeface="Times New Roman" panose="02020603050405020304" pitchFamily="18" charset="0"/>
                <a:cs typeface="Times New Roman" panose="02020603050405020304" pitchFamily="18" charset="0"/>
              </a:rPr>
              <a:t>4.0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6.0</a:t>
            </a:r>
          </a:p>
          <a:p>
            <a:r>
              <a:rPr kumimoji="1" lang="en-US" altLang="ja-JP" sz="1000" b="1" dirty="0">
                <a:latin typeface="Times New Roman" panose="02020603050405020304" pitchFamily="18" charset="0"/>
                <a:cs typeface="Times New Roman" panose="02020603050405020304" pitchFamily="18" charset="0"/>
              </a:rPr>
              <a:t>6.0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8.0</a:t>
            </a:r>
          </a:p>
          <a:p>
            <a:r>
              <a:rPr lang="en-US" altLang="ja-JP" sz="1000" b="1" dirty="0">
                <a:latin typeface="Times New Roman" panose="02020603050405020304" pitchFamily="18" charset="0"/>
                <a:cs typeface="Times New Roman" panose="02020603050405020304" pitchFamily="18" charset="0"/>
              </a:rPr>
              <a:t>8.0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10.0</a:t>
            </a:r>
          </a:p>
          <a:p>
            <a:r>
              <a:rPr lang="en-US" altLang="ja-JP" sz="1000" b="1" dirty="0">
                <a:latin typeface="Times New Roman" panose="02020603050405020304" pitchFamily="18" charset="0"/>
                <a:cs typeface="Times New Roman" panose="02020603050405020304" pitchFamily="18" charset="0"/>
              </a:rPr>
              <a:t>10.0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12.0</a:t>
            </a:r>
          </a:p>
          <a:p>
            <a:r>
              <a:rPr kumimoji="1" lang="en-US" altLang="ja-JP" sz="1000" b="1" dirty="0">
                <a:latin typeface="Times New Roman" panose="02020603050405020304" pitchFamily="18" charset="0"/>
                <a:cs typeface="Times New Roman" panose="02020603050405020304" pitchFamily="18" charset="0"/>
              </a:rPr>
              <a:t>12.0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14.0</a:t>
            </a:r>
          </a:p>
          <a:p>
            <a:r>
              <a:rPr lang="en-US" altLang="ja-JP" sz="1000" b="1" dirty="0">
                <a:latin typeface="Times New Roman" panose="02020603050405020304" pitchFamily="18" charset="0"/>
                <a:cs typeface="Times New Roman" panose="02020603050405020304" pitchFamily="18" charset="0"/>
              </a:rPr>
              <a:t>14.0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16.0</a:t>
            </a:r>
          </a:p>
          <a:p>
            <a:r>
              <a:rPr kumimoji="1" lang="en-US" altLang="ja-JP" sz="1000" b="1" dirty="0">
                <a:latin typeface="Times New Roman" panose="02020603050405020304" pitchFamily="18" charset="0"/>
                <a:cs typeface="Times New Roman" panose="02020603050405020304" pitchFamily="18" charset="0"/>
              </a:rPr>
              <a:t>16.0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18.0</a:t>
            </a:r>
          </a:p>
          <a:p>
            <a:r>
              <a:rPr lang="en-US" altLang="ja-JP" sz="1000" b="1" dirty="0">
                <a:latin typeface="Times New Roman" panose="02020603050405020304" pitchFamily="18" charset="0"/>
                <a:cs typeface="Times New Roman" panose="02020603050405020304" pitchFamily="18" charset="0"/>
              </a:rPr>
              <a:t>18.0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20.0</a:t>
            </a:r>
          </a:p>
          <a:p>
            <a:r>
              <a:rPr kumimoji="1" lang="en-US" altLang="ja-JP" sz="1000" b="1" dirty="0">
                <a:latin typeface="Times New Roman" panose="02020603050405020304" pitchFamily="18" charset="0"/>
                <a:cs typeface="Times New Roman" panose="02020603050405020304" pitchFamily="18" charset="0"/>
              </a:rPr>
              <a:t>20.0</a:t>
            </a:r>
            <a:r>
              <a:rPr lang="en-US" altLang="ja-JP" sz="1000" b="1" dirty="0">
                <a:latin typeface="Times New Roman" panose="02020603050405020304" pitchFamily="18" charset="0"/>
                <a:cs typeface="Times New Roman" panose="02020603050405020304" pitchFamily="18" charset="0"/>
              </a:rPr>
              <a:t>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1000" b="1" dirty="0">
                <a:latin typeface="Times New Roman" panose="02020603050405020304" pitchFamily="18" charset="0"/>
                <a:cs typeface="Times New Roman" panose="02020603050405020304" pitchFamily="18" charset="0"/>
              </a:rPr>
              <a:t>22.0</a:t>
            </a:r>
          </a:p>
          <a:p>
            <a:r>
              <a:rPr lang="en-US" altLang="ja-JP" sz="1000" b="1" dirty="0">
                <a:latin typeface="Times New Roman" panose="02020603050405020304" pitchFamily="18" charset="0"/>
                <a:cs typeface="Times New Roman" panose="02020603050405020304" pitchFamily="18" charset="0"/>
              </a:rPr>
              <a:t>22.0 &lt;, </a:t>
            </a:r>
            <a:r>
              <a:rPr lang="en-US" altLang="ja-JP" sz="1000" b="1"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b="1" dirty="0">
                <a:latin typeface="Times New Roman" panose="02020603050405020304" pitchFamily="18" charset="0"/>
                <a:cs typeface="Times New Roman" panose="02020603050405020304" pitchFamily="18" charset="0"/>
              </a:rPr>
              <a:t>24.0</a:t>
            </a:r>
            <a:endParaRPr kumimoji="1" lang="ja-JP" altLang="en-US" sz="1000" b="1" dirty="0">
              <a:latin typeface="Times New Roman" panose="02020603050405020304" pitchFamily="18" charset="0"/>
              <a:cs typeface="Times New Roman" panose="02020603050405020304" pitchFamily="18" charset="0"/>
            </a:endParaRPr>
          </a:p>
        </p:txBody>
      </p:sp>
      <p:sp>
        <p:nvSpPr>
          <p:cNvPr id="13" name="正方形/長方形 12">
            <a:extLst>
              <a:ext uri="{FF2B5EF4-FFF2-40B4-BE49-F238E27FC236}">
                <a16:creationId xmlns:a16="http://schemas.microsoft.com/office/drawing/2014/main" id="{7EB8CF15-008F-8E1A-4938-C3C2B48DAD60}"/>
              </a:ext>
            </a:extLst>
          </p:cNvPr>
          <p:cNvSpPr/>
          <p:nvPr/>
        </p:nvSpPr>
        <p:spPr>
          <a:xfrm>
            <a:off x="10011681" y="4545038"/>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C16CF08-DE04-B5F4-9667-87014366EEF8}"/>
              </a:ext>
            </a:extLst>
          </p:cNvPr>
          <p:cNvSpPr/>
          <p:nvPr/>
        </p:nvSpPr>
        <p:spPr>
          <a:xfrm>
            <a:off x="10011681" y="4688120"/>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50E4D31-95D0-BA78-1023-514CBE218522}"/>
              </a:ext>
            </a:extLst>
          </p:cNvPr>
          <p:cNvSpPr/>
          <p:nvPr/>
        </p:nvSpPr>
        <p:spPr>
          <a:xfrm>
            <a:off x="10011681" y="484314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BEC4339-ECA3-E481-0973-789700ABAFA3}"/>
              </a:ext>
            </a:extLst>
          </p:cNvPr>
          <p:cNvSpPr/>
          <p:nvPr/>
        </p:nvSpPr>
        <p:spPr>
          <a:xfrm>
            <a:off x="10011680" y="50005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472DE22-AC51-BB43-C2B2-6C54F8C4569D}"/>
              </a:ext>
            </a:extLst>
          </p:cNvPr>
          <p:cNvSpPr/>
          <p:nvPr/>
        </p:nvSpPr>
        <p:spPr>
          <a:xfrm>
            <a:off x="10011670" y="51529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17403A0-9F39-F91D-D9FA-37D77DD18B85}"/>
              </a:ext>
            </a:extLst>
          </p:cNvPr>
          <p:cNvSpPr/>
          <p:nvPr/>
        </p:nvSpPr>
        <p:spPr>
          <a:xfrm>
            <a:off x="10011659" y="53053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F0457B4-6C73-428C-1B4C-6E0211FD255D}"/>
              </a:ext>
            </a:extLst>
          </p:cNvPr>
          <p:cNvSpPr/>
          <p:nvPr/>
        </p:nvSpPr>
        <p:spPr>
          <a:xfrm>
            <a:off x="10011651" y="54577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299EA7D-255A-F945-C672-F3F25975B052}"/>
              </a:ext>
            </a:extLst>
          </p:cNvPr>
          <p:cNvSpPr/>
          <p:nvPr/>
        </p:nvSpPr>
        <p:spPr>
          <a:xfrm>
            <a:off x="10011647" y="5610112"/>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6E66FBB-5CF1-40BC-481D-41E9EF15A495}"/>
              </a:ext>
            </a:extLst>
          </p:cNvPr>
          <p:cNvSpPr/>
          <p:nvPr/>
        </p:nvSpPr>
        <p:spPr>
          <a:xfrm>
            <a:off x="10011643" y="5762519"/>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875C1A5-B482-7A0D-99FF-6C4F1FEE79EF}"/>
              </a:ext>
            </a:extLst>
          </p:cNvPr>
          <p:cNvSpPr/>
          <p:nvPr/>
        </p:nvSpPr>
        <p:spPr>
          <a:xfrm>
            <a:off x="10011633" y="5914919"/>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20B2789-C04D-B386-1866-A475AC81AD8E}"/>
              </a:ext>
            </a:extLst>
          </p:cNvPr>
          <p:cNvSpPr/>
          <p:nvPr/>
        </p:nvSpPr>
        <p:spPr>
          <a:xfrm>
            <a:off x="10013218" y="6067319"/>
            <a:ext cx="222787" cy="1047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6CC5FF7-7A96-2A73-108E-A8D1209698BF}"/>
              </a:ext>
            </a:extLst>
          </p:cNvPr>
          <p:cNvSpPr txBox="1"/>
          <p:nvPr/>
        </p:nvSpPr>
        <p:spPr>
          <a:xfrm>
            <a:off x="11511869" y="4436141"/>
            <a:ext cx="400110" cy="1947891"/>
          </a:xfrm>
          <a:prstGeom prst="rect">
            <a:avLst/>
          </a:prstGeom>
          <a:noFill/>
        </p:spPr>
        <p:txBody>
          <a:bodyPr vert="eaVert" wrap="square" rtlCol="0">
            <a:spAutoFit/>
          </a:bodyPr>
          <a:lstStyle/>
          <a:p>
            <a:r>
              <a:rPr kumimoji="1" lang="en-US" altLang="ja-JP" sz="1400" b="1" dirty="0">
                <a:latin typeface="Times New Roman" panose="02020603050405020304" pitchFamily="18" charset="0"/>
                <a:cs typeface="Times New Roman" panose="02020603050405020304" pitchFamily="18" charset="0"/>
              </a:rPr>
              <a:t>Increasing accessibility</a:t>
            </a:r>
            <a:endParaRPr kumimoji="1" lang="ja-JP" altLang="en-US" sz="1400" b="1"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6477000" y="6273225"/>
            <a:ext cx="5342467" cy="584775"/>
          </a:xfrm>
          <a:prstGeom prst="rect">
            <a:avLst/>
          </a:prstGeom>
          <a:noFill/>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Figure 5. Regional distribution of PWM-J-AMI scores by municipalities in the Kanto region.</a:t>
            </a:r>
            <a:endParaRPr kumimoji="1" lang="ja-JP" altLang="en-US" sz="1600" b="1"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10315465" y="3674630"/>
            <a:ext cx="927279"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Tokyo</a:t>
            </a:r>
            <a:endParaRPr kumimoji="1" lang="ja-JP" altLang="en-US" b="1" dirty="0">
              <a:latin typeface="Times New Roman" panose="02020603050405020304" pitchFamily="18" charset="0"/>
              <a:cs typeface="Times New Roman" panose="02020603050405020304" pitchFamily="18" charset="0"/>
            </a:endParaRPr>
          </a:p>
        </p:txBody>
      </p:sp>
      <p:cxnSp>
        <p:nvCxnSpPr>
          <p:cNvPr id="27" name="直線コネクタ 26"/>
          <p:cNvCxnSpPr>
            <a:endCxn id="26" idx="1"/>
          </p:cNvCxnSpPr>
          <p:nvPr/>
        </p:nvCxnSpPr>
        <p:spPr>
          <a:xfrm>
            <a:off x="9253537" y="3493356"/>
            <a:ext cx="1061928" cy="3659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楕円 27"/>
          <p:cNvSpPr/>
          <p:nvPr/>
        </p:nvSpPr>
        <p:spPr>
          <a:xfrm>
            <a:off x="8745468" y="3128963"/>
            <a:ext cx="1061928" cy="857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587022" y="3184355"/>
            <a:ext cx="1407662" cy="369332"/>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Urban Area</a:t>
            </a:r>
            <a:endParaRPr kumimoji="1" lang="ja-JP" altLang="en-US" b="1" dirty="0">
              <a:latin typeface="Times New Roman" panose="02020603050405020304" pitchFamily="18" charset="0"/>
              <a:cs typeface="Times New Roman" panose="02020603050405020304" pitchFamily="18" charset="0"/>
            </a:endParaRPr>
          </a:p>
        </p:txBody>
      </p:sp>
      <p:cxnSp>
        <p:nvCxnSpPr>
          <p:cNvPr id="30" name="直線コネクタ 29"/>
          <p:cNvCxnSpPr>
            <a:endCxn id="29" idx="1"/>
          </p:cNvCxnSpPr>
          <p:nvPr/>
        </p:nvCxnSpPr>
        <p:spPr>
          <a:xfrm flipV="1">
            <a:off x="9807396" y="3369021"/>
            <a:ext cx="779626" cy="1700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0543260" y="2135958"/>
            <a:ext cx="1554900" cy="646331"/>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Mountainous Area</a:t>
            </a:r>
            <a:endParaRPr kumimoji="1" lang="ja-JP" altLang="en-US" b="1" dirty="0">
              <a:latin typeface="Times New Roman" panose="02020603050405020304" pitchFamily="18" charset="0"/>
              <a:cs typeface="Times New Roman" panose="02020603050405020304" pitchFamily="18" charset="0"/>
            </a:endParaRPr>
          </a:p>
        </p:txBody>
      </p:sp>
      <p:cxnSp>
        <p:nvCxnSpPr>
          <p:cNvPr id="32" name="直線コネクタ 31"/>
          <p:cNvCxnSpPr>
            <a:endCxn id="31" idx="1"/>
          </p:cNvCxnSpPr>
          <p:nvPr/>
        </p:nvCxnSpPr>
        <p:spPr>
          <a:xfrm>
            <a:off x="9895066" y="2249619"/>
            <a:ext cx="648194" cy="2095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楕円 32"/>
          <p:cNvSpPr/>
          <p:nvPr/>
        </p:nvSpPr>
        <p:spPr>
          <a:xfrm rot="20016372">
            <a:off x="7361788" y="1799397"/>
            <a:ext cx="2884867" cy="109399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449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Results (3) </a:t>
            </a:r>
            <a:endParaRPr kumimoji="1" lang="ja-JP" altLang="en-US" dirty="0"/>
          </a:p>
        </p:txBody>
      </p:sp>
      <p:sp>
        <p:nvSpPr>
          <p:cNvPr id="4" name="テキスト ボックス 3"/>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14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8E7F103-2B9D-A280-4178-B412EEF797FA}"/>
              </a:ext>
            </a:extLst>
          </p:cNvPr>
          <p:cNvSpPr txBox="1"/>
          <p:nvPr/>
        </p:nvSpPr>
        <p:spPr>
          <a:xfrm>
            <a:off x="530572" y="1548680"/>
            <a:ext cx="10084419" cy="769441"/>
          </a:xfrm>
          <a:prstGeom prst="rect">
            <a:avLst/>
          </a:prstGeom>
          <a:noFill/>
        </p:spPr>
        <p:txBody>
          <a:bodyPr wrap="square" rtlCol="0">
            <a:spAutoFit/>
          </a:bodyPr>
          <a:lstStyle/>
          <a:p>
            <a:r>
              <a:rPr kumimoji="1" lang="en-US" altLang="ja-JP" sz="2200" b="1" dirty="0">
                <a:latin typeface="Times New Roman" panose="02020603050405020304" pitchFamily="18" charset="0"/>
                <a:cs typeface="Times New Roman" panose="02020603050405020304" pitchFamily="18" charset="0"/>
              </a:rPr>
              <a:t>Table 3. Association </a:t>
            </a:r>
            <a:r>
              <a:rPr lang="en-US" altLang="ja-JP" sz="2200" b="1" dirty="0">
                <a:latin typeface="Times New Roman" panose="02020603050405020304" pitchFamily="18" charset="0"/>
                <a:cs typeface="Times New Roman" panose="02020603050405020304" pitchFamily="18" charset="0"/>
              </a:rPr>
              <a:t>between</a:t>
            </a:r>
            <a:r>
              <a:rPr kumimoji="1" lang="en-US" altLang="ja-JP" sz="2200" b="1" dirty="0">
                <a:latin typeface="Times New Roman" panose="02020603050405020304" pitchFamily="18" charset="0"/>
                <a:cs typeface="Times New Roman" panose="02020603050405020304" pitchFamily="18" charset="0"/>
              </a:rPr>
              <a:t> PWM-J-AMI scores and life expectancy by municipality in the Kanto region (n = </a:t>
            </a:r>
            <a:r>
              <a:rPr lang="en-US" altLang="ja-JP" sz="2200" b="1" dirty="0">
                <a:latin typeface="Times New Roman" panose="02020603050405020304" pitchFamily="18" charset="0"/>
                <a:cs typeface="Times New Roman" panose="02020603050405020304" pitchFamily="18" charset="0"/>
              </a:rPr>
              <a:t>335</a:t>
            </a:r>
            <a:r>
              <a:rPr kumimoji="1" lang="en-US" altLang="ja-JP" sz="2200" b="1" dirty="0">
                <a:latin typeface="Times New Roman" panose="02020603050405020304" pitchFamily="18" charset="0"/>
                <a:cs typeface="Times New Roman" panose="02020603050405020304" pitchFamily="18" charset="0"/>
              </a:rPr>
              <a:t>)</a:t>
            </a:r>
            <a:endParaRPr kumimoji="1" lang="ja-JP" altLang="en-US" sz="2200" b="1" dirty="0">
              <a:latin typeface="Times New Roman" panose="02020603050405020304" pitchFamily="18" charset="0"/>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167606417"/>
              </p:ext>
            </p:extLst>
          </p:nvPr>
        </p:nvGraphicFramePr>
        <p:xfrm>
          <a:off x="530572" y="2375369"/>
          <a:ext cx="10903403" cy="1788876"/>
        </p:xfrm>
        <a:graphic>
          <a:graphicData uri="http://schemas.openxmlformats.org/drawingml/2006/table">
            <a:tbl>
              <a:tblPr firstRow="1" firstCol="1" bandRow="1"/>
              <a:tblGrid>
                <a:gridCol w="1989242">
                  <a:extLst>
                    <a:ext uri="{9D8B030D-6E8A-4147-A177-3AD203B41FA5}">
                      <a16:colId xmlns:a16="http://schemas.microsoft.com/office/drawing/2014/main" val="1091259627"/>
                    </a:ext>
                  </a:extLst>
                </a:gridCol>
                <a:gridCol w="2958634">
                  <a:extLst>
                    <a:ext uri="{9D8B030D-6E8A-4147-A177-3AD203B41FA5}">
                      <a16:colId xmlns:a16="http://schemas.microsoft.com/office/drawing/2014/main" val="309461365"/>
                    </a:ext>
                  </a:extLst>
                </a:gridCol>
                <a:gridCol w="1781092">
                  <a:extLst>
                    <a:ext uri="{9D8B030D-6E8A-4147-A177-3AD203B41FA5}">
                      <a16:colId xmlns:a16="http://schemas.microsoft.com/office/drawing/2014/main" val="325286883"/>
                    </a:ext>
                  </a:extLst>
                </a:gridCol>
                <a:gridCol w="2934032">
                  <a:extLst>
                    <a:ext uri="{9D8B030D-6E8A-4147-A177-3AD203B41FA5}">
                      <a16:colId xmlns:a16="http://schemas.microsoft.com/office/drawing/2014/main" val="2845614023"/>
                    </a:ext>
                  </a:extLst>
                </a:gridCol>
                <a:gridCol w="1240403">
                  <a:extLst>
                    <a:ext uri="{9D8B030D-6E8A-4147-A177-3AD203B41FA5}">
                      <a16:colId xmlns:a16="http://schemas.microsoft.com/office/drawing/2014/main" val="2270348183"/>
                    </a:ext>
                  </a:extLst>
                </a:gridCol>
              </a:tblGrid>
              <a:tr h="612071">
                <a:tc>
                  <a:txBody>
                    <a:bodyPr/>
                    <a:lstStyle/>
                    <a:p>
                      <a:pPr algn="l">
                        <a:spcAft>
                          <a:spcPts val="0"/>
                        </a:spcAft>
                      </a:pPr>
                      <a:r>
                        <a:rPr lang="en-US" sz="2200" b="1" kern="10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22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Male mean life expectancy</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Female mean life expectancy</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41080598"/>
                  </a:ext>
                </a:extLst>
              </a:tr>
              <a:tr h="612071">
                <a:tc>
                  <a:txBody>
                    <a:bodyPr/>
                    <a:lstStyle/>
                    <a:p>
                      <a:pPr algn="l">
                        <a:spcAft>
                          <a:spcPts val="0"/>
                        </a:spcAft>
                      </a:pPr>
                      <a:r>
                        <a:rPr lang="en-US" sz="2200" b="1" kern="10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sz="22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Correlation coefficient</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a:effectLst/>
                          <a:latin typeface="Times New Roman" panose="02020603050405020304" pitchFamily="18" charset="0"/>
                          <a:ea typeface="游明朝" panose="02020400000000000000" pitchFamily="18" charset="-128"/>
                          <a:cs typeface="Times New Roman" panose="02020603050405020304" pitchFamily="18" charset="0"/>
                        </a:rPr>
                        <a:t>p value</a:t>
                      </a:r>
                      <a:endParaRPr lang="ja-JP" sz="22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a:effectLst/>
                          <a:latin typeface="Times New Roman" panose="02020603050405020304" pitchFamily="18" charset="0"/>
                          <a:ea typeface="游明朝" panose="02020400000000000000" pitchFamily="18" charset="-128"/>
                          <a:cs typeface="Times New Roman" panose="02020603050405020304" pitchFamily="18" charset="0"/>
                        </a:rPr>
                        <a:t>Correlation coefficient</a:t>
                      </a:r>
                      <a:endParaRPr lang="ja-JP" sz="22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a:effectLst/>
                          <a:latin typeface="Times New Roman" panose="02020603050405020304" pitchFamily="18" charset="0"/>
                          <a:ea typeface="游明朝" panose="02020400000000000000" pitchFamily="18" charset="-128"/>
                          <a:cs typeface="Times New Roman" panose="02020603050405020304" pitchFamily="18" charset="0"/>
                        </a:rPr>
                        <a:t>p value</a:t>
                      </a:r>
                      <a:endParaRPr lang="ja-JP" sz="2200" b="1" kern="1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850375"/>
                  </a:ext>
                </a:extLst>
              </a:tr>
              <a:tr h="564734">
                <a:tc>
                  <a:txBody>
                    <a:bodyPr/>
                    <a:lstStyle/>
                    <a:p>
                      <a:pPr algn="l">
                        <a:spcAft>
                          <a:spcPts val="0"/>
                        </a:spcAft>
                      </a:pPr>
                      <a:r>
                        <a:rPr lang="en-US" altLang="ja-JP" sz="2200" b="1" kern="100" dirty="0">
                          <a:effectLst/>
                          <a:latin typeface="Times New Roman" panose="02020603050405020304" pitchFamily="18" charset="0"/>
                          <a:ea typeface="游明朝" panose="02020400000000000000" pitchFamily="18" charset="-128"/>
                          <a:cs typeface="Times New Roman" panose="02020603050405020304" pitchFamily="18" charset="0"/>
                        </a:rPr>
                        <a:t>PWM-J-AMI</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-0.459</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&lt;0.001</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-0.546</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200" b="1" kern="100" dirty="0">
                          <a:effectLst/>
                          <a:latin typeface="Times New Roman" panose="02020603050405020304" pitchFamily="18" charset="0"/>
                          <a:ea typeface="游明朝" panose="02020400000000000000" pitchFamily="18" charset="-128"/>
                          <a:cs typeface="Times New Roman" panose="02020603050405020304" pitchFamily="18" charset="0"/>
                        </a:rPr>
                        <a:t>&lt;0.001</a:t>
                      </a:r>
                      <a:endParaRPr lang="ja-JP" sz="22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044487"/>
                  </a:ext>
                </a:extLst>
              </a:tr>
            </a:tbl>
          </a:graphicData>
        </a:graphic>
      </p:graphicFrame>
      <p:sp>
        <p:nvSpPr>
          <p:cNvPr id="6" name="テキスト ボックス 5">
            <a:extLst>
              <a:ext uri="{FF2B5EF4-FFF2-40B4-BE49-F238E27FC236}">
                <a16:creationId xmlns:a16="http://schemas.microsoft.com/office/drawing/2014/main" id="{3F0CAD11-8B80-1110-7F17-8E6D15E5D214}"/>
              </a:ext>
            </a:extLst>
          </p:cNvPr>
          <p:cNvSpPr txBox="1"/>
          <p:nvPr/>
        </p:nvSpPr>
        <p:spPr>
          <a:xfrm>
            <a:off x="530572" y="4164245"/>
            <a:ext cx="6535225" cy="338554"/>
          </a:xfrm>
          <a:prstGeom prst="rect">
            <a:avLst/>
          </a:prstGeom>
          <a:noFill/>
        </p:spPr>
        <p:txBody>
          <a:bodyPr wrap="square" rtlCol="0">
            <a:spAutoFit/>
          </a:bodyPr>
          <a:lstStyle/>
          <a:p>
            <a:r>
              <a:rPr lang="en-US" altLang="ja-JP" sz="1600" b="1" dirty="0">
                <a:latin typeface="Times New Roman" panose="02020603050405020304" pitchFamily="18" charset="0"/>
                <a:cs typeface="Times New Roman" panose="02020603050405020304" pitchFamily="18" charset="0"/>
              </a:rPr>
              <a:t>PWM-J-AMI</a:t>
            </a:r>
            <a:r>
              <a:rPr kumimoji="1" lang="en-US" altLang="ja-JP" sz="1600" b="1" dirty="0">
                <a:latin typeface="Times New Roman" panose="02020603050405020304" pitchFamily="18" charset="0"/>
                <a:cs typeface="Times New Roman" panose="02020603050405020304" pitchFamily="18" charset="0"/>
              </a:rPr>
              <a:t>; population-weighted municipal J-AMI</a:t>
            </a:r>
            <a:endParaRPr kumimoji="1" lang="ja-JP"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35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Discussion (1)</a:t>
            </a:r>
            <a:endParaRPr kumimoji="1" lang="ja-JP" altLang="en-US" dirty="0"/>
          </a:p>
        </p:txBody>
      </p:sp>
      <p:sp>
        <p:nvSpPr>
          <p:cNvPr id="3" name="コンテンツ プレースホルダー 2"/>
          <p:cNvSpPr>
            <a:spLocks noGrp="1"/>
          </p:cNvSpPr>
          <p:nvPr>
            <p:ph idx="1"/>
          </p:nvPr>
        </p:nvSpPr>
        <p:spPr>
          <a:xfrm>
            <a:off x="838199" y="1534107"/>
            <a:ext cx="10903227" cy="1335764"/>
          </a:xfrm>
        </p:spPr>
        <p:txBody>
          <a:bodyPr>
            <a:normAutofit/>
          </a:bodyPr>
          <a:lstStyle/>
          <a:p>
            <a:pPr marL="360363" indent="-360363">
              <a:buNone/>
            </a:pPr>
            <a:r>
              <a:rPr lang="ja-JP" altLang="en-US" b="1" dirty="0">
                <a:latin typeface="Times New Roman" panose="02020603050405020304" pitchFamily="18" charset="0"/>
                <a:cs typeface="Times New Roman" panose="02020603050405020304" pitchFamily="18" charset="0"/>
              </a:rPr>
              <a:t>・</a:t>
            </a:r>
            <a:r>
              <a:rPr kumimoji="1" lang="en-US" altLang="ja-JP" b="1" dirty="0">
                <a:latin typeface="Times New Roman" panose="02020603050405020304" pitchFamily="18" charset="0"/>
                <a:cs typeface="Times New Roman" panose="02020603050405020304" pitchFamily="18" charset="0"/>
              </a:rPr>
              <a:t>This study developed the J-AMI</a:t>
            </a:r>
            <a:r>
              <a:rPr lang="en-US" altLang="ja-JP" b="1" dirty="0">
                <a:latin typeface="Times New Roman" panose="02020603050405020304" pitchFamily="18" charset="0"/>
                <a:cs typeface="Times New Roman" panose="02020603050405020304" pitchFamily="18" charset="0"/>
              </a:rPr>
              <a:t>, which </a:t>
            </a:r>
            <a:r>
              <a:rPr kumimoji="1" lang="en-US" altLang="ja-JP" b="1" dirty="0">
                <a:latin typeface="Times New Roman" panose="02020603050405020304" pitchFamily="18" charset="0"/>
                <a:cs typeface="Times New Roman" panose="02020603050405020304" pitchFamily="18" charset="0"/>
              </a:rPr>
              <a:t>simultaneously assessed accessibility to medical institutions of different sizes, and visualized the scores on </a:t>
            </a:r>
            <a:r>
              <a:rPr lang="en-US" altLang="ja-JP" b="1" dirty="0">
                <a:latin typeface="Times New Roman" panose="02020603050405020304" pitchFamily="18" charset="0"/>
                <a:cs typeface="Times New Roman" panose="02020603050405020304" pitchFamily="18" charset="0"/>
              </a:rPr>
              <a:t>maps</a:t>
            </a:r>
            <a:r>
              <a:rPr kumimoji="1" lang="en-US" altLang="ja-JP" b="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endParaRPr lang="en-US" altLang="ja-JP" b="1" dirty="0">
              <a:latin typeface="Times New Roman" panose="02020603050405020304" pitchFamily="18" charset="0"/>
              <a:cs typeface="Times New Roman" panose="02020603050405020304" pitchFamily="18" charset="0"/>
            </a:endParaRPr>
          </a:p>
          <a:p>
            <a:pPr marL="0" indent="0">
              <a:buNone/>
            </a:pPr>
            <a:endParaRPr kumimoji="1" lang="ja-JP" altLang="en-US"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15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2545911" y="4936013"/>
            <a:ext cx="9195516" cy="1107996"/>
          </a:xfrm>
          <a:prstGeom prst="rect">
            <a:avLst/>
          </a:prstGeom>
          <a:noFill/>
        </p:spPr>
        <p:txBody>
          <a:bodyPr wrap="square" rtlCol="0">
            <a:spAutoFit/>
          </a:bodyPr>
          <a:lstStyle/>
          <a:p>
            <a:pPr marL="0" lvl="1"/>
            <a:r>
              <a:rPr lang="en-US" altLang="ja-JP" sz="2400" b="1" dirty="0">
                <a:latin typeface="Times New Roman" panose="02020603050405020304" pitchFamily="18" charset="0"/>
                <a:cs typeface="Times New Roman" panose="02020603050405020304" pitchFamily="18" charset="0"/>
              </a:rPr>
              <a:t>This indicates good access to medical institutions in urban areas and poor access to medical institutions in mountainous areas.</a:t>
            </a:r>
          </a:p>
          <a:p>
            <a:endParaRPr kumimoji="1" lang="ja-JP" altLang="en-US" dirty="0"/>
          </a:p>
        </p:txBody>
      </p:sp>
      <p:sp>
        <p:nvSpPr>
          <p:cNvPr id="7" name="テキスト ボックス 6"/>
          <p:cNvSpPr txBox="1"/>
          <p:nvPr/>
        </p:nvSpPr>
        <p:spPr>
          <a:xfrm>
            <a:off x="838199" y="3871819"/>
            <a:ext cx="11049000" cy="1231106"/>
          </a:xfrm>
          <a:prstGeom prst="rect">
            <a:avLst/>
          </a:prstGeom>
          <a:noFill/>
        </p:spPr>
        <p:txBody>
          <a:bodyPr wrap="square" rtlCol="0">
            <a:spAutoFit/>
          </a:bodyPr>
          <a:lstStyle/>
          <a:p>
            <a:pPr marL="360363" lvl="1" indent="-360363"/>
            <a:r>
              <a:rPr lang="ja-JP" altLang="en-US" sz="2800" b="1" dirty="0">
                <a:latin typeface="Times New Roman" panose="02020603050405020304" pitchFamily="18" charset="0"/>
                <a:cs typeface="Times New Roman" panose="02020603050405020304" pitchFamily="18" charset="0"/>
              </a:rPr>
              <a:t>・</a:t>
            </a:r>
            <a:r>
              <a:rPr lang="en-US" altLang="ja-JP" sz="2800" b="1" dirty="0">
                <a:latin typeface="Times New Roman" panose="02020603050405020304" pitchFamily="18" charset="0"/>
                <a:cs typeface="Times New Roman" panose="02020603050405020304" pitchFamily="18" charset="0"/>
              </a:rPr>
              <a:t>J-AMI scores were lower in urban areas and higher in mountainous areas.</a:t>
            </a:r>
          </a:p>
          <a:p>
            <a:endParaRPr kumimoji="1" lang="ja-JP" altLang="en-US" dirty="0"/>
          </a:p>
        </p:txBody>
      </p:sp>
      <p:sp>
        <p:nvSpPr>
          <p:cNvPr id="10" name="テキスト ボックス 9"/>
          <p:cNvSpPr txBox="1"/>
          <p:nvPr/>
        </p:nvSpPr>
        <p:spPr>
          <a:xfrm>
            <a:off x="2121981" y="5008509"/>
            <a:ext cx="423930" cy="369332"/>
          </a:xfrm>
          <a:prstGeom prst="rect">
            <a:avLst/>
          </a:prstGeom>
          <a:noFill/>
        </p:spPr>
        <p:txBody>
          <a:bodyPr wrap="square" rtlCol="0">
            <a:spAutoFit/>
          </a:bodyPr>
          <a:lstStyle/>
          <a:p>
            <a:r>
              <a:rPr kumimoji="1" lang="ja-JP" altLang="en-US" dirty="0"/>
              <a:t>▶</a:t>
            </a:r>
          </a:p>
        </p:txBody>
      </p:sp>
      <p:sp>
        <p:nvSpPr>
          <p:cNvPr id="11" name="テキスト ボックス 10"/>
          <p:cNvSpPr txBox="1"/>
          <p:nvPr/>
        </p:nvSpPr>
        <p:spPr>
          <a:xfrm>
            <a:off x="2121981" y="5880314"/>
            <a:ext cx="423930" cy="369332"/>
          </a:xfrm>
          <a:prstGeom prst="rect">
            <a:avLst/>
          </a:prstGeom>
          <a:noFill/>
        </p:spPr>
        <p:txBody>
          <a:bodyPr wrap="square" rtlCol="0">
            <a:spAutoFit/>
          </a:bodyPr>
          <a:lstStyle/>
          <a:p>
            <a:r>
              <a:rPr kumimoji="1" lang="ja-JP" altLang="en-US" dirty="0"/>
              <a:t>▶</a:t>
            </a:r>
          </a:p>
        </p:txBody>
      </p:sp>
      <p:sp>
        <p:nvSpPr>
          <p:cNvPr id="12" name="テキスト ボックス 11"/>
          <p:cNvSpPr txBox="1"/>
          <p:nvPr/>
        </p:nvSpPr>
        <p:spPr>
          <a:xfrm>
            <a:off x="2545911" y="5783723"/>
            <a:ext cx="9122348" cy="830997"/>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It is significant that the previously abstract subject of accessibility has now been objectively quantified and visualized.</a:t>
            </a:r>
          </a:p>
        </p:txBody>
      </p:sp>
      <p:sp>
        <p:nvSpPr>
          <p:cNvPr id="13" name="テキスト ボックス 12"/>
          <p:cNvSpPr txBox="1"/>
          <p:nvPr/>
        </p:nvSpPr>
        <p:spPr>
          <a:xfrm>
            <a:off x="2121981" y="2924394"/>
            <a:ext cx="423930" cy="369332"/>
          </a:xfrm>
          <a:prstGeom prst="rect">
            <a:avLst/>
          </a:prstGeom>
          <a:noFill/>
        </p:spPr>
        <p:txBody>
          <a:bodyPr wrap="square" rtlCol="0">
            <a:spAutoFit/>
          </a:bodyPr>
          <a:lstStyle/>
          <a:p>
            <a:r>
              <a:rPr kumimoji="1" lang="ja-JP" altLang="en-US" dirty="0"/>
              <a:t>▶</a:t>
            </a:r>
          </a:p>
        </p:txBody>
      </p:sp>
      <p:sp>
        <p:nvSpPr>
          <p:cNvPr id="14" name="テキスト ボックス 13"/>
          <p:cNvSpPr txBox="1"/>
          <p:nvPr/>
        </p:nvSpPr>
        <p:spPr>
          <a:xfrm>
            <a:off x="2545911" y="2855463"/>
            <a:ext cx="9122348" cy="1107996"/>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This is the first study </a:t>
            </a:r>
            <a:r>
              <a:rPr lang="en-US" altLang="ja-JP" sz="2400" b="1" dirty="0" smtClean="0">
                <a:latin typeface="Times New Roman" panose="02020603050405020304" pitchFamily="18" charset="0"/>
                <a:cs typeface="Times New Roman" panose="02020603050405020304" pitchFamily="18" charset="0"/>
              </a:rPr>
              <a:t>when evaluating </a:t>
            </a:r>
            <a:r>
              <a:rPr lang="en-US" altLang="ja-JP" sz="2400" b="1" dirty="0">
                <a:latin typeface="Times New Roman" panose="02020603050405020304" pitchFamily="18" charset="0"/>
                <a:cs typeface="Times New Roman" panose="02020603050405020304" pitchFamily="18" charset="0"/>
              </a:rPr>
              <a:t>physical accessibility to medical institutions.</a:t>
            </a:r>
          </a:p>
          <a:p>
            <a:endParaRPr kumimoji="1" lang="ja-JP" altLang="en-US" dirty="0"/>
          </a:p>
        </p:txBody>
      </p:sp>
    </p:spTree>
    <p:extLst>
      <p:ext uri="{BB962C8B-B14F-4D97-AF65-F5344CB8AC3E}">
        <p14:creationId xmlns:p14="http://schemas.microsoft.com/office/powerpoint/2010/main" val="206106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Discussion (2)</a:t>
            </a:r>
            <a:endParaRPr kumimoji="1" lang="ja-JP" altLang="en-US" dirty="0"/>
          </a:p>
        </p:txBody>
      </p:sp>
      <p:sp>
        <p:nvSpPr>
          <p:cNvPr id="3" name="コンテンツ プレースホルダー 2"/>
          <p:cNvSpPr>
            <a:spLocks noGrp="1"/>
          </p:cNvSpPr>
          <p:nvPr>
            <p:ph idx="1"/>
          </p:nvPr>
        </p:nvSpPr>
        <p:spPr>
          <a:xfrm>
            <a:off x="838199" y="1534107"/>
            <a:ext cx="10903227" cy="1335764"/>
          </a:xfrm>
        </p:spPr>
        <p:txBody>
          <a:bodyPr>
            <a:normAutofit/>
          </a:bodyPr>
          <a:lstStyle/>
          <a:p>
            <a:pPr marL="360363" indent="-360363">
              <a:buNone/>
            </a:pPr>
            <a:r>
              <a:rPr lang="ja-JP" altLang="en-US" b="1" dirty="0">
                <a:latin typeface="Times New Roman" panose="02020603050405020304" pitchFamily="18" charset="0"/>
                <a:cs typeface="Times New Roman" panose="02020603050405020304" pitchFamily="18" charset="0"/>
              </a:rPr>
              <a:t>・</a:t>
            </a:r>
            <a:r>
              <a:rPr lang="en-US" altLang="ja-JP" b="1" dirty="0">
                <a:latin typeface="Times New Roman" panose="02020603050405020304" pitchFamily="18" charset="0"/>
                <a:cs typeface="Times New Roman" panose="02020603050405020304" pitchFamily="18" charset="0"/>
              </a:rPr>
              <a:t>The PWM-J-AMI score was negatively correlated with mean life expectancy by municipalities.</a:t>
            </a:r>
            <a:endParaRPr kumimoji="1" lang="ja-JP" altLang="en-US"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16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2545911" y="3598050"/>
            <a:ext cx="9195516" cy="830997"/>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Accessibility to medical institutions can be associated with cancer life expectancy.</a:t>
            </a:r>
            <a:endParaRPr kumimoji="1" lang="ja-JP" altLang="en-US" sz="2400" b="1"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2121981" y="3629738"/>
            <a:ext cx="423930" cy="369332"/>
          </a:xfrm>
          <a:prstGeom prst="rect">
            <a:avLst/>
          </a:prstGeom>
          <a:noFill/>
        </p:spPr>
        <p:txBody>
          <a:bodyPr wrap="square" rtlCol="0">
            <a:spAutoFit/>
          </a:bodyPr>
          <a:lstStyle/>
          <a:p>
            <a:r>
              <a:rPr kumimoji="1" lang="ja-JP" altLang="en-US" dirty="0"/>
              <a:t>▶</a:t>
            </a:r>
          </a:p>
        </p:txBody>
      </p:sp>
      <p:sp>
        <p:nvSpPr>
          <p:cNvPr id="11" name="テキスト ボックス 10"/>
          <p:cNvSpPr txBox="1"/>
          <p:nvPr/>
        </p:nvSpPr>
        <p:spPr>
          <a:xfrm>
            <a:off x="2121981" y="4928951"/>
            <a:ext cx="423930" cy="369332"/>
          </a:xfrm>
          <a:prstGeom prst="rect">
            <a:avLst/>
          </a:prstGeom>
          <a:noFill/>
        </p:spPr>
        <p:txBody>
          <a:bodyPr wrap="square" rtlCol="0">
            <a:spAutoFit/>
          </a:bodyPr>
          <a:lstStyle/>
          <a:p>
            <a:r>
              <a:rPr kumimoji="1" lang="ja-JP" altLang="en-US" dirty="0"/>
              <a:t>▶</a:t>
            </a:r>
          </a:p>
        </p:txBody>
      </p:sp>
      <p:sp>
        <p:nvSpPr>
          <p:cNvPr id="12" name="テキスト ボックス 11"/>
          <p:cNvSpPr txBox="1"/>
          <p:nvPr/>
        </p:nvSpPr>
        <p:spPr>
          <a:xfrm>
            <a:off x="2545911" y="4881096"/>
            <a:ext cx="9122348" cy="830997"/>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Inaccessibility to medical institutions may increase the risk of asthma mortality.</a:t>
            </a:r>
            <a:endParaRPr kumimoji="1" lang="ja-JP" altLang="en-US" sz="2400" b="1" dirty="0">
              <a:latin typeface="Times New Roman" panose="02020603050405020304" pitchFamily="18" charset="0"/>
              <a:cs typeface="Times New Roman" panose="02020603050405020304" pitchFamily="18" charset="0"/>
            </a:endParaRPr>
          </a:p>
        </p:txBody>
      </p:sp>
      <p:sp>
        <p:nvSpPr>
          <p:cNvPr id="13" name="テキスト ボックス 12"/>
          <p:cNvSpPr txBox="1"/>
          <p:nvPr/>
        </p:nvSpPr>
        <p:spPr>
          <a:xfrm>
            <a:off x="2121981" y="2726245"/>
            <a:ext cx="423930" cy="369332"/>
          </a:xfrm>
          <a:prstGeom prst="rect">
            <a:avLst/>
          </a:prstGeom>
          <a:noFill/>
        </p:spPr>
        <p:txBody>
          <a:bodyPr wrap="square" rtlCol="0">
            <a:spAutoFit/>
          </a:bodyPr>
          <a:lstStyle/>
          <a:p>
            <a:r>
              <a:rPr kumimoji="1" lang="ja-JP" altLang="en-US" dirty="0"/>
              <a:t>▶</a:t>
            </a:r>
          </a:p>
        </p:txBody>
      </p:sp>
      <p:sp>
        <p:nvSpPr>
          <p:cNvPr id="14" name="テキスト ボックス 13"/>
          <p:cNvSpPr txBox="1"/>
          <p:nvPr/>
        </p:nvSpPr>
        <p:spPr>
          <a:xfrm>
            <a:off x="2545911" y="2657314"/>
            <a:ext cx="9122348" cy="830997"/>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This indicates that the better a region’s access to medical care, </a:t>
            </a:r>
          </a:p>
          <a:p>
            <a:r>
              <a:rPr lang="en-US" altLang="ja-JP" sz="2400" b="1" dirty="0">
                <a:latin typeface="Times New Roman" panose="02020603050405020304" pitchFamily="18" charset="0"/>
                <a:cs typeface="Times New Roman" panose="02020603050405020304" pitchFamily="18" charset="0"/>
              </a:rPr>
              <a:t>the longer the life expectancy in the region.</a:t>
            </a:r>
          </a:p>
        </p:txBody>
      </p:sp>
      <p:sp>
        <p:nvSpPr>
          <p:cNvPr id="5" name="テキスト ボックス 4"/>
          <p:cNvSpPr txBox="1"/>
          <p:nvPr/>
        </p:nvSpPr>
        <p:spPr>
          <a:xfrm>
            <a:off x="8062623" y="4312252"/>
            <a:ext cx="3753015" cy="492443"/>
          </a:xfrm>
          <a:prstGeom prst="rect">
            <a:avLst/>
          </a:prstGeom>
          <a:noFill/>
        </p:spPr>
        <p:txBody>
          <a:bodyPr wrap="square" rtlCol="0">
            <a:spAutoFit/>
          </a:bodyPr>
          <a:lstStyle/>
          <a:p>
            <a:r>
              <a:rPr kumimoji="1" lang="en-US" altLang="ja-JP" sz="1300" b="1" i="1" dirty="0">
                <a:latin typeface="Times New Roman" panose="02020603050405020304" pitchFamily="18" charset="0"/>
                <a:cs typeface="Times New Roman" panose="02020603050405020304" pitchFamily="18" charset="0"/>
              </a:rPr>
              <a:t>Kou K, Cancer </a:t>
            </a:r>
            <a:r>
              <a:rPr kumimoji="1" lang="en-US" altLang="ja-JP" sz="1300" b="1" i="1" dirty="0" err="1">
                <a:latin typeface="Times New Roman" panose="02020603050405020304" pitchFamily="18" charset="0"/>
                <a:cs typeface="Times New Roman" panose="02020603050405020304" pitchFamily="18" charset="0"/>
              </a:rPr>
              <a:t>Epidemiol</a:t>
            </a:r>
            <a:r>
              <a:rPr kumimoji="1" lang="en-US" altLang="ja-JP" sz="1300" b="1" i="1" dirty="0">
                <a:latin typeface="Times New Roman" panose="02020603050405020304" pitchFamily="18" charset="0"/>
                <a:cs typeface="Times New Roman" panose="02020603050405020304" pitchFamily="18" charset="0"/>
              </a:rPr>
              <a:t>. 2020.</a:t>
            </a:r>
          </a:p>
          <a:p>
            <a:r>
              <a:rPr kumimoji="1" lang="en-US" altLang="ja-JP" sz="1300" b="1" i="1" dirty="0" err="1">
                <a:latin typeface="Times New Roman" panose="02020603050405020304" pitchFamily="18" charset="0"/>
                <a:cs typeface="Times New Roman" panose="02020603050405020304" pitchFamily="18" charset="0"/>
              </a:rPr>
              <a:t>Agata</a:t>
            </a:r>
            <a:r>
              <a:rPr kumimoji="1" lang="en-US" altLang="ja-JP" sz="1300" b="1" i="1" dirty="0">
                <a:latin typeface="Times New Roman" panose="02020603050405020304" pitchFamily="18" charset="0"/>
                <a:cs typeface="Times New Roman" panose="02020603050405020304" pitchFamily="18" charset="0"/>
              </a:rPr>
              <a:t> C, Int. J. Environ. Res. Public Health.</a:t>
            </a:r>
            <a:r>
              <a:rPr lang="ja-JP" altLang="en-US" sz="1300" b="1" i="1" dirty="0">
                <a:latin typeface="Times New Roman" panose="02020603050405020304" pitchFamily="18" charset="0"/>
                <a:cs typeface="Times New Roman" panose="02020603050405020304" pitchFamily="18" charset="0"/>
              </a:rPr>
              <a:t> </a:t>
            </a:r>
            <a:r>
              <a:rPr kumimoji="1" lang="en-US" altLang="ja-JP" sz="1300" b="1" i="1" dirty="0">
                <a:latin typeface="Times New Roman" panose="02020603050405020304" pitchFamily="18" charset="0"/>
                <a:cs typeface="Times New Roman" panose="02020603050405020304" pitchFamily="18" charset="0"/>
              </a:rPr>
              <a:t>2022.</a:t>
            </a:r>
            <a:endParaRPr kumimoji="1" lang="ja-JP" altLang="en-US" sz="1300" b="1" i="1"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8062623" y="5565899"/>
            <a:ext cx="3275937" cy="292388"/>
          </a:xfrm>
          <a:prstGeom prst="rect">
            <a:avLst/>
          </a:prstGeom>
          <a:noFill/>
        </p:spPr>
        <p:txBody>
          <a:bodyPr wrap="square" rtlCol="0">
            <a:spAutoFit/>
          </a:bodyPr>
          <a:lstStyle/>
          <a:p>
            <a:r>
              <a:rPr kumimoji="1" lang="en-US" altLang="ja-JP" sz="1300" b="1" i="1" dirty="0">
                <a:latin typeface="Times New Roman" panose="02020603050405020304" pitchFamily="18" charset="0"/>
                <a:cs typeface="Times New Roman" panose="02020603050405020304" pitchFamily="18" charset="0"/>
              </a:rPr>
              <a:t>Jones AP, </a:t>
            </a:r>
            <a:r>
              <a:rPr kumimoji="1" lang="en-US" altLang="ja-JP" sz="1300" b="1" i="1" dirty="0" err="1">
                <a:latin typeface="Times New Roman" panose="02020603050405020304" pitchFamily="18" charset="0"/>
                <a:cs typeface="Times New Roman" panose="02020603050405020304" pitchFamily="18" charset="0"/>
              </a:rPr>
              <a:t>Int</a:t>
            </a:r>
            <a:r>
              <a:rPr kumimoji="1" lang="en-US" altLang="ja-JP" sz="1300" b="1" i="1" dirty="0">
                <a:latin typeface="Times New Roman" panose="02020603050405020304" pitchFamily="18" charset="0"/>
                <a:cs typeface="Times New Roman" panose="02020603050405020304" pitchFamily="18" charset="0"/>
              </a:rPr>
              <a:t> J </a:t>
            </a:r>
            <a:r>
              <a:rPr kumimoji="1" lang="en-US" altLang="ja-JP" sz="1300" b="1" i="1" dirty="0" err="1">
                <a:latin typeface="Times New Roman" panose="02020603050405020304" pitchFamily="18" charset="0"/>
                <a:cs typeface="Times New Roman" panose="02020603050405020304" pitchFamily="18" charset="0"/>
              </a:rPr>
              <a:t>Epidemiol</a:t>
            </a:r>
            <a:r>
              <a:rPr kumimoji="1" lang="en-US" altLang="ja-JP" sz="1300" b="1" i="1" dirty="0">
                <a:latin typeface="Times New Roman" panose="02020603050405020304" pitchFamily="18" charset="0"/>
                <a:cs typeface="Times New Roman" panose="02020603050405020304" pitchFamily="18" charset="0"/>
              </a:rPr>
              <a:t>. 1999.</a:t>
            </a:r>
            <a:endParaRPr kumimoji="1" lang="ja-JP" altLang="en-US" sz="13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98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Conclusions</a:t>
            </a:r>
            <a:endParaRPr kumimoji="1" lang="ja-JP" altLang="en-US" dirty="0"/>
          </a:p>
        </p:txBody>
      </p:sp>
      <p:sp>
        <p:nvSpPr>
          <p:cNvPr id="3" name="コンテンツ プレースホルダー 2"/>
          <p:cNvSpPr>
            <a:spLocks noGrp="1"/>
          </p:cNvSpPr>
          <p:nvPr>
            <p:ph idx="1"/>
          </p:nvPr>
        </p:nvSpPr>
        <p:spPr>
          <a:xfrm>
            <a:off x="838199" y="1825625"/>
            <a:ext cx="10969487" cy="4351338"/>
          </a:xfrm>
        </p:spPr>
        <p:txBody>
          <a:bodyPr>
            <a:noAutofit/>
          </a:bodyPr>
          <a:lstStyle/>
          <a:p>
            <a:pPr>
              <a:lnSpc>
                <a:spcPct val="150000"/>
              </a:lnSpc>
            </a:pPr>
            <a:r>
              <a:rPr lang="en-US" altLang="ja-JP" sz="2600" b="1" dirty="0">
                <a:latin typeface="Times New Roman" panose="02020603050405020304" pitchFamily="18" charset="0"/>
                <a:cs typeface="Times New Roman" panose="02020603050405020304" pitchFamily="18" charset="0"/>
              </a:rPr>
              <a:t>This study developed the J-AMI as a new healthcare access index for the Kanto region.</a:t>
            </a:r>
          </a:p>
          <a:p>
            <a:pPr>
              <a:lnSpc>
                <a:spcPct val="150000"/>
              </a:lnSpc>
            </a:pPr>
            <a:r>
              <a:rPr lang="en-US" altLang="ja-JP" sz="2600" b="1" dirty="0">
                <a:latin typeface="Times New Roman" panose="02020603050405020304" pitchFamily="18" charset="0"/>
                <a:cs typeface="Times New Roman" panose="02020603050405020304" pitchFamily="18" charset="0"/>
              </a:rPr>
              <a:t>The PWM-J-AMI score was negatively correlated with mean life expectancy by municipalities, indicating that the better a region’s access to medical care, the longer the life expectancy in the region.</a:t>
            </a:r>
          </a:p>
          <a:p>
            <a:pPr>
              <a:lnSpc>
                <a:spcPct val="150000"/>
              </a:lnSpc>
            </a:pPr>
            <a:r>
              <a:rPr lang="en-US" altLang="ja-JP" sz="2600" b="1" dirty="0">
                <a:latin typeface="Times New Roman" panose="02020603050405020304" pitchFamily="18" charset="0"/>
                <a:cs typeface="Times New Roman" panose="02020603050405020304" pitchFamily="18" charset="0"/>
              </a:rPr>
              <a:t>A</a:t>
            </a:r>
            <a:r>
              <a:rPr lang="en-US" altLang="ja-JP" sz="2600" b="1" dirty="0">
                <a:solidFill>
                  <a:srgbClr val="FF0000"/>
                </a:solidFill>
                <a:latin typeface="Times New Roman" panose="02020603050405020304" pitchFamily="18" charset="0"/>
                <a:cs typeface="Times New Roman" panose="02020603050405020304" pitchFamily="18" charset="0"/>
              </a:rPr>
              <a:t> </a:t>
            </a:r>
            <a:r>
              <a:rPr lang="en-US" altLang="ja-JP" sz="2600" b="1" dirty="0">
                <a:latin typeface="Times New Roman" panose="02020603050405020304" pitchFamily="18" charset="0"/>
                <a:cs typeface="Times New Roman" panose="02020603050405020304" pitchFamily="18" charset="0"/>
              </a:rPr>
              <a:t>future nationwide analysis is needed to confirm the study findings.</a:t>
            </a:r>
            <a:endParaRPr lang="ja-JP" altLang="en-US" sz="2600"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290853" y="0"/>
            <a:ext cx="901148"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 17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61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54738"/>
            <a:ext cx="10515600" cy="1325563"/>
          </a:xfrm>
        </p:spPr>
        <p:txBody>
          <a:bodyPr>
            <a:normAutofit/>
          </a:bodyPr>
          <a:lstStyle/>
          <a:p>
            <a:pPr algn="ctr"/>
            <a:r>
              <a:rPr kumimoji="1" lang="en-US" altLang="ja-JP" sz="3600" b="1" dirty="0">
                <a:latin typeface="Times New Roman" panose="02020603050405020304" pitchFamily="18" charset="0"/>
                <a:cs typeface="Times New Roman" panose="02020603050405020304" pitchFamily="18" charset="0"/>
              </a:rPr>
              <a:t>WONCA APR Conference 2024</a:t>
            </a:r>
            <a:br>
              <a:rPr kumimoji="1" lang="en-US" altLang="ja-JP" sz="36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COI Disclosure</a:t>
            </a:r>
            <a:endParaRPr kumimoji="1" lang="ja-JP" altLang="en-US" sz="36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838200" y="3657600"/>
            <a:ext cx="10515600" cy="2519362"/>
          </a:xfrm>
        </p:spPr>
        <p:txBody>
          <a:bodyPr>
            <a:normAutofit/>
          </a:bodyPr>
          <a:lstStyle/>
          <a:p>
            <a:pPr marL="0" indent="0" algn="ctr">
              <a:buNone/>
            </a:pPr>
            <a:r>
              <a:rPr lang="en-US" altLang="ja-JP" sz="3600" b="1" dirty="0">
                <a:latin typeface="Times New Roman" panose="02020603050405020304" pitchFamily="18" charset="0"/>
                <a:cs typeface="Times New Roman" panose="02020603050405020304" pitchFamily="18" charset="0"/>
              </a:rPr>
              <a:t>The authors have no conflicts of interest </a:t>
            </a:r>
          </a:p>
          <a:p>
            <a:pPr marL="0" indent="0" algn="ctr">
              <a:buNone/>
            </a:pPr>
            <a:r>
              <a:rPr lang="en-US" altLang="ja-JP" sz="3600" b="1" dirty="0">
                <a:latin typeface="Times New Roman" panose="02020603050405020304" pitchFamily="18" charset="0"/>
                <a:cs typeface="Times New Roman" panose="02020603050405020304" pitchFamily="18" charset="0"/>
              </a:rPr>
              <a:t>to disclose regarding this presentation.</a:t>
            </a:r>
            <a:endParaRPr kumimoji="1" lang="ja-JP" altLang="en-US" sz="3600"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2</a:t>
            </a:r>
            <a:r>
              <a:rPr kumimoji="1" lang="en-US" altLang="ja-JP" b="1" dirty="0">
                <a:latin typeface="Times New Roman" panose="02020603050405020304" pitchFamily="18" charset="0"/>
                <a:cs typeface="Times New Roman" panose="02020603050405020304" pitchFamily="18" charset="0"/>
              </a:rPr>
              <a:t>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5" name="タイトル 1"/>
          <p:cNvSpPr txBox="1">
            <a:spLocks/>
          </p:cNvSpPr>
          <p:nvPr/>
        </p:nvSpPr>
        <p:spPr>
          <a:xfrm>
            <a:off x="711642" y="168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Times New Roman" panose="02020603050405020304" pitchFamily="18" charset="0"/>
                <a:cs typeface="Times New Roman" panose="02020603050405020304" pitchFamily="18" charset="0"/>
              </a:rPr>
              <a:t>Authors: Akihisa Nakamura, Kazuhiko </a:t>
            </a:r>
            <a:r>
              <a:rPr lang="en-US" altLang="ja-JP" sz="2800" b="1" dirty="0" err="1">
                <a:latin typeface="Times New Roman" panose="02020603050405020304" pitchFamily="18" charset="0"/>
                <a:cs typeface="Times New Roman" panose="02020603050405020304" pitchFamily="18" charset="0"/>
              </a:rPr>
              <a:t>Kotani</a:t>
            </a:r>
            <a:endParaRPr lang="ja-JP" altLang="en-US" sz="2800" b="1" dirty="0">
              <a:latin typeface="Times New Roman" panose="02020603050405020304" pitchFamily="18" charset="0"/>
              <a:cs typeface="Times New Roman" panose="02020603050405020304" pitchFamily="18" charset="0"/>
            </a:endParaRPr>
          </a:p>
        </p:txBody>
      </p:sp>
      <p:sp>
        <p:nvSpPr>
          <p:cNvPr id="6" name="正方形/長方形 5"/>
          <p:cNvSpPr/>
          <p:nvPr/>
        </p:nvSpPr>
        <p:spPr>
          <a:xfrm>
            <a:off x="731520" y="754738"/>
            <a:ext cx="10495722" cy="12251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31520" y="1979873"/>
            <a:ext cx="10495722" cy="10336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867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Introduction (1)</a:t>
            </a:r>
            <a:endParaRPr kumimoji="1" lang="ja-JP" altLang="en-US" dirty="0"/>
          </a:p>
        </p:txBody>
      </p:sp>
      <p:sp>
        <p:nvSpPr>
          <p:cNvPr id="3" name="コンテンツ プレースホルダー 2"/>
          <p:cNvSpPr>
            <a:spLocks noGrp="1"/>
          </p:cNvSpPr>
          <p:nvPr>
            <p:ph idx="1"/>
          </p:nvPr>
        </p:nvSpPr>
        <p:spPr>
          <a:xfrm>
            <a:off x="838200" y="1243409"/>
            <a:ext cx="10515600" cy="4901178"/>
          </a:xfrm>
        </p:spPr>
        <p:txBody>
          <a:bodyPr/>
          <a:lstStyle/>
          <a:p>
            <a:pPr marL="0" indent="0">
              <a:lnSpc>
                <a:spcPct val="150000"/>
              </a:lnSpc>
              <a:buNone/>
            </a:pPr>
            <a:r>
              <a:rPr kumimoji="1" lang="ja-JP" altLang="en-US" b="1" dirty="0">
                <a:latin typeface="Times New Roman" panose="02020603050405020304" pitchFamily="18" charset="0"/>
                <a:cs typeface="Times New Roman" panose="02020603050405020304" pitchFamily="18" charset="0"/>
              </a:rPr>
              <a:t>・</a:t>
            </a:r>
            <a:r>
              <a:rPr kumimoji="1" lang="en-US" altLang="ja-JP" b="1" dirty="0">
                <a:latin typeface="Times New Roman" panose="02020603050405020304" pitchFamily="18" charset="0"/>
                <a:cs typeface="Times New Roman" panose="02020603050405020304" pitchFamily="18" charset="0"/>
              </a:rPr>
              <a:t>Accessibility to medical institutions is crucial for primary care.</a:t>
            </a:r>
          </a:p>
          <a:p>
            <a:pPr marL="357188" indent="-357188">
              <a:lnSpc>
                <a:spcPct val="150000"/>
              </a:lnSpc>
              <a:buNone/>
            </a:pPr>
            <a:r>
              <a:rPr lang="ja-JP" altLang="en-US" b="1" dirty="0">
                <a:latin typeface="Times New Roman" panose="02020603050405020304" pitchFamily="18" charset="0"/>
                <a:cs typeface="Times New Roman" panose="02020603050405020304" pitchFamily="18" charset="0"/>
              </a:rPr>
              <a:t>・</a:t>
            </a:r>
            <a:r>
              <a:rPr lang="en-US" altLang="ja-JP" b="1" dirty="0">
                <a:latin typeface="Times New Roman" panose="02020603050405020304" pitchFamily="18" charset="0"/>
                <a:cs typeface="Times New Roman" panose="02020603050405020304" pitchFamily="18" charset="0"/>
              </a:rPr>
              <a:t>Previous studies estimate that accessibility to medical institutions might affect life expectancy.</a:t>
            </a: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3</a:t>
            </a:r>
            <a:r>
              <a:rPr kumimoji="1" lang="en-US" altLang="ja-JP" b="1" dirty="0">
                <a:latin typeface="Times New Roman" panose="02020603050405020304" pitchFamily="18" charset="0"/>
                <a:cs typeface="Times New Roman" panose="02020603050405020304" pitchFamily="18" charset="0"/>
              </a:rPr>
              <a:t>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8571002" y="2746870"/>
            <a:ext cx="3348396" cy="492443"/>
          </a:xfrm>
          <a:prstGeom prst="rect">
            <a:avLst/>
          </a:prstGeom>
          <a:noFill/>
        </p:spPr>
        <p:txBody>
          <a:bodyPr wrap="square" rtlCol="0">
            <a:spAutoFit/>
          </a:bodyPr>
          <a:lstStyle/>
          <a:p>
            <a:r>
              <a:rPr kumimoji="1" lang="en-US" altLang="ja-JP" sz="1300" b="1" i="1" dirty="0">
                <a:latin typeface="Times New Roman" panose="02020603050405020304" pitchFamily="18" charset="0"/>
                <a:cs typeface="Times New Roman" panose="02020603050405020304" pitchFamily="18" charset="0"/>
              </a:rPr>
              <a:t>Cutler DM, N </a:t>
            </a:r>
            <a:r>
              <a:rPr kumimoji="1" lang="en-US" altLang="ja-JP" sz="1300" b="1" i="1" dirty="0" err="1">
                <a:latin typeface="Times New Roman" panose="02020603050405020304" pitchFamily="18" charset="0"/>
                <a:cs typeface="Times New Roman" panose="02020603050405020304" pitchFamily="18" charset="0"/>
              </a:rPr>
              <a:t>Engl</a:t>
            </a:r>
            <a:r>
              <a:rPr kumimoji="1" lang="en-US" altLang="ja-JP" sz="1300" b="1" i="1" dirty="0">
                <a:latin typeface="Times New Roman" panose="02020603050405020304" pitchFamily="18" charset="0"/>
                <a:cs typeface="Times New Roman" panose="02020603050405020304" pitchFamily="18" charset="0"/>
              </a:rPr>
              <a:t> J Med.</a:t>
            </a:r>
            <a:r>
              <a:rPr lang="ja-JP" altLang="en-US" sz="1300" b="1" i="1" dirty="0">
                <a:latin typeface="Times New Roman" panose="02020603050405020304" pitchFamily="18" charset="0"/>
                <a:cs typeface="Times New Roman" panose="02020603050405020304" pitchFamily="18" charset="0"/>
              </a:rPr>
              <a:t> </a:t>
            </a:r>
            <a:r>
              <a:rPr kumimoji="1" lang="en-US" altLang="ja-JP" sz="1300" b="1" i="1" dirty="0">
                <a:latin typeface="Times New Roman" panose="02020603050405020304" pitchFamily="18" charset="0"/>
                <a:cs typeface="Times New Roman" panose="02020603050405020304" pitchFamily="18" charset="0"/>
              </a:rPr>
              <a:t>2006.</a:t>
            </a:r>
          </a:p>
          <a:p>
            <a:r>
              <a:rPr lang="en-US" altLang="ja-JP" sz="1300" b="1" i="1" dirty="0">
                <a:latin typeface="Times New Roman" panose="02020603050405020304" pitchFamily="18" charset="0"/>
                <a:cs typeface="Times New Roman" panose="02020603050405020304" pitchFamily="18" charset="0"/>
              </a:rPr>
              <a:t>Bunker JP, Milbank Q. 1994.</a:t>
            </a:r>
            <a:endParaRPr kumimoji="1" lang="ja-JP" altLang="en-US" sz="1300" b="1" i="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8571001" y="2005872"/>
            <a:ext cx="3348397" cy="292388"/>
          </a:xfrm>
          <a:prstGeom prst="rect">
            <a:avLst/>
          </a:prstGeom>
          <a:noFill/>
        </p:spPr>
        <p:txBody>
          <a:bodyPr wrap="square" rtlCol="0">
            <a:spAutoFit/>
          </a:bodyPr>
          <a:lstStyle/>
          <a:p>
            <a:r>
              <a:rPr lang="en-US" altLang="ja-JP" sz="1300" b="1" i="1" dirty="0" err="1">
                <a:latin typeface="Times New Roman" panose="02020603050405020304" pitchFamily="18" charset="0"/>
                <a:cs typeface="Times New Roman" panose="02020603050405020304" pitchFamily="18" charset="0"/>
              </a:rPr>
              <a:t>Gulliford</a:t>
            </a:r>
            <a:r>
              <a:rPr lang="en-US" altLang="ja-JP" sz="1300" b="1" i="1" dirty="0">
                <a:latin typeface="Times New Roman" panose="02020603050405020304" pitchFamily="18" charset="0"/>
                <a:cs typeface="Times New Roman" panose="02020603050405020304" pitchFamily="18" charset="0"/>
              </a:rPr>
              <a:t> M</a:t>
            </a:r>
            <a:r>
              <a:rPr kumimoji="1" lang="en-US" altLang="ja-JP" sz="1300" b="1" i="1" dirty="0">
                <a:latin typeface="Times New Roman" panose="02020603050405020304" pitchFamily="18" charset="0"/>
                <a:cs typeface="Times New Roman" panose="02020603050405020304" pitchFamily="18" charset="0"/>
              </a:rPr>
              <a:t>, Lancet Public Health</a:t>
            </a:r>
            <a:r>
              <a:rPr lang="en-US" altLang="ja-JP" sz="1300" b="1" i="1" dirty="0">
                <a:latin typeface="Times New Roman" panose="02020603050405020304" pitchFamily="18" charset="0"/>
                <a:cs typeface="Times New Roman" panose="02020603050405020304" pitchFamily="18" charset="0"/>
              </a:rPr>
              <a:t>.</a:t>
            </a:r>
            <a:r>
              <a:rPr kumimoji="1" lang="en-US" altLang="ja-JP" sz="1300" b="1" i="1" dirty="0">
                <a:latin typeface="Times New Roman" panose="02020603050405020304" pitchFamily="18" charset="0"/>
                <a:cs typeface="Times New Roman" panose="02020603050405020304" pitchFamily="18" charset="0"/>
              </a:rPr>
              <a:t> 2017.</a:t>
            </a:r>
          </a:p>
        </p:txBody>
      </p:sp>
      <p:pic>
        <p:nvPicPr>
          <p:cNvPr id="7" name="図 6"/>
          <p:cNvPicPr>
            <a:picLocks noChangeAspect="1"/>
          </p:cNvPicPr>
          <p:nvPr/>
        </p:nvPicPr>
        <p:blipFill>
          <a:blip r:embed="rId3"/>
          <a:stretch>
            <a:fillRect/>
          </a:stretch>
        </p:blipFill>
        <p:spPr>
          <a:xfrm>
            <a:off x="8278364" y="3507421"/>
            <a:ext cx="3641034" cy="2533639"/>
          </a:xfrm>
          <a:prstGeom prst="rect">
            <a:avLst/>
          </a:prstGeom>
        </p:spPr>
      </p:pic>
      <p:sp>
        <p:nvSpPr>
          <p:cNvPr id="8" name="テキスト ボックス 7"/>
          <p:cNvSpPr txBox="1"/>
          <p:nvPr/>
        </p:nvSpPr>
        <p:spPr>
          <a:xfrm>
            <a:off x="838200" y="3252582"/>
            <a:ext cx="7233036" cy="3323987"/>
          </a:xfrm>
          <a:prstGeom prst="rect">
            <a:avLst/>
          </a:prstGeom>
          <a:noFill/>
        </p:spPr>
        <p:txBody>
          <a:bodyPr wrap="square" rtlCol="0">
            <a:spAutoFit/>
          </a:bodyPr>
          <a:lstStyle/>
          <a:p>
            <a:pPr marL="357188" indent="-357188">
              <a:lnSpc>
                <a:spcPct val="150000"/>
              </a:lnSpc>
            </a:pPr>
            <a:r>
              <a:rPr lang="ja-JP" altLang="en-US" sz="2800" dirty="0"/>
              <a:t>・</a:t>
            </a:r>
            <a:r>
              <a:rPr lang="en-US" altLang="ja-JP" sz="2800" b="1" dirty="0">
                <a:latin typeface="Times New Roman" panose="02020603050405020304" pitchFamily="18" charset="0"/>
                <a:cs typeface="Times New Roman" panose="02020603050405020304" pitchFamily="18" charset="0"/>
              </a:rPr>
              <a:t>In these studies, only specific medical institutions (e.g., clinics, hospitals) were included (Fig 1). Spatial accessibility to multiple-scale medical institutions has not been simultaneously evaluated.</a:t>
            </a:r>
            <a:endParaRPr kumimoji="1" lang="ja-JP" altLang="en-US" sz="2800" dirty="0"/>
          </a:p>
        </p:txBody>
      </p:sp>
      <p:sp>
        <p:nvSpPr>
          <p:cNvPr id="9" name="正方形/長方形 8"/>
          <p:cNvSpPr/>
          <p:nvPr/>
        </p:nvSpPr>
        <p:spPr>
          <a:xfrm>
            <a:off x="8278364" y="3507421"/>
            <a:ext cx="3641034" cy="2637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276083" y="6103900"/>
            <a:ext cx="3867979" cy="692497"/>
          </a:xfrm>
          <a:prstGeom prst="rect">
            <a:avLst/>
          </a:prstGeom>
          <a:noFill/>
        </p:spPr>
        <p:txBody>
          <a:bodyPr wrap="square" rtlCol="0">
            <a:spAutoFit/>
          </a:bodyPr>
          <a:lstStyle/>
          <a:p>
            <a:r>
              <a:rPr kumimoji="1" lang="en-US" altLang="ja-JP" sz="1300" b="1" dirty="0">
                <a:latin typeface="Times New Roman" panose="02020603050405020304" pitchFamily="18" charset="0"/>
                <a:cs typeface="Times New Roman" panose="02020603050405020304" pitchFamily="18" charset="0"/>
              </a:rPr>
              <a:t>Fig. 1 Geographical distribution of number of hospital</a:t>
            </a:r>
            <a:r>
              <a:rPr kumimoji="1" lang="en-US" altLang="ja-JP" sz="1300" b="1" dirty="0">
                <a:solidFill>
                  <a:srgbClr val="FF0000"/>
                </a:solidFill>
                <a:latin typeface="Times New Roman" panose="02020603050405020304" pitchFamily="18" charset="0"/>
                <a:cs typeface="Times New Roman" panose="02020603050405020304" pitchFamily="18" charset="0"/>
              </a:rPr>
              <a:t>s </a:t>
            </a:r>
            <a:r>
              <a:rPr kumimoji="1" lang="en-US" altLang="ja-JP" sz="1300" b="1" dirty="0">
                <a:latin typeface="Times New Roman" panose="02020603050405020304" pitchFamily="18" charset="0"/>
                <a:cs typeface="Times New Roman" panose="02020603050405020304" pitchFamily="18" charset="0"/>
              </a:rPr>
              <a:t>within 5 km range.</a:t>
            </a:r>
          </a:p>
          <a:p>
            <a:r>
              <a:rPr lang="ja-JP" altLang="en-US" sz="1300" b="1" dirty="0">
                <a:latin typeface="Times New Roman" panose="02020603050405020304" pitchFamily="18" charset="0"/>
                <a:cs typeface="Times New Roman" panose="02020603050405020304" pitchFamily="18" charset="0"/>
              </a:rPr>
              <a:t>                 </a:t>
            </a:r>
            <a:r>
              <a:rPr lang="en-US" altLang="ja-JP" sz="1300" b="1" i="1" dirty="0">
                <a:latin typeface="Times New Roman" panose="02020603050405020304" pitchFamily="18" charset="0"/>
                <a:cs typeface="Times New Roman" panose="02020603050405020304" pitchFamily="18" charset="0"/>
              </a:rPr>
              <a:t>Nakamura T, BMC Health </a:t>
            </a:r>
            <a:r>
              <a:rPr lang="en-US" altLang="ja-JP" sz="1300" b="1" i="1" dirty="0" err="1">
                <a:latin typeface="Times New Roman" panose="02020603050405020304" pitchFamily="18" charset="0"/>
                <a:cs typeface="Times New Roman" panose="02020603050405020304" pitchFamily="18" charset="0"/>
              </a:rPr>
              <a:t>Serv</a:t>
            </a:r>
            <a:r>
              <a:rPr lang="en-US" altLang="ja-JP" sz="1300" b="1" i="1" dirty="0">
                <a:latin typeface="Times New Roman" panose="02020603050405020304" pitchFamily="18" charset="0"/>
                <a:cs typeface="Times New Roman" panose="02020603050405020304" pitchFamily="18" charset="0"/>
              </a:rPr>
              <a:t> Res. 2017</a:t>
            </a:r>
            <a:endParaRPr kumimoji="1" lang="ja-JP" altLang="en-US" sz="1300" b="1" i="1"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5032998" y="6363290"/>
            <a:ext cx="3753015" cy="492443"/>
          </a:xfrm>
          <a:prstGeom prst="rect">
            <a:avLst/>
          </a:prstGeom>
          <a:noFill/>
        </p:spPr>
        <p:txBody>
          <a:bodyPr wrap="square" rtlCol="0">
            <a:spAutoFit/>
          </a:bodyPr>
          <a:lstStyle/>
          <a:p>
            <a:r>
              <a:rPr lang="en-US" altLang="ja-JP" sz="1300" b="1" i="1" dirty="0" err="1">
                <a:latin typeface="Times New Roman" panose="02020603050405020304" pitchFamily="18" charset="0"/>
                <a:ea typeface="ＭＳ 明朝" panose="02020609040205080304" pitchFamily="17" charset="-128"/>
                <a:cs typeface="Times New Roman" panose="02020603050405020304" pitchFamily="18" charset="0"/>
              </a:rPr>
              <a:t>McGrail</a:t>
            </a:r>
            <a:r>
              <a:rPr lang="en-US" altLang="ja-JP" sz="1300" b="1" i="1"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300" b="1" i="1" dirty="0" err="1">
                <a:latin typeface="Times New Roman" panose="02020603050405020304" pitchFamily="18" charset="0"/>
                <a:ea typeface="ＭＳ 明朝" panose="02020609040205080304" pitchFamily="17" charset="-128"/>
                <a:cs typeface="Times New Roman" panose="02020603050405020304" pitchFamily="18" charset="0"/>
              </a:rPr>
              <a:t>Int</a:t>
            </a:r>
            <a:r>
              <a:rPr lang="en-US" altLang="ja-JP" sz="1300" b="1" i="1" dirty="0">
                <a:latin typeface="Times New Roman" panose="02020603050405020304" pitchFamily="18" charset="0"/>
                <a:ea typeface="ＭＳ 明朝" panose="02020609040205080304" pitchFamily="17" charset="-128"/>
                <a:cs typeface="Times New Roman" panose="02020603050405020304" pitchFamily="18" charset="0"/>
              </a:rPr>
              <a:t> J Health </a:t>
            </a:r>
            <a:r>
              <a:rPr lang="en-US" altLang="ja-JP" sz="1300" b="1" i="1" dirty="0" err="1">
                <a:latin typeface="Times New Roman" panose="02020603050405020304" pitchFamily="18" charset="0"/>
                <a:ea typeface="ＭＳ 明朝" panose="02020609040205080304" pitchFamily="17" charset="-128"/>
                <a:cs typeface="Times New Roman" panose="02020603050405020304" pitchFamily="18" charset="0"/>
              </a:rPr>
              <a:t>Geogr</a:t>
            </a:r>
            <a:r>
              <a:rPr lang="en-US" altLang="ja-JP" sz="1300" b="1" i="1" dirty="0">
                <a:latin typeface="Times New Roman" panose="02020603050405020304" pitchFamily="18" charset="0"/>
                <a:ea typeface="ＭＳ 明朝" panose="02020609040205080304" pitchFamily="17" charset="-128"/>
                <a:cs typeface="Times New Roman" panose="02020603050405020304" pitchFamily="18" charset="0"/>
              </a:rPr>
              <a:t>. 2012</a:t>
            </a:r>
            <a:endParaRPr lang="en-US" altLang="ja-JP" sz="1300" b="1" i="1" dirty="0">
              <a:latin typeface="Times New Roman" panose="02020603050405020304" pitchFamily="18" charset="0"/>
              <a:cs typeface="Times New Roman" panose="02020603050405020304" pitchFamily="18" charset="0"/>
            </a:endParaRPr>
          </a:p>
          <a:p>
            <a:r>
              <a:rPr lang="en-US" altLang="ja-JP" sz="1300" b="1" i="1" dirty="0">
                <a:latin typeface="Times New Roman" panose="02020603050405020304" pitchFamily="18" charset="0"/>
                <a:ea typeface="ＭＳ 明朝" panose="02020609040205080304" pitchFamily="17" charset="-128"/>
                <a:cs typeface="Times New Roman" panose="02020603050405020304" pitchFamily="18" charset="0"/>
              </a:rPr>
              <a:t>Fujiwara, </a:t>
            </a:r>
            <a:r>
              <a:rPr lang="en-US" altLang="ja-JP" sz="1300" b="1" i="1" dirty="0">
                <a:solidFill>
                  <a:srgbClr val="212121"/>
                </a:solidFill>
                <a:latin typeface="Times New Roman" panose="02020603050405020304" pitchFamily="18" charset="0"/>
                <a:ea typeface="ＭＳ ゴシック" panose="020B0609070205080204" pitchFamily="49" charset="-128"/>
                <a:cs typeface="Times New Roman" panose="02020603050405020304" pitchFamily="18" charset="0"/>
              </a:rPr>
              <a:t>J Stroke </a:t>
            </a:r>
            <a:r>
              <a:rPr lang="en-US" altLang="ja-JP" sz="1300" b="1" i="1" dirty="0" err="1">
                <a:solidFill>
                  <a:srgbClr val="212121"/>
                </a:solidFill>
                <a:latin typeface="Times New Roman" panose="02020603050405020304" pitchFamily="18" charset="0"/>
                <a:ea typeface="ＭＳ ゴシック" panose="020B0609070205080204" pitchFamily="49" charset="-128"/>
                <a:cs typeface="Times New Roman" panose="02020603050405020304" pitchFamily="18" charset="0"/>
              </a:rPr>
              <a:t>Cerebrovasc</a:t>
            </a:r>
            <a:r>
              <a:rPr lang="en-US" altLang="ja-JP" sz="1300" b="1" i="1" dirty="0">
                <a:solidFill>
                  <a:srgbClr val="212121"/>
                </a:solidFill>
                <a:latin typeface="Times New Roman" panose="02020603050405020304" pitchFamily="18" charset="0"/>
                <a:ea typeface="ＭＳ ゴシック" panose="020B0609070205080204" pitchFamily="49" charset="-128"/>
                <a:cs typeface="Times New Roman" panose="02020603050405020304" pitchFamily="18" charset="0"/>
              </a:rPr>
              <a:t> Dis. 2018</a:t>
            </a:r>
            <a:endParaRPr lang="ja-JP" altLang="en-US" sz="13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44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Introduction (2)</a:t>
            </a:r>
            <a:endParaRPr kumimoji="1" lang="ja-JP" altLang="en-US" dirty="0"/>
          </a:p>
        </p:txBody>
      </p:sp>
      <p:sp>
        <p:nvSpPr>
          <p:cNvPr id="3" name="コンテンツ プレースホルダー 2"/>
          <p:cNvSpPr>
            <a:spLocks noGrp="1"/>
          </p:cNvSpPr>
          <p:nvPr>
            <p:ph idx="1"/>
          </p:nvPr>
        </p:nvSpPr>
        <p:spPr/>
        <p:txBody>
          <a:bodyPr/>
          <a:lstStyle/>
          <a:p>
            <a:pPr>
              <a:lnSpc>
                <a:spcPct val="150000"/>
              </a:lnSpc>
            </a:pPr>
            <a:r>
              <a:rPr lang="en-US" altLang="ja-JP" b="1" dirty="0">
                <a:latin typeface="Times New Roman" panose="02020603050405020304" pitchFamily="18" charset="0"/>
                <a:cs typeface="Times New Roman" panose="02020603050405020304" pitchFamily="18" charset="0"/>
              </a:rPr>
              <a:t>The s</a:t>
            </a:r>
            <a:r>
              <a:rPr kumimoji="1" lang="en-US" altLang="ja-JP" b="1" dirty="0">
                <a:latin typeface="Times New Roman" panose="02020603050405020304" pitchFamily="18" charset="0"/>
                <a:cs typeface="Times New Roman" panose="02020603050405020304" pitchFamily="18" charset="0"/>
              </a:rPr>
              <a:t>hift from </a:t>
            </a:r>
            <a:r>
              <a:rPr lang="en-US" altLang="ja-JP" b="1" dirty="0">
                <a:latin typeface="Times New Roman" panose="02020603050405020304" pitchFamily="18" charset="0"/>
                <a:cs typeface="Times New Roman" panose="02020603050405020304" pitchFamily="18" charset="0"/>
              </a:rPr>
              <a:t>hospital-based to community-based care </a:t>
            </a:r>
            <a:r>
              <a:rPr lang="en-US" altLang="ja-JP" b="1" dirty="0" smtClean="0">
                <a:latin typeface="Times New Roman" panose="02020603050405020304" pitchFamily="18" charset="0"/>
                <a:cs typeface="Times New Roman" panose="02020603050405020304" pitchFamily="18" charset="0"/>
              </a:rPr>
              <a:t>has been proceeded in Japan, </a:t>
            </a:r>
            <a:r>
              <a:rPr kumimoji="1" lang="en-US" altLang="ja-JP" b="1" dirty="0" smtClean="0">
                <a:latin typeface="Times New Roman" panose="02020603050405020304" pitchFamily="18" charset="0"/>
                <a:cs typeface="Times New Roman" panose="02020603050405020304" pitchFamily="18" charset="0"/>
              </a:rPr>
              <a:t>due </a:t>
            </a:r>
            <a:r>
              <a:rPr kumimoji="1" lang="en-US" altLang="ja-JP" b="1" dirty="0">
                <a:latin typeface="Times New Roman" panose="02020603050405020304" pitchFamily="18" charset="0"/>
                <a:cs typeface="Times New Roman" panose="02020603050405020304" pitchFamily="18" charset="0"/>
              </a:rPr>
              <a:t>to factors, such as declining and super-aging populations.</a:t>
            </a:r>
          </a:p>
          <a:p>
            <a:pPr>
              <a:lnSpc>
                <a:spcPct val="150000"/>
              </a:lnSpc>
            </a:pPr>
            <a:r>
              <a:rPr lang="en-US" altLang="ja-JP" b="1" dirty="0">
                <a:latin typeface="Times New Roman" panose="02020603050405020304" pitchFamily="18" charset="0"/>
                <a:cs typeface="Times New Roman" panose="02020603050405020304" pitchFamily="18" charset="0"/>
              </a:rPr>
              <a:t>A method is needed to simultaneously assess accessibility to medical institutions of different sizes, such as clinics, hospitals, and tertiary hospitals.</a:t>
            </a:r>
            <a:endParaRPr kumimoji="1" lang="ja-JP" altLang="en-US"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4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8493354" y="3509638"/>
            <a:ext cx="3331598" cy="292388"/>
          </a:xfrm>
          <a:prstGeom prst="rect">
            <a:avLst/>
          </a:prstGeom>
          <a:noFill/>
        </p:spPr>
        <p:txBody>
          <a:bodyPr wrap="square" rtlCol="0">
            <a:spAutoFit/>
          </a:bodyPr>
          <a:lstStyle/>
          <a:p>
            <a:r>
              <a:rPr kumimoji="1" lang="en-US" altLang="ja-JP" sz="1300" b="1" i="1" dirty="0" err="1">
                <a:latin typeface="Times New Roman" panose="02020603050405020304" pitchFamily="18" charset="0"/>
                <a:cs typeface="Times New Roman" panose="02020603050405020304" pitchFamily="18" charset="0"/>
              </a:rPr>
              <a:t>Kotani</a:t>
            </a:r>
            <a:r>
              <a:rPr kumimoji="1" lang="en-US" altLang="ja-JP" sz="1300" b="1" i="1" dirty="0">
                <a:latin typeface="Times New Roman" panose="02020603050405020304" pitchFamily="18" charset="0"/>
                <a:cs typeface="Times New Roman" panose="02020603050405020304" pitchFamily="18" charset="0"/>
              </a:rPr>
              <a:t> K, </a:t>
            </a:r>
            <a:r>
              <a:rPr kumimoji="1" lang="en-US" altLang="ja-JP" sz="1300" b="1" i="1" dirty="0" err="1">
                <a:latin typeface="Times New Roman" panose="02020603050405020304" pitchFamily="18" charset="0"/>
                <a:cs typeface="Times New Roman" panose="02020603050405020304" pitchFamily="18" charset="0"/>
              </a:rPr>
              <a:t>Biosci</a:t>
            </a:r>
            <a:r>
              <a:rPr kumimoji="1" lang="en-US" altLang="ja-JP" sz="1300" b="1" i="1" dirty="0">
                <a:latin typeface="Times New Roman" panose="02020603050405020304" pitchFamily="18" charset="0"/>
                <a:cs typeface="Times New Roman" panose="02020603050405020304" pitchFamily="18" charset="0"/>
              </a:rPr>
              <a:t> Trends.</a:t>
            </a:r>
            <a:r>
              <a:rPr lang="ja-JP" altLang="en-US" sz="1300" b="1" i="1" dirty="0">
                <a:latin typeface="Times New Roman" panose="02020603050405020304" pitchFamily="18" charset="0"/>
                <a:cs typeface="Times New Roman" panose="02020603050405020304" pitchFamily="18" charset="0"/>
              </a:rPr>
              <a:t> </a:t>
            </a:r>
            <a:r>
              <a:rPr kumimoji="1" lang="en-US" altLang="ja-JP" sz="1300" b="1" i="1" dirty="0">
                <a:latin typeface="Times New Roman" panose="02020603050405020304" pitchFamily="18" charset="0"/>
                <a:cs typeface="Times New Roman" panose="02020603050405020304" pitchFamily="18" charset="0"/>
              </a:rPr>
              <a:t>2023.</a:t>
            </a:r>
          </a:p>
        </p:txBody>
      </p:sp>
    </p:spTree>
    <p:extLst>
      <p:ext uri="{BB962C8B-B14F-4D97-AF65-F5344CB8AC3E}">
        <p14:creationId xmlns:p14="http://schemas.microsoft.com/office/powerpoint/2010/main" val="365373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anose="02020603050405020304" pitchFamily="18" charset="0"/>
                <a:cs typeface="Times New Roman" panose="02020603050405020304" pitchFamily="18" charset="0"/>
              </a:rPr>
              <a:t>Purpose</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514350" indent="-514350">
              <a:lnSpc>
                <a:spcPct val="150000"/>
              </a:lnSpc>
              <a:buAutoNum type="arabicPeriod"/>
            </a:pPr>
            <a:r>
              <a:rPr kumimoji="1" lang="en-US" altLang="ja-JP" b="1" dirty="0">
                <a:latin typeface="Times New Roman" panose="02020603050405020304" pitchFamily="18" charset="0"/>
                <a:cs typeface="Times New Roman" panose="02020603050405020304" pitchFamily="18" charset="0"/>
              </a:rPr>
              <a:t>Thi</a:t>
            </a:r>
            <a:r>
              <a:rPr lang="en-US" altLang="ja-JP" b="1" dirty="0">
                <a:latin typeface="Times New Roman" panose="02020603050405020304" pitchFamily="18" charset="0"/>
                <a:cs typeface="Times New Roman" panose="02020603050405020304" pitchFamily="18" charset="0"/>
              </a:rPr>
              <a:t>s study aimed to develop an accessibility scale to simultaneously assess accessibility to medical institutions of different sizes, such as clinics, hospital, and tertiary hospitals (Japan-Spatial Accessibility Scale for Medical Institutions; J-AMI).</a:t>
            </a:r>
          </a:p>
          <a:p>
            <a:pPr marL="514350" indent="-514350">
              <a:lnSpc>
                <a:spcPct val="150000"/>
              </a:lnSpc>
              <a:buAutoNum type="arabicPeriod"/>
            </a:pPr>
            <a:r>
              <a:rPr kumimoji="1" lang="en-US" altLang="ja-JP" b="1" dirty="0">
                <a:latin typeface="Times New Roman" panose="02020603050405020304" pitchFamily="18" charset="0"/>
                <a:cs typeface="Times New Roman" panose="02020603050405020304" pitchFamily="18" charset="0"/>
              </a:rPr>
              <a:t>To assess the association between the accessibility scale and life expectancy.</a:t>
            </a:r>
            <a:endParaRPr kumimoji="1" lang="ja-JP" altLang="en-US"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5</a:t>
            </a:r>
            <a:r>
              <a:rPr kumimoji="1" lang="en-US" altLang="ja-JP" b="1" dirty="0">
                <a:latin typeface="Times New Roman" panose="02020603050405020304" pitchFamily="18" charset="0"/>
                <a:cs typeface="Times New Roman" panose="02020603050405020304" pitchFamily="18" charset="0"/>
              </a:rPr>
              <a:t>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80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sz="3600" b="1" dirty="0">
                <a:latin typeface="Times New Roman" panose="02020603050405020304" pitchFamily="18" charset="0"/>
                <a:cs typeface="Times New Roman" panose="02020603050405020304" pitchFamily="18" charset="0"/>
              </a:rPr>
              <a:t>Methods (1): Subject area and life expectancy </a:t>
            </a:r>
            <a:endParaRPr kumimoji="1" lang="ja-JP" altLang="en-US" sz="3600" dirty="0"/>
          </a:p>
        </p:txBody>
      </p:sp>
      <p:sp>
        <p:nvSpPr>
          <p:cNvPr id="3" name="コンテンツ プレースホルダー 2"/>
          <p:cNvSpPr>
            <a:spLocks noGrp="1"/>
          </p:cNvSpPr>
          <p:nvPr>
            <p:ph idx="1"/>
          </p:nvPr>
        </p:nvSpPr>
        <p:spPr>
          <a:xfrm>
            <a:off x="510540" y="1459865"/>
            <a:ext cx="10515600" cy="1486125"/>
          </a:xfrm>
        </p:spPr>
        <p:txBody>
          <a:bodyPr>
            <a:normAutofit/>
          </a:bodyPr>
          <a:lstStyle/>
          <a:p>
            <a:pPr marL="0" indent="0">
              <a:lnSpc>
                <a:spcPct val="100000"/>
              </a:lnSpc>
              <a:buNone/>
            </a:pPr>
            <a:r>
              <a:rPr lang="en-US" altLang="ja-JP" sz="2200" b="1" dirty="0">
                <a:latin typeface="Times New Roman" panose="02020603050405020304" pitchFamily="18" charset="0"/>
                <a:cs typeface="Times New Roman" panose="02020603050405020304" pitchFamily="18" charset="0"/>
              </a:rPr>
              <a:t>【Design】</a:t>
            </a:r>
          </a:p>
          <a:p>
            <a:pPr marL="0" indent="0">
              <a:lnSpc>
                <a:spcPct val="100000"/>
              </a:lnSpc>
              <a:buNone/>
            </a:pPr>
            <a:r>
              <a:rPr lang="en-US" altLang="ja-JP" sz="2200" b="1" dirty="0">
                <a:latin typeface="Times New Roman" panose="02020603050405020304" pitchFamily="18" charset="0"/>
                <a:cs typeface="Times New Roman" panose="02020603050405020304" pitchFamily="18" charset="0"/>
              </a:rPr>
              <a:t>	This study is a descriptive study using a geographical information system with 	publicly available data from 2020.</a:t>
            </a:r>
            <a:endParaRPr kumimoji="1" lang="en-US" altLang="ja-JP" sz="2200"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6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pic>
        <p:nvPicPr>
          <p:cNvPr id="5" name="図 4"/>
          <p:cNvPicPr>
            <a:picLocks noChangeAspect="1"/>
          </p:cNvPicPr>
          <p:nvPr/>
        </p:nvPicPr>
        <p:blipFill>
          <a:blip r:embed="rId2"/>
          <a:stretch>
            <a:fillRect/>
          </a:stretch>
        </p:blipFill>
        <p:spPr>
          <a:xfrm>
            <a:off x="8153198" y="2553907"/>
            <a:ext cx="3628995" cy="3651168"/>
          </a:xfrm>
          <a:prstGeom prst="rect">
            <a:avLst/>
          </a:prstGeom>
        </p:spPr>
      </p:pic>
      <p:sp>
        <p:nvSpPr>
          <p:cNvPr id="6" name="テキスト ボックス 5"/>
          <p:cNvSpPr txBox="1"/>
          <p:nvPr/>
        </p:nvSpPr>
        <p:spPr>
          <a:xfrm>
            <a:off x="510540" y="2785428"/>
            <a:ext cx="7482639" cy="2123658"/>
          </a:xfrm>
          <a:prstGeom prst="rect">
            <a:avLst/>
          </a:prstGeom>
          <a:noFill/>
        </p:spPr>
        <p:txBody>
          <a:bodyPr wrap="square" rtlCol="0">
            <a:spAutoFit/>
          </a:bodyPr>
          <a:lstStyle/>
          <a:p>
            <a:r>
              <a:rPr lang="en-US" altLang="ja-JP" sz="2200" b="1" dirty="0">
                <a:latin typeface="Times New Roman" panose="02020603050405020304" pitchFamily="18" charset="0"/>
                <a:cs typeface="Times New Roman" panose="02020603050405020304" pitchFamily="18" charset="0"/>
              </a:rPr>
              <a:t>【Subject area】</a:t>
            </a:r>
          </a:p>
          <a:p>
            <a:r>
              <a:rPr lang="en-US" altLang="ja-JP" sz="2200" b="1" dirty="0">
                <a:latin typeface="Times New Roman" panose="02020603050405020304" pitchFamily="18" charset="0"/>
                <a:cs typeface="Times New Roman" panose="02020603050405020304" pitchFamily="18" charset="0"/>
              </a:rPr>
              <a:t>	The study included 32,017</a:t>
            </a:r>
            <a:r>
              <a:rPr lang="ja-JP" altLang="en-US" sz="2200" b="1" dirty="0">
                <a:latin typeface="Times New Roman" panose="02020603050405020304" pitchFamily="18" charset="0"/>
                <a:cs typeface="Times New Roman" panose="02020603050405020304" pitchFamily="18" charset="0"/>
              </a:rPr>
              <a:t> </a:t>
            </a:r>
            <a:r>
              <a:rPr lang="en-US" altLang="ja-JP" sz="2200" b="1" dirty="0">
                <a:latin typeface="Times New Roman" panose="02020603050405020304" pitchFamily="18" charset="0"/>
                <a:cs typeface="Times New Roman" panose="02020603050405020304" pitchFamily="18" charset="0"/>
              </a:rPr>
              <a:t>administrative census 	mesh blocks (“Cho-</a:t>
            </a:r>
            <a:r>
              <a:rPr lang="en-US" altLang="ja-JP" sz="2200" b="1" dirty="0" err="1">
                <a:latin typeface="Times New Roman" panose="02020603050405020304" pitchFamily="18" charset="0"/>
                <a:cs typeface="Times New Roman" panose="02020603050405020304" pitchFamily="18" charset="0"/>
              </a:rPr>
              <a:t>cho</a:t>
            </a:r>
            <a:r>
              <a:rPr lang="en-US" altLang="ja-JP" sz="2200" b="1" dirty="0">
                <a:latin typeface="Times New Roman" panose="02020603050405020304" pitchFamily="18" charset="0"/>
                <a:cs typeface="Times New Roman" panose="02020603050405020304" pitchFamily="18" charset="0"/>
              </a:rPr>
              <a:t>-</a:t>
            </a:r>
            <a:r>
              <a:rPr lang="en-US" altLang="ja-JP" sz="2200" b="1" dirty="0" err="1">
                <a:latin typeface="Times New Roman" panose="02020603050405020304" pitchFamily="18" charset="0"/>
                <a:cs typeface="Times New Roman" panose="02020603050405020304" pitchFamily="18" charset="0"/>
              </a:rPr>
              <a:t>aza</a:t>
            </a:r>
            <a:r>
              <a:rPr lang="en-US" altLang="ja-JP" sz="2200" b="1" dirty="0">
                <a:latin typeface="Times New Roman" panose="02020603050405020304" pitchFamily="18" charset="0"/>
                <a:cs typeface="Times New Roman" panose="02020603050405020304" pitchFamily="18" charset="0"/>
              </a:rPr>
              <a:t>”), 30,323 clinics, and 	2,014 hospitals across seven provinces in the Kanto 	region, including Tokyo (Fig 2). The population of 	this area is approximately 43 million. </a:t>
            </a:r>
          </a:p>
        </p:txBody>
      </p:sp>
      <p:sp>
        <p:nvSpPr>
          <p:cNvPr id="7" name="テキスト ボックス 6"/>
          <p:cNvSpPr txBox="1"/>
          <p:nvPr/>
        </p:nvSpPr>
        <p:spPr>
          <a:xfrm>
            <a:off x="510540" y="4909086"/>
            <a:ext cx="7406640" cy="2062103"/>
          </a:xfrm>
          <a:prstGeom prst="rect">
            <a:avLst/>
          </a:prstGeom>
          <a:noFill/>
        </p:spPr>
        <p:txBody>
          <a:bodyPr wrap="square" rtlCol="0">
            <a:spAutoFit/>
          </a:bodyPr>
          <a:lstStyle/>
          <a:p>
            <a:r>
              <a:rPr lang="en-US" altLang="ja-JP" sz="2200" b="1" dirty="0">
                <a:latin typeface="Times New Roman" panose="02020603050405020304" pitchFamily="18" charset="0"/>
                <a:cs typeface="Times New Roman" panose="02020603050405020304" pitchFamily="18" charset="0"/>
              </a:rPr>
              <a:t>【Life expectancy】</a:t>
            </a:r>
          </a:p>
          <a:p>
            <a:r>
              <a:rPr lang="en-US" altLang="ja-JP" sz="2200" b="1" dirty="0">
                <a:latin typeface="Times New Roman" panose="02020603050405020304" pitchFamily="18" charset="0"/>
                <a:cs typeface="Times New Roman" panose="02020603050405020304" pitchFamily="18" charset="0"/>
              </a:rPr>
              <a:t>	Life expectancy by municipality was obtained from	the Life Expectancy Table by Municipality 2020, 	published by the Ministry of Health, </a:t>
            </a:r>
            <a:r>
              <a:rPr lang="en-US" altLang="ja-JP" sz="2200" b="1" dirty="0" err="1" smtClean="0">
                <a:latin typeface="Times New Roman" panose="02020603050405020304" pitchFamily="18" charset="0"/>
                <a:cs typeface="Times New Roman" panose="02020603050405020304" pitchFamily="18" charset="0"/>
              </a:rPr>
              <a:t>Labour</a:t>
            </a:r>
            <a:r>
              <a:rPr lang="en-US" altLang="ja-JP" sz="2200" b="1" dirty="0">
                <a:latin typeface="Times New Roman" panose="02020603050405020304" pitchFamily="18" charset="0"/>
                <a:cs typeface="Times New Roman" panose="02020603050405020304" pitchFamily="18" charset="0"/>
              </a:rPr>
              <a:t>, and 	Welfare.</a:t>
            </a:r>
          </a:p>
          <a:p>
            <a:endParaRPr kumimoji="1" lang="ja-JP" altLang="en-US" dirty="0"/>
          </a:p>
        </p:txBody>
      </p:sp>
      <p:sp>
        <p:nvSpPr>
          <p:cNvPr id="8" name="正方形/長方形 7"/>
          <p:cNvSpPr/>
          <p:nvPr/>
        </p:nvSpPr>
        <p:spPr>
          <a:xfrm>
            <a:off x="8077200" y="2453640"/>
            <a:ext cx="3704993" cy="38176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077200" y="6271260"/>
            <a:ext cx="6096000" cy="369332"/>
          </a:xfrm>
          <a:prstGeom prst="rect">
            <a:avLst/>
          </a:prstGeom>
        </p:spPr>
        <p:txBody>
          <a:bodyPr>
            <a:spAutoFit/>
          </a:bodyPr>
          <a:lstStyle/>
          <a:p>
            <a:r>
              <a:rPr lang="en-US" altLang="ja-JP" b="1" dirty="0">
                <a:latin typeface="Times New Roman" panose="02020603050405020304" pitchFamily="18" charset="0"/>
                <a:cs typeface="Times New Roman" panose="02020603050405020304" pitchFamily="18" charset="0"/>
              </a:rPr>
              <a:t>Fig. 2 Subject area in this study.</a:t>
            </a:r>
          </a:p>
        </p:txBody>
      </p:sp>
      <p:sp>
        <p:nvSpPr>
          <p:cNvPr id="10" name="楕円 9"/>
          <p:cNvSpPr/>
          <p:nvPr/>
        </p:nvSpPr>
        <p:spPr>
          <a:xfrm>
            <a:off x="10309860" y="4030980"/>
            <a:ext cx="624840" cy="5410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679180" y="3671398"/>
            <a:ext cx="1630680" cy="400110"/>
          </a:xfrm>
          <a:prstGeom prst="rect">
            <a:avLst/>
          </a:prstGeom>
          <a:noFill/>
        </p:spPr>
        <p:txBody>
          <a:bodyPr wrap="square" rtlCol="0">
            <a:spAutoFit/>
          </a:bodyPr>
          <a:lstStyle/>
          <a:p>
            <a:r>
              <a:rPr kumimoji="1" lang="en-US" altLang="ja-JP" sz="2000" b="1" dirty="0">
                <a:solidFill>
                  <a:srgbClr val="FF0000"/>
                </a:solidFill>
                <a:latin typeface="Times New Roman" panose="02020603050405020304" pitchFamily="18" charset="0"/>
                <a:cs typeface="Times New Roman" panose="02020603050405020304" pitchFamily="18" charset="0"/>
              </a:rPr>
              <a:t>Subject Area</a:t>
            </a:r>
            <a:endParaRPr kumimoji="1" lang="ja-JP" alt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13" name="直線コネクタ 12"/>
          <p:cNvCxnSpPr>
            <a:stCxn id="11" idx="2"/>
          </p:cNvCxnSpPr>
          <p:nvPr/>
        </p:nvCxnSpPr>
        <p:spPr>
          <a:xfrm>
            <a:off x="9494520" y="4071508"/>
            <a:ext cx="815340" cy="2299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0850880" y="4655820"/>
            <a:ext cx="861060" cy="400110"/>
          </a:xfrm>
          <a:prstGeom prst="rect">
            <a:avLst/>
          </a:prstGeom>
          <a:noFill/>
        </p:spPr>
        <p:txBody>
          <a:bodyPr wrap="square" rtlCol="0">
            <a:spAutoFit/>
          </a:bodyPr>
          <a:lstStyle/>
          <a:p>
            <a:r>
              <a:rPr lang="en-US" altLang="ja-JP" sz="2000" b="1" dirty="0">
                <a:latin typeface="Times New Roman" panose="02020603050405020304" pitchFamily="18" charset="0"/>
                <a:cs typeface="Times New Roman" panose="02020603050405020304" pitchFamily="18" charset="0"/>
              </a:rPr>
              <a:t>Tokyo</a:t>
            </a:r>
            <a:endParaRPr kumimoji="1" lang="ja-JP" altLang="en-US" sz="2000" b="1" dirty="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10622280" y="4431090"/>
            <a:ext cx="251460" cy="424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4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sz="3600" b="1" dirty="0">
                <a:latin typeface="Times New Roman" panose="02020603050405020304" pitchFamily="18" charset="0"/>
                <a:cs typeface="Times New Roman" panose="02020603050405020304" pitchFamily="18" charset="0"/>
              </a:rPr>
              <a:t>Methods (2): Developing the J-AMI</a:t>
            </a:r>
            <a:endParaRPr kumimoji="1" lang="ja-JP" altLang="en-US" sz="3600" dirty="0"/>
          </a:p>
        </p:txBody>
      </p:sp>
      <p:sp>
        <p:nvSpPr>
          <p:cNvPr id="3" name="コンテンツ プレースホルダー 2"/>
          <p:cNvSpPr>
            <a:spLocks noGrp="1"/>
          </p:cNvSpPr>
          <p:nvPr>
            <p:ph idx="1"/>
          </p:nvPr>
        </p:nvSpPr>
        <p:spPr>
          <a:xfrm>
            <a:off x="620202" y="1825624"/>
            <a:ext cx="11330607" cy="4893227"/>
          </a:xfrm>
        </p:spPr>
        <p:txBody>
          <a:bodyPr>
            <a:normAutofit/>
          </a:bodyPr>
          <a:lstStyle/>
          <a:p>
            <a:pPr marL="0" indent="0">
              <a:buNone/>
            </a:pPr>
            <a:r>
              <a:rPr lang="en-US" altLang="ja-JP" sz="2600" b="1" dirty="0">
                <a:latin typeface="Times New Roman" panose="02020603050405020304" pitchFamily="18" charset="0"/>
                <a:cs typeface="Times New Roman" panose="02020603050405020304" pitchFamily="18" charset="0"/>
              </a:rPr>
              <a:t>[1]  The J-AMI comprises three elements:</a:t>
            </a:r>
          </a:p>
          <a:p>
            <a:pPr marL="0" indent="0">
              <a:buNone/>
            </a:pPr>
            <a:r>
              <a:rPr lang="en-US" altLang="ja-JP" sz="2600" b="1" dirty="0">
                <a:latin typeface="Times New Roman" panose="02020603050405020304" pitchFamily="18" charset="0"/>
                <a:cs typeface="Times New Roman" panose="02020603050405020304" pitchFamily="18" charset="0"/>
              </a:rPr>
              <a:t>	1. Road distance from each mesh block to the nearest </a:t>
            </a:r>
            <a:r>
              <a:rPr lang="en-US" altLang="ja-JP" sz="2600" b="1" u="sng" dirty="0">
                <a:latin typeface="Times New Roman" panose="02020603050405020304" pitchFamily="18" charset="0"/>
                <a:cs typeface="Times New Roman" panose="02020603050405020304" pitchFamily="18" charset="0"/>
              </a:rPr>
              <a:t>clinic</a:t>
            </a:r>
          </a:p>
          <a:p>
            <a:pPr marL="0" indent="0">
              <a:buNone/>
            </a:pPr>
            <a:r>
              <a:rPr lang="en-US" altLang="ja-JP" sz="2600" b="1" dirty="0">
                <a:latin typeface="Times New Roman" panose="02020603050405020304" pitchFamily="18" charset="0"/>
                <a:cs typeface="Times New Roman" panose="02020603050405020304" pitchFamily="18" charset="0"/>
              </a:rPr>
              <a:t>	2. Road distance from each mesh block to the nearest </a:t>
            </a:r>
            <a:r>
              <a:rPr lang="en-US" altLang="ja-JP" sz="2600" b="1" u="sng" dirty="0">
                <a:latin typeface="Times New Roman" panose="02020603050405020304" pitchFamily="18" charset="0"/>
                <a:cs typeface="Times New Roman" panose="02020603050405020304" pitchFamily="18" charset="0"/>
              </a:rPr>
              <a:t>hospital</a:t>
            </a:r>
          </a:p>
          <a:p>
            <a:pPr marL="0" indent="0">
              <a:buNone/>
            </a:pPr>
            <a:r>
              <a:rPr lang="en-US" altLang="ja-JP" sz="2600" b="1" dirty="0">
                <a:latin typeface="Times New Roman" panose="02020603050405020304" pitchFamily="18" charset="0"/>
                <a:cs typeface="Times New Roman" panose="02020603050405020304" pitchFamily="18" charset="0"/>
              </a:rPr>
              <a:t>	3. Road distance from each mesh block to the nearest </a:t>
            </a:r>
            <a:r>
              <a:rPr lang="en-US" altLang="ja-JP" sz="2600" b="1" u="sng" dirty="0">
                <a:latin typeface="Times New Roman" panose="02020603050405020304" pitchFamily="18" charset="0"/>
                <a:cs typeface="Times New Roman" panose="02020603050405020304" pitchFamily="18" charset="0"/>
              </a:rPr>
              <a:t>tertiary hospital</a:t>
            </a:r>
          </a:p>
          <a:p>
            <a:pPr marL="0" indent="0">
              <a:buNone/>
            </a:pPr>
            <a:endParaRPr lang="en-US" altLang="ja-JP" sz="2600" b="1" dirty="0">
              <a:latin typeface="Times New Roman" panose="02020603050405020304" pitchFamily="18" charset="0"/>
              <a:cs typeface="Times New Roman" panose="02020603050405020304" pitchFamily="18" charset="0"/>
            </a:endParaRPr>
          </a:p>
          <a:p>
            <a:pPr marL="0" indent="0">
              <a:buNone/>
            </a:pPr>
            <a:r>
              <a:rPr kumimoji="1" lang="en-US" altLang="ja-JP" sz="2600" b="1" dirty="0">
                <a:latin typeface="Times New Roman" panose="02020603050405020304" pitchFamily="18" charset="0"/>
                <a:cs typeface="Times New Roman" panose="02020603050405020304" pitchFamily="18" charset="0"/>
              </a:rPr>
              <a:t>[2]  Calculating the distance from each block to each medical institution</a:t>
            </a:r>
          </a:p>
          <a:p>
            <a:pPr marL="0" indent="0">
              <a:buNone/>
            </a:pPr>
            <a:r>
              <a:rPr lang="en-US" altLang="ja-JP" sz="2600" b="1" dirty="0">
                <a:latin typeface="Times New Roman" panose="02020603050405020304" pitchFamily="18" charset="0"/>
                <a:cs typeface="Times New Roman" panose="02020603050405020304" pitchFamily="18" charset="0"/>
              </a:rPr>
              <a:t>	The center of gravity of each mesh block was taken as the	representative	point. The road distance from each mesh center of gravity to the	nearest	medical institution was calculated by provinces.</a:t>
            </a:r>
          </a:p>
          <a:p>
            <a:pPr marL="514350" indent="-514350">
              <a:buAutoNum type="arabicPeriod"/>
            </a:pPr>
            <a:endParaRPr lang="en-US" altLang="ja-JP" b="1" dirty="0">
              <a:latin typeface="Times New Roman" panose="02020603050405020304" pitchFamily="18" charset="0"/>
              <a:cs typeface="Times New Roman" panose="02020603050405020304" pitchFamily="18" charset="0"/>
            </a:endParaRPr>
          </a:p>
          <a:p>
            <a:pPr marL="514350" indent="-514350">
              <a:buAutoNum type="arabicPeriod"/>
            </a:pPr>
            <a:endParaRPr kumimoji="1" lang="en-US" altLang="ja-JP" b="1" dirty="0">
              <a:latin typeface="Times New Roman" panose="02020603050405020304" pitchFamily="18" charset="0"/>
              <a:cs typeface="Times New Roman" panose="02020603050405020304" pitchFamily="18" charset="0"/>
            </a:endParaRPr>
          </a:p>
          <a:p>
            <a:pPr marL="514350" indent="-514350">
              <a:buAutoNum type="arabicPeriod"/>
            </a:pPr>
            <a:endParaRPr kumimoji="1" lang="ja-JP" altLang="en-US"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lang="en-US" altLang="ja-JP" b="1" dirty="0">
                <a:latin typeface="Times New Roman" panose="02020603050405020304" pitchFamily="18" charset="0"/>
                <a:cs typeface="Times New Roman" panose="02020603050405020304" pitchFamily="18" charset="0"/>
              </a:rPr>
              <a:t>7</a:t>
            </a:r>
            <a:r>
              <a:rPr kumimoji="1" lang="en-US" altLang="ja-JP" b="1" dirty="0">
                <a:latin typeface="Times New Roman" panose="02020603050405020304" pitchFamily="18" charset="0"/>
                <a:cs typeface="Times New Roman" panose="02020603050405020304" pitchFamily="18" charset="0"/>
              </a:rPr>
              <a:t>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5" name="正方形/長方形 4"/>
          <p:cNvSpPr/>
          <p:nvPr/>
        </p:nvSpPr>
        <p:spPr>
          <a:xfrm>
            <a:off x="1431235" y="2266122"/>
            <a:ext cx="10392355" cy="15425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848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sz="3600" b="1" dirty="0">
                <a:latin typeface="Times New Roman" panose="02020603050405020304" pitchFamily="18" charset="0"/>
                <a:cs typeface="Times New Roman" panose="02020603050405020304" pitchFamily="18" charset="0"/>
              </a:rPr>
              <a:t>Methods (3): Developing the J-AMI </a:t>
            </a:r>
            <a:endParaRPr kumimoji="1" lang="ja-JP" altLang="en-US" sz="3600" dirty="0"/>
          </a:p>
        </p:txBody>
      </p:sp>
      <p:sp>
        <p:nvSpPr>
          <p:cNvPr id="3" name="コンテンツ プレースホルダー 2"/>
          <p:cNvSpPr>
            <a:spLocks noGrp="1"/>
          </p:cNvSpPr>
          <p:nvPr>
            <p:ph idx="1"/>
          </p:nvPr>
        </p:nvSpPr>
        <p:spPr>
          <a:xfrm>
            <a:off x="838200" y="1825624"/>
            <a:ext cx="10770704" cy="4639569"/>
          </a:xfrm>
        </p:spPr>
        <p:txBody>
          <a:bodyPr>
            <a:normAutofit lnSpcReduction="10000"/>
          </a:bodyPr>
          <a:lstStyle/>
          <a:p>
            <a:pPr marL="0" indent="0">
              <a:buNone/>
            </a:pPr>
            <a:r>
              <a:rPr kumimoji="1" lang="en-US" altLang="ja-JP" sz="2400" b="1" dirty="0">
                <a:latin typeface="Times New Roman" panose="02020603050405020304" pitchFamily="18" charset="0"/>
                <a:cs typeface="Times New Roman" panose="02020603050405020304" pitchFamily="18" charset="0"/>
              </a:rPr>
              <a:t>[3]  Scoring methods</a:t>
            </a:r>
          </a:p>
          <a:p>
            <a:pPr marL="360363" indent="-90488">
              <a:buNone/>
            </a:pPr>
            <a:r>
              <a:rPr lang="en-US" altLang="ja-JP" sz="2400" b="1" dirty="0">
                <a:latin typeface="Times New Roman" panose="02020603050405020304" pitchFamily="18" charset="0"/>
                <a:cs typeface="Times New Roman" panose="02020603050405020304" pitchFamily="18" charset="0"/>
              </a:rPr>
              <a:t>1. Clinics: scored by </a:t>
            </a:r>
            <a:r>
              <a:rPr lang="en-US" altLang="ja-JP" sz="2400" b="1" u="sng" dirty="0">
                <a:latin typeface="Times New Roman" panose="02020603050405020304" pitchFamily="18" charset="0"/>
                <a:cs typeface="Times New Roman" panose="02020603050405020304" pitchFamily="18" charset="0"/>
              </a:rPr>
              <a:t>every 1 km </a:t>
            </a:r>
          </a:p>
          <a:p>
            <a:pPr marL="0" indent="0">
              <a:buNone/>
            </a:pPr>
            <a:r>
              <a:rPr lang="en-US" altLang="ja-JP" sz="2400" b="1" dirty="0">
                <a:latin typeface="Times New Roman" panose="02020603050405020304" pitchFamily="18" charset="0"/>
                <a:cs typeface="Times New Roman" panose="02020603050405020304" pitchFamily="18" charset="0"/>
              </a:rPr>
              <a:t>      (1 </a:t>
            </a:r>
            <a:r>
              <a:rPr lang="en-US" altLang="ja-JP" sz="2400" b="1" dirty="0" err="1">
                <a:latin typeface="Times New Roman" panose="02020603050405020304" pitchFamily="18" charset="0"/>
                <a:cs typeface="Times New Roman" panose="02020603050405020304" pitchFamily="18" charset="0"/>
              </a:rPr>
              <a:t>pt</a:t>
            </a:r>
            <a:r>
              <a:rPr lang="en-US" altLang="ja-JP" sz="2400" b="1" dirty="0">
                <a:latin typeface="Times New Roman" panose="02020603050405020304" pitchFamily="18" charset="0"/>
                <a:cs typeface="Times New Roman" panose="02020603050405020304" pitchFamily="18" charset="0"/>
              </a:rPr>
              <a:t> ≤ 1 km, 1 km &lt;</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2 pts ≤ 2 km, …, 6 km &lt;</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7 pts ≤ 7 km, 7 km &lt; 8 pts)</a:t>
            </a:r>
          </a:p>
          <a:p>
            <a:pPr marL="0" indent="269875">
              <a:buNone/>
            </a:pPr>
            <a:r>
              <a:rPr kumimoji="1" lang="en-US" altLang="ja-JP" sz="2400" b="1" dirty="0">
                <a:latin typeface="Times New Roman" panose="02020603050405020304" pitchFamily="18" charset="0"/>
                <a:cs typeface="Times New Roman" panose="02020603050405020304" pitchFamily="18" charset="0"/>
              </a:rPr>
              <a:t>2. Hospitals: </a:t>
            </a:r>
            <a:r>
              <a:rPr lang="en-US" altLang="ja-JP" sz="2400" b="1" dirty="0">
                <a:latin typeface="Times New Roman" panose="02020603050405020304" pitchFamily="18" charset="0"/>
                <a:cs typeface="Times New Roman" panose="02020603050405020304" pitchFamily="18" charset="0"/>
              </a:rPr>
              <a:t>scored by </a:t>
            </a:r>
            <a:r>
              <a:rPr lang="en-US" altLang="ja-JP" sz="2400" b="1" u="sng" dirty="0">
                <a:latin typeface="Times New Roman" panose="02020603050405020304" pitchFamily="18" charset="0"/>
                <a:cs typeface="Times New Roman" panose="02020603050405020304" pitchFamily="18" charset="0"/>
              </a:rPr>
              <a:t>every 2 km </a:t>
            </a:r>
          </a:p>
          <a:p>
            <a:pPr marL="0" indent="0">
              <a:buNone/>
            </a:pPr>
            <a:r>
              <a:rPr lang="en-US" altLang="ja-JP" sz="2400" b="1" dirty="0">
                <a:latin typeface="Times New Roman" panose="02020603050405020304" pitchFamily="18" charset="0"/>
                <a:cs typeface="Times New Roman" panose="02020603050405020304" pitchFamily="18" charset="0"/>
              </a:rPr>
              <a:t>      (1 </a:t>
            </a:r>
            <a:r>
              <a:rPr lang="en-US" altLang="ja-JP" sz="2400" b="1" dirty="0" err="1">
                <a:latin typeface="Times New Roman" panose="02020603050405020304" pitchFamily="18" charset="0"/>
                <a:cs typeface="Times New Roman" panose="02020603050405020304" pitchFamily="18" charset="0"/>
              </a:rPr>
              <a:t>pt</a:t>
            </a:r>
            <a:r>
              <a:rPr lang="en-US" altLang="ja-JP" sz="2400" b="1" dirty="0">
                <a:latin typeface="Times New Roman" panose="02020603050405020304" pitchFamily="18" charset="0"/>
                <a:cs typeface="Times New Roman" panose="02020603050405020304" pitchFamily="18" charset="0"/>
              </a:rPr>
              <a:t> ≤ 2 km, 2 km &lt;</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2 pts ≤ 4 km, …, 12 km &lt;</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7 pts ≤ 14 km, 14 km &lt; 8 pts)</a:t>
            </a:r>
          </a:p>
          <a:p>
            <a:pPr marL="0" indent="269875">
              <a:buNone/>
            </a:pPr>
            <a:r>
              <a:rPr lang="en-US" altLang="ja-JP" sz="2400" b="1" dirty="0">
                <a:latin typeface="Times New Roman" panose="02020603050405020304" pitchFamily="18" charset="0"/>
                <a:cs typeface="Times New Roman" panose="02020603050405020304" pitchFamily="18" charset="0"/>
              </a:rPr>
              <a:t>3. Tertiary hospitals: scored by </a:t>
            </a:r>
            <a:r>
              <a:rPr lang="en-US" altLang="ja-JP" sz="2400" b="1" u="sng" dirty="0">
                <a:latin typeface="Times New Roman" panose="02020603050405020304" pitchFamily="18" charset="0"/>
                <a:cs typeface="Times New Roman" panose="02020603050405020304" pitchFamily="18" charset="0"/>
              </a:rPr>
              <a:t>every 4 km</a:t>
            </a:r>
          </a:p>
          <a:p>
            <a:pPr marL="0" indent="0">
              <a:buNone/>
            </a:pPr>
            <a:r>
              <a:rPr lang="en-US" altLang="ja-JP" sz="2400" b="1" dirty="0">
                <a:latin typeface="Times New Roman" panose="02020603050405020304" pitchFamily="18" charset="0"/>
                <a:cs typeface="Times New Roman" panose="02020603050405020304" pitchFamily="18" charset="0"/>
              </a:rPr>
              <a:t>      (1 </a:t>
            </a:r>
            <a:r>
              <a:rPr lang="en-US" altLang="ja-JP" sz="2400" b="1" dirty="0" err="1">
                <a:latin typeface="Times New Roman" panose="02020603050405020304" pitchFamily="18" charset="0"/>
                <a:cs typeface="Times New Roman" panose="02020603050405020304" pitchFamily="18" charset="0"/>
              </a:rPr>
              <a:t>pt</a:t>
            </a:r>
            <a:r>
              <a:rPr lang="en-US" altLang="ja-JP" sz="2400" b="1" dirty="0">
                <a:latin typeface="Times New Roman" panose="02020603050405020304" pitchFamily="18" charset="0"/>
                <a:cs typeface="Times New Roman" panose="02020603050405020304" pitchFamily="18" charset="0"/>
              </a:rPr>
              <a:t> ≤ 4 km, 4 km &lt;</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2 pts ≤ 8 km, …, 24 km &lt;</a:t>
            </a:r>
            <a:r>
              <a:rPr lang="ja-JP" altLang="en-US" sz="2400" b="1" dirty="0">
                <a:latin typeface="Times New Roman" panose="02020603050405020304" pitchFamily="18" charset="0"/>
                <a:cs typeface="Times New Roman" panose="02020603050405020304" pitchFamily="18" charset="0"/>
              </a:rPr>
              <a:t> </a:t>
            </a:r>
            <a:r>
              <a:rPr lang="en-US" altLang="ja-JP" sz="2400" b="1" dirty="0">
                <a:latin typeface="Times New Roman" panose="02020603050405020304" pitchFamily="18" charset="0"/>
                <a:cs typeface="Times New Roman" panose="02020603050405020304" pitchFamily="18" charset="0"/>
              </a:rPr>
              <a:t>7 pts ≤ 28 km, 28 km &lt; 8 pts) </a:t>
            </a:r>
          </a:p>
          <a:p>
            <a:pPr marL="0" indent="0">
              <a:lnSpc>
                <a:spcPct val="150000"/>
              </a:lnSpc>
              <a:buNone/>
            </a:pPr>
            <a:r>
              <a:rPr lang="en-US" altLang="ja-JP" sz="2400" b="1" dirty="0">
                <a:latin typeface="Times New Roman" panose="02020603050405020304" pitchFamily="18" charset="0"/>
                <a:cs typeface="Times New Roman" panose="02020603050405020304" pitchFamily="18" charset="0"/>
              </a:rPr>
              <a:t>	The scores (each score; 1−8 points) for clinics, hospitals, and tertiary hospitals were aggregated for each mesh and the total was treated as the J-AMI score for the mesh (score; 3−24 points). </a:t>
            </a:r>
          </a:p>
          <a:p>
            <a:pPr marL="0" indent="0">
              <a:buNone/>
            </a:pPr>
            <a:endParaRPr lang="en-US" altLang="ja-JP" sz="2400" b="1" dirty="0">
              <a:latin typeface="Times New Roman" panose="02020603050405020304" pitchFamily="18" charset="0"/>
              <a:cs typeface="Times New Roman" panose="02020603050405020304" pitchFamily="18" charset="0"/>
            </a:endParaRPr>
          </a:p>
          <a:p>
            <a:pPr marL="0" indent="0">
              <a:buNone/>
            </a:pPr>
            <a:endParaRPr kumimoji="1" lang="ja-JP" altLang="en-US"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8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09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735" y="368222"/>
            <a:ext cx="11458185" cy="1325563"/>
          </a:xfrm>
        </p:spPr>
        <p:txBody>
          <a:bodyPr>
            <a:normAutofit/>
          </a:bodyPr>
          <a:lstStyle/>
          <a:p>
            <a:pPr algn="ctr"/>
            <a:r>
              <a:rPr lang="en-US" altLang="ja-JP" sz="3200" b="1" dirty="0">
                <a:latin typeface="Times New Roman" panose="02020603050405020304" pitchFamily="18" charset="0"/>
                <a:cs typeface="Times New Roman" panose="02020603050405020304" pitchFamily="18" charset="0"/>
              </a:rPr>
              <a:t>Methods (4)</a:t>
            </a:r>
            <a:br>
              <a:rPr lang="en-US" altLang="ja-JP" sz="3200" b="1" dirty="0">
                <a:latin typeface="Times New Roman" panose="02020603050405020304" pitchFamily="18" charset="0"/>
                <a:cs typeface="Times New Roman" panose="02020603050405020304" pitchFamily="18" charset="0"/>
              </a:rPr>
            </a:br>
            <a:endParaRPr kumimoji="1" lang="ja-JP" altLang="en-US" sz="3200" b="1" dirty="0"/>
          </a:p>
        </p:txBody>
      </p:sp>
      <p:sp>
        <p:nvSpPr>
          <p:cNvPr id="4" name="テキスト ボックス 3"/>
          <p:cNvSpPr txBox="1"/>
          <p:nvPr/>
        </p:nvSpPr>
        <p:spPr>
          <a:xfrm>
            <a:off x="11457905" y="0"/>
            <a:ext cx="734095" cy="369332"/>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9 /</a:t>
            </a:r>
            <a:r>
              <a:rPr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17</a:t>
            </a:r>
            <a:endParaRPr kumimoji="1" lang="ja-JP" altLang="en-US" b="1" dirty="0">
              <a:latin typeface="Times New Roman" panose="02020603050405020304" pitchFamily="18" charset="0"/>
              <a:cs typeface="Times New Roman" panose="02020603050405020304" pitchFamily="18" charset="0"/>
            </a:endParaRPr>
          </a:p>
        </p:txBody>
      </p:sp>
      <p:sp>
        <p:nvSpPr>
          <p:cNvPr id="6" name="タイトル 1">
            <a:extLst>
              <a:ext uri="{FF2B5EF4-FFF2-40B4-BE49-F238E27FC236}">
                <a16:creationId xmlns:a16="http://schemas.microsoft.com/office/drawing/2014/main" id="{C35DFB97-C26F-112A-B0A4-DAE365443546}"/>
              </a:ext>
            </a:extLst>
          </p:cNvPr>
          <p:cNvSpPr txBox="1">
            <a:spLocks/>
          </p:cNvSpPr>
          <p:nvPr/>
        </p:nvSpPr>
        <p:spPr>
          <a:xfrm>
            <a:off x="1142220" y="2699449"/>
            <a:ext cx="2425166" cy="5896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Times New Roman" panose="02020603050405020304" pitchFamily="18" charset="0"/>
                <a:cs typeface="Times New Roman" panose="02020603050405020304" pitchFamily="18" charset="0"/>
              </a:rPr>
              <a:t>Administrative census mesh block</a:t>
            </a:r>
            <a:endParaRPr lang="ja-JP" altLang="en-US" sz="2000" b="1" dirty="0">
              <a:latin typeface="Times New Roman" panose="02020603050405020304" pitchFamily="18" charset="0"/>
              <a:cs typeface="Times New Roman" panose="02020603050405020304" pitchFamily="18" charset="0"/>
            </a:endParaRPr>
          </a:p>
        </p:txBody>
      </p:sp>
      <p:sp>
        <p:nvSpPr>
          <p:cNvPr id="7" name="フリーフォーム: 図形 10">
            <a:extLst>
              <a:ext uri="{FF2B5EF4-FFF2-40B4-BE49-F238E27FC236}">
                <a16:creationId xmlns:a16="http://schemas.microsoft.com/office/drawing/2014/main" id="{037B13CE-0F53-F539-E4D5-3227B9B36680}"/>
              </a:ext>
            </a:extLst>
          </p:cNvPr>
          <p:cNvSpPr/>
          <p:nvPr/>
        </p:nvSpPr>
        <p:spPr>
          <a:xfrm>
            <a:off x="3128669" y="1552730"/>
            <a:ext cx="1828800" cy="1901226"/>
          </a:xfrm>
          <a:custGeom>
            <a:avLst/>
            <a:gdLst>
              <a:gd name="connsiteX0" fmla="*/ 479834 w 1894314"/>
              <a:gd name="connsiteY0" fmla="*/ 1819747 h 1982709"/>
              <a:gd name="connsiteX1" fmla="*/ 479834 w 1894314"/>
              <a:gd name="connsiteY1" fmla="*/ 1819747 h 1982709"/>
              <a:gd name="connsiteX2" fmla="*/ 416460 w 1894314"/>
              <a:gd name="connsiteY2" fmla="*/ 1747319 h 1982709"/>
              <a:gd name="connsiteX3" fmla="*/ 389299 w 1894314"/>
              <a:gd name="connsiteY3" fmla="*/ 1720159 h 1982709"/>
              <a:gd name="connsiteX4" fmla="*/ 353085 w 1894314"/>
              <a:gd name="connsiteY4" fmla="*/ 1665838 h 1982709"/>
              <a:gd name="connsiteX5" fmla="*/ 334978 w 1894314"/>
              <a:gd name="connsiteY5" fmla="*/ 1638677 h 1982709"/>
              <a:gd name="connsiteX6" fmla="*/ 298764 w 1894314"/>
              <a:gd name="connsiteY6" fmla="*/ 1593410 h 1982709"/>
              <a:gd name="connsiteX7" fmla="*/ 253497 w 1894314"/>
              <a:gd name="connsiteY7" fmla="*/ 1520982 h 1982709"/>
              <a:gd name="connsiteX8" fmla="*/ 244444 w 1894314"/>
              <a:gd name="connsiteY8" fmla="*/ 1493822 h 1982709"/>
              <a:gd name="connsiteX9" fmla="*/ 190123 w 1894314"/>
              <a:gd name="connsiteY9" fmla="*/ 1439501 h 1982709"/>
              <a:gd name="connsiteX10" fmla="*/ 144856 w 1894314"/>
              <a:gd name="connsiteY10" fmla="*/ 1376127 h 1982709"/>
              <a:gd name="connsiteX11" fmla="*/ 126749 w 1894314"/>
              <a:gd name="connsiteY11" fmla="*/ 1330860 h 1982709"/>
              <a:gd name="connsiteX12" fmla="*/ 108642 w 1894314"/>
              <a:gd name="connsiteY12" fmla="*/ 1303699 h 1982709"/>
              <a:gd name="connsiteX13" fmla="*/ 63374 w 1894314"/>
              <a:gd name="connsiteY13" fmla="*/ 1222218 h 1982709"/>
              <a:gd name="connsiteX14" fmla="*/ 54321 w 1894314"/>
              <a:gd name="connsiteY14" fmla="*/ 1176951 h 1982709"/>
              <a:gd name="connsiteX15" fmla="*/ 36214 w 1894314"/>
              <a:gd name="connsiteY15" fmla="*/ 1149790 h 1982709"/>
              <a:gd name="connsiteX16" fmla="*/ 27161 w 1894314"/>
              <a:gd name="connsiteY16" fmla="*/ 1086416 h 1982709"/>
              <a:gd name="connsiteX17" fmla="*/ 18107 w 1894314"/>
              <a:gd name="connsiteY17" fmla="*/ 1059256 h 1982709"/>
              <a:gd name="connsiteX18" fmla="*/ 0 w 1894314"/>
              <a:gd name="connsiteY18" fmla="*/ 986828 h 1982709"/>
              <a:gd name="connsiteX19" fmla="*/ 9054 w 1894314"/>
              <a:gd name="connsiteY19" fmla="*/ 688064 h 1982709"/>
              <a:gd name="connsiteX20" fmla="*/ 54321 w 1894314"/>
              <a:gd name="connsiteY20" fmla="*/ 615636 h 1982709"/>
              <a:gd name="connsiteX21" fmla="*/ 126749 w 1894314"/>
              <a:gd name="connsiteY21" fmla="*/ 525101 h 1982709"/>
              <a:gd name="connsiteX22" fmla="*/ 162963 w 1894314"/>
              <a:gd name="connsiteY22" fmla="*/ 516048 h 1982709"/>
              <a:gd name="connsiteX23" fmla="*/ 190123 w 1894314"/>
              <a:gd name="connsiteY23" fmla="*/ 497941 h 1982709"/>
              <a:gd name="connsiteX24" fmla="*/ 226337 w 1894314"/>
              <a:gd name="connsiteY24" fmla="*/ 470780 h 1982709"/>
              <a:gd name="connsiteX25" fmla="*/ 280658 w 1894314"/>
              <a:gd name="connsiteY25" fmla="*/ 479834 h 1982709"/>
              <a:gd name="connsiteX26" fmla="*/ 334978 w 1894314"/>
              <a:gd name="connsiteY26" fmla="*/ 497941 h 1982709"/>
              <a:gd name="connsiteX27" fmla="*/ 362139 w 1894314"/>
              <a:gd name="connsiteY27" fmla="*/ 506994 h 1982709"/>
              <a:gd name="connsiteX28" fmla="*/ 525101 w 1894314"/>
              <a:gd name="connsiteY28" fmla="*/ 497941 h 1982709"/>
              <a:gd name="connsiteX29" fmla="*/ 561315 w 1894314"/>
              <a:gd name="connsiteY29" fmla="*/ 452673 h 1982709"/>
              <a:gd name="connsiteX30" fmla="*/ 588475 w 1894314"/>
              <a:gd name="connsiteY30" fmla="*/ 443620 h 1982709"/>
              <a:gd name="connsiteX31" fmla="*/ 679010 w 1894314"/>
              <a:gd name="connsiteY31" fmla="*/ 362139 h 1982709"/>
              <a:gd name="connsiteX32" fmla="*/ 724277 w 1894314"/>
              <a:gd name="connsiteY32" fmla="*/ 316871 h 1982709"/>
              <a:gd name="connsiteX33" fmla="*/ 742384 w 1894314"/>
              <a:gd name="connsiteY33" fmla="*/ 280658 h 1982709"/>
              <a:gd name="connsiteX34" fmla="*/ 787652 w 1894314"/>
              <a:gd name="connsiteY34" fmla="*/ 217283 h 1982709"/>
              <a:gd name="connsiteX35" fmla="*/ 823865 w 1894314"/>
              <a:gd name="connsiteY35" fmla="*/ 162963 h 1982709"/>
              <a:gd name="connsiteX36" fmla="*/ 841972 w 1894314"/>
              <a:gd name="connsiteY36" fmla="*/ 135802 h 1982709"/>
              <a:gd name="connsiteX37" fmla="*/ 869133 w 1894314"/>
              <a:gd name="connsiteY37" fmla="*/ 117695 h 1982709"/>
              <a:gd name="connsiteX38" fmla="*/ 977774 w 1894314"/>
              <a:gd name="connsiteY38" fmla="*/ 45268 h 1982709"/>
              <a:gd name="connsiteX39" fmla="*/ 1086416 w 1894314"/>
              <a:gd name="connsiteY39" fmla="*/ 0 h 1982709"/>
              <a:gd name="connsiteX40" fmla="*/ 1213164 w 1894314"/>
              <a:gd name="connsiteY40" fmla="*/ 9054 h 1982709"/>
              <a:gd name="connsiteX41" fmla="*/ 1231271 w 1894314"/>
              <a:gd name="connsiteY41" fmla="*/ 36214 h 1982709"/>
              <a:gd name="connsiteX42" fmla="*/ 1240325 w 1894314"/>
              <a:gd name="connsiteY42" fmla="*/ 72428 h 1982709"/>
              <a:gd name="connsiteX43" fmla="*/ 1249378 w 1894314"/>
              <a:gd name="connsiteY43" fmla="*/ 99588 h 1982709"/>
              <a:gd name="connsiteX44" fmla="*/ 1285592 w 1894314"/>
              <a:gd name="connsiteY44" fmla="*/ 108642 h 1982709"/>
              <a:gd name="connsiteX45" fmla="*/ 1312753 w 1894314"/>
              <a:gd name="connsiteY45" fmla="*/ 117695 h 1982709"/>
              <a:gd name="connsiteX46" fmla="*/ 1376127 w 1894314"/>
              <a:gd name="connsiteY46" fmla="*/ 153909 h 1982709"/>
              <a:gd name="connsiteX47" fmla="*/ 1421394 w 1894314"/>
              <a:gd name="connsiteY47" fmla="*/ 172016 h 1982709"/>
              <a:gd name="connsiteX48" fmla="*/ 1493822 w 1894314"/>
              <a:gd name="connsiteY48" fmla="*/ 208230 h 1982709"/>
              <a:gd name="connsiteX49" fmla="*/ 1520982 w 1894314"/>
              <a:gd name="connsiteY49" fmla="*/ 353085 h 1982709"/>
              <a:gd name="connsiteX50" fmla="*/ 1566250 w 1894314"/>
              <a:gd name="connsiteY50" fmla="*/ 425513 h 1982709"/>
              <a:gd name="connsiteX51" fmla="*/ 1720159 w 1894314"/>
              <a:gd name="connsiteY51" fmla="*/ 434567 h 1982709"/>
              <a:gd name="connsiteX52" fmla="*/ 1819747 w 1894314"/>
              <a:gd name="connsiteY52" fmla="*/ 470780 h 1982709"/>
              <a:gd name="connsiteX53" fmla="*/ 1846907 w 1894314"/>
              <a:gd name="connsiteY53" fmla="*/ 506994 h 1982709"/>
              <a:gd name="connsiteX54" fmla="*/ 1855961 w 1894314"/>
              <a:gd name="connsiteY54" fmla="*/ 534155 h 1982709"/>
              <a:gd name="connsiteX55" fmla="*/ 1865014 w 1894314"/>
              <a:gd name="connsiteY55" fmla="*/ 579422 h 1982709"/>
              <a:gd name="connsiteX56" fmla="*/ 1883121 w 1894314"/>
              <a:gd name="connsiteY56" fmla="*/ 624689 h 1982709"/>
              <a:gd name="connsiteX57" fmla="*/ 1883121 w 1894314"/>
              <a:gd name="connsiteY57" fmla="*/ 805759 h 1982709"/>
              <a:gd name="connsiteX58" fmla="*/ 1865014 w 1894314"/>
              <a:gd name="connsiteY58" fmla="*/ 860079 h 1982709"/>
              <a:gd name="connsiteX59" fmla="*/ 1846907 w 1894314"/>
              <a:gd name="connsiteY59" fmla="*/ 887240 h 1982709"/>
              <a:gd name="connsiteX60" fmla="*/ 1855961 w 1894314"/>
              <a:gd name="connsiteY60" fmla="*/ 1131683 h 1982709"/>
              <a:gd name="connsiteX61" fmla="*/ 1883121 w 1894314"/>
              <a:gd name="connsiteY61" fmla="*/ 1158844 h 1982709"/>
              <a:gd name="connsiteX62" fmla="*/ 1874067 w 1894314"/>
              <a:gd name="connsiteY62" fmla="*/ 1249378 h 1982709"/>
              <a:gd name="connsiteX63" fmla="*/ 1846907 w 1894314"/>
              <a:gd name="connsiteY63" fmla="*/ 1276539 h 1982709"/>
              <a:gd name="connsiteX64" fmla="*/ 1792586 w 1894314"/>
              <a:gd name="connsiteY64" fmla="*/ 1321806 h 1982709"/>
              <a:gd name="connsiteX65" fmla="*/ 1738265 w 1894314"/>
              <a:gd name="connsiteY65" fmla="*/ 1358020 h 1982709"/>
              <a:gd name="connsiteX66" fmla="*/ 1729212 w 1894314"/>
              <a:gd name="connsiteY66" fmla="*/ 1385180 h 1982709"/>
              <a:gd name="connsiteX67" fmla="*/ 1720159 w 1894314"/>
              <a:gd name="connsiteY67" fmla="*/ 1421394 h 1982709"/>
              <a:gd name="connsiteX68" fmla="*/ 1683945 w 1894314"/>
              <a:gd name="connsiteY68" fmla="*/ 1484768 h 1982709"/>
              <a:gd name="connsiteX69" fmla="*/ 1674891 w 1894314"/>
              <a:gd name="connsiteY69" fmla="*/ 1530036 h 1982709"/>
              <a:gd name="connsiteX70" fmla="*/ 1665838 w 1894314"/>
              <a:gd name="connsiteY70" fmla="*/ 1593410 h 1982709"/>
              <a:gd name="connsiteX71" fmla="*/ 1611517 w 1894314"/>
              <a:gd name="connsiteY71" fmla="*/ 1692998 h 1982709"/>
              <a:gd name="connsiteX72" fmla="*/ 1584357 w 1894314"/>
              <a:gd name="connsiteY72" fmla="*/ 1756372 h 1982709"/>
              <a:gd name="connsiteX73" fmla="*/ 1566250 w 1894314"/>
              <a:gd name="connsiteY73" fmla="*/ 1783533 h 1982709"/>
              <a:gd name="connsiteX74" fmla="*/ 1557196 w 1894314"/>
              <a:gd name="connsiteY74" fmla="*/ 1810693 h 1982709"/>
              <a:gd name="connsiteX75" fmla="*/ 1511929 w 1894314"/>
              <a:gd name="connsiteY75" fmla="*/ 1892174 h 1982709"/>
              <a:gd name="connsiteX76" fmla="*/ 1448555 w 1894314"/>
              <a:gd name="connsiteY76" fmla="*/ 1928388 h 1982709"/>
              <a:gd name="connsiteX77" fmla="*/ 1240325 w 1894314"/>
              <a:gd name="connsiteY77" fmla="*/ 1955549 h 1982709"/>
              <a:gd name="connsiteX78" fmla="*/ 1186004 w 1894314"/>
              <a:gd name="connsiteY78" fmla="*/ 1964602 h 1982709"/>
              <a:gd name="connsiteX79" fmla="*/ 941561 w 1894314"/>
              <a:gd name="connsiteY79" fmla="*/ 1982709 h 1982709"/>
              <a:gd name="connsiteX80" fmla="*/ 796705 w 1894314"/>
              <a:gd name="connsiteY80" fmla="*/ 1964602 h 1982709"/>
              <a:gd name="connsiteX81" fmla="*/ 760491 w 1894314"/>
              <a:gd name="connsiteY81" fmla="*/ 1937442 h 1982709"/>
              <a:gd name="connsiteX82" fmla="*/ 679010 w 1894314"/>
              <a:gd name="connsiteY82" fmla="*/ 1910281 h 1982709"/>
              <a:gd name="connsiteX83" fmla="*/ 624689 w 1894314"/>
              <a:gd name="connsiteY83" fmla="*/ 1883121 h 1982709"/>
              <a:gd name="connsiteX84" fmla="*/ 561315 w 1894314"/>
              <a:gd name="connsiteY84" fmla="*/ 1855961 h 1982709"/>
              <a:gd name="connsiteX85" fmla="*/ 479834 w 1894314"/>
              <a:gd name="connsiteY85" fmla="*/ 1819747 h 198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94314" h="1982709">
                <a:moveTo>
                  <a:pt x="479834" y="1819747"/>
                </a:moveTo>
                <a:lnTo>
                  <a:pt x="479834" y="1819747"/>
                </a:lnTo>
                <a:cubicBezTo>
                  <a:pt x="458709" y="1795604"/>
                  <a:pt x="438039" y="1771056"/>
                  <a:pt x="416460" y="1747319"/>
                </a:cubicBezTo>
                <a:cubicBezTo>
                  <a:pt x="407847" y="1737845"/>
                  <a:pt x="397160" y="1730265"/>
                  <a:pt x="389299" y="1720159"/>
                </a:cubicBezTo>
                <a:cubicBezTo>
                  <a:pt x="375938" y="1702981"/>
                  <a:pt x="365156" y="1683945"/>
                  <a:pt x="353085" y="1665838"/>
                </a:cubicBezTo>
                <a:cubicBezTo>
                  <a:pt x="347049" y="1656784"/>
                  <a:pt x="341775" y="1647174"/>
                  <a:pt x="334978" y="1638677"/>
                </a:cubicBezTo>
                <a:lnTo>
                  <a:pt x="298764" y="1593410"/>
                </a:lnTo>
                <a:cubicBezTo>
                  <a:pt x="278394" y="1532297"/>
                  <a:pt x="306216" y="1605333"/>
                  <a:pt x="253497" y="1520982"/>
                </a:cubicBezTo>
                <a:cubicBezTo>
                  <a:pt x="248439" y="1512890"/>
                  <a:pt x="250303" y="1501355"/>
                  <a:pt x="244444" y="1493822"/>
                </a:cubicBezTo>
                <a:cubicBezTo>
                  <a:pt x="228723" y="1473609"/>
                  <a:pt x="201575" y="1462405"/>
                  <a:pt x="190123" y="1439501"/>
                </a:cubicBezTo>
                <a:cubicBezTo>
                  <a:pt x="166290" y="1391835"/>
                  <a:pt x="181559" y="1412830"/>
                  <a:pt x="144856" y="1376127"/>
                </a:cubicBezTo>
                <a:cubicBezTo>
                  <a:pt x="138820" y="1361038"/>
                  <a:pt x="134017" y="1345396"/>
                  <a:pt x="126749" y="1330860"/>
                </a:cubicBezTo>
                <a:cubicBezTo>
                  <a:pt x="121883" y="1321128"/>
                  <a:pt x="113508" y="1313431"/>
                  <a:pt x="108642" y="1303699"/>
                </a:cubicBezTo>
                <a:cubicBezTo>
                  <a:pt x="67149" y="1220714"/>
                  <a:pt x="116796" y="1293446"/>
                  <a:pt x="63374" y="1222218"/>
                </a:cubicBezTo>
                <a:cubicBezTo>
                  <a:pt x="60356" y="1207129"/>
                  <a:pt x="59724" y="1191359"/>
                  <a:pt x="54321" y="1176951"/>
                </a:cubicBezTo>
                <a:cubicBezTo>
                  <a:pt x="50500" y="1166763"/>
                  <a:pt x="39341" y="1160212"/>
                  <a:pt x="36214" y="1149790"/>
                </a:cubicBezTo>
                <a:cubicBezTo>
                  <a:pt x="30082" y="1129351"/>
                  <a:pt x="31346" y="1107341"/>
                  <a:pt x="27161" y="1086416"/>
                </a:cubicBezTo>
                <a:cubicBezTo>
                  <a:pt x="25289" y="1077058"/>
                  <a:pt x="20618" y="1068463"/>
                  <a:pt x="18107" y="1059256"/>
                </a:cubicBezTo>
                <a:cubicBezTo>
                  <a:pt x="11559" y="1035247"/>
                  <a:pt x="0" y="986828"/>
                  <a:pt x="0" y="986828"/>
                </a:cubicBezTo>
                <a:cubicBezTo>
                  <a:pt x="3018" y="887240"/>
                  <a:pt x="1002" y="787372"/>
                  <a:pt x="9054" y="688064"/>
                </a:cubicBezTo>
                <a:cubicBezTo>
                  <a:pt x="10632" y="668604"/>
                  <a:pt x="45088" y="628826"/>
                  <a:pt x="54321" y="615636"/>
                </a:cubicBezTo>
                <a:cubicBezTo>
                  <a:pt x="73367" y="588427"/>
                  <a:pt x="96043" y="544292"/>
                  <a:pt x="126749" y="525101"/>
                </a:cubicBezTo>
                <a:cubicBezTo>
                  <a:pt x="137301" y="518506"/>
                  <a:pt x="150892" y="519066"/>
                  <a:pt x="162963" y="516048"/>
                </a:cubicBezTo>
                <a:cubicBezTo>
                  <a:pt x="172016" y="510012"/>
                  <a:pt x="181269" y="504265"/>
                  <a:pt x="190123" y="497941"/>
                </a:cubicBezTo>
                <a:cubicBezTo>
                  <a:pt x="202402" y="489170"/>
                  <a:pt x="211541" y="473739"/>
                  <a:pt x="226337" y="470780"/>
                </a:cubicBezTo>
                <a:cubicBezTo>
                  <a:pt x="244337" y="467180"/>
                  <a:pt x="262849" y="475382"/>
                  <a:pt x="280658" y="479834"/>
                </a:cubicBezTo>
                <a:cubicBezTo>
                  <a:pt x="299174" y="484463"/>
                  <a:pt x="316871" y="491905"/>
                  <a:pt x="334978" y="497941"/>
                </a:cubicBezTo>
                <a:lnTo>
                  <a:pt x="362139" y="506994"/>
                </a:lnTo>
                <a:lnTo>
                  <a:pt x="525101" y="497941"/>
                </a:lnTo>
                <a:cubicBezTo>
                  <a:pt x="543744" y="492857"/>
                  <a:pt x="546643" y="465249"/>
                  <a:pt x="561315" y="452673"/>
                </a:cubicBezTo>
                <a:cubicBezTo>
                  <a:pt x="568561" y="446462"/>
                  <a:pt x="579422" y="446638"/>
                  <a:pt x="588475" y="443620"/>
                </a:cubicBezTo>
                <a:cubicBezTo>
                  <a:pt x="645173" y="401097"/>
                  <a:pt x="614022" y="427128"/>
                  <a:pt x="679010" y="362139"/>
                </a:cubicBezTo>
                <a:cubicBezTo>
                  <a:pt x="694099" y="347050"/>
                  <a:pt x="714734" y="335957"/>
                  <a:pt x="724277" y="316871"/>
                </a:cubicBezTo>
                <a:cubicBezTo>
                  <a:pt x="730313" y="304800"/>
                  <a:pt x="735688" y="292376"/>
                  <a:pt x="742384" y="280658"/>
                </a:cubicBezTo>
                <a:cubicBezTo>
                  <a:pt x="752978" y="262119"/>
                  <a:pt x="775988" y="232835"/>
                  <a:pt x="787652" y="217283"/>
                </a:cubicBezTo>
                <a:cubicBezTo>
                  <a:pt x="803562" y="169552"/>
                  <a:pt x="786189" y="208174"/>
                  <a:pt x="823865" y="162963"/>
                </a:cubicBezTo>
                <a:cubicBezTo>
                  <a:pt x="830831" y="154604"/>
                  <a:pt x="834278" y="143496"/>
                  <a:pt x="841972" y="135802"/>
                </a:cubicBezTo>
                <a:cubicBezTo>
                  <a:pt x="849666" y="128108"/>
                  <a:pt x="860871" y="124776"/>
                  <a:pt x="869133" y="117695"/>
                </a:cubicBezTo>
                <a:cubicBezTo>
                  <a:pt x="921869" y="72493"/>
                  <a:pt x="894132" y="73149"/>
                  <a:pt x="977774" y="45268"/>
                </a:cubicBezTo>
                <a:cubicBezTo>
                  <a:pt x="1069578" y="14666"/>
                  <a:pt x="1035435" y="33988"/>
                  <a:pt x="1086416" y="0"/>
                </a:cubicBezTo>
                <a:cubicBezTo>
                  <a:pt x="1128665" y="3018"/>
                  <a:pt x="1172072" y="-1219"/>
                  <a:pt x="1213164" y="9054"/>
                </a:cubicBezTo>
                <a:cubicBezTo>
                  <a:pt x="1223720" y="11693"/>
                  <a:pt x="1226985" y="26213"/>
                  <a:pt x="1231271" y="36214"/>
                </a:cubicBezTo>
                <a:cubicBezTo>
                  <a:pt x="1236173" y="47651"/>
                  <a:pt x="1236907" y="60464"/>
                  <a:pt x="1240325" y="72428"/>
                </a:cubicBezTo>
                <a:cubicBezTo>
                  <a:pt x="1242947" y="81604"/>
                  <a:pt x="1241926" y="93626"/>
                  <a:pt x="1249378" y="99588"/>
                </a:cubicBezTo>
                <a:cubicBezTo>
                  <a:pt x="1259094" y="107361"/>
                  <a:pt x="1273628" y="105224"/>
                  <a:pt x="1285592" y="108642"/>
                </a:cubicBezTo>
                <a:cubicBezTo>
                  <a:pt x="1294768" y="111264"/>
                  <a:pt x="1303981" y="113936"/>
                  <a:pt x="1312753" y="117695"/>
                </a:cubicBezTo>
                <a:cubicBezTo>
                  <a:pt x="1423832" y="165300"/>
                  <a:pt x="1285222" y="108457"/>
                  <a:pt x="1376127" y="153909"/>
                </a:cubicBezTo>
                <a:cubicBezTo>
                  <a:pt x="1390663" y="161177"/>
                  <a:pt x="1406858" y="164748"/>
                  <a:pt x="1421394" y="172016"/>
                </a:cubicBezTo>
                <a:cubicBezTo>
                  <a:pt x="1506918" y="214777"/>
                  <a:pt x="1432575" y="187813"/>
                  <a:pt x="1493822" y="208230"/>
                </a:cubicBezTo>
                <a:cubicBezTo>
                  <a:pt x="1535513" y="270766"/>
                  <a:pt x="1504737" y="215006"/>
                  <a:pt x="1520982" y="353085"/>
                </a:cubicBezTo>
                <a:cubicBezTo>
                  <a:pt x="1523964" y="378432"/>
                  <a:pt x="1535249" y="418132"/>
                  <a:pt x="1566250" y="425513"/>
                </a:cubicBezTo>
                <a:cubicBezTo>
                  <a:pt x="1616244" y="437417"/>
                  <a:pt x="1668856" y="431549"/>
                  <a:pt x="1720159" y="434567"/>
                </a:cubicBezTo>
                <a:cubicBezTo>
                  <a:pt x="1754487" y="443149"/>
                  <a:pt x="1793155" y="444188"/>
                  <a:pt x="1819747" y="470780"/>
                </a:cubicBezTo>
                <a:cubicBezTo>
                  <a:pt x="1830417" y="481450"/>
                  <a:pt x="1837854" y="494923"/>
                  <a:pt x="1846907" y="506994"/>
                </a:cubicBezTo>
                <a:cubicBezTo>
                  <a:pt x="1849925" y="516048"/>
                  <a:pt x="1853646" y="524897"/>
                  <a:pt x="1855961" y="534155"/>
                </a:cubicBezTo>
                <a:cubicBezTo>
                  <a:pt x="1859693" y="549083"/>
                  <a:pt x="1860592" y="564683"/>
                  <a:pt x="1865014" y="579422"/>
                </a:cubicBezTo>
                <a:cubicBezTo>
                  <a:pt x="1869684" y="594988"/>
                  <a:pt x="1877085" y="609600"/>
                  <a:pt x="1883121" y="624689"/>
                </a:cubicBezTo>
                <a:cubicBezTo>
                  <a:pt x="1896537" y="705192"/>
                  <a:pt x="1899481" y="696694"/>
                  <a:pt x="1883121" y="805759"/>
                </a:cubicBezTo>
                <a:cubicBezTo>
                  <a:pt x="1880290" y="824634"/>
                  <a:pt x="1875601" y="844198"/>
                  <a:pt x="1865014" y="860079"/>
                </a:cubicBezTo>
                <a:lnTo>
                  <a:pt x="1846907" y="887240"/>
                </a:lnTo>
                <a:cubicBezTo>
                  <a:pt x="1849925" y="968721"/>
                  <a:pt x="1845185" y="1050861"/>
                  <a:pt x="1855961" y="1131683"/>
                </a:cubicBezTo>
                <a:cubicBezTo>
                  <a:pt x="1857653" y="1144374"/>
                  <a:pt x="1881174" y="1146189"/>
                  <a:pt x="1883121" y="1158844"/>
                </a:cubicBezTo>
                <a:cubicBezTo>
                  <a:pt x="1887732" y="1188820"/>
                  <a:pt x="1882986" y="1220391"/>
                  <a:pt x="1874067" y="1249378"/>
                </a:cubicBezTo>
                <a:cubicBezTo>
                  <a:pt x="1870302" y="1261615"/>
                  <a:pt x="1855104" y="1266703"/>
                  <a:pt x="1846907" y="1276539"/>
                </a:cubicBezTo>
                <a:cubicBezTo>
                  <a:pt x="1802345" y="1330014"/>
                  <a:pt x="1862060" y="1280122"/>
                  <a:pt x="1792586" y="1321806"/>
                </a:cubicBezTo>
                <a:cubicBezTo>
                  <a:pt x="1773925" y="1333002"/>
                  <a:pt x="1738265" y="1358020"/>
                  <a:pt x="1738265" y="1358020"/>
                </a:cubicBezTo>
                <a:cubicBezTo>
                  <a:pt x="1735247" y="1367073"/>
                  <a:pt x="1731834" y="1376004"/>
                  <a:pt x="1729212" y="1385180"/>
                </a:cubicBezTo>
                <a:cubicBezTo>
                  <a:pt x="1725794" y="1397144"/>
                  <a:pt x="1724528" y="1409743"/>
                  <a:pt x="1720159" y="1421394"/>
                </a:cubicBezTo>
                <a:cubicBezTo>
                  <a:pt x="1710314" y="1447649"/>
                  <a:pt x="1698955" y="1462254"/>
                  <a:pt x="1683945" y="1484768"/>
                </a:cubicBezTo>
                <a:cubicBezTo>
                  <a:pt x="1680927" y="1499857"/>
                  <a:pt x="1677421" y="1514857"/>
                  <a:pt x="1674891" y="1530036"/>
                </a:cubicBezTo>
                <a:cubicBezTo>
                  <a:pt x="1671383" y="1551085"/>
                  <a:pt x="1672586" y="1573166"/>
                  <a:pt x="1665838" y="1593410"/>
                </a:cubicBezTo>
                <a:cubicBezTo>
                  <a:pt x="1641209" y="1667298"/>
                  <a:pt x="1637965" y="1646714"/>
                  <a:pt x="1611517" y="1692998"/>
                </a:cubicBezTo>
                <a:cubicBezTo>
                  <a:pt x="1536168" y="1824857"/>
                  <a:pt x="1635135" y="1654814"/>
                  <a:pt x="1584357" y="1756372"/>
                </a:cubicBezTo>
                <a:cubicBezTo>
                  <a:pt x="1579491" y="1766104"/>
                  <a:pt x="1571116" y="1773801"/>
                  <a:pt x="1566250" y="1783533"/>
                </a:cubicBezTo>
                <a:cubicBezTo>
                  <a:pt x="1561982" y="1792069"/>
                  <a:pt x="1560547" y="1801758"/>
                  <a:pt x="1557196" y="1810693"/>
                </a:cubicBezTo>
                <a:cubicBezTo>
                  <a:pt x="1543807" y="1846397"/>
                  <a:pt x="1539257" y="1864846"/>
                  <a:pt x="1511929" y="1892174"/>
                </a:cubicBezTo>
                <a:cubicBezTo>
                  <a:pt x="1501996" y="1902107"/>
                  <a:pt x="1459205" y="1924838"/>
                  <a:pt x="1448555" y="1928388"/>
                </a:cubicBezTo>
                <a:cubicBezTo>
                  <a:pt x="1368503" y="1955072"/>
                  <a:pt x="1334618" y="1949262"/>
                  <a:pt x="1240325" y="1955549"/>
                </a:cubicBezTo>
                <a:cubicBezTo>
                  <a:pt x="1222218" y="1958567"/>
                  <a:pt x="1204285" y="1962940"/>
                  <a:pt x="1186004" y="1964602"/>
                </a:cubicBezTo>
                <a:cubicBezTo>
                  <a:pt x="1104635" y="1971999"/>
                  <a:pt x="941561" y="1982709"/>
                  <a:pt x="941561" y="1982709"/>
                </a:cubicBezTo>
                <a:cubicBezTo>
                  <a:pt x="893276" y="1976673"/>
                  <a:pt x="843913" y="1976404"/>
                  <a:pt x="796705" y="1964602"/>
                </a:cubicBezTo>
                <a:cubicBezTo>
                  <a:pt x="782066" y="1960942"/>
                  <a:pt x="773287" y="1945439"/>
                  <a:pt x="760491" y="1937442"/>
                </a:cubicBezTo>
                <a:cubicBezTo>
                  <a:pt x="725213" y="1915393"/>
                  <a:pt x="720752" y="1918630"/>
                  <a:pt x="679010" y="1910281"/>
                </a:cubicBezTo>
                <a:cubicBezTo>
                  <a:pt x="626814" y="1875483"/>
                  <a:pt x="677167" y="1905611"/>
                  <a:pt x="624689" y="1883121"/>
                </a:cubicBezTo>
                <a:cubicBezTo>
                  <a:pt x="612434" y="1877869"/>
                  <a:pt x="578302" y="1857174"/>
                  <a:pt x="561315" y="1855961"/>
                </a:cubicBezTo>
                <a:cubicBezTo>
                  <a:pt x="528203" y="1853596"/>
                  <a:pt x="493414" y="1825783"/>
                  <a:pt x="479834" y="1819747"/>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137490E-5763-FAE7-3A68-61A779F8B087}"/>
              </a:ext>
            </a:extLst>
          </p:cNvPr>
          <p:cNvSpPr/>
          <p:nvPr/>
        </p:nvSpPr>
        <p:spPr>
          <a:xfrm>
            <a:off x="4105691" y="2639145"/>
            <a:ext cx="99588" cy="8396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D02F7422-14FF-AD34-E457-0D5C636BEE66}"/>
              </a:ext>
            </a:extLst>
          </p:cNvPr>
          <p:cNvSpPr txBox="1">
            <a:spLocks/>
          </p:cNvSpPr>
          <p:nvPr/>
        </p:nvSpPr>
        <p:spPr>
          <a:xfrm>
            <a:off x="4425003" y="1259090"/>
            <a:ext cx="1595311" cy="347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latin typeface="Times New Roman" panose="02020603050405020304" pitchFamily="18" charset="0"/>
                <a:cs typeface="Times New Roman" panose="02020603050405020304" pitchFamily="18" charset="0"/>
              </a:rPr>
              <a:t>RD</a:t>
            </a:r>
            <a:r>
              <a:rPr lang="ja-JP" altLang="en-US" sz="2000" b="1"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000" b="1" dirty="0">
                <a:latin typeface="Times New Roman" panose="02020603050405020304" pitchFamily="18" charset="0"/>
                <a:cs typeface="Times New Roman" panose="02020603050405020304" pitchFamily="18" charset="0"/>
              </a:rPr>
              <a:t>1.5 km</a:t>
            </a:r>
          </a:p>
        </p:txBody>
      </p:sp>
      <p:sp>
        <p:nvSpPr>
          <p:cNvPr id="10" name="タイトル 1">
            <a:extLst>
              <a:ext uri="{FF2B5EF4-FFF2-40B4-BE49-F238E27FC236}">
                <a16:creationId xmlns:a16="http://schemas.microsoft.com/office/drawing/2014/main" id="{A4F56CF9-C565-B0FB-4D4C-A259CD0DAD6B}"/>
              </a:ext>
            </a:extLst>
          </p:cNvPr>
          <p:cNvSpPr txBox="1">
            <a:spLocks/>
          </p:cNvSpPr>
          <p:nvPr/>
        </p:nvSpPr>
        <p:spPr>
          <a:xfrm>
            <a:off x="8326341" y="1764200"/>
            <a:ext cx="1596244" cy="3495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latin typeface="Times New Roman" panose="02020603050405020304" pitchFamily="18" charset="0"/>
                <a:cs typeface="Times New Roman" panose="02020603050405020304" pitchFamily="18" charset="0"/>
              </a:rPr>
              <a:t>RD</a:t>
            </a:r>
            <a:r>
              <a:rPr lang="ja-JP" altLang="en-US" sz="2000" b="1"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000" b="1" dirty="0">
                <a:latin typeface="Times New Roman" panose="02020603050405020304" pitchFamily="18" charset="0"/>
                <a:cs typeface="Times New Roman" panose="02020603050405020304" pitchFamily="18" charset="0"/>
              </a:rPr>
              <a:t>17 km</a:t>
            </a:r>
          </a:p>
        </p:txBody>
      </p:sp>
      <p:sp>
        <p:nvSpPr>
          <p:cNvPr id="12" name="タイトル 1">
            <a:extLst>
              <a:ext uri="{FF2B5EF4-FFF2-40B4-BE49-F238E27FC236}">
                <a16:creationId xmlns:a16="http://schemas.microsoft.com/office/drawing/2014/main" id="{5AE06BFD-FF0C-C8FC-B00B-E5E37BDB33CB}"/>
              </a:ext>
            </a:extLst>
          </p:cNvPr>
          <p:cNvSpPr txBox="1">
            <a:spLocks/>
          </p:cNvSpPr>
          <p:nvPr/>
        </p:nvSpPr>
        <p:spPr>
          <a:xfrm>
            <a:off x="983713" y="3346366"/>
            <a:ext cx="3416481" cy="4074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latin typeface="Times New Roman" panose="02020603050405020304" pitchFamily="18" charset="0"/>
                <a:cs typeface="Times New Roman" panose="02020603050405020304" pitchFamily="18" charset="0"/>
              </a:rPr>
              <a:t>J-AMI Score 11</a:t>
            </a:r>
            <a:r>
              <a:rPr lang="ja-JP" altLang="en-US" sz="2000" b="1" dirty="0">
                <a:latin typeface="Times New Roman" panose="02020603050405020304" pitchFamily="18" charset="0"/>
                <a:cs typeface="Times New Roman" panose="02020603050405020304" pitchFamily="18" charset="0"/>
              </a:rPr>
              <a:t> </a:t>
            </a:r>
            <a:r>
              <a:rPr lang="en-US" altLang="ja-JP" sz="2000" b="1" dirty="0">
                <a:latin typeface="Times New Roman" panose="02020603050405020304" pitchFamily="18" charset="0"/>
                <a:cs typeface="Times New Roman" panose="02020603050405020304" pitchFamily="18" charset="0"/>
              </a:rPr>
              <a:t>(C2H4T5)</a:t>
            </a:r>
          </a:p>
        </p:txBody>
      </p:sp>
      <p:sp>
        <p:nvSpPr>
          <p:cNvPr id="13" name="フリーフォーム: 図形 16">
            <a:extLst>
              <a:ext uri="{FF2B5EF4-FFF2-40B4-BE49-F238E27FC236}">
                <a16:creationId xmlns:a16="http://schemas.microsoft.com/office/drawing/2014/main" id="{1CA6F188-09D0-BF32-BCC6-B9BB8F17C7BD}"/>
              </a:ext>
            </a:extLst>
          </p:cNvPr>
          <p:cNvSpPr/>
          <p:nvPr/>
        </p:nvSpPr>
        <p:spPr>
          <a:xfrm>
            <a:off x="4150958" y="1751515"/>
            <a:ext cx="1413094" cy="944052"/>
          </a:xfrm>
          <a:custGeom>
            <a:avLst/>
            <a:gdLst>
              <a:gd name="connsiteX0" fmla="*/ 0 w 1394233"/>
              <a:gd name="connsiteY0" fmla="*/ 1013988 h 1013988"/>
              <a:gd name="connsiteX1" fmla="*/ 162962 w 1394233"/>
              <a:gd name="connsiteY1" fmla="*/ 724277 h 1013988"/>
              <a:gd name="connsiteX2" fmla="*/ 688063 w 1394233"/>
              <a:gd name="connsiteY2" fmla="*/ 461727 h 1013988"/>
              <a:gd name="connsiteX3" fmla="*/ 860079 w 1394233"/>
              <a:gd name="connsiteY3" fmla="*/ 90535 h 1013988"/>
              <a:gd name="connsiteX4" fmla="*/ 1394233 w 1394233"/>
              <a:gd name="connsiteY4" fmla="*/ 0 h 1013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233" h="1013988">
                <a:moveTo>
                  <a:pt x="0" y="1013988"/>
                </a:moveTo>
                <a:cubicBezTo>
                  <a:pt x="24142" y="915154"/>
                  <a:pt x="48285" y="816320"/>
                  <a:pt x="162962" y="724277"/>
                </a:cubicBezTo>
                <a:cubicBezTo>
                  <a:pt x="277639" y="632234"/>
                  <a:pt x="571877" y="567351"/>
                  <a:pt x="688063" y="461727"/>
                </a:cubicBezTo>
                <a:cubicBezTo>
                  <a:pt x="804249" y="356103"/>
                  <a:pt x="742384" y="167489"/>
                  <a:pt x="860079" y="90535"/>
                </a:cubicBezTo>
                <a:cubicBezTo>
                  <a:pt x="977774" y="13581"/>
                  <a:pt x="1309734" y="15089"/>
                  <a:pt x="139423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20">
            <a:extLst>
              <a:ext uri="{FF2B5EF4-FFF2-40B4-BE49-F238E27FC236}">
                <a16:creationId xmlns:a16="http://schemas.microsoft.com/office/drawing/2014/main" id="{E42A21CE-9B62-44D8-89B5-02BAF05B3116}"/>
              </a:ext>
            </a:extLst>
          </p:cNvPr>
          <p:cNvSpPr/>
          <p:nvPr/>
        </p:nvSpPr>
        <p:spPr>
          <a:xfrm>
            <a:off x="4205279" y="1169899"/>
            <a:ext cx="6134441" cy="2285634"/>
          </a:xfrm>
          <a:custGeom>
            <a:avLst/>
            <a:gdLst>
              <a:gd name="connsiteX0" fmla="*/ 0 w 5386812"/>
              <a:gd name="connsiteY0" fmla="*/ 1062694 h 1619319"/>
              <a:gd name="connsiteX1" fmla="*/ 697117 w 5386812"/>
              <a:gd name="connsiteY1" fmla="*/ 899731 h 1619319"/>
              <a:gd name="connsiteX2" fmla="*/ 697117 w 5386812"/>
              <a:gd name="connsiteY2" fmla="*/ 899731 h 1619319"/>
              <a:gd name="connsiteX3" fmla="*/ 1792586 w 5386812"/>
              <a:gd name="connsiteY3" fmla="*/ 1008373 h 1619319"/>
              <a:gd name="connsiteX4" fmla="*/ 2616452 w 5386812"/>
              <a:gd name="connsiteY4" fmla="*/ 564753 h 1619319"/>
              <a:gd name="connsiteX5" fmla="*/ 2824681 w 5386812"/>
              <a:gd name="connsiteY5" fmla="*/ 75866 h 1619319"/>
              <a:gd name="connsiteX6" fmla="*/ 3232087 w 5386812"/>
              <a:gd name="connsiteY6" fmla="*/ 157347 h 1619319"/>
              <a:gd name="connsiteX7" fmla="*/ 3530852 w 5386812"/>
              <a:gd name="connsiteY7" fmla="*/ 1533474 h 1619319"/>
              <a:gd name="connsiteX8" fmla="*/ 4445252 w 5386812"/>
              <a:gd name="connsiteY8" fmla="*/ 1406725 h 1619319"/>
              <a:gd name="connsiteX9" fmla="*/ 4789283 w 5386812"/>
              <a:gd name="connsiteY9" fmla="*/ 854464 h 1619319"/>
              <a:gd name="connsiteX10" fmla="*/ 5078994 w 5386812"/>
              <a:gd name="connsiteY10" fmla="*/ 772983 h 1619319"/>
              <a:gd name="connsiteX11" fmla="*/ 5386812 w 5386812"/>
              <a:gd name="connsiteY11" fmla="*/ 872571 h 161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6812" h="1619319">
                <a:moveTo>
                  <a:pt x="0" y="1062694"/>
                </a:moveTo>
                <a:lnTo>
                  <a:pt x="697117" y="899731"/>
                </a:lnTo>
                <a:lnTo>
                  <a:pt x="697117" y="899731"/>
                </a:lnTo>
                <a:cubicBezTo>
                  <a:pt x="879695" y="917838"/>
                  <a:pt x="1472697" y="1064203"/>
                  <a:pt x="1792586" y="1008373"/>
                </a:cubicBezTo>
                <a:cubicBezTo>
                  <a:pt x="2112475" y="952543"/>
                  <a:pt x="2444436" y="720171"/>
                  <a:pt x="2616452" y="564753"/>
                </a:cubicBezTo>
                <a:cubicBezTo>
                  <a:pt x="2788468" y="409335"/>
                  <a:pt x="2722075" y="143767"/>
                  <a:pt x="2824681" y="75866"/>
                </a:cubicBezTo>
                <a:cubicBezTo>
                  <a:pt x="2927287" y="7965"/>
                  <a:pt x="3114392" y="-85588"/>
                  <a:pt x="3232087" y="157347"/>
                </a:cubicBezTo>
                <a:cubicBezTo>
                  <a:pt x="3349782" y="400282"/>
                  <a:pt x="3328658" y="1325244"/>
                  <a:pt x="3530852" y="1533474"/>
                </a:cubicBezTo>
                <a:cubicBezTo>
                  <a:pt x="3733046" y="1741704"/>
                  <a:pt x="4235514" y="1519893"/>
                  <a:pt x="4445252" y="1406725"/>
                </a:cubicBezTo>
                <a:cubicBezTo>
                  <a:pt x="4654991" y="1293557"/>
                  <a:pt x="4683659" y="960088"/>
                  <a:pt x="4789283" y="854464"/>
                </a:cubicBezTo>
                <a:cubicBezTo>
                  <a:pt x="4894907" y="748840"/>
                  <a:pt x="4979406" y="769965"/>
                  <a:pt x="5078994" y="772983"/>
                </a:cubicBezTo>
                <a:cubicBezTo>
                  <a:pt x="5178582" y="776001"/>
                  <a:pt x="5353616" y="860500"/>
                  <a:pt x="5386812" y="8725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21">
            <a:extLst>
              <a:ext uri="{FF2B5EF4-FFF2-40B4-BE49-F238E27FC236}">
                <a16:creationId xmlns:a16="http://schemas.microsoft.com/office/drawing/2014/main" id="{6DE467F4-9C44-1E2A-4CBA-2B2262AC4A87}"/>
              </a:ext>
            </a:extLst>
          </p:cNvPr>
          <p:cNvSpPr/>
          <p:nvPr/>
        </p:nvSpPr>
        <p:spPr>
          <a:xfrm>
            <a:off x="4150958" y="2695567"/>
            <a:ext cx="4083113" cy="2068612"/>
          </a:xfrm>
          <a:custGeom>
            <a:avLst/>
            <a:gdLst>
              <a:gd name="connsiteX0" fmla="*/ 0 w 4209862"/>
              <a:gd name="connsiteY0" fmla="*/ 0 h 2068612"/>
              <a:gd name="connsiteX1" fmla="*/ 217283 w 4209862"/>
              <a:gd name="connsiteY1" fmla="*/ 144855 h 2068612"/>
              <a:gd name="connsiteX2" fmla="*/ 81481 w 4209862"/>
              <a:gd name="connsiteY2" fmla="*/ 697116 h 2068612"/>
              <a:gd name="connsiteX3" fmla="*/ 235390 w 4209862"/>
              <a:gd name="connsiteY3" fmla="*/ 1095469 h 2068612"/>
              <a:gd name="connsiteX4" fmla="*/ 814812 w 4209862"/>
              <a:gd name="connsiteY4" fmla="*/ 841972 h 2068612"/>
              <a:gd name="connsiteX5" fmla="*/ 1158844 w 4209862"/>
              <a:gd name="connsiteY5" fmla="*/ 905346 h 2068612"/>
              <a:gd name="connsiteX6" fmla="*/ 1511929 w 4209862"/>
              <a:gd name="connsiteY6" fmla="*/ 1475714 h 2068612"/>
              <a:gd name="connsiteX7" fmla="*/ 2245260 w 4209862"/>
              <a:gd name="connsiteY7" fmla="*/ 1258431 h 2068612"/>
              <a:gd name="connsiteX8" fmla="*/ 2688880 w 4209862"/>
              <a:gd name="connsiteY8" fmla="*/ 1421394 h 2068612"/>
              <a:gd name="connsiteX9" fmla="*/ 2960483 w 4209862"/>
              <a:gd name="connsiteY9" fmla="*/ 2064190 h 2068612"/>
              <a:gd name="connsiteX10" fmla="*/ 3856777 w 4209862"/>
              <a:gd name="connsiteY10" fmla="*/ 1711105 h 2068612"/>
              <a:gd name="connsiteX11" fmla="*/ 4209862 w 4209862"/>
              <a:gd name="connsiteY11" fmla="*/ 1828800 h 206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9862" h="2068612">
                <a:moveTo>
                  <a:pt x="0" y="0"/>
                </a:moveTo>
                <a:cubicBezTo>
                  <a:pt x="101851" y="14334"/>
                  <a:pt x="203703" y="28669"/>
                  <a:pt x="217283" y="144855"/>
                </a:cubicBezTo>
                <a:cubicBezTo>
                  <a:pt x="230863" y="261041"/>
                  <a:pt x="78463" y="538680"/>
                  <a:pt x="81481" y="697116"/>
                </a:cubicBezTo>
                <a:cubicBezTo>
                  <a:pt x="84499" y="855552"/>
                  <a:pt x="113168" y="1071326"/>
                  <a:pt x="235390" y="1095469"/>
                </a:cubicBezTo>
                <a:cubicBezTo>
                  <a:pt x="357612" y="1119612"/>
                  <a:pt x="660903" y="873659"/>
                  <a:pt x="814812" y="841972"/>
                </a:cubicBezTo>
                <a:cubicBezTo>
                  <a:pt x="968721" y="810285"/>
                  <a:pt x="1042658" y="799722"/>
                  <a:pt x="1158844" y="905346"/>
                </a:cubicBezTo>
                <a:cubicBezTo>
                  <a:pt x="1275030" y="1010970"/>
                  <a:pt x="1330860" y="1416867"/>
                  <a:pt x="1511929" y="1475714"/>
                </a:cubicBezTo>
                <a:cubicBezTo>
                  <a:pt x="1692998" y="1534562"/>
                  <a:pt x="2049102" y="1267484"/>
                  <a:pt x="2245260" y="1258431"/>
                </a:cubicBezTo>
                <a:cubicBezTo>
                  <a:pt x="2441418" y="1249378"/>
                  <a:pt x="2569676" y="1287101"/>
                  <a:pt x="2688880" y="1421394"/>
                </a:cubicBezTo>
                <a:cubicBezTo>
                  <a:pt x="2808084" y="1555687"/>
                  <a:pt x="2765834" y="2015905"/>
                  <a:pt x="2960483" y="2064190"/>
                </a:cubicBezTo>
                <a:cubicBezTo>
                  <a:pt x="3155132" y="2112475"/>
                  <a:pt x="3648547" y="1750337"/>
                  <a:pt x="3856777" y="1711105"/>
                </a:cubicBezTo>
                <a:cubicBezTo>
                  <a:pt x="4065007" y="1671873"/>
                  <a:pt x="4155541" y="1803149"/>
                  <a:pt x="4209862" y="18288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581139" y="1549122"/>
            <a:ext cx="564958" cy="400110"/>
          </a:xfrm>
          <a:prstGeom prst="rect">
            <a:avLst/>
          </a:prstGeom>
          <a:noFill/>
        </p:spPr>
        <p:txBody>
          <a:bodyPr wrap="square" rtlCol="0">
            <a:spAutoFit/>
          </a:bodyPr>
          <a:lstStyle/>
          <a:p>
            <a:r>
              <a:rPr kumimoji="1" lang="en-US" altLang="ja-JP" sz="2000" b="1" dirty="0">
                <a:latin typeface="Times New Roman" panose="02020603050405020304" pitchFamily="18" charset="0"/>
                <a:cs typeface="Times New Roman" panose="02020603050405020304" pitchFamily="18" charset="0"/>
              </a:rPr>
              <a:t>C</a:t>
            </a:r>
            <a:endParaRPr kumimoji="1" lang="ja-JP" altLang="en-US" sz="2000" b="1" dirty="0">
              <a:latin typeface="Times New Roman" panose="02020603050405020304" pitchFamily="18" charset="0"/>
              <a:cs typeface="Times New Roman" panose="02020603050405020304" pitchFamily="18" charset="0"/>
            </a:endParaRPr>
          </a:p>
        </p:txBody>
      </p:sp>
      <p:sp>
        <p:nvSpPr>
          <p:cNvPr id="17" name="楕円 16"/>
          <p:cNvSpPr/>
          <p:nvPr/>
        </p:nvSpPr>
        <p:spPr>
          <a:xfrm>
            <a:off x="5609319" y="1594590"/>
            <a:ext cx="321779" cy="31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0339720" y="2269586"/>
            <a:ext cx="564958" cy="400110"/>
          </a:xfrm>
          <a:prstGeom prst="rect">
            <a:avLst/>
          </a:prstGeom>
          <a:noFill/>
        </p:spPr>
        <p:txBody>
          <a:bodyPr wrap="square" rtlCol="0">
            <a:spAutoFit/>
          </a:bodyPr>
          <a:lstStyle/>
          <a:p>
            <a:r>
              <a:rPr kumimoji="1" lang="en-US" altLang="ja-JP" sz="2000" b="1" dirty="0">
                <a:latin typeface="Times New Roman" panose="02020603050405020304" pitchFamily="18" charset="0"/>
                <a:cs typeface="Times New Roman" panose="02020603050405020304" pitchFamily="18" charset="0"/>
              </a:rPr>
              <a:t>T</a:t>
            </a:r>
            <a:endParaRPr kumimoji="1" lang="ja-JP" altLang="en-US" sz="2000" b="1" dirty="0">
              <a:latin typeface="Times New Roman" panose="02020603050405020304" pitchFamily="18" charset="0"/>
              <a:cs typeface="Times New Roman" panose="02020603050405020304" pitchFamily="18" charset="0"/>
            </a:endParaRPr>
          </a:p>
        </p:txBody>
      </p:sp>
      <p:sp>
        <p:nvSpPr>
          <p:cNvPr id="19" name="楕円 18"/>
          <p:cNvSpPr/>
          <p:nvPr/>
        </p:nvSpPr>
        <p:spPr>
          <a:xfrm>
            <a:off x="10339720" y="2307676"/>
            <a:ext cx="321779" cy="31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79228" y="1072895"/>
            <a:ext cx="10125450" cy="3792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字幕 2">
            <a:extLst>
              <a:ext uri="{FF2B5EF4-FFF2-40B4-BE49-F238E27FC236}">
                <a16:creationId xmlns:a16="http://schemas.microsoft.com/office/drawing/2014/main" id="{0F1FF3D7-0157-0216-33B1-C78501DE6A75}"/>
              </a:ext>
            </a:extLst>
          </p:cNvPr>
          <p:cNvSpPr txBox="1">
            <a:spLocks/>
          </p:cNvSpPr>
          <p:nvPr/>
        </p:nvSpPr>
        <p:spPr>
          <a:xfrm>
            <a:off x="390377" y="5273830"/>
            <a:ext cx="11081442" cy="395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latin typeface="Times New Roman" panose="02020603050405020304" pitchFamily="18" charset="0"/>
                <a:cs typeface="Times New Roman" panose="02020603050405020304" pitchFamily="18" charset="0"/>
              </a:rPr>
              <a:t> Since the RD 1.5 km to the nearest clinic is greater than 1 km and less than 2 km, the score is </a:t>
            </a:r>
            <a:r>
              <a:rPr lang="en-US" altLang="ja-JP" sz="2000" b="1" dirty="0">
                <a:latin typeface="Times New Roman" panose="02020603050405020304" pitchFamily="18" charset="0"/>
                <a:cs typeface="Times New Roman" panose="02020603050405020304" pitchFamily="18" charset="0"/>
              </a:rPr>
              <a:t>2</a:t>
            </a:r>
            <a:r>
              <a:rPr lang="en-US" altLang="ja-JP" sz="2000" dirty="0">
                <a:latin typeface="Times New Roman" panose="02020603050405020304" pitchFamily="18" charset="0"/>
                <a:cs typeface="Times New Roman" panose="02020603050405020304" pitchFamily="18" charset="0"/>
              </a:rPr>
              <a:t> points.</a:t>
            </a:r>
            <a:endParaRPr lang="ja-JP" altLang="en-US" sz="2000" dirty="0">
              <a:latin typeface="Times New Roman" panose="02020603050405020304" pitchFamily="18" charset="0"/>
              <a:cs typeface="Times New Roman" panose="02020603050405020304" pitchFamily="18" charset="0"/>
            </a:endParaRPr>
          </a:p>
        </p:txBody>
      </p:sp>
      <p:sp>
        <p:nvSpPr>
          <p:cNvPr id="24" name="字幕 2">
            <a:extLst>
              <a:ext uri="{FF2B5EF4-FFF2-40B4-BE49-F238E27FC236}">
                <a16:creationId xmlns:a16="http://schemas.microsoft.com/office/drawing/2014/main" id="{4CE49943-9435-6376-3886-39178DB9A35C}"/>
              </a:ext>
            </a:extLst>
          </p:cNvPr>
          <p:cNvSpPr txBox="1">
            <a:spLocks/>
          </p:cNvSpPr>
          <p:nvPr/>
        </p:nvSpPr>
        <p:spPr>
          <a:xfrm>
            <a:off x="390377" y="5681703"/>
            <a:ext cx="10900372" cy="4168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b="1"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Since the RD 7 km to the nearest hospital is greater than 6 km and less than 8 km, the score is </a:t>
            </a:r>
            <a:r>
              <a:rPr lang="en-US" altLang="ja-JP" sz="2000" b="1" dirty="0">
                <a:latin typeface="Times New Roman" panose="02020603050405020304" pitchFamily="18" charset="0"/>
                <a:cs typeface="Times New Roman" panose="02020603050405020304" pitchFamily="18" charset="0"/>
              </a:rPr>
              <a:t>4</a:t>
            </a:r>
            <a:r>
              <a:rPr lang="en-US" altLang="ja-JP" sz="2000" dirty="0">
                <a:latin typeface="Times New Roman" panose="02020603050405020304" pitchFamily="18" charset="0"/>
                <a:cs typeface="Times New Roman" panose="02020603050405020304" pitchFamily="18" charset="0"/>
              </a:rPr>
              <a:t> points.</a:t>
            </a:r>
            <a:endParaRPr lang="ja-JP" altLang="en-US" sz="20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148208" y="5228362"/>
            <a:ext cx="564958" cy="400110"/>
          </a:xfrm>
          <a:prstGeom prst="rect">
            <a:avLst/>
          </a:prstGeom>
          <a:noFill/>
        </p:spPr>
        <p:txBody>
          <a:bodyPr wrap="square" rtlCol="0">
            <a:spAutoFit/>
          </a:bodyPr>
          <a:lstStyle/>
          <a:p>
            <a:r>
              <a:rPr kumimoji="1" lang="en-US" altLang="ja-JP" sz="2000" b="1" dirty="0">
                <a:latin typeface="Times New Roman" panose="02020603050405020304" pitchFamily="18" charset="0"/>
                <a:cs typeface="Times New Roman" panose="02020603050405020304" pitchFamily="18" charset="0"/>
              </a:rPr>
              <a:t>C</a:t>
            </a:r>
            <a:endParaRPr kumimoji="1" lang="ja-JP" altLang="en-US" sz="2000" b="1" dirty="0">
              <a:latin typeface="Times New Roman" panose="02020603050405020304" pitchFamily="18" charset="0"/>
              <a:cs typeface="Times New Roman" panose="02020603050405020304" pitchFamily="18" charset="0"/>
            </a:endParaRPr>
          </a:p>
        </p:txBody>
      </p:sp>
      <p:sp>
        <p:nvSpPr>
          <p:cNvPr id="26" name="楕円 25"/>
          <p:cNvSpPr/>
          <p:nvPr/>
        </p:nvSpPr>
        <p:spPr>
          <a:xfrm>
            <a:off x="170846" y="5273830"/>
            <a:ext cx="321779" cy="31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59265" y="6071280"/>
            <a:ext cx="564958" cy="400110"/>
          </a:xfrm>
          <a:prstGeom prst="rect">
            <a:avLst/>
          </a:prstGeom>
          <a:noFill/>
        </p:spPr>
        <p:txBody>
          <a:bodyPr wrap="square" rtlCol="0">
            <a:spAutoFit/>
          </a:bodyPr>
          <a:lstStyle/>
          <a:p>
            <a:r>
              <a:rPr kumimoji="1" lang="en-US" altLang="ja-JP" sz="2000" b="1" dirty="0">
                <a:latin typeface="Times New Roman" panose="02020603050405020304" pitchFamily="18" charset="0"/>
                <a:cs typeface="Times New Roman" panose="02020603050405020304" pitchFamily="18" charset="0"/>
              </a:rPr>
              <a:t>T</a:t>
            </a:r>
            <a:endParaRPr kumimoji="1" lang="ja-JP" altLang="en-US" sz="2000" b="1" dirty="0">
              <a:latin typeface="Times New Roman" panose="02020603050405020304" pitchFamily="18" charset="0"/>
              <a:cs typeface="Times New Roman" panose="02020603050405020304" pitchFamily="18" charset="0"/>
            </a:endParaRPr>
          </a:p>
        </p:txBody>
      </p:sp>
      <p:sp>
        <p:nvSpPr>
          <p:cNvPr id="28" name="楕円 27"/>
          <p:cNvSpPr/>
          <p:nvPr/>
        </p:nvSpPr>
        <p:spPr>
          <a:xfrm>
            <a:off x="170846" y="6112878"/>
            <a:ext cx="321779" cy="31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48208" y="5654352"/>
            <a:ext cx="564958" cy="400110"/>
          </a:xfrm>
          <a:prstGeom prst="rect">
            <a:avLst/>
          </a:prstGeom>
          <a:noFill/>
        </p:spPr>
        <p:txBody>
          <a:bodyPr wrap="square" rtlCol="0">
            <a:spAutoFit/>
          </a:bodyPr>
          <a:lstStyle/>
          <a:p>
            <a:r>
              <a:rPr lang="en-US" altLang="ja-JP" sz="2000" b="1" dirty="0">
                <a:latin typeface="Times New Roman" panose="02020603050405020304" pitchFamily="18" charset="0"/>
                <a:cs typeface="Times New Roman" panose="02020603050405020304" pitchFamily="18" charset="0"/>
              </a:rPr>
              <a:t>H</a:t>
            </a:r>
            <a:endParaRPr kumimoji="1" lang="ja-JP" altLang="en-US" sz="2000" b="1" dirty="0">
              <a:latin typeface="Times New Roman" panose="02020603050405020304" pitchFamily="18" charset="0"/>
              <a:cs typeface="Times New Roman" panose="02020603050405020304" pitchFamily="18" charset="0"/>
            </a:endParaRPr>
          </a:p>
        </p:txBody>
      </p:sp>
      <p:sp>
        <p:nvSpPr>
          <p:cNvPr id="30" name="楕円 29"/>
          <p:cNvSpPr/>
          <p:nvPr/>
        </p:nvSpPr>
        <p:spPr>
          <a:xfrm>
            <a:off x="170873" y="5695950"/>
            <a:ext cx="321779" cy="31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字幕 2">
            <a:extLst>
              <a:ext uri="{FF2B5EF4-FFF2-40B4-BE49-F238E27FC236}">
                <a16:creationId xmlns:a16="http://schemas.microsoft.com/office/drawing/2014/main" id="{CF259A2F-34C1-ABED-D34C-192CC52454CF}"/>
              </a:ext>
            </a:extLst>
          </p:cNvPr>
          <p:cNvSpPr txBox="1">
            <a:spLocks/>
          </p:cNvSpPr>
          <p:nvPr/>
        </p:nvSpPr>
        <p:spPr>
          <a:xfrm>
            <a:off x="390376" y="6084131"/>
            <a:ext cx="11780037" cy="4168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b="1"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Since the RD 17 km to the nearest tertiary hospital is greater than 16 km and less than 20 km, the score is </a:t>
            </a:r>
            <a:r>
              <a:rPr lang="en-US" altLang="ja-JP" sz="2000" b="1" dirty="0">
                <a:latin typeface="Times New Roman" panose="02020603050405020304" pitchFamily="18" charset="0"/>
                <a:cs typeface="Times New Roman" panose="02020603050405020304" pitchFamily="18" charset="0"/>
              </a:rPr>
              <a:t>5</a:t>
            </a:r>
            <a:r>
              <a:rPr lang="en-US" altLang="ja-JP" sz="2000" dirty="0">
                <a:latin typeface="Times New Roman" panose="02020603050405020304" pitchFamily="18" charset="0"/>
                <a:cs typeface="Times New Roman" panose="02020603050405020304" pitchFamily="18" charset="0"/>
              </a:rPr>
              <a:t> points.</a:t>
            </a:r>
            <a:endParaRPr lang="ja-JP" altLang="en-US" sz="2000" dirty="0">
              <a:latin typeface="Times New Roman" panose="02020603050405020304" pitchFamily="18" charset="0"/>
              <a:cs typeface="Times New Roman" panose="02020603050405020304" pitchFamily="18" charset="0"/>
            </a:endParaRPr>
          </a:p>
        </p:txBody>
      </p:sp>
      <p:sp>
        <p:nvSpPr>
          <p:cNvPr id="32" name="タイトル 1">
            <a:extLst>
              <a:ext uri="{FF2B5EF4-FFF2-40B4-BE49-F238E27FC236}">
                <a16:creationId xmlns:a16="http://schemas.microsoft.com/office/drawing/2014/main" id="{DFFE13F9-847B-E600-4E0C-93ED7EE9387B}"/>
              </a:ext>
            </a:extLst>
          </p:cNvPr>
          <p:cNvSpPr txBox="1">
            <a:spLocks/>
          </p:cNvSpPr>
          <p:nvPr/>
        </p:nvSpPr>
        <p:spPr>
          <a:xfrm>
            <a:off x="7251313" y="4016529"/>
            <a:ext cx="1719745" cy="2716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latin typeface="Times New Roman" panose="02020603050405020304" pitchFamily="18" charset="0"/>
                <a:cs typeface="Times New Roman" panose="02020603050405020304" pitchFamily="18" charset="0"/>
              </a:rPr>
              <a:t>RD</a:t>
            </a:r>
            <a:r>
              <a:rPr lang="ja-JP" altLang="en-US" sz="2000" b="1"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000" b="1" dirty="0">
                <a:latin typeface="Times New Roman" panose="02020603050405020304" pitchFamily="18" charset="0"/>
                <a:cs typeface="Times New Roman" panose="02020603050405020304" pitchFamily="18" charset="0"/>
              </a:rPr>
              <a:t>7 km</a:t>
            </a:r>
          </a:p>
        </p:txBody>
      </p:sp>
      <p:sp>
        <p:nvSpPr>
          <p:cNvPr id="33" name="テキスト ボックス 32"/>
          <p:cNvSpPr txBox="1"/>
          <p:nvPr/>
        </p:nvSpPr>
        <p:spPr>
          <a:xfrm>
            <a:off x="8234071" y="4339594"/>
            <a:ext cx="564958" cy="400110"/>
          </a:xfrm>
          <a:prstGeom prst="rect">
            <a:avLst/>
          </a:prstGeom>
          <a:noFill/>
        </p:spPr>
        <p:txBody>
          <a:bodyPr wrap="square" rtlCol="0">
            <a:spAutoFit/>
          </a:bodyPr>
          <a:lstStyle/>
          <a:p>
            <a:r>
              <a:rPr lang="en-US" altLang="ja-JP" sz="2000" b="1" dirty="0">
                <a:latin typeface="Times New Roman" panose="02020603050405020304" pitchFamily="18" charset="0"/>
                <a:cs typeface="Times New Roman" panose="02020603050405020304" pitchFamily="18" charset="0"/>
              </a:rPr>
              <a:t>H</a:t>
            </a:r>
            <a:endParaRPr kumimoji="1" lang="ja-JP" altLang="en-US" sz="2000" b="1" dirty="0">
              <a:latin typeface="Times New Roman" panose="02020603050405020304" pitchFamily="18" charset="0"/>
              <a:cs typeface="Times New Roman" panose="02020603050405020304" pitchFamily="18" charset="0"/>
            </a:endParaRPr>
          </a:p>
        </p:txBody>
      </p:sp>
      <p:sp>
        <p:nvSpPr>
          <p:cNvPr id="34" name="楕円 33"/>
          <p:cNvSpPr/>
          <p:nvPr/>
        </p:nvSpPr>
        <p:spPr>
          <a:xfrm>
            <a:off x="8256736" y="4381192"/>
            <a:ext cx="321779" cy="31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字幕 2">
            <a:extLst>
              <a:ext uri="{FF2B5EF4-FFF2-40B4-BE49-F238E27FC236}">
                <a16:creationId xmlns:a16="http://schemas.microsoft.com/office/drawing/2014/main" id="{39269F2C-AF6E-958B-99FB-E8FC5F9AE335}"/>
              </a:ext>
            </a:extLst>
          </p:cNvPr>
          <p:cNvSpPr txBox="1">
            <a:spLocks/>
          </p:cNvSpPr>
          <p:nvPr/>
        </p:nvSpPr>
        <p:spPr>
          <a:xfrm>
            <a:off x="145897" y="6562089"/>
            <a:ext cx="11829860" cy="4168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600" dirty="0">
                <a:latin typeface="Times New Roman" panose="02020603050405020304" pitchFamily="18" charset="0"/>
                <a:cs typeface="Times New Roman" panose="02020603050405020304" pitchFamily="18" charset="0"/>
              </a:rPr>
              <a:t>RD; road distance, C; clinic, H; secondary hospital, T; tertiary hospital </a:t>
            </a:r>
          </a:p>
        </p:txBody>
      </p:sp>
      <p:sp>
        <p:nvSpPr>
          <p:cNvPr id="3" name="テキスト ボックス 2"/>
          <p:cNvSpPr txBox="1"/>
          <p:nvPr/>
        </p:nvSpPr>
        <p:spPr>
          <a:xfrm>
            <a:off x="724223" y="4874917"/>
            <a:ext cx="8497050" cy="430887"/>
          </a:xfrm>
          <a:prstGeom prst="rect">
            <a:avLst/>
          </a:prstGeom>
          <a:noFill/>
        </p:spPr>
        <p:txBody>
          <a:bodyPr wrap="square" rtlCol="0">
            <a:spAutoFit/>
          </a:bodyPr>
          <a:lstStyle/>
          <a:p>
            <a:r>
              <a:rPr lang="en-US" altLang="ja-JP" sz="2200" b="1" dirty="0">
                <a:latin typeface="Times New Roman" panose="02020603050405020304" pitchFamily="18" charset="0"/>
                <a:cs typeface="Times New Roman" panose="02020603050405020304" pitchFamily="18" charset="0"/>
              </a:rPr>
              <a:t>Figure 3. Example: Calculating J-AMI scores </a:t>
            </a:r>
            <a:endParaRPr kumimoji="1" lang="ja-JP" altLang="en-US" sz="2200" dirty="0"/>
          </a:p>
        </p:txBody>
      </p:sp>
    </p:spTree>
    <p:extLst>
      <p:ext uri="{BB962C8B-B14F-4D97-AF65-F5344CB8AC3E}">
        <p14:creationId xmlns:p14="http://schemas.microsoft.com/office/powerpoint/2010/main" val="12600128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1540</Words>
  <Application>Microsoft Office PowerPoint</Application>
  <PresentationFormat>ワイド画面</PresentationFormat>
  <Paragraphs>206</Paragraphs>
  <Slides>17</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Mangal</vt:lpstr>
      <vt:lpstr>ＭＳ ゴシック</vt:lpstr>
      <vt:lpstr>ＭＳ 明朝</vt:lpstr>
      <vt:lpstr>PMingLiU</vt:lpstr>
      <vt:lpstr>游ゴシック</vt:lpstr>
      <vt:lpstr>游ゴシック Light</vt:lpstr>
      <vt:lpstr>游明朝</vt:lpstr>
      <vt:lpstr>Arial</vt:lpstr>
      <vt:lpstr>Calibri</vt:lpstr>
      <vt:lpstr>Cambria Math</vt:lpstr>
      <vt:lpstr>Times New Roman</vt:lpstr>
      <vt:lpstr>Wingdings</vt:lpstr>
      <vt:lpstr>Office テーマ</vt:lpstr>
      <vt:lpstr>Association between a new healthcare access index and life expectancy in the Kanto region of Japan</vt:lpstr>
      <vt:lpstr>WONCA APR Conference 2024 COI Disclosure</vt:lpstr>
      <vt:lpstr>Introduction (1)</vt:lpstr>
      <vt:lpstr>Introduction (2)</vt:lpstr>
      <vt:lpstr>Purpose</vt:lpstr>
      <vt:lpstr>Methods (1): Subject area and life expectancy </vt:lpstr>
      <vt:lpstr>Methods (2): Developing the J-AMI</vt:lpstr>
      <vt:lpstr>Methods (3): Developing the J-AMI </vt:lpstr>
      <vt:lpstr>Methods (4) </vt:lpstr>
      <vt:lpstr>Methods (5) Calculating the population-weighted municipal J-AMI score (PWM-J-AMI score)</vt:lpstr>
      <vt:lpstr>Methods (6): Statistical analysis</vt:lpstr>
      <vt:lpstr>Results (1)</vt:lpstr>
      <vt:lpstr>Results (2)</vt:lpstr>
      <vt:lpstr>Results (3) </vt:lpstr>
      <vt:lpstr>Discussion (1)</vt:lpstr>
      <vt:lpstr>Discussion (2)</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between a New Healthcare Access Index and Life Expectancy in the Kanto Region of Japan</dc:title>
  <dc:creator>Aki</dc:creator>
  <cp:lastModifiedBy>Aki</cp:lastModifiedBy>
  <cp:revision>125</cp:revision>
  <cp:lastPrinted>2024-08-05T07:21:31Z</cp:lastPrinted>
  <dcterms:created xsi:type="dcterms:W3CDTF">2024-07-22T06:00:18Z</dcterms:created>
  <dcterms:modified xsi:type="dcterms:W3CDTF">2024-08-14T06:13:20Z</dcterms:modified>
</cp:coreProperties>
</file>