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</p:sldMasterIdLst>
  <p:sldIdLst>
    <p:sldId id="256" r:id="rId3"/>
    <p:sldId id="259" r:id="rId4"/>
    <p:sldId id="267" r:id="rId5"/>
    <p:sldId id="268" r:id="rId6"/>
    <p:sldId id="271" r:id="rId7"/>
    <p:sldId id="270" r:id="rId8"/>
    <p:sldId id="263" r:id="rId9"/>
  </p:sldIdLst>
  <p:sldSz cx="9144000" cy="5143500" type="screen16x9"/>
  <p:notesSz cx="6858000" cy="91440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1859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94"/>
  </p:normalViewPr>
  <p:slideViewPr>
    <p:cSldViewPr snapToObjects="1">
      <p:cViewPr varScale="1">
        <p:scale>
          <a:sx n="115" d="100"/>
          <a:sy n="115" d="100"/>
        </p:scale>
        <p:origin x="442" y="77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AU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F25970-3A4F-E768-6FDA-04E943FBC3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41BDCB-0963-4811-9815-2D02FCA75CA1}" type="datetime1">
              <a:rPr lang="en-US" altLang="en-US"/>
              <a:pPr>
                <a:defRPr/>
              </a:pPr>
              <a:t>10/13/2026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5469B3-8F10-5014-027A-F41A35A7D6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B715B1-8005-E25E-DF39-0E572A0CF2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8611AD-3EEE-457B-8ED2-80888E0C0B1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470382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339E7A-1E85-A7BA-1E34-8301FA3354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CF01B9-9755-48C7-AB67-6290FA6F4F56}" type="datetime1">
              <a:rPr lang="en-US" altLang="en-US"/>
              <a:pPr>
                <a:defRPr/>
              </a:pPr>
              <a:t>10/13/2026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1674F2-5D8E-88C3-4D28-5B6F8DE00B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9AF419-8418-847C-C740-33858237F3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968F0D-9609-47AD-B32A-C41E57A5F3D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288828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AU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4D23E7-BA50-9A34-8FDB-52B57696E7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81186A-094E-483B-83A8-AD256F15937D}" type="datetime1">
              <a:rPr lang="en-US" altLang="en-US"/>
              <a:pPr>
                <a:defRPr/>
              </a:pPr>
              <a:t>10/13/2026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E40BEE-A4A9-CB1F-CDA8-9AA1C28FA9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A53958-EBDE-E523-B891-99C28BCD9F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CECFA6-4160-4AC5-A11B-861E3AD185E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06745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54E8199E-1550-C0E6-E620-9D9B0BF7F6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3BC015-2DCC-4F7D-A49A-94240F08ACBF}" type="datetime1">
              <a:rPr lang="en-US" altLang="en-US"/>
              <a:pPr>
                <a:defRPr/>
              </a:pPr>
              <a:t>10/13/2026</a:t>
            </a:fld>
            <a:endParaRPr lang="en-US" alt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9FDA5B4D-04D3-5BC2-B6F6-A4627F2A55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11429C91-65BB-5679-BD98-2D5B8BE466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A20D75-9244-4B25-81CD-5E6C2B7C18C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807685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9654DA5C-C29B-959A-1FA2-BACAB76E37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937677-680A-438D-AF59-3E9DD396465F}" type="datetime1">
              <a:rPr lang="en-US" altLang="en-US"/>
              <a:pPr>
                <a:defRPr/>
              </a:pPr>
              <a:t>10/13/2026</a:t>
            </a:fld>
            <a:endParaRPr lang="en-US" alt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44FE60D4-2918-C085-A3CC-24A9B65273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0D8DC105-8001-6849-9356-0298EE92D6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CBD264-10FC-4951-8C59-555529C86BA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552694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D4480D38-F64E-616B-8504-B828FB1484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8DEEAA-9759-4BB0-B6EE-8864C984FF5B}" type="datetime1">
              <a:rPr lang="en-US" altLang="en-US"/>
              <a:pPr>
                <a:defRPr/>
              </a:pPr>
              <a:t>10/13/2026</a:t>
            </a:fld>
            <a:endParaRPr lang="en-US" alt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B7CC094-5525-5AA8-87DC-6A17639738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760E7C6B-683B-6E84-308F-32406725F0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9A9120-91B6-464D-BC7B-3BCA15E435C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386013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535E24A0-59B3-37E3-02AF-7FE8D1AD35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5A7D9E-130B-46F2-95A1-0006AA4BEC63}" type="datetime1">
              <a:rPr lang="en-US" altLang="en-US"/>
              <a:pPr>
                <a:defRPr/>
              </a:pPr>
              <a:t>10/13/2026</a:t>
            </a:fld>
            <a:endParaRPr lang="en-US" alt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724000A0-98BE-AA10-073C-92EE54D252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07165F2E-0060-14D5-3C95-4C62644F67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7B655A-EBE3-4E02-A11B-83A843BCB9B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599865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BD2EC694-296F-2C09-7492-51112D578C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90C280-8F34-49C2-BF1C-DA48F4421ACD}" type="datetime1">
              <a:rPr lang="en-US" altLang="en-US"/>
              <a:pPr>
                <a:defRPr/>
              </a:pPr>
              <a:t>10/13/2026</a:t>
            </a:fld>
            <a:endParaRPr lang="en-US" alt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6FB4066-69D4-350F-3DFF-54A4A3C79B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3F656869-7876-4247-35C5-BF69328277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B0FE2D-D5F7-4A93-84A6-AB7C03BD7B0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210253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98C62416-F9DE-7822-4CB5-EE784D6D56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44A8F7-4E1D-4D1C-85B1-8912081D952C}" type="datetime1">
              <a:rPr lang="en-US" altLang="en-US"/>
              <a:pPr>
                <a:defRPr/>
              </a:pPr>
              <a:t>10/13/2026</a:t>
            </a:fld>
            <a:endParaRPr lang="en-US" alt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77E0C6E2-6BEC-3A03-B2CC-F305CF7170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26790008-9917-CBFB-4AF3-A14B36BF68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404C7C-9513-4BC4-9277-F5813690D41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717734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FF1EBD-3A21-2263-6177-2551D5752F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ADCED9-1E23-429C-B121-296CEDDD52BC}" type="datetime1">
              <a:rPr lang="en-US" altLang="en-US"/>
              <a:pPr>
                <a:defRPr/>
              </a:pPr>
              <a:t>10/13/2026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6CEFBE-C35F-23FD-B42C-C29DA0E041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0DEB80-344F-D596-534C-E01103C7E5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68B1EC-7EA3-40B0-A8C5-7E6D44F0573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047607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9391EA-20E6-C943-45E2-FD3BA60004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0A531E-5DAF-40F8-BC3F-4DD44238D040}" type="datetime1">
              <a:rPr lang="en-US" altLang="en-US"/>
              <a:pPr>
                <a:defRPr/>
              </a:pPr>
              <a:t>10/13/2026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AA9D6B-6487-45F6-7EB4-887E426A79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960CDF-B499-29B2-C39B-905F13C017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4D46D0-59ED-47D0-AFE8-811217A3BB9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596660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AU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592578-D824-9F2C-1454-64D543F2D4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7231DF-960E-486C-9572-BC2965349B2F}" type="datetime1">
              <a:rPr lang="en-US" altLang="en-US"/>
              <a:pPr>
                <a:defRPr/>
              </a:pPr>
              <a:t>10/13/2026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516125-908C-E5D6-4A86-A30D516758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E59BC8-230C-9B6D-5203-477038E7F5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419A9F-1167-439E-8389-8EFF3E66CA2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9671455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13E04A-A815-2C4B-3BF1-E0D3825D18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6BB60A-2C63-45D7-A3A4-A0C690EC23CB}" type="datetime1">
              <a:rPr lang="en-US" altLang="en-US"/>
              <a:pPr>
                <a:defRPr/>
              </a:pPr>
              <a:t>10/13/2026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B2CE6E-516B-208B-2FE8-4E0E61DB5B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11B253-9B45-8DA5-2D40-D6347CA1A9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E28CF4-1499-465F-B285-9CD59FFE944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8988468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AU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C200C0-CC4D-0EF1-54D1-4FF7696409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B12B2D-50AE-406C-AA07-211FA1319698}" type="datetime1">
              <a:rPr lang="en-US" altLang="en-US"/>
              <a:pPr>
                <a:defRPr/>
              </a:pPr>
              <a:t>10/13/2026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716DA5-2FA1-15DB-8C52-620B5A2CD5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B6F7A2-A378-9D39-5047-A7A9190D02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34C7B9-9A52-4198-9CB3-9CDA501923C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2182758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C8ACE0B3-E910-39D7-1A96-74D28FB314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0D9C0C-4AE4-4440-8225-6C890BFAB5B3}" type="datetime1">
              <a:rPr lang="en-US" altLang="en-US"/>
              <a:pPr>
                <a:defRPr/>
              </a:pPr>
              <a:t>10/13/2026</a:t>
            </a:fld>
            <a:endParaRPr lang="en-US" alt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7709AA62-3FBC-0096-1B9D-69A52CB0DB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16B98B5-08B4-342E-5A78-5FBEA6000E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FF7E50-7EF7-4D9B-9896-100BCEAA729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19583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8A157322-0760-A7E5-AEC4-E2E9F6D5BA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9D922B-0FFF-4E1A-B891-7C59AE12F1B7}" type="datetime1">
              <a:rPr lang="en-US" altLang="en-US"/>
              <a:pPr>
                <a:defRPr/>
              </a:pPr>
              <a:t>10/13/2026</a:t>
            </a:fld>
            <a:endParaRPr lang="en-US" alt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FDB9FE8-B581-CB71-C31B-4105740011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A2AC805-B02C-ACAD-C6A4-1AC5111241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FA82B8-C59F-4935-A568-B16BB70EF30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799737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A750B176-E440-C4D6-A668-BC959C385C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6BFDA9-BFA0-4829-860C-2AE02F49A35A}" type="datetime1">
              <a:rPr lang="en-US" altLang="en-US"/>
              <a:pPr>
                <a:defRPr/>
              </a:pPr>
              <a:t>10/13/2026</a:t>
            </a:fld>
            <a:endParaRPr lang="en-US" alt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269F4F53-301C-D527-AB9C-F3540E187B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6140CD10-781A-D1B5-1C90-8E9FF72D7F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B99687-2CC3-4B7F-86B3-60066830DE5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6581833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0AB84CFE-AE98-3C40-810B-32AAC92EDF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D684B4-02BC-4752-8661-D4F7F9C85AF2}" type="datetime1">
              <a:rPr lang="en-US" altLang="en-US"/>
              <a:pPr>
                <a:defRPr/>
              </a:pPr>
              <a:t>10/13/2026</a:t>
            </a:fld>
            <a:endParaRPr lang="en-US" alt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EEFEC9E1-8DB6-D216-98FF-D179DAEE76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91E48E74-B913-0868-D38B-9554A07A3D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0B1FF1-FEE2-4FE4-85A8-3FB322FA31D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6581332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CA70E350-2711-F93E-1618-E9E0F2734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64E7B8-C270-4D24-B1FB-195BB23D216E}" type="datetime1">
              <a:rPr lang="en-US" altLang="en-US"/>
              <a:pPr>
                <a:defRPr/>
              </a:pPr>
              <a:t>10/13/2026</a:t>
            </a:fld>
            <a:endParaRPr lang="en-US" alt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744B378F-D487-7C98-85C1-1677A8F292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DB88AF55-3F42-EBD2-E2DE-F66BCF712F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29FB49-0EF3-4986-920A-8D99A0DA425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8943689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3908F495-7505-22A8-66D3-9346DBAEF1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134844-FDE8-4302-8439-0B4CCD0AD697}" type="datetime1">
              <a:rPr lang="en-US" altLang="en-US"/>
              <a:pPr>
                <a:defRPr/>
              </a:pPr>
              <a:t>10/13/2026</a:t>
            </a:fld>
            <a:endParaRPr lang="en-US" alt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DCC6B2A1-3C2F-C668-EDCA-46B3E73560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F17C274-9E9A-E6E5-443C-49FCDC9215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413AFE-C480-491B-BEB7-40BA561CDAE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9480469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5D37DA-AECC-E047-D458-ED608C6474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DFAF47-D63B-425F-99A1-B837E0914980}" type="datetime1">
              <a:rPr lang="en-US" altLang="en-US"/>
              <a:pPr>
                <a:defRPr/>
              </a:pPr>
              <a:t>10/13/2026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F84188-AC1B-56B1-574B-BA3B0FC136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F3800D-558C-3778-095C-A75A1E7132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AD6604-6B63-4EAC-B1B0-E95563872C4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9366286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6DE04A-F448-154F-DB3F-F4DEC4A150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19E36A-A897-477E-B58E-521130DC135F}" type="datetime1">
              <a:rPr lang="en-US" altLang="en-US"/>
              <a:pPr>
                <a:defRPr/>
              </a:pPr>
              <a:t>10/13/2026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96AF3E-6A6E-204C-E89F-2B1C16DCC2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FB9E94-3A04-8877-B3E5-FD5D9AFEF3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3E5DBD-C2A2-461C-AB5D-1F8A0BA6BD2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721591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A03899D2-9148-759F-3C5B-F36459B3B4CB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06375"/>
            <a:ext cx="82296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D44FEC74-0909-80F6-5F16-A877B48DF13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200150"/>
            <a:ext cx="8229600" cy="339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F30D60-D217-ADFB-5839-02CDA1D2584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9B13D0DB-50E4-487E-9626-FB3CD10DB737}" type="datetime1">
              <a:rPr lang="en-US" altLang="en-US"/>
              <a:pPr>
                <a:defRPr/>
              </a:pPr>
              <a:t>10/13/2026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130584-D4CB-DC58-9A24-D505382EB29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898989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186BBC-511F-A93C-6EAA-ACC5E7E55D1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DBBEE9CF-39F8-4E6C-874E-365326928EB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pitchFamily="-110" charset="-128"/>
          <a:cs typeface="ＭＳ Ｐゴシック" pitchFamily="-110" charset="-128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ＭＳ Ｐゴシック" pitchFamily="-110" charset="-128"/>
          <a:cs typeface="ＭＳ Ｐゴシック" pitchFamily="-110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ＭＳ Ｐゴシック" pitchFamily="-110" charset="-128"/>
          <a:cs typeface="ＭＳ Ｐゴシック" pitchFamily="-110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ＭＳ Ｐゴシック" pitchFamily="-110" charset="-128"/>
          <a:cs typeface="ＭＳ Ｐゴシック" pitchFamily="-110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ＭＳ Ｐゴシック" pitchFamily="-110" charset="-128"/>
          <a:cs typeface="ＭＳ Ｐゴシック" pitchFamily="-110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ＭＳ Ｐゴシック" pitchFamily="-110" charset="-128"/>
          <a:cs typeface="ＭＳ Ｐゴシック" pitchFamily="-110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ＭＳ Ｐゴシック" pitchFamily="-110" charset="-128"/>
          <a:cs typeface="ＭＳ Ｐゴシック" pitchFamily="-110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ＭＳ Ｐゴシック" pitchFamily="-110" charset="-128"/>
          <a:cs typeface="ＭＳ Ｐゴシック" pitchFamily="-110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ＭＳ Ｐゴシック" pitchFamily="-110" charset="-128"/>
          <a:cs typeface="ＭＳ Ｐゴシック" pitchFamily="-110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ＭＳ Ｐゴシック" pitchFamily="-110" charset="-128"/>
          <a:cs typeface="ＭＳ Ｐゴシック" pitchFamily="-110" charset="-128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ＭＳ Ｐゴシック" pitchFamily="-110" charset="-128"/>
          <a:cs typeface="ＭＳ Ｐゴシック" charset="0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Geneva" pitchFamily="-105" charset="-128"/>
          <a:cs typeface="Geneva" charset="0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Geneva" pitchFamily="-105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Geneva" pitchFamily="-105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9390240F-DA7E-99B9-43E9-EFB1AEFBB03B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06375"/>
            <a:ext cx="82296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7FB8D35F-CE5A-63ED-CB1B-864966B5FE5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200150"/>
            <a:ext cx="8229600" cy="339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8CC358-3BDC-5203-865C-59EA841E43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0BA86C74-FF14-42F7-BDAF-B3CA3C4B42AA}" type="datetime1">
              <a:rPr lang="en-US" altLang="en-US"/>
              <a:pPr>
                <a:defRPr/>
              </a:pPr>
              <a:t>10/13/2026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709386-C1B2-23BA-C4D4-3BE814571CC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898989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AFAAC8-7304-9BF3-725E-263F9E3D51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5D6C7E8C-8427-48A7-B1B2-4FAF8E96C23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645299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pitchFamily="-110" charset="-128"/>
          <a:cs typeface="ＭＳ Ｐゴシック" pitchFamily="-110" charset="-128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ＭＳ Ｐゴシック" pitchFamily="-110" charset="-128"/>
          <a:cs typeface="ＭＳ Ｐゴシック" pitchFamily="-110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ＭＳ Ｐゴシック" pitchFamily="-110" charset="-128"/>
          <a:cs typeface="ＭＳ Ｐゴシック" pitchFamily="-110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ＭＳ Ｐゴシック" pitchFamily="-110" charset="-128"/>
          <a:cs typeface="ＭＳ Ｐゴシック" pitchFamily="-110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ＭＳ Ｐゴシック" pitchFamily="-110" charset="-128"/>
          <a:cs typeface="ＭＳ Ｐゴシック" pitchFamily="-110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ＭＳ Ｐゴシック" pitchFamily="-110" charset="-128"/>
          <a:cs typeface="ＭＳ Ｐゴシック" pitchFamily="-110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ＭＳ Ｐゴシック" pitchFamily="-110" charset="-128"/>
          <a:cs typeface="ＭＳ Ｐゴシック" pitchFamily="-110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ＭＳ Ｐゴシック" pitchFamily="-110" charset="-128"/>
          <a:cs typeface="ＭＳ Ｐゴシック" pitchFamily="-110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ＭＳ Ｐゴシック" pitchFamily="-110" charset="-128"/>
          <a:cs typeface="ＭＳ Ｐゴシック" pitchFamily="-110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ＭＳ Ｐゴシック" pitchFamily="-110" charset="-128"/>
          <a:cs typeface="ＭＳ Ｐゴシック" pitchFamily="-110" charset="-128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ＭＳ Ｐゴシック" pitchFamily="-110" charset="-128"/>
          <a:cs typeface="ＭＳ Ｐゴシック" charset="0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Geneva" pitchFamily="-105" charset="-128"/>
          <a:cs typeface="Geneva" charset="0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Geneva" pitchFamily="-105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Geneva" pitchFamily="-105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64E04243-4FF3-625B-49DC-7692E1BAE743}"/>
              </a:ext>
            </a:extLst>
          </p:cNvPr>
          <p:cNvSpPr/>
          <p:nvPr/>
        </p:nvSpPr>
        <p:spPr>
          <a:xfrm>
            <a:off x="323850" y="1472500"/>
            <a:ext cx="3600450" cy="3259838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rgbClr val="31859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>
                <a:latin typeface="Acumin Pro Condensed"/>
              </a:rPr>
              <a:t>WCE 2027 is a unique platform for scientific exchange, innovation, education &amp; collaboration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AE09881-B266-D3F3-6E8F-8FBA09099A9E}"/>
              </a:ext>
            </a:extLst>
          </p:cNvPr>
          <p:cNvSpPr/>
          <p:nvPr/>
        </p:nvSpPr>
        <p:spPr>
          <a:xfrm>
            <a:off x="4363684" y="1472500"/>
            <a:ext cx="4464050" cy="1655762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rgbClr val="31859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 dirty="0">
                <a:latin typeface="Acumin Pro Condensed"/>
              </a:rPr>
              <a:t>Prestigious 4-day Congress will bring together leading clinicians, researchers, scientists, and healthcare professionals from around the world</a:t>
            </a:r>
            <a:endParaRPr lang="en-AU" sz="2000" dirty="0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9A74D38B-2DF8-FE62-F1E6-0130045D5167}"/>
              </a:ext>
            </a:extLst>
          </p:cNvPr>
          <p:cNvSpPr/>
          <p:nvPr/>
        </p:nvSpPr>
        <p:spPr>
          <a:xfrm>
            <a:off x="4363684" y="3292475"/>
            <a:ext cx="4464050" cy="1439863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rgbClr val="31859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 dirty="0">
                <a:latin typeface="Acumin Pro Condensed"/>
              </a:rPr>
              <a:t>Shared goal of improving &amp; advancing the understanding, research, treatment strategies, and patient care in endometriosis</a:t>
            </a:r>
            <a:endParaRPr lang="en-AU" sz="2000" dirty="0">
              <a:latin typeface="Acumin Pro Condensed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A8C479A-C208-D415-7241-61F0AB9A41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FC179256-FEDB-0A57-2329-C283071D4CE5}"/>
              </a:ext>
            </a:extLst>
          </p:cNvPr>
          <p:cNvSpPr/>
          <p:nvPr/>
        </p:nvSpPr>
        <p:spPr>
          <a:xfrm>
            <a:off x="254996" y="1419225"/>
            <a:ext cx="4392042" cy="331266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rgbClr val="31859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2400" dirty="0">
                <a:latin typeface="Acumin Pro Condensed"/>
              </a:rPr>
              <a:t>Scientific </a:t>
            </a:r>
            <a:r>
              <a:rPr lang="en-US" sz="2400" dirty="0" err="1">
                <a:latin typeface="Acumin Pro Condensed"/>
              </a:rPr>
              <a:t>Programme</a:t>
            </a:r>
            <a:r>
              <a:rPr lang="en-US" sz="2400" dirty="0">
                <a:latin typeface="Acumin Pro Condensed"/>
              </a:rPr>
              <a:t> offering:</a:t>
            </a:r>
            <a:r>
              <a:rPr lang="en-US" dirty="0">
                <a:latin typeface="Acumin Pro Condensed"/>
              </a:rPr>
              <a:t> 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latin typeface="Acumin Pro Condensed"/>
              </a:rPr>
              <a:t>Keynote Presentations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en-US" sz="2000" dirty="0">
                <a:latin typeface="Acumin Pro Condensed"/>
                <a:ea typeface="ＭＳ Ｐゴシック" panose="020B0600070205080204" pitchFamily="34" charset="-128"/>
              </a:rPr>
              <a:t>Invited Seminars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en-US" sz="2000" dirty="0">
                <a:latin typeface="Acumin Pro Condensed"/>
                <a:ea typeface="ＭＳ Ｐゴシック" panose="020B0600070205080204" pitchFamily="34" charset="-128"/>
              </a:rPr>
              <a:t>Free Paper &amp; Poster Presentations 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en-US" sz="2000" dirty="0">
                <a:latin typeface="Acumin Pro Condensed"/>
                <a:ea typeface="ＭＳ Ｐゴシック" panose="020B0600070205080204" pitchFamily="34" charset="-128"/>
              </a:rPr>
              <a:t>Pre-Congress Workshops 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en-US" sz="2000" dirty="0">
                <a:latin typeface="Acumin Pro Condensed"/>
                <a:ea typeface="ＭＳ Ｐゴシック" panose="020B0600070205080204" pitchFamily="34" charset="-128"/>
              </a:rPr>
              <a:t>Industry Forums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FFEA9877-4A94-1445-A20F-DF2A76CDCB44}"/>
              </a:ext>
            </a:extLst>
          </p:cNvPr>
          <p:cNvSpPr/>
          <p:nvPr/>
        </p:nvSpPr>
        <p:spPr>
          <a:xfrm>
            <a:off x="4903936" y="3147814"/>
            <a:ext cx="3984980" cy="1584077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rgbClr val="31859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2400" dirty="0">
                <a:latin typeface="Acumin Pro Condensed"/>
              </a:rPr>
              <a:t>Industry Exhibition offering</a:t>
            </a:r>
            <a:br>
              <a:rPr lang="en-US" sz="2400" dirty="0">
                <a:latin typeface="Acumin Pro Condensed"/>
              </a:rPr>
            </a:br>
            <a:r>
              <a:rPr lang="en-US" sz="2000" dirty="0">
                <a:latin typeface="Acumin Pro Condensed"/>
              </a:rPr>
              <a:t>exposure to top diagnostic and pharmaceutical companies</a:t>
            </a:r>
            <a:endParaRPr lang="en-AU" sz="2400" dirty="0">
              <a:latin typeface="Acumin Pro Condensed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1A3ADF33-04E1-48DB-7A93-B29304333B76}"/>
              </a:ext>
            </a:extLst>
          </p:cNvPr>
          <p:cNvSpPr/>
          <p:nvPr/>
        </p:nvSpPr>
        <p:spPr>
          <a:xfrm>
            <a:off x="4881984" y="1419225"/>
            <a:ext cx="4006932" cy="1512565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rgbClr val="31859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2400" dirty="0">
                <a:latin typeface="Acumin Pro Condensed"/>
              </a:rPr>
              <a:t>Social </a:t>
            </a:r>
            <a:r>
              <a:rPr lang="en-US" sz="2400" dirty="0" err="1">
                <a:latin typeface="Acumin Pro Condensed"/>
              </a:rPr>
              <a:t>Programme</a:t>
            </a:r>
            <a:r>
              <a:rPr lang="en-US" sz="2400" dirty="0">
                <a:latin typeface="Acumin Pro Condensed"/>
              </a:rPr>
              <a:t> offering:</a:t>
            </a:r>
            <a:r>
              <a:rPr lang="en-US" dirty="0">
                <a:latin typeface="Acumin Pro Condensed"/>
              </a:rPr>
              <a:t> 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latin typeface="Acumin Pro Condensed"/>
              </a:rPr>
              <a:t>Welcome Reception 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latin typeface="Acumin Pro Condensed"/>
              </a:rPr>
              <a:t>Optional Congress Celebration</a:t>
            </a:r>
            <a:endParaRPr lang="en-US" altLang="en-US" sz="2000" dirty="0">
              <a:latin typeface="Acumin Pro Condensed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108061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20E56E7-7F8D-1034-0B1F-66B78D09C4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4239CC50-11DD-95A1-F9CB-F4D308261C8A}"/>
              </a:ext>
            </a:extLst>
          </p:cNvPr>
          <p:cNvSpPr/>
          <p:nvPr/>
        </p:nvSpPr>
        <p:spPr>
          <a:xfrm>
            <a:off x="35496" y="1717500"/>
            <a:ext cx="9073008" cy="3086102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rgbClr val="31859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 lang="en-AU" sz="2400" dirty="0">
              <a:latin typeface="Acumin Pro Condensed"/>
            </a:endParaRPr>
          </a:p>
        </p:txBody>
      </p:sp>
      <p:sp>
        <p:nvSpPr>
          <p:cNvPr id="4" name="TextBox 15">
            <a:extLst>
              <a:ext uri="{FF2B5EF4-FFF2-40B4-BE49-F238E27FC236}">
                <a16:creationId xmlns:a16="http://schemas.microsoft.com/office/drawing/2014/main" id="{8AB899DD-3AB9-0A99-541F-D6F5EA5717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7137" y="1213652"/>
            <a:ext cx="806489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Geneva" pitchFamily="123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Geneva" pitchFamily="123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Geneva" pitchFamily="123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Geneva" pitchFamily="123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Geneva" pitchFamily="123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Geneva" pitchFamily="123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Geneva" pitchFamily="123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31859C"/>
                </a:solidFill>
                <a:latin typeface="Arial" panose="020B0604020202020204" pitchFamily="34" charset="0"/>
              </a:rPr>
              <a:t>   </a:t>
            </a:r>
            <a:r>
              <a:rPr lang="en-US" altLang="en-US" sz="2400" b="1" dirty="0">
                <a:solidFill>
                  <a:schemeClr val="bg1"/>
                </a:solidFill>
                <a:latin typeface="Arial" panose="020B0604020202020204" pitchFamily="34" charset="0"/>
              </a:rPr>
              <a:t>Keynote Speakers</a:t>
            </a:r>
            <a:endParaRPr lang="en-AU" altLang="en-US" sz="1800" b="1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579FF77-995A-3879-0CE0-540ECA464E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9785" y="1789112"/>
            <a:ext cx="1080000" cy="1080000"/>
          </a:xfrm>
          <a:prstGeom prst="ellipse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0B69A23-01AE-B2A2-689E-424AA56F30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29385" y="1789112"/>
            <a:ext cx="1080000" cy="1080000"/>
          </a:xfrm>
          <a:prstGeom prst="ellipse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698A94E-4EAE-AB9C-C4D8-1E954830798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29985" y="1789112"/>
            <a:ext cx="1080000" cy="1080000"/>
          </a:xfrm>
          <a:prstGeom prst="ellipse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2EF111C-6034-36CB-062B-BB2B2B301CC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9185" y="1789112"/>
            <a:ext cx="1080000" cy="1080000"/>
          </a:xfrm>
          <a:prstGeom prst="ellipse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3E9B805-8866-8A18-C8E1-C3AD4C2B510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29585" y="1789112"/>
            <a:ext cx="1080000" cy="1080000"/>
          </a:xfrm>
          <a:prstGeom prst="ellipse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D2A491A-D122-BABB-B934-593409B43054}"/>
              </a:ext>
            </a:extLst>
          </p:cNvPr>
          <p:cNvCxnSpPr>
            <a:cxnSpLocks/>
          </p:cNvCxnSpPr>
          <p:nvPr/>
        </p:nvCxnSpPr>
        <p:spPr>
          <a:xfrm>
            <a:off x="7278073" y="1799450"/>
            <a:ext cx="0" cy="293254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9">
            <a:extLst>
              <a:ext uri="{FF2B5EF4-FFF2-40B4-BE49-F238E27FC236}">
                <a16:creationId xmlns:a16="http://schemas.microsoft.com/office/drawing/2014/main" id="{9FE16E7F-3DCD-E796-099C-988FBD448F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4843" y="2863835"/>
            <a:ext cx="1628544" cy="16158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Geneva" pitchFamily="123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Geneva" pitchFamily="123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Geneva" pitchFamily="123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Geneva" pitchFamily="123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Geneva" pitchFamily="123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Geneva" pitchFamily="123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Geneva" pitchFamily="123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100" b="1" dirty="0">
                <a:solidFill>
                  <a:schemeClr val="bg1"/>
                </a:solidFill>
                <a:latin typeface="Arial" panose="020B0604020202020204" pitchFamily="34" charset="0"/>
              </a:rPr>
              <a:t>Dr Katie Burns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050" dirty="0">
                <a:solidFill>
                  <a:schemeClr val="bg1"/>
                </a:solidFill>
                <a:latin typeface="Arial" panose="020B0604020202020204" pitchFamily="34" charset="0"/>
              </a:rPr>
              <a:t>University of Cincinnati, USA</a:t>
            </a:r>
            <a:br>
              <a:rPr lang="en-US" altLang="en-US" sz="1050" dirty="0">
                <a:solidFill>
                  <a:schemeClr val="bg1"/>
                </a:solidFill>
                <a:latin typeface="Arial" panose="020B0604020202020204" pitchFamily="34" charset="0"/>
              </a:rPr>
            </a:br>
            <a:endParaRPr lang="en-US" altLang="en-US" sz="700" dirty="0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000" dirty="0">
                <a:solidFill>
                  <a:schemeClr val="bg1"/>
                </a:solidFill>
                <a:latin typeface="Arial" panose="020B0604020202020204" pitchFamily="34" charset="0"/>
              </a:rPr>
              <a:t>Presenting on “Neutrophils: A Tool for a Non-invasive Diagnosis and First Responders in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000" dirty="0">
                <a:solidFill>
                  <a:schemeClr val="bg1"/>
                </a:solidFill>
                <a:latin typeface="Arial" panose="020B0604020202020204" pitchFamily="34" charset="0"/>
              </a:rPr>
              <a:t>Endometriotic Lesion Development”</a:t>
            </a:r>
            <a:endParaRPr lang="en-AU" altLang="en-US" sz="100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12" name="TextBox 10">
            <a:extLst>
              <a:ext uri="{FF2B5EF4-FFF2-40B4-BE49-F238E27FC236}">
                <a16:creationId xmlns:a16="http://schemas.microsoft.com/office/drawing/2014/main" id="{A5FEAECE-548A-112D-AA45-FE1BCF7E75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83498" y="2863836"/>
            <a:ext cx="1631253" cy="16158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Geneva" pitchFamily="123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Geneva" pitchFamily="123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Geneva" pitchFamily="123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Geneva" pitchFamily="123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Geneva" pitchFamily="123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Geneva" pitchFamily="123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Geneva" pitchFamily="123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100" b="1" dirty="0">
                <a:solidFill>
                  <a:schemeClr val="bg1"/>
                </a:solidFill>
                <a:latin typeface="Arial" panose="020B0604020202020204" pitchFamily="34" charset="0"/>
              </a:rPr>
              <a:t>Prof Davor Jurkovic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050" dirty="0">
                <a:solidFill>
                  <a:schemeClr val="bg1"/>
                </a:solidFill>
                <a:latin typeface="Arial" panose="020B0604020202020204" pitchFamily="34" charset="0"/>
              </a:rPr>
              <a:t>University College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050" dirty="0">
                <a:solidFill>
                  <a:schemeClr val="bg1"/>
                </a:solidFill>
                <a:latin typeface="Arial" panose="020B0604020202020204" pitchFamily="34" charset="0"/>
              </a:rPr>
              <a:t>London,  UK </a:t>
            </a:r>
          </a:p>
          <a:p>
            <a:pPr algn="ctr">
              <a:spcBef>
                <a:spcPct val="0"/>
              </a:spcBef>
              <a:buFontTx/>
              <a:buNone/>
            </a:pPr>
            <a:endParaRPr lang="en-US" altLang="en-US" sz="700" dirty="0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000" dirty="0">
                <a:solidFill>
                  <a:schemeClr val="bg1"/>
                </a:solidFill>
                <a:latin typeface="Arial" panose="020B0604020202020204" pitchFamily="34" charset="0"/>
              </a:rPr>
              <a:t>Presenting on </a:t>
            </a:r>
            <a:br>
              <a:rPr lang="en-US" altLang="en-US" sz="1000" dirty="0">
                <a:solidFill>
                  <a:schemeClr val="bg1"/>
                </a:solidFill>
                <a:latin typeface="Arial" panose="020B0604020202020204" pitchFamily="34" charset="0"/>
              </a:rPr>
            </a:br>
            <a:r>
              <a:rPr lang="en-US" altLang="en-US" sz="1000" dirty="0">
                <a:solidFill>
                  <a:schemeClr val="bg1"/>
                </a:solidFill>
                <a:latin typeface="Arial" panose="020B0604020202020204" pitchFamily="34" charset="0"/>
              </a:rPr>
              <a:t>“Advanced Ultrasound and Its Impact on Our Perception and Management of Endometriosis”</a:t>
            </a:r>
            <a:endParaRPr lang="en-AU" altLang="en-US" sz="100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00CC786-30BF-6E58-FDEA-E41E3B0FC4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13133" y="2869112"/>
            <a:ext cx="1607432" cy="16158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Geneva" pitchFamily="123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Geneva" pitchFamily="123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Geneva" pitchFamily="123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Geneva" pitchFamily="123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Geneva" pitchFamily="123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Geneva" pitchFamily="123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Geneva" pitchFamily="123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100" b="1" dirty="0">
                <a:solidFill>
                  <a:schemeClr val="bg1"/>
                </a:solidFill>
                <a:latin typeface="Arial" panose="020B0604020202020204" pitchFamily="34" charset="0"/>
              </a:rPr>
              <a:t>Prof Mario Malzoni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050" dirty="0" err="1">
                <a:solidFill>
                  <a:schemeClr val="bg1"/>
                </a:solidFill>
                <a:latin typeface="Arial" panose="020B0604020202020204" pitchFamily="34" charset="0"/>
              </a:rPr>
              <a:t>Paiedeia</a:t>
            </a:r>
            <a:r>
              <a:rPr lang="en-US" altLang="en-US" sz="1050" dirty="0">
                <a:solidFill>
                  <a:schemeClr val="bg1"/>
                </a:solidFill>
                <a:latin typeface="Arial" panose="020B0604020202020204" pitchFamily="34" charset="0"/>
              </a:rPr>
              <a:t> International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050" dirty="0">
                <a:solidFill>
                  <a:schemeClr val="bg1"/>
                </a:solidFill>
                <a:latin typeface="Arial" panose="020B0604020202020204" pitchFamily="34" charset="0"/>
              </a:rPr>
              <a:t>Hospital, Italy</a:t>
            </a:r>
          </a:p>
          <a:p>
            <a:pPr algn="ctr">
              <a:spcBef>
                <a:spcPct val="0"/>
              </a:spcBef>
              <a:buFontTx/>
              <a:buNone/>
            </a:pPr>
            <a:endParaRPr lang="en-US" altLang="en-US" sz="700" dirty="0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000" dirty="0">
                <a:solidFill>
                  <a:schemeClr val="bg1"/>
                </a:solidFill>
                <a:latin typeface="Arial" panose="020B0604020202020204" pitchFamily="34" charset="0"/>
              </a:rPr>
              <a:t>Presenting on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000" dirty="0">
                <a:solidFill>
                  <a:schemeClr val="bg1"/>
                </a:solidFill>
                <a:latin typeface="Arial" panose="020B0604020202020204" pitchFamily="34" charset="0"/>
              </a:rPr>
              <a:t>“Tailoring the Surgical Strategy for Bowel Endometriosis: From Shaving to Segmental Resection” </a:t>
            </a:r>
            <a:endParaRPr lang="en-AU" altLang="en-US" sz="100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81570E2-80CD-C167-0B4B-96C72F8E82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36429" y="2869112"/>
            <a:ext cx="1628546" cy="14619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Geneva" pitchFamily="123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Geneva" pitchFamily="123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Geneva" pitchFamily="123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Geneva" pitchFamily="123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Geneva" pitchFamily="123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Geneva" pitchFamily="123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Geneva" pitchFamily="123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100" b="1" dirty="0">
                <a:solidFill>
                  <a:schemeClr val="bg1"/>
                </a:solidFill>
                <a:latin typeface="Arial" panose="020B0604020202020204" pitchFamily="34" charset="0"/>
              </a:rPr>
              <a:t>Dr Rebecca O’Hara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050" dirty="0">
                <a:solidFill>
                  <a:schemeClr val="bg1"/>
                </a:solidFill>
                <a:latin typeface="Arial" panose="020B0604020202020204" pitchFamily="34" charset="0"/>
              </a:rPr>
              <a:t>Flinders University,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050" dirty="0">
                <a:solidFill>
                  <a:schemeClr val="bg1"/>
                </a:solidFill>
                <a:latin typeface="Arial" panose="020B0604020202020204" pitchFamily="34" charset="0"/>
              </a:rPr>
              <a:t>Australia</a:t>
            </a:r>
          </a:p>
          <a:p>
            <a:pPr algn="ctr">
              <a:spcBef>
                <a:spcPct val="0"/>
              </a:spcBef>
              <a:buFontTx/>
              <a:buNone/>
            </a:pPr>
            <a:endParaRPr lang="en-US" altLang="en-US" sz="700" dirty="0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000" dirty="0">
                <a:solidFill>
                  <a:schemeClr val="bg1"/>
                </a:solidFill>
                <a:latin typeface="Arial" panose="020B0604020202020204" pitchFamily="34" charset="0"/>
              </a:rPr>
              <a:t>Presenting on “Endometriosis as a Chronic Disease: The Role of Self-Management”</a:t>
            </a:r>
            <a:endParaRPr lang="en-AU" altLang="en-US" sz="100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15" name="TextBox 13">
            <a:extLst>
              <a:ext uri="{FF2B5EF4-FFF2-40B4-BE49-F238E27FC236}">
                <a16:creationId xmlns:a16="http://schemas.microsoft.com/office/drawing/2014/main" id="{6F80B99A-C62B-2ABC-2DDA-8063EDF3BB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86453" y="2863835"/>
            <a:ext cx="1628544" cy="1931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Geneva" pitchFamily="123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Geneva" pitchFamily="123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Geneva" pitchFamily="123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Geneva" pitchFamily="123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Geneva" pitchFamily="123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Geneva" pitchFamily="123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Geneva" pitchFamily="123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100" b="1" dirty="0">
                <a:solidFill>
                  <a:schemeClr val="bg1"/>
                </a:solidFill>
                <a:latin typeface="Arial" panose="020B0604020202020204" pitchFamily="34" charset="0"/>
              </a:rPr>
              <a:t>Dr Frank Tu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050" dirty="0">
                <a:solidFill>
                  <a:schemeClr val="bg1"/>
                </a:solidFill>
                <a:latin typeface="Arial" panose="020B0604020202020204" pitchFamily="34" charset="0"/>
              </a:rPr>
              <a:t>Endeavor Health and University of Chicago, USA</a:t>
            </a:r>
          </a:p>
          <a:p>
            <a:pPr algn="ctr">
              <a:spcBef>
                <a:spcPct val="0"/>
              </a:spcBef>
              <a:buFontTx/>
              <a:buNone/>
            </a:pPr>
            <a:endParaRPr lang="en-US" altLang="en-US" sz="700" dirty="0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000" dirty="0">
                <a:solidFill>
                  <a:schemeClr val="bg1"/>
                </a:solidFill>
                <a:latin typeface="Arial" panose="020B0604020202020204" pitchFamily="34" charset="0"/>
              </a:rPr>
              <a:t>Presenting on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000" dirty="0">
                <a:solidFill>
                  <a:schemeClr val="bg1"/>
                </a:solidFill>
                <a:latin typeface="Arial" panose="020B0604020202020204" pitchFamily="34" charset="0"/>
              </a:rPr>
              <a:t>“</a:t>
            </a:r>
            <a:r>
              <a:rPr lang="en-US" altLang="en-US" sz="1000" dirty="0" err="1">
                <a:solidFill>
                  <a:schemeClr val="bg1"/>
                </a:solidFill>
                <a:latin typeface="Arial" panose="020B0604020202020204" pitchFamily="34" charset="0"/>
              </a:rPr>
              <a:t>Nociplastic</a:t>
            </a:r>
            <a:r>
              <a:rPr lang="en-US" altLang="en-US" sz="1000" dirty="0">
                <a:solidFill>
                  <a:schemeClr val="bg1"/>
                </a:solidFill>
                <a:latin typeface="Arial" panose="020B0604020202020204" pitchFamily="34" charset="0"/>
              </a:rPr>
              <a:t> Pain in Endometriosis: When the Problem is in the CNS, Not the Peritoneum – Lessons from Studying Dysmenorrhea”</a:t>
            </a:r>
            <a:endParaRPr lang="en-AU" altLang="en-US" sz="100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ADE3CC3-63B9-FDDB-0CF8-65721612D345}"/>
              </a:ext>
            </a:extLst>
          </p:cNvPr>
          <p:cNvCxnSpPr>
            <a:cxnSpLocks/>
          </p:cNvCxnSpPr>
          <p:nvPr/>
        </p:nvCxnSpPr>
        <p:spPr>
          <a:xfrm>
            <a:off x="5436096" y="1789112"/>
            <a:ext cx="0" cy="293254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E7839119-1A97-EFB1-A988-558957266A3A}"/>
              </a:ext>
            </a:extLst>
          </p:cNvPr>
          <p:cNvCxnSpPr>
            <a:cxnSpLocks/>
          </p:cNvCxnSpPr>
          <p:nvPr/>
        </p:nvCxnSpPr>
        <p:spPr>
          <a:xfrm>
            <a:off x="3635896" y="1799450"/>
            <a:ext cx="0" cy="293254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302212F-F426-6A06-B488-9FBACB5BE64A}"/>
              </a:ext>
            </a:extLst>
          </p:cNvPr>
          <p:cNvCxnSpPr>
            <a:cxnSpLocks/>
          </p:cNvCxnSpPr>
          <p:nvPr/>
        </p:nvCxnSpPr>
        <p:spPr>
          <a:xfrm>
            <a:off x="1835696" y="1801865"/>
            <a:ext cx="0" cy="293254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7962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7DC0FAE-22EA-A330-7486-0482E33DAD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B90B43D2-8FB6-D7F6-5ADC-6EF16C0CE91D}"/>
              </a:ext>
            </a:extLst>
          </p:cNvPr>
          <p:cNvSpPr/>
          <p:nvPr/>
        </p:nvSpPr>
        <p:spPr>
          <a:xfrm>
            <a:off x="35496" y="1717500"/>
            <a:ext cx="9073008" cy="3086102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rgbClr val="31859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endParaRPr lang="en-AU" sz="2400" dirty="0">
              <a:latin typeface="Acumin Pro Condensed"/>
            </a:endParaRPr>
          </a:p>
        </p:txBody>
      </p:sp>
      <p:sp>
        <p:nvSpPr>
          <p:cNvPr id="4" name="TextBox 15">
            <a:extLst>
              <a:ext uri="{FF2B5EF4-FFF2-40B4-BE49-F238E27FC236}">
                <a16:creationId xmlns:a16="http://schemas.microsoft.com/office/drawing/2014/main" id="{C522DC1F-0505-7942-FEFD-0AB6F06C4A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7137" y="1213652"/>
            <a:ext cx="806489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Geneva" pitchFamily="123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Geneva" pitchFamily="123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Geneva" pitchFamily="123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Geneva" pitchFamily="123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Geneva" pitchFamily="123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Geneva" pitchFamily="123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Geneva" pitchFamily="123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31859C"/>
                </a:solidFill>
                <a:latin typeface="Arial" panose="020B0604020202020204" pitchFamily="34" charset="0"/>
              </a:rPr>
              <a:t>   </a:t>
            </a:r>
            <a:r>
              <a:rPr lang="en-US" altLang="en-US" sz="2400" b="1" dirty="0">
                <a:solidFill>
                  <a:schemeClr val="bg1"/>
                </a:solidFill>
                <a:latin typeface="Arial" panose="020B0604020202020204" pitchFamily="34" charset="0"/>
              </a:rPr>
              <a:t>Invited Seminar Speakers</a:t>
            </a:r>
            <a:endParaRPr lang="en-AU" altLang="en-US" sz="1800" b="1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11" name="TextBox 9">
            <a:extLst>
              <a:ext uri="{FF2B5EF4-FFF2-40B4-BE49-F238E27FC236}">
                <a16:creationId xmlns:a16="http://schemas.microsoft.com/office/drawing/2014/main" id="{B5C9759C-2E19-8983-8E9F-D40AEC3B16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6733" y="1491630"/>
            <a:ext cx="8424936" cy="34701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Geneva" pitchFamily="123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Geneva" pitchFamily="123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Geneva" pitchFamily="123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Geneva" pitchFamily="123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Geneva" pitchFamily="123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Geneva" pitchFamily="123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Geneva" pitchFamily="123" charset="-128"/>
              </a:defRPr>
            </a:lvl9pPr>
          </a:lstStyle>
          <a:p>
            <a:pPr algn="ctr">
              <a:spcBef>
                <a:spcPct val="0"/>
              </a:spcBef>
              <a:spcAft>
                <a:spcPts val="600"/>
              </a:spcAft>
              <a:buFontTx/>
              <a:buNone/>
            </a:pPr>
            <a:endParaRPr lang="en-US" altLang="en-US" sz="1100" b="1" dirty="0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spcAft>
                <a:spcPts val="300"/>
              </a:spcAft>
              <a:buFontTx/>
              <a:buNone/>
              <a:tabLst>
                <a:tab pos="5651500" algn="l"/>
              </a:tabLst>
            </a:pPr>
            <a:r>
              <a:rPr lang="en-US" altLang="en-US" sz="1050" b="1" dirty="0">
                <a:solidFill>
                  <a:schemeClr val="bg1"/>
                </a:solidFill>
                <a:latin typeface="Arial" panose="020B0604020202020204" pitchFamily="34" charset="0"/>
              </a:rPr>
              <a:t>Presentation Topic	Presenter</a:t>
            </a:r>
          </a:p>
          <a:p>
            <a:pPr>
              <a:spcBef>
                <a:spcPct val="0"/>
              </a:spcBef>
              <a:spcAft>
                <a:spcPts val="300"/>
              </a:spcAft>
              <a:buNone/>
              <a:tabLst>
                <a:tab pos="5651500" algn="l"/>
              </a:tabLst>
            </a:pPr>
            <a:r>
              <a:rPr lang="en-US" altLang="en-US" sz="1050" dirty="0">
                <a:solidFill>
                  <a:schemeClr val="bg1"/>
                </a:solidFill>
                <a:latin typeface="Arial" panose="020B0604020202020204" pitchFamily="34" charset="0"/>
              </a:rPr>
              <a:t>Imaging	Assoc. Prof. Ligita </a:t>
            </a:r>
            <a:r>
              <a:rPr lang="en-US" altLang="en-US" sz="1050" dirty="0" err="1">
                <a:solidFill>
                  <a:schemeClr val="bg1"/>
                </a:solidFill>
                <a:latin typeface="Arial" panose="020B0604020202020204" pitchFamily="34" charset="0"/>
              </a:rPr>
              <a:t>Jokubkiene</a:t>
            </a:r>
            <a:r>
              <a:rPr lang="en-US" altLang="en-US" sz="1050" dirty="0">
                <a:solidFill>
                  <a:schemeClr val="bg1"/>
                </a:solidFill>
                <a:latin typeface="Arial" panose="020B0604020202020204" pitchFamily="34" charset="0"/>
              </a:rPr>
              <a:t> (Sweden) </a:t>
            </a:r>
          </a:p>
          <a:p>
            <a:pPr>
              <a:spcBef>
                <a:spcPct val="0"/>
              </a:spcBef>
              <a:spcAft>
                <a:spcPts val="300"/>
              </a:spcAft>
              <a:buNone/>
              <a:tabLst>
                <a:tab pos="5651500" algn="l"/>
              </a:tabLst>
            </a:pPr>
            <a:r>
              <a:rPr lang="en-US" altLang="en-US" sz="1050" dirty="0">
                <a:solidFill>
                  <a:schemeClr val="bg1"/>
                </a:solidFill>
                <a:latin typeface="Arial" panose="020B0604020202020204" pitchFamily="34" charset="0"/>
              </a:rPr>
              <a:t>Surgery	Prof. Sukhbir (Sony) Singh (Canada) </a:t>
            </a:r>
            <a:endParaRPr lang="en-AU" altLang="en-US" sz="1050" dirty="0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spcAft>
                <a:spcPts val="300"/>
              </a:spcAft>
              <a:buNone/>
              <a:tabLst>
                <a:tab pos="5651500" algn="l"/>
              </a:tabLst>
            </a:pPr>
            <a:r>
              <a:rPr lang="en-AU" altLang="en-US" sz="1050" dirty="0">
                <a:solidFill>
                  <a:schemeClr val="bg1"/>
                </a:solidFill>
                <a:latin typeface="Arial" panose="020B0604020202020204" pitchFamily="34" charset="0"/>
              </a:rPr>
              <a:t>Pain	</a:t>
            </a:r>
            <a:r>
              <a:rPr lang="en-US" altLang="en-US" sz="1050" dirty="0">
                <a:solidFill>
                  <a:schemeClr val="bg1"/>
                </a:solidFill>
                <a:latin typeface="Arial" panose="020B0604020202020204" pitchFamily="34" charset="0"/>
              </a:rPr>
              <a:t>Dr Juan Diego Villegas-Echeverri</a:t>
            </a:r>
            <a:br>
              <a:rPr lang="en-US" altLang="en-US" sz="1050" dirty="0">
                <a:solidFill>
                  <a:schemeClr val="bg1"/>
                </a:solidFill>
                <a:latin typeface="Arial" panose="020B0604020202020204" pitchFamily="34" charset="0"/>
              </a:rPr>
            </a:br>
            <a:r>
              <a:rPr lang="en-US" altLang="en-US" sz="1050" dirty="0">
                <a:solidFill>
                  <a:schemeClr val="bg1"/>
                </a:solidFill>
                <a:latin typeface="Arial" panose="020B0604020202020204" pitchFamily="34" charset="0"/>
              </a:rPr>
              <a:t>	</a:t>
            </a:r>
            <a:r>
              <a:rPr lang="en-AU" altLang="en-US" sz="1050" dirty="0">
                <a:solidFill>
                  <a:schemeClr val="bg1"/>
                </a:solidFill>
                <a:latin typeface="Arial" panose="020B0604020202020204" pitchFamily="34" charset="0"/>
              </a:rPr>
              <a:t>(Colombia) </a:t>
            </a:r>
            <a:endParaRPr lang="en-US" altLang="en-US" sz="1050" dirty="0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spcAft>
                <a:spcPts val="300"/>
              </a:spcAft>
              <a:buNone/>
              <a:tabLst>
                <a:tab pos="5651500" algn="l"/>
              </a:tabLst>
            </a:pPr>
            <a:r>
              <a:rPr lang="en-US" altLang="en-US" sz="1050" dirty="0">
                <a:solidFill>
                  <a:schemeClr val="bg1"/>
                </a:solidFill>
                <a:latin typeface="Arial" panose="020B0604020202020204" pitchFamily="34" charset="0"/>
              </a:rPr>
              <a:t>Adenomyosis 	Prof. Charles </a:t>
            </a:r>
            <a:r>
              <a:rPr lang="en-US" altLang="en-US" sz="1050" dirty="0" err="1">
                <a:solidFill>
                  <a:schemeClr val="bg1"/>
                </a:solidFill>
                <a:latin typeface="Arial" panose="020B0604020202020204" pitchFamily="34" charset="0"/>
              </a:rPr>
              <a:t>Chapron</a:t>
            </a:r>
            <a:r>
              <a:rPr lang="en-US" altLang="en-US" sz="1050" dirty="0">
                <a:solidFill>
                  <a:schemeClr val="bg1"/>
                </a:solidFill>
                <a:latin typeface="Arial" panose="020B0604020202020204" pitchFamily="34" charset="0"/>
              </a:rPr>
              <a:t> (France) </a:t>
            </a:r>
          </a:p>
          <a:p>
            <a:pPr>
              <a:spcBef>
                <a:spcPct val="0"/>
              </a:spcBef>
              <a:spcAft>
                <a:spcPts val="300"/>
              </a:spcAft>
              <a:buNone/>
              <a:tabLst>
                <a:tab pos="5651500" algn="l"/>
              </a:tabLst>
            </a:pPr>
            <a:r>
              <a:rPr lang="en-US" altLang="en-US" sz="1050" dirty="0">
                <a:solidFill>
                  <a:schemeClr val="bg1"/>
                </a:solidFill>
                <a:latin typeface="Arial" panose="020B0604020202020204" pitchFamily="34" charset="0"/>
              </a:rPr>
              <a:t>Basic Sciences, Pathogenesis of Endometriosis and Adenomyosis	Prof. Serdar Bulun (USA) </a:t>
            </a:r>
          </a:p>
          <a:p>
            <a:pPr>
              <a:spcBef>
                <a:spcPct val="0"/>
              </a:spcBef>
              <a:spcAft>
                <a:spcPts val="300"/>
              </a:spcAft>
              <a:buNone/>
              <a:tabLst>
                <a:tab pos="5651500" algn="l"/>
              </a:tabLst>
            </a:pPr>
            <a:r>
              <a:rPr lang="en-US" altLang="en-US" sz="1050" dirty="0">
                <a:solidFill>
                  <a:schemeClr val="bg1"/>
                </a:solidFill>
                <a:latin typeface="Arial" panose="020B0604020202020204" pitchFamily="34" charset="0"/>
              </a:rPr>
              <a:t>Endometriosis and Adenomyosis at the Extremes of Reproductive Ages	Prof. Sylvia </a:t>
            </a:r>
            <a:r>
              <a:rPr lang="en-US" altLang="en-US" sz="1050" dirty="0" err="1">
                <a:solidFill>
                  <a:schemeClr val="bg1"/>
                </a:solidFill>
                <a:latin typeface="Arial" panose="020B0604020202020204" pitchFamily="34" charset="0"/>
              </a:rPr>
              <a:t>Mechsner</a:t>
            </a:r>
            <a:r>
              <a:rPr lang="en-US" altLang="en-US" sz="1050" dirty="0">
                <a:solidFill>
                  <a:schemeClr val="bg1"/>
                </a:solidFill>
                <a:latin typeface="Arial" panose="020B0604020202020204" pitchFamily="34" charset="0"/>
              </a:rPr>
              <a:t> (Germany) </a:t>
            </a:r>
          </a:p>
          <a:p>
            <a:pPr>
              <a:spcBef>
                <a:spcPct val="0"/>
              </a:spcBef>
              <a:spcAft>
                <a:spcPts val="300"/>
              </a:spcAft>
              <a:buNone/>
              <a:tabLst>
                <a:tab pos="5651500" algn="l"/>
              </a:tabLst>
            </a:pPr>
            <a:r>
              <a:rPr lang="en-US" altLang="en-US" sz="1050" dirty="0">
                <a:solidFill>
                  <a:schemeClr val="bg1"/>
                </a:solidFill>
                <a:latin typeface="Arial" panose="020B0604020202020204" pitchFamily="34" charset="0"/>
              </a:rPr>
              <a:t>Fertility, Reproductive and Obstetric Outcomes in Relation to Endometriosis	Prof. Barış Ata (Türkiye)</a:t>
            </a:r>
            <a:br>
              <a:rPr lang="en-US" altLang="en-US" sz="1050" dirty="0">
                <a:solidFill>
                  <a:schemeClr val="bg1"/>
                </a:solidFill>
                <a:latin typeface="Arial" panose="020B0604020202020204" pitchFamily="34" charset="0"/>
              </a:rPr>
            </a:br>
            <a:r>
              <a:rPr lang="en-US" altLang="en-US" sz="1050" dirty="0">
                <a:solidFill>
                  <a:schemeClr val="bg1"/>
                </a:solidFill>
                <a:latin typeface="Arial" panose="020B0604020202020204" pitchFamily="34" charset="0"/>
              </a:rPr>
              <a:t>and Adenomyosis</a:t>
            </a:r>
          </a:p>
          <a:p>
            <a:pPr>
              <a:spcBef>
                <a:spcPct val="0"/>
              </a:spcBef>
              <a:spcAft>
                <a:spcPts val="300"/>
              </a:spcAft>
              <a:buNone/>
              <a:tabLst>
                <a:tab pos="5651500" algn="l"/>
              </a:tabLst>
            </a:pPr>
            <a:r>
              <a:rPr lang="en-US" altLang="en-US" sz="1050" dirty="0">
                <a:solidFill>
                  <a:schemeClr val="bg1"/>
                </a:solidFill>
                <a:latin typeface="Arial" panose="020B0604020202020204" pitchFamily="34" charset="0"/>
              </a:rPr>
              <a:t>Social Sciences and Epidemiology	Prof. Annalise Weckesser (UK)</a:t>
            </a:r>
          </a:p>
          <a:p>
            <a:pPr>
              <a:spcBef>
                <a:spcPct val="0"/>
              </a:spcBef>
              <a:spcAft>
                <a:spcPts val="300"/>
              </a:spcAft>
              <a:buNone/>
              <a:tabLst>
                <a:tab pos="5651500" algn="l"/>
              </a:tabLst>
            </a:pPr>
            <a:r>
              <a:rPr lang="en-US" altLang="en-US" sz="1050" dirty="0">
                <a:solidFill>
                  <a:schemeClr val="bg1"/>
                </a:solidFill>
                <a:latin typeface="Arial" panose="020B0604020202020204" pitchFamily="34" charset="0"/>
              </a:rPr>
              <a:t>Beyond Pain and Fertility: Mental Health, Nutrition, Complementary Medicine, 	Prof. Annemiek Nap (The Netherlands)</a:t>
            </a:r>
            <a:br>
              <a:rPr lang="en-US" altLang="en-US" sz="1050" dirty="0">
                <a:solidFill>
                  <a:schemeClr val="bg1"/>
                </a:solidFill>
                <a:latin typeface="Arial" panose="020B0604020202020204" pitchFamily="34" charset="0"/>
              </a:rPr>
            </a:br>
            <a:r>
              <a:rPr lang="en-US" altLang="en-US" sz="1050" dirty="0">
                <a:solidFill>
                  <a:schemeClr val="bg1"/>
                </a:solidFill>
                <a:latin typeface="Arial" panose="020B0604020202020204" pitchFamily="34" charset="0"/>
              </a:rPr>
              <a:t>and Lifestyle Interventions </a:t>
            </a:r>
          </a:p>
          <a:p>
            <a:pPr>
              <a:spcBef>
                <a:spcPct val="0"/>
              </a:spcBef>
              <a:spcAft>
                <a:spcPts val="300"/>
              </a:spcAft>
              <a:buFontTx/>
              <a:buNone/>
              <a:tabLst>
                <a:tab pos="5651500" algn="l"/>
              </a:tabLst>
            </a:pPr>
            <a:r>
              <a:rPr lang="en-US" altLang="en-US" sz="1050" dirty="0">
                <a:solidFill>
                  <a:schemeClr val="bg1"/>
                </a:solidFill>
                <a:latin typeface="Arial" panose="020B0604020202020204" pitchFamily="34" charset="0"/>
              </a:rPr>
              <a:t>Non-Surgical Treatments: HIFU, Radiofrequency and Other Minimally Invasive 	Dr Xiaoming Gong (China) </a:t>
            </a:r>
            <a:br>
              <a:rPr lang="en-US" altLang="en-US" sz="1050" dirty="0">
                <a:solidFill>
                  <a:schemeClr val="bg1"/>
                </a:solidFill>
                <a:latin typeface="Arial" panose="020B0604020202020204" pitchFamily="34" charset="0"/>
              </a:rPr>
            </a:br>
            <a:r>
              <a:rPr lang="en-US" altLang="en-US" sz="1050" dirty="0">
                <a:solidFill>
                  <a:schemeClr val="bg1"/>
                </a:solidFill>
                <a:latin typeface="Arial" panose="020B0604020202020204" pitchFamily="34" charset="0"/>
              </a:rPr>
              <a:t>Techniques</a:t>
            </a:r>
          </a:p>
          <a:p>
            <a:pPr>
              <a:spcBef>
                <a:spcPct val="0"/>
              </a:spcBef>
              <a:spcAft>
                <a:spcPts val="300"/>
              </a:spcAft>
              <a:buNone/>
              <a:tabLst>
                <a:tab pos="5651500" algn="l"/>
              </a:tabLst>
            </a:pPr>
            <a:r>
              <a:rPr lang="en-US" altLang="en-US" sz="1050" dirty="0">
                <a:solidFill>
                  <a:schemeClr val="bg1"/>
                </a:solidFill>
                <a:latin typeface="Arial" panose="020B0604020202020204" pitchFamily="34" charset="0"/>
              </a:rPr>
              <a:t>Non-Surgical Treatments: Medical Treatment	Prof. Silvia </a:t>
            </a:r>
            <a:r>
              <a:rPr lang="en-US" altLang="en-US" sz="1050" dirty="0" err="1">
                <a:solidFill>
                  <a:schemeClr val="bg1"/>
                </a:solidFill>
                <a:latin typeface="Arial" panose="020B0604020202020204" pitchFamily="34" charset="0"/>
              </a:rPr>
              <a:t>Vannuccini</a:t>
            </a:r>
            <a:r>
              <a:rPr lang="en-US" altLang="en-US" sz="1050" dirty="0">
                <a:solidFill>
                  <a:schemeClr val="bg1"/>
                </a:solidFill>
                <a:latin typeface="Arial" panose="020B0604020202020204" pitchFamily="34" charset="0"/>
              </a:rPr>
              <a:t> (Italy) </a:t>
            </a:r>
          </a:p>
        </p:txBody>
      </p:sp>
    </p:spTree>
    <p:extLst>
      <p:ext uri="{BB962C8B-B14F-4D97-AF65-F5344CB8AC3E}">
        <p14:creationId xmlns:p14="http://schemas.microsoft.com/office/powerpoint/2010/main" val="42831952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514CA63-CC64-F8B6-580E-A38001993F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15">
            <a:extLst>
              <a:ext uri="{FF2B5EF4-FFF2-40B4-BE49-F238E27FC236}">
                <a16:creationId xmlns:a16="http://schemas.microsoft.com/office/drawing/2014/main" id="{90BCAC79-0375-63BD-155F-5884B8576D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4286" y="2453241"/>
            <a:ext cx="8064896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Geneva" pitchFamily="123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Geneva" pitchFamily="123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Geneva" pitchFamily="123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Geneva" pitchFamily="123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Geneva" pitchFamily="123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Geneva" pitchFamily="123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Geneva" pitchFamily="123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chemeClr val="bg1"/>
                </a:solidFill>
                <a:latin typeface="Arial" panose="020B0604020202020204" pitchFamily="34" charset="0"/>
              </a:rPr>
              <a:t>  </a:t>
            </a:r>
          </a:p>
          <a:p>
            <a:pPr algn="ctr">
              <a:spcBef>
                <a:spcPct val="0"/>
              </a:spcBef>
              <a:buFontTx/>
              <a:buNone/>
            </a:pPr>
            <a:endParaRPr lang="en-US" altLang="en-US" sz="1800" dirty="0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800" b="1" dirty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  <a:r>
              <a:rPr lang="en-US" altLang="en-US" sz="2800" b="1" dirty="0">
                <a:solidFill>
                  <a:schemeClr val="bg1"/>
                </a:solidFill>
                <a:latin typeface="Arial" panose="020B0604020202020204" pitchFamily="34" charset="0"/>
              </a:rPr>
              <a:t>Join us in Istanbul</a:t>
            </a:r>
          </a:p>
          <a:p>
            <a:pPr algn="ctr">
              <a:spcBef>
                <a:spcPct val="0"/>
              </a:spcBef>
              <a:buFontTx/>
              <a:buNone/>
            </a:pPr>
            <a:endParaRPr lang="en-US" altLang="en-US" sz="2800" dirty="0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800" dirty="0">
                <a:solidFill>
                  <a:schemeClr val="bg1"/>
                </a:solidFill>
                <a:latin typeface="Arial" panose="020B0604020202020204" pitchFamily="34" charset="0"/>
              </a:rPr>
              <a:t>Visit www.wce2027.com for more information</a:t>
            </a:r>
            <a:endParaRPr lang="en-AU" altLang="en-US" sz="280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2D2BB7E8-342E-0229-2FF6-911CFEDE5C3F}"/>
              </a:ext>
            </a:extLst>
          </p:cNvPr>
          <p:cNvSpPr/>
          <p:nvPr/>
        </p:nvSpPr>
        <p:spPr>
          <a:xfrm>
            <a:off x="467544" y="1563638"/>
            <a:ext cx="8424936" cy="86409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rgbClr val="31859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en-AU" sz="2400" b="1" dirty="0">
                <a:latin typeface="Acumin Pro Condensed"/>
              </a:rPr>
              <a:t>Call For Abstracts Now Open!</a:t>
            </a:r>
            <a:br>
              <a:rPr lang="en-AU" sz="2400" b="1" dirty="0">
                <a:latin typeface="Acumin Pro Condensed"/>
              </a:rPr>
            </a:br>
            <a:r>
              <a:rPr lang="en-AU" dirty="0">
                <a:latin typeface="Acumin Pro Condensed"/>
              </a:rPr>
              <a:t>Submission deadline: Friday 15 January 2027</a:t>
            </a:r>
            <a:endParaRPr lang="en-AU" b="1" dirty="0">
              <a:latin typeface="Acumin Pro Condensed"/>
            </a:endParaRPr>
          </a:p>
        </p:txBody>
      </p:sp>
    </p:spTree>
    <p:extLst>
      <p:ext uri="{BB962C8B-B14F-4D97-AF65-F5344CB8AC3E}">
        <p14:creationId xmlns:p14="http://schemas.microsoft.com/office/powerpoint/2010/main" val="17184075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256</TotalTime>
  <Words>433</Words>
  <Application>Microsoft Office PowerPoint</Application>
  <PresentationFormat>On-screen Show (16:9)</PresentationFormat>
  <Paragraphs>59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Acumin Pro Condensed</vt:lpstr>
      <vt:lpstr>Arial</vt:lpstr>
      <vt:lpstr>Calibri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Salt Creative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Robert</dc:creator>
  <cp:lastModifiedBy>Meeghan Howard</cp:lastModifiedBy>
  <cp:revision>37</cp:revision>
  <dcterms:created xsi:type="dcterms:W3CDTF">2009-12-04T00:15:14Z</dcterms:created>
  <dcterms:modified xsi:type="dcterms:W3CDTF">2026-10-13T04:30:33Z</dcterms:modified>
</cp:coreProperties>
</file>