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6" r:id="rId3"/>
    <p:sldId id="259" r:id="rId4"/>
    <p:sldId id="267" r:id="rId5"/>
    <p:sldId id="268" r:id="rId6"/>
    <p:sldId id="269" r:id="rId7"/>
    <p:sldId id="270" r:id="rId8"/>
    <p:sldId id="263" r:id="rId9"/>
  </p:sldIdLst>
  <p:sldSz cx="9144000" cy="5143500" type="screen16x9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Objects="1">
      <p:cViewPr varScale="1">
        <p:scale>
          <a:sx n="133" d="100"/>
          <a:sy n="133" d="100"/>
        </p:scale>
        <p:origin x="906" y="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25970-3A4F-E768-6FDA-04E943FBC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1BDCB-0963-4811-9815-2D02FCA75CA1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469B3-8F10-5014-027A-F41A35A7D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715B1-8005-E25E-DF39-0E572A0CF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611AD-3EEE-457B-8ED2-80888E0C0B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7038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FF1EBD-3A21-2263-6177-2551D5752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DCED9-1E23-429C-B121-296CEDDD52BC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CEFBE-C35F-23FD-B42C-C29DA0E04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DEB80-344F-D596-534C-E01103C7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8B1EC-7EA3-40B0-A8C5-7E6D44F057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4760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391EA-20E6-C943-45E2-FD3BA6000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A531E-5DAF-40F8-BC3F-4DD44238D040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AA9D6B-6487-45F6-7EB4-887E426A7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60CDF-B499-29B2-C39B-905F13C01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D46D0-59ED-47D0-AFE8-811217A3BB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9666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92578-D824-9F2C-1454-64D543F2D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231DF-960E-486C-9572-BC2965349B2F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516125-908C-E5D6-4A86-A30D51675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59BC8-230C-9B6D-5203-477038E7F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19A9F-1167-439E-8389-8EFF3E66CA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6714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3E04A-A815-2C4B-3BF1-E0D3825D1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BB60A-2C63-45D7-A3A4-A0C690EC23CB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2CE6E-516B-208B-2FE8-4E0E61DB5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1B253-9B45-8DA5-2D40-D6347CA1A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28CF4-1499-465F-B285-9CD59FFE94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9884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200C0-CC4D-0EF1-54D1-4FF769640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12B2D-50AE-406C-AA07-211FA1319698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16DA5-2FA1-15DB-8C52-620B5A2CD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6F7A2-A378-9D39-5047-A7A9190D0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4C7B9-9A52-4198-9CB3-9CDA501923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1827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8ACE0B3-E910-39D7-1A96-74D28FB31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D9C0C-4AE4-4440-8225-6C890BFAB5B3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709AA62-3FBC-0096-1B9D-69A52CB0D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16B98B5-08B4-342E-5A78-5FBEA6000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F7E50-7EF7-4D9B-9896-100BCEAA72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958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A157322-0760-A7E5-AEC4-E2E9F6D5B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D922B-0FFF-4E1A-B891-7C59AE12F1B7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FDB9FE8-B581-CB71-C31B-410574001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A2AC805-B02C-ACAD-C6A4-1AC511124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A82B8-C59F-4935-A568-B16BB70EF3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99737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750B176-E440-C4D6-A668-BC959C385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BFDA9-BFA0-4829-860C-2AE02F49A35A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69F4F53-301C-D527-AB9C-F3540E187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140CD10-781A-D1B5-1C90-8E9FF72D7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99687-2CC3-4B7F-86B3-60066830DE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58183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AB84CFE-AE98-3C40-810B-32AAC92ED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684B4-02BC-4752-8661-D4F7F9C85AF2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EFEC9E1-8DB6-D216-98FF-D179DAEE7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1E48E74-B913-0868-D38B-9554A07A3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B1FF1-FEE2-4FE4-85A8-3FB322FA31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58133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A70E350-2711-F93E-1618-E9E0F2734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4E7B8-C270-4D24-B1FB-195BB23D216E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44B378F-D487-7C98-85C1-1677A8F29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88AF55-3F42-EBD2-E2DE-F66BCF712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9FB49-0EF3-4986-920A-8D99A0DA42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9436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39E7A-1E85-A7BA-1E34-8301FA335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F01B9-9755-48C7-AB67-6290FA6F4F56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1674F2-5D8E-88C3-4D28-5B6F8DE00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AF419-8418-847C-C740-33858237F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68F0D-9609-47AD-B32A-C41E57A5F3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88828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908F495-7505-22A8-66D3-9346DBAEF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34844-FDE8-4302-8439-0B4CCD0AD697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CC6B2A1-3C2F-C668-EDCA-46B3E7356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F17C274-9E9A-E6E5-443C-49FCDC921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13AFE-C480-491B-BEB7-40BA561CDA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4804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5D37DA-AECC-E047-D458-ED608C647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FAF47-D63B-425F-99A1-B837E0914980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84188-AC1B-56B1-574B-BA3B0FC13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3800D-558C-3778-095C-A75A1E71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D6604-6B63-4EAC-B1B0-E95563872C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36628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DE04A-F448-154F-DB3F-F4DEC4A1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9E36A-A897-477E-B58E-521130DC135F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96AF3E-6A6E-204C-E89F-2B1C16DCC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B9E94-3A04-8877-B3E5-FD5D9AFEF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E5DBD-C2A2-461C-AB5D-1F8A0BA6BD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2159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D23E7-BA50-9A34-8FDB-52B57696E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1186A-094E-483B-83A8-AD256F15937D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E40BEE-A4A9-CB1F-CDA8-9AA1C28FA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53958-EBDE-E523-B891-99C28BCD9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ECFA6-4160-4AC5-A11B-861E3AD185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67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4E8199E-1550-C0E6-E620-9D9B0BF7F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BC015-2DCC-4F7D-A49A-94240F08ACBF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DA5B4D-04D3-5BC2-B6F6-A4627F2A5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1429C91-65BB-5679-BD98-2D5B8BE46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20D75-9244-4B25-81CD-5E6C2B7C18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0768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654DA5C-C29B-959A-1FA2-BACAB76E3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37677-680A-438D-AF59-3E9DD396465F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4FE60D4-2918-C085-A3CC-24A9B6527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D8DC105-8001-6849-9356-0298EE92D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BD264-10FC-4951-8C59-555529C86B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5269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4480D38-F64E-616B-8504-B828FB148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DEEAA-9759-4BB0-B6EE-8864C984FF5B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7CC094-5525-5AA8-87DC-6A1763973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60E7C6B-683B-6E84-308F-32406725F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A9120-91B6-464D-BC7B-3BCA15E435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8601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35E24A0-59B3-37E3-02AF-7FE8D1AD3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A7D9E-130B-46F2-95A1-0006AA4BEC63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24000A0-98BE-AA10-073C-92EE54D25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7165F2E-0060-14D5-3C95-4C62644F6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B655A-EBE3-4E02-A11B-83A843BCB9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99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D2EC694-296F-2C09-7492-51112D578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0C280-8F34-49C2-BF1C-DA48F4421ACD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6FB4066-69D4-350F-3DFF-54A4A3C79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F656869-7876-4247-35C5-BF6932827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0FE2D-D5F7-4A93-84A6-AB7C03BD7B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1025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8C62416-F9DE-7822-4CB5-EE784D6D5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4A8F7-4E1D-4D1C-85B1-8912081D952C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7E0C6E2-6BEC-3A03-B2CC-F305CF717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6790008-9917-CBFB-4AF3-A14B36BF6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04C7C-9513-4BC4-9277-F5813690D4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1773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03899D2-9148-759F-3C5B-F36459B3B4C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44FEC74-0909-80F6-5F16-A877B48DF1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30D60-D217-ADFB-5839-02CDA1D258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B13D0DB-50E4-487E-9626-FB3CD10DB737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130584-D4CB-DC58-9A24-D505382EB2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86BBC-511F-A93C-6EAA-ACC5E7E55D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BBEE9CF-39F8-4E6C-874E-365326928E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-110" charset="-128"/>
          <a:cs typeface="ＭＳ Ｐゴシック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Geneva" pitchFamily="-105" charset="-128"/>
          <a:cs typeface="Geneva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Geneva" pitchFamily="-10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Geneva" pitchFamily="-10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390240F-DA7E-99B9-43E9-EFB1AEFBB03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FB8D35F-CE5A-63ED-CB1B-864966B5FE5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CC358-3BDC-5203-865C-59EA841E43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BA86C74-FF14-42F7-BDAF-B3CA3C4B42AA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709386-C1B2-23BA-C4D4-3BE814571C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AFAAC8-7304-9BF3-725E-263F9E3D51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D6C7E8C-8427-48A7-B1B2-4FAF8E96C2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452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-110" charset="-128"/>
          <a:cs typeface="ＭＳ Ｐゴシック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Geneva" pitchFamily="-105" charset="-128"/>
          <a:cs typeface="Geneva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Geneva" pitchFamily="-10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Geneva" pitchFamily="-10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4E04243-4FF3-625B-49DC-7692E1BAE743}"/>
              </a:ext>
            </a:extLst>
          </p:cNvPr>
          <p:cNvSpPr/>
          <p:nvPr/>
        </p:nvSpPr>
        <p:spPr>
          <a:xfrm>
            <a:off x="323850" y="1472500"/>
            <a:ext cx="3600450" cy="325983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1859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latin typeface="Acumin Pro Condensed"/>
              </a:rPr>
              <a:t>WCE 2027 is a unique platform for scientific exchange, innovation, education &amp; collaboration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AE09881-B266-D3F3-6E8F-8FBA09099A9E}"/>
              </a:ext>
            </a:extLst>
          </p:cNvPr>
          <p:cNvSpPr/>
          <p:nvPr/>
        </p:nvSpPr>
        <p:spPr>
          <a:xfrm>
            <a:off x="4363684" y="1472500"/>
            <a:ext cx="4464050" cy="165576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1859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cumin Pro Condensed"/>
              </a:rPr>
              <a:t>Prestigious 4-day Congress will bring together leading clinicians, researchers, scientists, and healthcare professionals from around the world</a:t>
            </a:r>
            <a:endParaRPr lang="en-AU" sz="20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A74D38B-2DF8-FE62-F1E6-0130045D5167}"/>
              </a:ext>
            </a:extLst>
          </p:cNvPr>
          <p:cNvSpPr/>
          <p:nvPr/>
        </p:nvSpPr>
        <p:spPr>
          <a:xfrm>
            <a:off x="4363684" y="3292475"/>
            <a:ext cx="4464050" cy="143986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1859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cumin Pro Condensed"/>
              </a:rPr>
              <a:t>Shared goal of improving &amp; advancing the understanding, research, treatment strategies, and patient care in endometriosis</a:t>
            </a:r>
            <a:endParaRPr lang="en-AU" sz="2000" dirty="0">
              <a:latin typeface="Acumin Pro Condense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8C479A-C208-D415-7241-61F0AB9A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C179256-FEDB-0A57-2329-C283071D4CE5}"/>
              </a:ext>
            </a:extLst>
          </p:cNvPr>
          <p:cNvSpPr/>
          <p:nvPr/>
        </p:nvSpPr>
        <p:spPr>
          <a:xfrm>
            <a:off x="254996" y="1419225"/>
            <a:ext cx="4392042" cy="331266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1859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dirty="0">
                <a:latin typeface="Acumin Pro Condensed"/>
              </a:rPr>
              <a:t>Scientific </a:t>
            </a:r>
            <a:r>
              <a:rPr lang="en-US" sz="2400" dirty="0" err="1">
                <a:latin typeface="Acumin Pro Condensed"/>
              </a:rPr>
              <a:t>Programme</a:t>
            </a:r>
            <a:r>
              <a:rPr lang="en-US" sz="2400" dirty="0">
                <a:latin typeface="Acumin Pro Condensed"/>
              </a:rPr>
              <a:t> offering:</a:t>
            </a:r>
            <a:r>
              <a:rPr lang="en-US" dirty="0">
                <a:latin typeface="Acumin Pro Condensed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cumin Pro Condensed"/>
              </a:rPr>
              <a:t>Keynote Presentations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latin typeface="Acumin Pro Condensed"/>
                <a:ea typeface="ＭＳ Ｐゴシック" panose="020B0600070205080204" pitchFamily="34" charset="-128"/>
              </a:rPr>
              <a:t>Invited Seminars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latin typeface="Acumin Pro Condensed"/>
                <a:ea typeface="ＭＳ Ｐゴシック" panose="020B0600070205080204" pitchFamily="34" charset="-128"/>
              </a:rPr>
              <a:t>Free Paper &amp; Poster Presentations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latin typeface="Acumin Pro Condensed"/>
                <a:ea typeface="ＭＳ Ｐゴシック" panose="020B0600070205080204" pitchFamily="34" charset="-128"/>
              </a:rPr>
              <a:t>Pre-Congress Workshops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latin typeface="Acumin Pro Condensed"/>
                <a:ea typeface="ＭＳ Ｐゴシック" panose="020B0600070205080204" pitchFamily="34" charset="-128"/>
              </a:rPr>
              <a:t>Industry Forums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FEA9877-4A94-1445-A20F-DF2A76CDCB44}"/>
              </a:ext>
            </a:extLst>
          </p:cNvPr>
          <p:cNvSpPr/>
          <p:nvPr/>
        </p:nvSpPr>
        <p:spPr>
          <a:xfrm>
            <a:off x="4903936" y="3147814"/>
            <a:ext cx="3984980" cy="158407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1859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dirty="0">
                <a:latin typeface="Acumin Pro Condensed"/>
              </a:rPr>
              <a:t>Industry Exhibition offering</a:t>
            </a:r>
            <a:br>
              <a:rPr lang="en-US" sz="2400" dirty="0">
                <a:latin typeface="Acumin Pro Condensed"/>
              </a:rPr>
            </a:br>
            <a:r>
              <a:rPr lang="en-US" sz="2000" dirty="0">
                <a:latin typeface="Acumin Pro Condensed"/>
              </a:rPr>
              <a:t>exposure to top diagnostic and pharmaceutical companies</a:t>
            </a:r>
            <a:endParaRPr lang="en-AU" sz="2400" dirty="0">
              <a:latin typeface="Acumin Pro Condensed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A3ADF33-04E1-48DB-7A93-B29304333B76}"/>
              </a:ext>
            </a:extLst>
          </p:cNvPr>
          <p:cNvSpPr/>
          <p:nvPr/>
        </p:nvSpPr>
        <p:spPr>
          <a:xfrm>
            <a:off x="4881984" y="1419225"/>
            <a:ext cx="4006932" cy="151256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1859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dirty="0">
                <a:latin typeface="Acumin Pro Condensed"/>
              </a:rPr>
              <a:t>Social </a:t>
            </a:r>
            <a:r>
              <a:rPr lang="en-US" sz="2400" dirty="0" err="1">
                <a:latin typeface="Acumin Pro Condensed"/>
              </a:rPr>
              <a:t>Programme</a:t>
            </a:r>
            <a:r>
              <a:rPr lang="en-US" sz="2400" dirty="0">
                <a:latin typeface="Acumin Pro Condensed"/>
              </a:rPr>
              <a:t> offering:</a:t>
            </a:r>
            <a:r>
              <a:rPr lang="en-US" dirty="0">
                <a:latin typeface="Acumin Pro Condensed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cumin Pro Condensed"/>
              </a:rPr>
              <a:t>Welcome Reception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cumin Pro Condensed"/>
              </a:rPr>
              <a:t>Optional Congress Celebration</a:t>
            </a:r>
            <a:endParaRPr lang="en-US" altLang="en-US" sz="2000" dirty="0">
              <a:latin typeface="Acumin Pro Condensed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0806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0E56E7-7F8D-1034-0B1F-66B78D09C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239CC50-11DD-95A1-F9CB-F4D308261C8A}"/>
              </a:ext>
            </a:extLst>
          </p:cNvPr>
          <p:cNvSpPr/>
          <p:nvPr/>
        </p:nvSpPr>
        <p:spPr>
          <a:xfrm>
            <a:off x="35496" y="1717500"/>
            <a:ext cx="9073008" cy="308610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1859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AU" sz="2400" dirty="0">
              <a:latin typeface="Acumin Pro Condensed"/>
            </a:endParaRPr>
          </a:p>
        </p:txBody>
      </p:sp>
      <p:sp>
        <p:nvSpPr>
          <p:cNvPr id="4" name="TextBox 15">
            <a:extLst>
              <a:ext uri="{FF2B5EF4-FFF2-40B4-BE49-F238E27FC236}">
                <a16:creationId xmlns:a16="http://schemas.microsoft.com/office/drawing/2014/main" id="{8AB899DD-3AB9-0A99-541F-D6F5EA571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137" y="1213652"/>
            <a:ext cx="80648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31859C"/>
                </a:solidFill>
                <a:latin typeface="Arial" panose="020B0604020202020204" pitchFamily="34" charset="0"/>
              </a:rPr>
              <a:t>   </a:t>
            </a: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Keynote Speakers</a:t>
            </a:r>
            <a:endParaRPr lang="en-AU" altLang="en-US" sz="18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79FF77-995A-3879-0CE0-540ECA464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9785" y="1789112"/>
            <a:ext cx="1080000" cy="1080000"/>
          </a:xfrm>
          <a:prstGeom prst="ellipse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B69A23-01AE-B2A2-689E-424AA56F30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9385" y="1789112"/>
            <a:ext cx="1080000" cy="1080000"/>
          </a:xfrm>
          <a:prstGeom prst="ellipse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98A94E-4EAE-AB9C-C4D8-1E95483079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9985" y="1789112"/>
            <a:ext cx="1080000" cy="1080000"/>
          </a:xfrm>
          <a:prstGeom prst="ellipse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2EF111C-6034-36CB-062B-BB2B2B301C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185" y="1789112"/>
            <a:ext cx="1080000" cy="1080000"/>
          </a:xfrm>
          <a:prstGeom prst="ellipse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E9B805-8866-8A18-C8E1-C3AD4C2B51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9585" y="1789112"/>
            <a:ext cx="1080000" cy="1080000"/>
          </a:xfrm>
          <a:prstGeom prst="ellipse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2A491A-D122-BABB-B934-593409B43054}"/>
              </a:ext>
            </a:extLst>
          </p:cNvPr>
          <p:cNvCxnSpPr>
            <a:cxnSpLocks/>
          </p:cNvCxnSpPr>
          <p:nvPr/>
        </p:nvCxnSpPr>
        <p:spPr>
          <a:xfrm>
            <a:off x="7278073" y="1799450"/>
            <a:ext cx="0" cy="293254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9">
            <a:extLst>
              <a:ext uri="{FF2B5EF4-FFF2-40B4-BE49-F238E27FC236}">
                <a16:creationId xmlns:a16="http://schemas.microsoft.com/office/drawing/2014/main" id="{9FE16E7F-3DCD-E796-099C-988FBD448F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843" y="2863835"/>
            <a:ext cx="1628544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</a:rPr>
              <a:t>Dr Katie Burns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50" dirty="0">
                <a:solidFill>
                  <a:schemeClr val="bg1"/>
                </a:solidFill>
                <a:latin typeface="Arial" panose="020B0604020202020204" pitchFamily="34" charset="0"/>
              </a:rPr>
              <a:t>University of Cincinnati, USA</a:t>
            </a:r>
            <a:br>
              <a:rPr lang="en-US" altLang="en-US" sz="1050" dirty="0">
                <a:solidFill>
                  <a:schemeClr val="bg1"/>
                </a:solidFill>
                <a:latin typeface="Arial" panose="020B0604020202020204" pitchFamily="34" charset="0"/>
              </a:rPr>
            </a:br>
            <a:endParaRPr lang="en-US" altLang="en-US" sz="7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panose="020B0604020202020204" pitchFamily="34" charset="0"/>
              </a:rPr>
              <a:t>Presenting on “Neutrophils: A Tool for a Non-invasive Diagnosis and First Responders in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panose="020B0604020202020204" pitchFamily="34" charset="0"/>
              </a:rPr>
              <a:t>Endometriotic Lesion Development”</a:t>
            </a:r>
            <a:endParaRPr lang="en-AU" altLang="en-US" sz="1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A5FEAECE-548A-112D-AA45-FE1BCF7E7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3498" y="2863836"/>
            <a:ext cx="1631253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</a:rPr>
              <a:t>Prof Davor Jurkovic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50" dirty="0">
                <a:solidFill>
                  <a:schemeClr val="bg1"/>
                </a:solidFill>
                <a:latin typeface="Arial" panose="020B0604020202020204" pitchFamily="34" charset="0"/>
              </a:rPr>
              <a:t>University College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50" dirty="0">
                <a:solidFill>
                  <a:schemeClr val="bg1"/>
                </a:solidFill>
                <a:latin typeface="Arial" panose="020B0604020202020204" pitchFamily="34" charset="0"/>
              </a:rPr>
              <a:t>London,  UK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7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panose="020B0604020202020204" pitchFamily="34" charset="0"/>
              </a:rPr>
              <a:t>Presenting on </a:t>
            </a:r>
            <a:br>
              <a:rPr lang="en-US" altLang="en-US" sz="10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altLang="en-US" sz="1000" dirty="0">
                <a:solidFill>
                  <a:schemeClr val="bg1"/>
                </a:solidFill>
                <a:latin typeface="Arial" panose="020B0604020202020204" pitchFamily="34" charset="0"/>
              </a:rPr>
              <a:t>“Advanced Ultrasound and Its Impact on Our Perception and Management of Endometriosis”</a:t>
            </a:r>
            <a:endParaRPr lang="en-AU" altLang="en-US" sz="1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0CC786-30BF-6E58-FDEA-E41E3B0FC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133" y="2869112"/>
            <a:ext cx="1607432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</a:rPr>
              <a:t>Prof Mario Malzoni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50" dirty="0" err="1">
                <a:solidFill>
                  <a:schemeClr val="bg1"/>
                </a:solidFill>
                <a:latin typeface="Arial" panose="020B0604020202020204" pitchFamily="34" charset="0"/>
              </a:rPr>
              <a:t>Paiedeia</a:t>
            </a:r>
            <a:r>
              <a:rPr lang="en-US" altLang="en-US" sz="1050" dirty="0">
                <a:solidFill>
                  <a:schemeClr val="bg1"/>
                </a:solidFill>
                <a:latin typeface="Arial" panose="020B0604020202020204" pitchFamily="34" charset="0"/>
              </a:rPr>
              <a:t> International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50" dirty="0">
                <a:solidFill>
                  <a:schemeClr val="bg1"/>
                </a:solidFill>
                <a:latin typeface="Arial" panose="020B0604020202020204" pitchFamily="34" charset="0"/>
              </a:rPr>
              <a:t>Hospital, Italy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7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panose="020B0604020202020204" pitchFamily="34" charset="0"/>
              </a:rPr>
              <a:t>Presenting on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panose="020B0604020202020204" pitchFamily="34" charset="0"/>
              </a:rPr>
              <a:t>“Tailoring the Surgical Strategy for Bowel Endometriosis: From Shaving to Segmental Resection” </a:t>
            </a:r>
            <a:endParaRPr lang="en-AU" altLang="en-US" sz="1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1570E2-80CD-C167-0B4B-96C72F8E8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6429" y="2869112"/>
            <a:ext cx="1628546" cy="1461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</a:rPr>
              <a:t>Dr Rebecca O’Hara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50" dirty="0">
                <a:solidFill>
                  <a:schemeClr val="bg1"/>
                </a:solidFill>
                <a:latin typeface="Arial" panose="020B0604020202020204" pitchFamily="34" charset="0"/>
              </a:rPr>
              <a:t>Flinders University,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50" dirty="0">
                <a:solidFill>
                  <a:schemeClr val="bg1"/>
                </a:solidFill>
                <a:latin typeface="Arial" panose="020B0604020202020204" pitchFamily="34" charset="0"/>
              </a:rPr>
              <a:t>Australia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7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panose="020B0604020202020204" pitchFamily="34" charset="0"/>
              </a:rPr>
              <a:t>Presenting on “Endometriosis as a Chronic Disease: The Role of Self-Management”</a:t>
            </a:r>
            <a:endParaRPr lang="en-AU" altLang="en-US" sz="1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Box 13">
            <a:extLst>
              <a:ext uri="{FF2B5EF4-FFF2-40B4-BE49-F238E27FC236}">
                <a16:creationId xmlns:a16="http://schemas.microsoft.com/office/drawing/2014/main" id="{6F80B99A-C62B-2ABC-2DDA-8063EDF3B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6453" y="2863835"/>
            <a:ext cx="1628544" cy="176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 b="1" dirty="0">
                <a:solidFill>
                  <a:schemeClr val="bg1"/>
                </a:solidFill>
                <a:latin typeface="Arial" panose="020B0604020202020204" pitchFamily="34" charset="0"/>
              </a:rPr>
              <a:t>Dr Frank Tu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50" dirty="0">
                <a:solidFill>
                  <a:schemeClr val="bg1"/>
                </a:solidFill>
                <a:latin typeface="Arial" panose="020B0604020202020204" pitchFamily="34" charset="0"/>
              </a:rPr>
              <a:t>North Shore University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50" dirty="0">
                <a:solidFill>
                  <a:schemeClr val="bg1"/>
                </a:solidFill>
                <a:latin typeface="Arial" panose="020B0604020202020204" pitchFamily="34" charset="0"/>
              </a:rPr>
              <a:t>Hospital, USA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7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panose="020B0604020202020204" pitchFamily="34" charset="0"/>
              </a:rPr>
              <a:t>Presenting on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chemeClr val="bg1"/>
                </a:solidFill>
                <a:latin typeface="Arial" panose="020B0604020202020204" pitchFamily="34" charset="0"/>
              </a:rPr>
              <a:t>“</a:t>
            </a:r>
            <a:r>
              <a:rPr lang="en-US" altLang="en-US" sz="1000" dirty="0" err="1">
                <a:solidFill>
                  <a:schemeClr val="bg1"/>
                </a:solidFill>
                <a:latin typeface="Arial" panose="020B0604020202020204" pitchFamily="34" charset="0"/>
              </a:rPr>
              <a:t>Nociplastic</a:t>
            </a:r>
            <a:r>
              <a:rPr lang="en-US" altLang="en-US" sz="1000" dirty="0">
                <a:solidFill>
                  <a:schemeClr val="bg1"/>
                </a:solidFill>
                <a:latin typeface="Arial" panose="020B0604020202020204" pitchFamily="34" charset="0"/>
              </a:rPr>
              <a:t> Pain in Endometriosis: When the Problem is in the CNS, Not the Peritoneum – Lessons from Studying Dysmenorrhea”</a:t>
            </a:r>
            <a:endParaRPr lang="en-AU" altLang="en-US" sz="1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ADE3CC3-63B9-FDDB-0CF8-65721612D345}"/>
              </a:ext>
            </a:extLst>
          </p:cNvPr>
          <p:cNvCxnSpPr>
            <a:cxnSpLocks/>
          </p:cNvCxnSpPr>
          <p:nvPr/>
        </p:nvCxnSpPr>
        <p:spPr>
          <a:xfrm>
            <a:off x="5436096" y="1789112"/>
            <a:ext cx="0" cy="293254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839119-1A97-EFB1-A988-558957266A3A}"/>
              </a:ext>
            </a:extLst>
          </p:cNvPr>
          <p:cNvCxnSpPr>
            <a:cxnSpLocks/>
          </p:cNvCxnSpPr>
          <p:nvPr/>
        </p:nvCxnSpPr>
        <p:spPr>
          <a:xfrm>
            <a:off x="3635896" y="1799450"/>
            <a:ext cx="0" cy="293254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302212F-F426-6A06-B488-9FBACB5BE64A}"/>
              </a:ext>
            </a:extLst>
          </p:cNvPr>
          <p:cNvCxnSpPr>
            <a:cxnSpLocks/>
          </p:cNvCxnSpPr>
          <p:nvPr/>
        </p:nvCxnSpPr>
        <p:spPr>
          <a:xfrm>
            <a:off x="1835696" y="1801865"/>
            <a:ext cx="0" cy="293254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96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728920-7C7D-ED90-F0D1-5E4FB71B8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C542B-99D2-7C23-7941-7D9BF68708CD}"/>
              </a:ext>
            </a:extLst>
          </p:cNvPr>
          <p:cNvSpPr txBox="1">
            <a:spLocks/>
          </p:cNvSpPr>
          <p:nvPr/>
        </p:nvSpPr>
        <p:spPr bwMode="auto">
          <a:xfrm>
            <a:off x="250825" y="1275606"/>
            <a:ext cx="8642350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ＭＳ Ｐゴシック" pitchFamily="-110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ＭＳ Ｐゴシック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Geneva" pitchFamily="-105" charset="-128"/>
                <a:cs typeface="Geneva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Geneva" pitchFamily="-105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Geneva" pitchFamily="-105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bg1"/>
                </a:solidFill>
                <a:latin typeface="Acumin Pro Condensed"/>
              </a:rPr>
              <a:t>Session Topics Include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US" dirty="0">
              <a:latin typeface="Acumin Pro Condensed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88F1943-056A-F7CE-A839-42D190F0C88E}"/>
              </a:ext>
            </a:extLst>
          </p:cNvPr>
          <p:cNvSpPr/>
          <p:nvPr/>
        </p:nvSpPr>
        <p:spPr>
          <a:xfrm>
            <a:off x="323528" y="1779663"/>
            <a:ext cx="8424936" cy="187220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1859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2"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AU" sz="1400" dirty="0">
                <a:latin typeface="Acumin Pro Condensed"/>
              </a:rPr>
              <a:t>Imaging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AU" sz="1400" dirty="0">
                <a:latin typeface="Acumin Pro Condensed"/>
              </a:rPr>
              <a:t>Surgery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AU" sz="1400" dirty="0">
                <a:latin typeface="Acumin Pro Condensed"/>
              </a:rPr>
              <a:t>Basic sciences, pathogenesis of endometriosis &amp; adenomyosis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AU" sz="1400" dirty="0">
                <a:latin typeface="Acumin Pro Condensed"/>
              </a:rPr>
              <a:t>Fertility, reproductive and obstetric outcomes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AU" sz="1400" dirty="0">
                <a:latin typeface="Acumin Pro Condensed"/>
              </a:rPr>
              <a:t>Psychological considerations, social impact &amp; epidemiology </a:t>
            </a:r>
          </a:p>
          <a:p>
            <a:pPr>
              <a:defRPr/>
            </a:pPr>
            <a:br>
              <a:rPr lang="en-AU" sz="1400" dirty="0">
                <a:latin typeface="Acumin Pro Condensed"/>
              </a:rPr>
            </a:br>
            <a:br>
              <a:rPr lang="en-AU" sz="1400" dirty="0">
                <a:latin typeface="Acumin Pro Condensed"/>
              </a:rPr>
            </a:br>
            <a:r>
              <a:rPr lang="en-AU" sz="1400" dirty="0">
                <a:latin typeface="Acumin Pro Condensed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AU" sz="1400" dirty="0">
                <a:latin typeface="Acumin Pro Condensed"/>
              </a:rPr>
              <a:t>Pain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AU" sz="1400" dirty="0">
                <a:latin typeface="Acumin Pro Condensed"/>
              </a:rPr>
              <a:t>Adenomyosis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AU" sz="1400" dirty="0">
                <a:latin typeface="Acumin Pro Condensed"/>
              </a:rPr>
              <a:t>Endometriosis &amp; adenomyosis at the extremes of reproductive ages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AU" sz="1400" dirty="0">
                <a:latin typeface="Acumin Pro Condensed"/>
              </a:rPr>
              <a:t>Recent guidelines staging &amp; classification on endometriosis and adenomyosis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AU" sz="1400" dirty="0">
                <a:latin typeface="Acumin Pro Condensed"/>
              </a:rPr>
              <a:t>Non-surgical treatments</a:t>
            </a:r>
          </a:p>
          <a:p>
            <a:pPr>
              <a:defRPr/>
            </a:pPr>
            <a:endParaRPr lang="en-AU" dirty="0">
              <a:latin typeface="Acumin Pro Condensed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A9A9699-AD06-92DA-003C-4A930BFDBDF9}"/>
              </a:ext>
            </a:extLst>
          </p:cNvPr>
          <p:cNvSpPr/>
          <p:nvPr/>
        </p:nvSpPr>
        <p:spPr>
          <a:xfrm>
            <a:off x="323528" y="3795886"/>
            <a:ext cx="8424936" cy="86409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1859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AU" sz="2400" b="1" dirty="0">
                <a:latin typeface="Acumin Pro Condensed"/>
              </a:rPr>
              <a:t>Call For Abstracts Now Open!</a:t>
            </a:r>
            <a:br>
              <a:rPr lang="en-AU" sz="2400" b="1" dirty="0">
                <a:latin typeface="Acumin Pro Condensed"/>
              </a:rPr>
            </a:br>
            <a:r>
              <a:rPr lang="en-AU" dirty="0">
                <a:latin typeface="Acumin Pro Condensed"/>
              </a:rPr>
              <a:t>Submission deadline: Friday 15 January 2027</a:t>
            </a:r>
            <a:endParaRPr lang="en-AU" b="1" dirty="0">
              <a:latin typeface="Acumin Pr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436799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14CA63-CC64-F8B6-580E-A38001993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5">
            <a:extLst>
              <a:ext uri="{FF2B5EF4-FFF2-40B4-BE49-F238E27FC236}">
                <a16:creationId xmlns:a16="http://schemas.microsoft.com/office/drawing/2014/main" id="{90BCAC79-0375-63BD-155F-5884B8576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286" y="1635646"/>
            <a:ext cx="806489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3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 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Join us in Istanbul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Visit www.wce2027.com for more information</a:t>
            </a:r>
            <a:endParaRPr lang="en-AU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407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307</Words>
  <Application>Microsoft Office PowerPoint</Application>
  <PresentationFormat>On-screen Show (16:9)</PresentationFormat>
  <Paragraphs>58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Acumin Pro Condensed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Salt Creative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Robert</dc:creator>
  <cp:lastModifiedBy>Meeghan Howard</cp:lastModifiedBy>
  <cp:revision>34</cp:revision>
  <dcterms:created xsi:type="dcterms:W3CDTF">2009-12-04T00:15:14Z</dcterms:created>
  <dcterms:modified xsi:type="dcterms:W3CDTF">2026-09-03T04:33:25Z</dcterms:modified>
</cp:coreProperties>
</file>