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56" r:id="rId2"/>
    <p:sldId id="259" r:id="rId3"/>
    <p:sldId id="260" r:id="rId4"/>
    <p:sldId id="261" r:id="rId5"/>
    <p:sldId id="267" r:id="rId6"/>
    <p:sldId id="262" r:id="rId7"/>
    <p:sldId id="271" r:id="rId8"/>
    <p:sldId id="272" r:id="rId9"/>
    <p:sldId id="263" r:id="rId10"/>
    <p:sldId id="264" r:id="rId11"/>
    <p:sldId id="268" r:id="rId12"/>
    <p:sldId id="273" r:id="rId13"/>
    <p:sldId id="266" r:id="rId14"/>
    <p:sldId id="25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16" y="4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41E322-7571-484F-961D-1BEAB0012F06}" type="datetimeFigureOut">
              <a:rPr lang="en-US" smtClean="0"/>
              <a:t>10/21/18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2CB4BE-A914-4A72-A4AE-760D59822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060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Activity: have presenters and participants share any stories of rejection and most importantly what they did afterwards....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43E08E-79AA-46AC-849E-6609E9D3B360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2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DA2EC-EC6D-4C77-98C5-4F9BC239E683}" type="datetimeFigureOut">
              <a:rPr lang="en-AU" smtClean="0"/>
              <a:t>21/10/18</a:t>
            </a:fld>
            <a:endParaRPr lang="en-A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542DF74-D2B2-4D68-A40E-1A67B7ECE7AD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DA2EC-EC6D-4C77-98C5-4F9BC239E683}" type="datetimeFigureOut">
              <a:rPr lang="en-AU" smtClean="0"/>
              <a:t>21/10/18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2DF74-D2B2-4D68-A40E-1A67B7ECE7AD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21216" y="3009902"/>
            <a:ext cx="609600" cy="441325"/>
          </a:xfrm>
        </p:spPr>
        <p:txBody>
          <a:bodyPr/>
          <a:lstStyle/>
          <a:p>
            <a:fld id="{1542DF74-D2B2-4D68-A40E-1A67B7ECE7AD}" type="slidenum">
              <a:rPr lang="en-AU" smtClean="0"/>
              <a:t>‹#›</a:t>
            </a:fld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DA2EC-EC6D-4C77-98C5-4F9BC239E683}" type="datetimeFigureOut">
              <a:rPr lang="en-AU" smtClean="0"/>
              <a:t>21/10/18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55200" y="304802"/>
            <a:ext cx="1930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DA2EC-EC6D-4C77-98C5-4F9BC239E683}" type="datetimeFigureOut">
              <a:rPr lang="en-AU" smtClean="0"/>
              <a:t>21/10/18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15584" y="1026373"/>
            <a:ext cx="609600" cy="441325"/>
          </a:xfrm>
        </p:spPr>
        <p:txBody>
          <a:bodyPr/>
          <a:lstStyle/>
          <a:p>
            <a:fld id="{1542DF74-D2B2-4D68-A40E-1A67B7ECE7AD}" type="slidenum">
              <a:rPr lang="en-AU" smtClean="0"/>
              <a:t>‹#›</a:t>
            </a:fld>
            <a:endParaRPr lang="en-A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DA2EC-EC6D-4C77-98C5-4F9BC239E683}" type="datetimeFigureOut">
              <a:rPr lang="en-AU" smtClean="0"/>
              <a:t>21/10/18</a:t>
            </a:fld>
            <a:endParaRPr lang="en-AU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542DF74-D2B2-4D68-A40E-1A67B7ECE7AD}" type="slidenum">
              <a:rPr lang="en-AU" smtClean="0"/>
              <a:t>‹#›</a:t>
            </a:fld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fld id="{1A8DA2EC-EC6D-4C77-98C5-4F9BC239E683}" type="datetimeFigureOut">
              <a:rPr lang="en-AU" smtClean="0"/>
              <a:t>21/10/18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2DF74-D2B2-4D68-A40E-1A67B7ECE7AD}" type="slidenum">
              <a:rPr lang="en-AU" smtClean="0"/>
              <a:t>‹#›</a:t>
            </a:fld>
            <a:endParaRPr lang="en-AU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6084107" y="1575653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388441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DA2EC-EC6D-4C77-98C5-4F9BC239E683}" type="datetimeFigureOut">
              <a:rPr lang="en-AU" smtClean="0"/>
              <a:t>21/10/18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endParaRPr lang="en-AU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91200" y="1042417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fld id="{1542DF74-D2B2-4D68-A40E-1A67B7ECE7AD}" type="slidenum">
              <a:rPr lang="en-AU" smtClean="0"/>
              <a:t>‹#›</a:t>
            </a:fld>
            <a:endParaRPr lang="en-AU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DA2EC-EC6D-4C77-98C5-4F9BC239E683}" type="datetimeFigureOut">
              <a:rPr lang="en-AU" smtClean="0"/>
              <a:t>21/10/18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91200" y="1036021"/>
            <a:ext cx="609600" cy="441325"/>
          </a:xfrm>
        </p:spPr>
        <p:txBody>
          <a:bodyPr/>
          <a:lstStyle/>
          <a:p>
            <a:fld id="{1542DF74-D2B2-4D68-A40E-1A67B7ECE7AD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DA2EC-EC6D-4C77-98C5-4F9BC239E683}" type="datetimeFigureOut">
              <a:rPr lang="en-AU" smtClean="0"/>
              <a:t>21/10/18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542DF74-D2B2-4D68-A40E-1A67B7ECE7AD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8000" y="1981201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542DF74-D2B2-4D68-A40E-1A67B7ECE7AD}" type="slidenum">
              <a:rPr lang="en-AU" smtClean="0"/>
              <a:t>‹#›</a:t>
            </a:fld>
            <a:endParaRPr lang="en-AU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DA2EC-EC6D-4C77-98C5-4F9BC239E683}" type="datetimeFigureOut">
              <a:rPr lang="en-AU" smtClean="0"/>
              <a:t>21/10/18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/>
          <a:p>
            <a:fld id="{1542DF74-D2B2-4D68-A40E-1A67B7ECE7AD}" type="slidenum">
              <a:rPr lang="en-AU" smtClean="0"/>
              <a:t>‹#›</a:t>
            </a:fld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fld id="{1A8DA2EC-EC6D-4C77-98C5-4F9BC239E683}" type="datetimeFigureOut">
              <a:rPr lang="en-AU" smtClean="0"/>
              <a:t>21/10/18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A8DA2EC-EC6D-4C77-98C5-4F9BC239E683}" type="datetimeFigureOut">
              <a:rPr lang="en-AU" smtClean="0"/>
              <a:t>21/10/18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AU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542DF74-D2B2-4D68-A40E-1A67B7ECE7AD}" type="slidenum">
              <a:rPr lang="en-AU" smtClean="0"/>
              <a:t>‹#›</a:t>
            </a:fld>
            <a:endParaRPr lang="en-AU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tburnett@uow.edu.au" TargetMode="External"/><Relationship Id="rId2" Type="http://schemas.openxmlformats.org/officeDocument/2006/relationships/hyperlink" Target="mailto:Maurizio.Costabile@unisa.edu.a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.lebard@unsw.edu.a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ow.edu.au/dvca/ltc/teachdev/octal/index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sbmb.org.au/awards/nominations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00" y="2819400"/>
            <a:ext cx="11785599" cy="1752600"/>
          </a:xfrm>
        </p:spPr>
        <p:txBody>
          <a:bodyPr>
            <a:normAutofit/>
          </a:bodyPr>
          <a:lstStyle/>
          <a:p>
            <a:r>
              <a:rPr lang="en-AU" sz="2000" dirty="0"/>
              <a:t>Dr Maurizio Costabile (Uni of South Australia)</a:t>
            </a:r>
          </a:p>
          <a:p>
            <a:r>
              <a:rPr lang="en-AU" sz="2000" dirty="0"/>
              <a:t>Dr Tracey Kuit (Uni of Wollongong)</a:t>
            </a:r>
          </a:p>
          <a:p>
            <a:r>
              <a:rPr lang="en-AU" sz="2000" dirty="0"/>
              <a:t>Dr Rebecca LeBard (Uni of NSW)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133" y="381000"/>
            <a:ext cx="11760200" cy="1752600"/>
          </a:xfrm>
        </p:spPr>
        <p:txBody>
          <a:bodyPr>
            <a:normAutofit/>
          </a:bodyPr>
          <a:lstStyle/>
          <a:p>
            <a:r>
              <a:rPr lang="en-AU" sz="5400" b="1" dirty="0"/>
              <a:t>Applying for a teaching award</a:t>
            </a:r>
          </a:p>
        </p:txBody>
      </p:sp>
      <p:pic>
        <p:nvPicPr>
          <p:cNvPr id="5" name="Picture 4" descr="A person wearing glasses and smiling at the camera&#10;&#10;Description generated with very high confidence">
            <a:extLst>
              <a:ext uri="{FF2B5EF4-FFF2-40B4-BE49-F238E27FC236}">
                <a16:creationId xmlns:a16="http://schemas.microsoft.com/office/drawing/2014/main" id="{8E4BC727-1383-4C41-9BF0-3972805738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4070229"/>
            <a:ext cx="1800000" cy="1800000"/>
          </a:xfrm>
          <a:prstGeom prst="rect">
            <a:avLst/>
          </a:prstGeom>
        </p:spPr>
      </p:pic>
      <p:pic>
        <p:nvPicPr>
          <p:cNvPr id="7" name="Picture 6" descr="A person smiling for the camera&#10;&#10;Description generated with very high confidence">
            <a:extLst>
              <a:ext uri="{FF2B5EF4-FFF2-40B4-BE49-F238E27FC236}">
                <a16:creationId xmlns:a16="http://schemas.microsoft.com/office/drawing/2014/main" id="{62D80B12-9C03-4F8E-99DA-461342E77B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9931" y="4070229"/>
            <a:ext cx="1800000" cy="1800000"/>
          </a:xfrm>
          <a:prstGeom prst="rect">
            <a:avLst/>
          </a:prstGeom>
        </p:spPr>
      </p:pic>
      <p:pic>
        <p:nvPicPr>
          <p:cNvPr id="9" name="Picture 8" descr="A person smiling for the camera&#10;&#10;Description generated with very high confidence">
            <a:extLst>
              <a:ext uri="{FF2B5EF4-FFF2-40B4-BE49-F238E27FC236}">
                <a16:creationId xmlns:a16="http://schemas.microsoft.com/office/drawing/2014/main" id="{19FAD665-34DE-47F9-A729-FDDDF1B6EF8B}"/>
              </a:ext>
            </a:extLst>
          </p:cNvPr>
          <p:cNvPicPr>
            <a:picLocks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036"/>
          <a:stretch/>
        </p:blipFill>
        <p:spPr>
          <a:xfrm>
            <a:off x="7786515" y="4070229"/>
            <a:ext cx="1800000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105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AU" sz="4000" b="1" dirty="0"/>
              <a:t>How to write your application: the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14859" y="1512358"/>
            <a:ext cx="10515600" cy="5032375"/>
          </a:xfrm>
        </p:spPr>
        <p:txBody>
          <a:bodyPr>
            <a:normAutofit/>
          </a:bodyPr>
          <a:lstStyle/>
          <a:p>
            <a:r>
              <a:rPr lang="en-AU" sz="2400" dirty="0"/>
              <a:t>Identify the timeline of the awards on offer. Begin a minimum of 6 months ahead.</a:t>
            </a:r>
          </a:p>
          <a:p>
            <a:r>
              <a:rPr lang="en-AU" sz="2400" dirty="0"/>
              <a:t>Determine your eligibility for the selected award.</a:t>
            </a:r>
          </a:p>
          <a:p>
            <a:r>
              <a:rPr lang="en-AU" sz="2400" dirty="0"/>
              <a:t>Clearly read the application form.</a:t>
            </a:r>
          </a:p>
          <a:p>
            <a:r>
              <a:rPr lang="en-AU" sz="2400" dirty="0"/>
              <a:t>Address ALL selection criteria.</a:t>
            </a:r>
          </a:p>
          <a:p>
            <a:r>
              <a:rPr lang="en-AU" sz="2400" dirty="0"/>
              <a:t>Ensure you identify </a:t>
            </a:r>
            <a:r>
              <a:rPr lang="en-AU" sz="2400" i="1" dirty="0"/>
              <a:t>suitable</a:t>
            </a:r>
            <a:r>
              <a:rPr lang="en-AU" sz="2400" dirty="0"/>
              <a:t> referees (e.g., HOS, colleagues, collaborators), speak to them early and give them a copy of your application so they can provide a relevant commentary.</a:t>
            </a:r>
          </a:p>
          <a:p>
            <a:r>
              <a:rPr lang="en-AU" sz="2400" dirty="0"/>
              <a:t>Seek feedback from people BOTH within (e.g., colleagues) and outside (e.g. family) your area of expertise.</a:t>
            </a:r>
          </a:p>
          <a:p>
            <a:r>
              <a:rPr lang="en-AU" sz="2400" dirty="0"/>
              <a:t>Invite, accept, and act on valid criticism.</a:t>
            </a:r>
          </a:p>
        </p:txBody>
      </p:sp>
    </p:spTree>
    <p:extLst>
      <p:ext uri="{BB962C8B-B14F-4D97-AF65-F5344CB8AC3E}">
        <p14:creationId xmlns:p14="http://schemas.microsoft.com/office/powerpoint/2010/main" val="12299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AU" sz="4000" b="1" dirty="0"/>
              <a:t>How to write your application: key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Identify your area of excellence.</a:t>
            </a:r>
          </a:p>
          <a:p>
            <a:r>
              <a:rPr lang="en-AU" dirty="0"/>
              <a:t>Identify what makes it “Excellent”.</a:t>
            </a:r>
          </a:p>
          <a:p>
            <a:r>
              <a:rPr lang="en-AU" dirty="0"/>
              <a:t>How does your work differ from what is normally expected of you as an academic?</a:t>
            </a:r>
          </a:p>
          <a:p>
            <a:r>
              <a:rPr lang="en-AU" dirty="0"/>
              <a:t>If unsure, speak to the Teaching &amp; Learning unit of your institution.</a:t>
            </a:r>
          </a:p>
          <a:p>
            <a:r>
              <a:rPr lang="en-AU" dirty="0"/>
              <a:t>Use past successful applications as a guide.</a:t>
            </a:r>
          </a:p>
          <a:p>
            <a:r>
              <a:rPr lang="en-AU" dirty="0"/>
              <a:t>Define and explain your teaching philosophy.</a:t>
            </a:r>
          </a:p>
          <a:p>
            <a:r>
              <a:rPr lang="en-AU" dirty="0"/>
              <a:t>Write a story about your area of excellence.</a:t>
            </a:r>
          </a:p>
          <a:p>
            <a:r>
              <a:rPr lang="en-AU" dirty="0"/>
              <a:t>Use diverse and relevant forms of evidence for all key claims.</a:t>
            </a:r>
          </a:p>
          <a:p>
            <a:r>
              <a:rPr lang="en-AU" dirty="0"/>
              <a:t>Include relevant references to the educational literature.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4838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AU" sz="4000" b="1" dirty="0"/>
              <a:t>How to get your application rejected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02336" y="1433946"/>
            <a:ext cx="11338560" cy="4788435"/>
          </a:xfrm>
        </p:spPr>
        <p:txBody>
          <a:bodyPr vert="horz" anchor="t">
            <a:noAutofit/>
          </a:bodyPr>
          <a:lstStyle/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AU" sz="2200" dirty="0"/>
              <a:t>Don’t address the selection criteria.</a:t>
            </a:r>
            <a:endParaRPr lang="en-US" sz="2200" dirty="0"/>
          </a:p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AU" sz="2200" dirty="0"/>
              <a:t>Don’t identify and articulate your unique area of excellence.</a:t>
            </a:r>
          </a:p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AU" sz="2200" dirty="0"/>
              <a:t>Don’t differentiate the outstanding from the inherent requirements of the job.</a:t>
            </a:r>
          </a:p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AU" sz="2200" dirty="0"/>
              <a:t>Don’t include diverse evidence</a:t>
            </a:r>
          </a:p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AU" sz="2200" dirty="0"/>
              <a:t>Don’t show a sustained contribution to learning and teaching.</a:t>
            </a:r>
          </a:p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AU" sz="2200" dirty="0"/>
              <a:t>Don’t show a reflective approach to your teaching (i.e., just telling the panel you are amazing doesn’t work; you must to show awareness of how you have developed your work in response to student needs).</a:t>
            </a:r>
          </a:p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AU" sz="2200" dirty="0"/>
              <a:t>Don’t tell the story of why your work has impact (i.e., it is not enough to just write a list of achievements, add student quotes, and expect the review panel to connect the dots).</a:t>
            </a:r>
          </a:p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AU" sz="2200" dirty="0"/>
              <a:t>Choose poor referees.</a:t>
            </a:r>
          </a:p>
        </p:txBody>
      </p:sp>
    </p:spTree>
    <p:extLst>
      <p:ext uri="{BB962C8B-B14F-4D97-AF65-F5344CB8AC3E}">
        <p14:creationId xmlns:p14="http://schemas.microsoft.com/office/powerpoint/2010/main" val="26748576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AU" sz="4000" b="1" dirty="0"/>
              <a:t>How to deal with rejection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Feeling disappointed is normal, but don’t let it stop you from moving forward.</a:t>
            </a:r>
          </a:p>
          <a:p>
            <a:r>
              <a:rPr lang="en-AU" dirty="0"/>
              <a:t>Seek feedback from the assessors panel (if possible).</a:t>
            </a:r>
          </a:p>
          <a:p>
            <a:r>
              <a:rPr lang="en-AU" dirty="0"/>
              <a:t>Seek help from colleagues with experience in your area.</a:t>
            </a:r>
          </a:p>
          <a:p>
            <a:r>
              <a:rPr lang="en-AU" dirty="0"/>
              <a:t>Collect more, diverse evidence of the impact and quality of your work.</a:t>
            </a:r>
          </a:p>
          <a:p>
            <a:r>
              <a:rPr lang="en-AU" dirty="0"/>
              <a:t>Ask for a peer review of your work, and include material from the review in your next application. </a:t>
            </a:r>
          </a:p>
          <a:p>
            <a:r>
              <a:rPr lang="en-AU" dirty="0"/>
              <a:t>Look back at your application, identify areas of weakness and re-write.</a:t>
            </a:r>
          </a:p>
          <a:p>
            <a:r>
              <a:rPr lang="en-AU" dirty="0"/>
              <a:t>Re-submit.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22694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AU" sz="4000" b="1" dirty="0"/>
              <a:t>Contact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If you would like some further advice/help in your application please feel free to contact us:</a:t>
            </a:r>
          </a:p>
          <a:p>
            <a:endParaRPr lang="en-AU" dirty="0"/>
          </a:p>
          <a:p>
            <a:r>
              <a:rPr lang="en-AU" dirty="0"/>
              <a:t>Maurizio Costabile: </a:t>
            </a:r>
            <a:r>
              <a:rPr lang="en-AU" dirty="0">
                <a:hlinkClick r:id="rId2"/>
              </a:rPr>
              <a:t>Maurizio.Costabile@unisa.edu.au</a:t>
            </a:r>
            <a:endParaRPr lang="en-AU" dirty="0"/>
          </a:p>
          <a:p>
            <a:endParaRPr lang="en-AU" dirty="0"/>
          </a:p>
          <a:p>
            <a:r>
              <a:rPr lang="en-AU" dirty="0"/>
              <a:t>Tracey </a:t>
            </a:r>
            <a:r>
              <a:rPr lang="en-AU" dirty="0" err="1"/>
              <a:t>Kuit</a:t>
            </a:r>
            <a:r>
              <a:rPr lang="en-AU" dirty="0"/>
              <a:t>: </a:t>
            </a:r>
            <a:r>
              <a:rPr lang="en-AU" dirty="0">
                <a:hlinkClick r:id="rId3"/>
              </a:rPr>
              <a:t>tburnett@uow.edu.au</a:t>
            </a:r>
            <a:endParaRPr lang="en-AU" dirty="0"/>
          </a:p>
          <a:p>
            <a:endParaRPr lang="en-AU" dirty="0"/>
          </a:p>
          <a:p>
            <a:r>
              <a:rPr lang="en-AU" dirty="0"/>
              <a:t>Rebecca </a:t>
            </a:r>
            <a:r>
              <a:rPr lang="en-AU" dirty="0" err="1"/>
              <a:t>LeBard</a:t>
            </a:r>
            <a:r>
              <a:rPr lang="en-AU" dirty="0"/>
              <a:t>: </a:t>
            </a:r>
            <a:r>
              <a:rPr lang="en-AU" dirty="0">
                <a:hlinkClick r:id="rId4"/>
              </a:rPr>
              <a:t>r.lebard@unsw.edu.au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82822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AU" sz="4000" b="1" dirty="0"/>
              <a:t>Maurizio: My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02336" y="1527047"/>
            <a:ext cx="11338560" cy="4856499"/>
          </a:xfrm>
        </p:spPr>
        <p:txBody>
          <a:bodyPr>
            <a:normAutofit/>
          </a:bodyPr>
          <a:lstStyle/>
          <a:p>
            <a:r>
              <a:rPr lang="en-AU" dirty="0"/>
              <a:t>2009, Division of Health Sciences Award.</a:t>
            </a:r>
          </a:p>
          <a:p>
            <a:r>
              <a:rPr lang="en-AU" dirty="0"/>
              <a:t>2013, UniSA Citation (</a:t>
            </a:r>
            <a:r>
              <a:rPr lang="en-AU" i="1" dirty="0"/>
              <a:t>Immunology</a:t>
            </a:r>
            <a:r>
              <a:rPr lang="en-AU" dirty="0"/>
              <a:t>).</a:t>
            </a:r>
          </a:p>
          <a:p>
            <a:r>
              <a:rPr lang="en-AU" dirty="0"/>
              <a:t>2014, Office of Learning and Teaching (OLT) Citation (</a:t>
            </a:r>
            <a:r>
              <a:rPr lang="en-AU" i="1" dirty="0"/>
              <a:t>Immunology</a:t>
            </a:r>
            <a:r>
              <a:rPr lang="en-AU" dirty="0"/>
              <a:t>).</a:t>
            </a:r>
          </a:p>
          <a:p>
            <a:r>
              <a:rPr lang="en-AU" dirty="0"/>
              <a:t>2015, UniSA Digital Citation (</a:t>
            </a:r>
            <a:r>
              <a:rPr lang="en-AU" i="1" dirty="0"/>
              <a:t>Biochemistry</a:t>
            </a:r>
            <a:r>
              <a:rPr lang="en-AU" dirty="0"/>
              <a:t>).</a:t>
            </a:r>
          </a:p>
          <a:p>
            <a:r>
              <a:rPr lang="en-AU" dirty="0"/>
              <a:t>2016, Online Learning Consortium, Effective practice award, New Orleans (</a:t>
            </a:r>
            <a:r>
              <a:rPr lang="en-AU" i="1" dirty="0"/>
              <a:t>Biochemistry</a:t>
            </a:r>
            <a:r>
              <a:rPr lang="en-AU" dirty="0"/>
              <a:t>).</a:t>
            </a:r>
          </a:p>
          <a:p>
            <a:r>
              <a:rPr lang="en-AU" dirty="0"/>
              <a:t>2017, Finalist, SA Science Excellence Awards for STEM Educator of the Year: Tertiary Teaching.</a:t>
            </a:r>
          </a:p>
          <a:p>
            <a:r>
              <a:rPr lang="en-AU" dirty="0"/>
              <a:t>2018, Leader of the Teaching Innovation and Research Team (for Learning) (TIRTL) at UniSA.</a:t>
            </a:r>
          </a:p>
        </p:txBody>
      </p:sp>
    </p:spTree>
    <p:extLst>
      <p:ext uri="{BB962C8B-B14F-4D97-AF65-F5344CB8AC3E}">
        <p14:creationId xmlns:p14="http://schemas.microsoft.com/office/powerpoint/2010/main" val="2858731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AU" sz="4000" b="1" dirty="0"/>
              <a:t>Tracey: My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5111496"/>
          </a:xfrm>
        </p:spPr>
        <p:txBody>
          <a:bodyPr>
            <a:normAutofit/>
          </a:bodyPr>
          <a:lstStyle/>
          <a:p>
            <a:r>
              <a:rPr lang="en-AU" dirty="0"/>
              <a:t>2011, Outstanding Contribution to Teaching and Learning (OCTAL) – Vice Chancellor’s Faculty Early Career Academic Award, University of Wollongong.</a:t>
            </a:r>
          </a:p>
          <a:p>
            <a:r>
              <a:rPr lang="en-AU" dirty="0"/>
              <a:t>2012, Outstanding Teacher Recognition Award, Australian College of Educators. </a:t>
            </a:r>
          </a:p>
          <a:p>
            <a:r>
              <a:rPr lang="en-AU" dirty="0"/>
              <a:t>2013, National Citation for Outstanding Contributions to Student Learning, Australian Office for Learning and Teaching (OLT). </a:t>
            </a:r>
          </a:p>
          <a:p>
            <a:r>
              <a:rPr lang="en-AU" dirty="0"/>
              <a:t>2018, Shimadzu Education Award, ASBMB. </a:t>
            </a:r>
          </a:p>
          <a:p>
            <a:r>
              <a:rPr lang="en-AU" dirty="0"/>
              <a:t>Reviewer and mentor of OCTAL and OLT awards at the University of Wollongong.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30237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AU" sz="4000" b="1" dirty="0"/>
              <a:t>Rebecca: My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2015, Vice Chancellor’s Award for Teaching Excellence, UNSW.</a:t>
            </a:r>
          </a:p>
          <a:p>
            <a:r>
              <a:rPr lang="en-AU" dirty="0"/>
              <a:t>2016, National Citation for Outstanding Contributions to Student Learning, Australian Office for Learning and Teaching (OLT). </a:t>
            </a: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42880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AU" sz="4000" b="1" dirty="0"/>
              <a:t>Why apply for an education award?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AU" dirty="0"/>
              <a:t>Award application: </a:t>
            </a:r>
          </a:p>
          <a:p>
            <a:r>
              <a:rPr lang="en-AU" dirty="0"/>
              <a:t>provides an opportunity to think about your teaching and define areas of excellence and areas for improvement.</a:t>
            </a:r>
          </a:p>
          <a:p>
            <a:r>
              <a:rPr lang="en-AU" dirty="0"/>
              <a:t>provides an opportunity to consider how you work with colleagues – is a joint award possible?</a:t>
            </a:r>
          </a:p>
          <a:p>
            <a:pPr marL="0" indent="0">
              <a:buNone/>
            </a:pPr>
            <a:r>
              <a:rPr lang="en-AU" dirty="0"/>
              <a:t>Receiving an award provides and enables:</a:t>
            </a:r>
          </a:p>
          <a:p>
            <a:r>
              <a:rPr lang="en-AU" dirty="0"/>
              <a:t>recognition at various levels (University and professionally) as well as dissemination of excellent practice to your colleagues.</a:t>
            </a:r>
          </a:p>
          <a:p>
            <a:r>
              <a:rPr lang="en-AU" dirty="0"/>
              <a:t>academic promotion (Teaching focussed academic/balanced).</a:t>
            </a:r>
          </a:p>
          <a:p>
            <a:r>
              <a:rPr lang="en-AU" dirty="0"/>
              <a:t>personal satisfaction.</a:t>
            </a:r>
          </a:p>
          <a:p>
            <a:r>
              <a:rPr lang="en-AU" dirty="0"/>
              <a:t>a springboard for future awards and roles within your institution.</a:t>
            </a:r>
          </a:p>
        </p:txBody>
      </p:sp>
    </p:spTree>
    <p:extLst>
      <p:ext uri="{BB962C8B-B14F-4D97-AF65-F5344CB8AC3E}">
        <p14:creationId xmlns:p14="http://schemas.microsoft.com/office/powerpoint/2010/main" val="2989206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AU" sz="4000" b="1" dirty="0"/>
              <a:t>What is excellence in teaching?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UniSA defines their awards as a mechanism to provide: </a:t>
            </a:r>
          </a:p>
          <a:p>
            <a:pPr marL="0" indent="0" algn="just">
              <a:buNone/>
            </a:pPr>
            <a:r>
              <a:rPr lang="en-AU" sz="1800" dirty="0">
                <a:latin typeface="Avenir Roman" panose="02000503020000020003" pitchFamily="2" charset="0"/>
                <a:cs typeface="Al Nile" pitchFamily="2" charset="-78"/>
              </a:rPr>
              <a:t>“recognition of educators who have outstanding presentation skills and who have made a broad and deep contribution to enhancing the quality of learning and teaching at </a:t>
            </a:r>
            <a:r>
              <a:rPr lang="en-AU" sz="1800" dirty="0" err="1">
                <a:latin typeface="Avenir Roman" panose="02000503020000020003" pitchFamily="2" charset="0"/>
                <a:cs typeface="Al Nile" pitchFamily="2" charset="-78"/>
              </a:rPr>
              <a:t>UniSA</a:t>
            </a:r>
            <a:r>
              <a:rPr lang="en-AU" sz="1800" dirty="0">
                <a:latin typeface="Avenir Roman" panose="02000503020000020003" pitchFamily="2" charset="0"/>
                <a:cs typeface="Al Nile" pitchFamily="2" charset="-78"/>
              </a:rPr>
              <a:t>.”</a:t>
            </a:r>
          </a:p>
          <a:p>
            <a:pPr marL="0" indent="0" algn="just">
              <a:buNone/>
            </a:pPr>
            <a:endParaRPr lang="en-AU" sz="1800" dirty="0">
              <a:latin typeface="Avenir Roman" panose="02000503020000020003" pitchFamily="2" charset="0"/>
              <a:cs typeface="Al Nile" pitchFamily="2" charset="-78"/>
            </a:endParaRPr>
          </a:p>
          <a:p>
            <a:pPr marL="0" indent="0" algn="just">
              <a:buNone/>
            </a:pPr>
            <a:r>
              <a:rPr lang="en-AU" dirty="0"/>
              <a:t>Your university will have a similar statement. </a:t>
            </a:r>
          </a:p>
          <a:p>
            <a:pPr algn="just"/>
            <a:r>
              <a:rPr lang="en-AU" dirty="0"/>
              <a:t>“Presentation skills” can relate to face-to-face and/or online teaching.</a:t>
            </a:r>
          </a:p>
          <a:p>
            <a:pPr algn="just"/>
            <a:r>
              <a:rPr lang="en-AU" dirty="0"/>
              <a:t>“Enhancing the quality” of teaching and learning should be measured against the metrics your university uses. </a:t>
            </a:r>
          </a:p>
          <a:p>
            <a:pPr algn="just"/>
            <a:endParaRPr lang="en-AU" dirty="0"/>
          </a:p>
          <a:p>
            <a:pPr marL="0" indent="0" algn="just">
              <a:buNone/>
            </a:pPr>
            <a:r>
              <a:rPr lang="en-AU" dirty="0"/>
              <a:t>To address these points, you need evidence for each claim. </a:t>
            </a:r>
          </a:p>
        </p:txBody>
      </p:sp>
    </p:spTree>
    <p:extLst>
      <p:ext uri="{BB962C8B-B14F-4D97-AF65-F5344CB8AC3E}">
        <p14:creationId xmlns:p14="http://schemas.microsoft.com/office/powerpoint/2010/main" val="2442415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AU" sz="4000" b="1" dirty="0"/>
              <a:t>What is excellence in teaching?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1569150"/>
            <a:ext cx="10515600" cy="435133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AU" dirty="0"/>
              <a:t>This example from </a:t>
            </a:r>
            <a:r>
              <a:rPr lang="en-AU" dirty="0">
                <a:hlinkClick r:id="rId2"/>
              </a:rPr>
              <a:t>UOW</a:t>
            </a:r>
            <a:r>
              <a:rPr lang="en-AU" dirty="0"/>
              <a:t> shows a set of criteria for excellence:</a:t>
            </a:r>
          </a:p>
          <a:p>
            <a:pPr marL="0" indent="0">
              <a:buFont typeface="Wingdings 2"/>
              <a:buNone/>
            </a:pPr>
            <a:endParaRPr lang="en-AU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552926"/>
              </p:ext>
            </p:extLst>
          </p:nvPr>
        </p:nvGraphicFramePr>
        <p:xfrm>
          <a:off x="1574800" y="2286000"/>
          <a:ext cx="9220200" cy="36406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7678">
                  <a:extLst>
                    <a:ext uri="{9D8B030D-6E8A-4147-A177-3AD203B41FA5}">
                      <a16:colId xmlns:a16="http://schemas.microsoft.com/office/drawing/2014/main" val="3735794688"/>
                    </a:ext>
                  </a:extLst>
                </a:gridCol>
                <a:gridCol w="4143085">
                  <a:extLst>
                    <a:ext uri="{9D8B030D-6E8A-4147-A177-3AD203B41FA5}">
                      <a16:colId xmlns:a16="http://schemas.microsoft.com/office/drawing/2014/main" val="47112413"/>
                    </a:ext>
                  </a:extLst>
                </a:gridCol>
                <a:gridCol w="3719437">
                  <a:extLst>
                    <a:ext uri="{9D8B030D-6E8A-4147-A177-3AD203B41FA5}">
                      <a16:colId xmlns:a16="http://schemas.microsoft.com/office/drawing/2014/main" val="2484645453"/>
                    </a:ext>
                  </a:extLst>
                </a:gridCol>
              </a:tblGrid>
              <a:tr h="649489">
                <a:tc>
                  <a:txBody>
                    <a:bodyPr/>
                    <a:lstStyle/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 </a:t>
                      </a:r>
                      <a:endParaRPr lang="en-AU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Category A - Teaching and Learning &amp; Provision of Key Services (for nominees who are directly engaged in teaching/supporting students)</a:t>
                      </a:r>
                      <a:endParaRPr lang="en-AU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Category B - *Programs that Enhance Learning (for contribution to, and/or development of, a program which enhances the quality of learning)</a:t>
                      </a:r>
                      <a:endParaRPr lang="en-AU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8918331"/>
                  </a:ext>
                </a:extLst>
              </a:tr>
              <a:tr h="440523">
                <a:tc rowSpan="4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AU" sz="900" dirty="0">
                          <a:effectLst/>
                        </a:rPr>
                        <a:t>CRITERIA</a:t>
                      </a:r>
                      <a:endParaRPr lang="en-AU" sz="900" dirty="0">
                        <a:solidFill>
                          <a:srgbClr val="0C23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28600" algn="l"/>
                        </a:tabLst>
                      </a:pPr>
                      <a:r>
                        <a:rPr lang="en-AU" sz="1000" dirty="0">
                          <a:effectLst/>
                        </a:rPr>
                        <a:t>Approaches to teaching and the support of learning that influence, motivate and inspire students to learn</a:t>
                      </a:r>
                      <a:endParaRPr lang="en-AU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28600" algn="l"/>
                        </a:tabLst>
                      </a:pPr>
                      <a:r>
                        <a:rPr lang="en-AU" sz="1000" dirty="0">
                          <a:effectLst/>
                        </a:rPr>
                        <a:t>Distinctiveness, coherence and clarity of purpose</a:t>
                      </a:r>
                      <a:endParaRPr lang="en-AU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4152836"/>
                  </a:ext>
                </a:extLst>
              </a:tr>
              <a:tr h="34804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28600" algn="l"/>
                        </a:tabLst>
                      </a:pPr>
                      <a:r>
                        <a:rPr lang="en-AU" sz="1000" dirty="0">
                          <a:effectLst/>
                        </a:rPr>
                        <a:t>Development of curricula, resources or services that reflect a command of the field</a:t>
                      </a:r>
                      <a:endParaRPr lang="en-AU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28600" algn="l"/>
                        </a:tabLst>
                      </a:pPr>
                      <a:r>
                        <a:rPr lang="en-AU" sz="1000" dirty="0">
                          <a:effectLst/>
                        </a:rPr>
                        <a:t>Influence on student learning and student engagement </a:t>
                      </a:r>
                      <a:endParaRPr lang="en-AU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0306761"/>
                  </a:ext>
                </a:extLst>
              </a:tr>
              <a:tr h="33886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28600" algn="l"/>
                        </a:tabLst>
                      </a:pPr>
                      <a:r>
                        <a:rPr lang="en-AU" sz="1000" dirty="0">
                          <a:effectLst/>
                        </a:rPr>
                        <a:t>Evaluation practices that bring about improvements in teaching and learning</a:t>
                      </a:r>
                      <a:endParaRPr lang="en-AU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28600" algn="l"/>
                        </a:tabLst>
                      </a:pPr>
                      <a:r>
                        <a:rPr lang="en-AU" sz="1000" dirty="0">
                          <a:effectLst/>
                        </a:rPr>
                        <a:t>Breadth of impact</a:t>
                      </a:r>
                      <a:endParaRPr lang="en-AU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2665030"/>
                  </a:ext>
                </a:extLst>
              </a:tr>
              <a:tr h="50829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28600" algn="l"/>
                        </a:tabLst>
                      </a:pPr>
                      <a:r>
                        <a:rPr lang="en-AU" sz="1000" dirty="0">
                          <a:effectLst/>
                        </a:rPr>
                        <a:t>Innovation, leadership or scholarship that has influenced and enhanced learning and teaching and/or the student experience</a:t>
                      </a:r>
                      <a:endParaRPr lang="en-AU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28600" algn="l"/>
                        </a:tabLst>
                      </a:pPr>
                      <a:r>
                        <a:rPr lang="en-AU" sz="1000" dirty="0">
                          <a:effectLst/>
                        </a:rPr>
                        <a:t>Addressing equity and diversity </a:t>
                      </a:r>
                      <a:endParaRPr lang="en-AU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68756249"/>
                  </a:ext>
                </a:extLst>
              </a:tr>
              <a:tr h="1355454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AU" sz="900">
                          <a:effectLst/>
                        </a:rPr>
                        <a:t>EVALUATION</a:t>
                      </a:r>
                      <a:endParaRPr lang="en-AU" sz="900">
                        <a:solidFill>
                          <a:srgbClr val="0C23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Applications are judged on the extent to which they show evidence, including evaluation, that the nominee’s contribution has: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 dirty="0">
                          <a:effectLst/>
                        </a:rPr>
                        <a:t>Influenced student learning, student engagement or the overall student experience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 dirty="0">
                          <a:effectLst/>
                        </a:rPr>
                        <a:t>Gained recognition from fellow staff, the institution and/or the broader community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 dirty="0">
                          <a:effectLst/>
                        </a:rPr>
                        <a:t>Showed sustained activity (no less than three years or two years for Early Career applicants)</a:t>
                      </a:r>
                      <a:endParaRPr lang="en-AU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In judging applications the review panel will take into account: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 dirty="0">
                          <a:effectLst/>
                        </a:rPr>
                        <a:t>Evidence of the effectiveness of the program in formal and informal evaluation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 dirty="0">
                          <a:effectLst/>
                        </a:rPr>
                        <a:t>The degree of creativity, imagination or innovation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000" dirty="0">
                          <a:effectLst/>
                        </a:rPr>
                        <a:t>Evidence of sustained effectiveness of the program for no less than three years</a:t>
                      </a:r>
                      <a:endParaRPr lang="en-AU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5452957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03200" y="5946130"/>
            <a:ext cx="11785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/>
              <a:t>How does your institution define excellence/outstanding?</a:t>
            </a:r>
          </a:p>
        </p:txBody>
      </p:sp>
    </p:spTree>
    <p:extLst>
      <p:ext uri="{BB962C8B-B14F-4D97-AF65-F5344CB8AC3E}">
        <p14:creationId xmlns:p14="http://schemas.microsoft.com/office/powerpoint/2010/main" val="357077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The ASBMB Education Award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en-AU" dirty="0"/>
              <a:t>The </a:t>
            </a:r>
            <a:r>
              <a:rPr lang="en-AU" dirty="0">
                <a:hlinkClick r:id="rId2"/>
              </a:rPr>
              <a:t>SHIMADZU Education Award </a:t>
            </a:r>
            <a:r>
              <a:rPr lang="en-AU" dirty="0"/>
              <a:t>(from ASBMB) rewards outstanding achievement in education in biochemistry or molecular biology, especially innovation and creativity in education, with a view to fostering leadership in this important area of the Society's objectives. </a:t>
            </a:r>
          </a:p>
          <a:p>
            <a:r>
              <a:rPr lang="en-AU" dirty="0"/>
              <a:t>Assessment criteria</a:t>
            </a:r>
            <a:r>
              <a:rPr lang="en-AU" i="1" dirty="0"/>
              <a:t>:</a:t>
            </a:r>
            <a:endParaRPr lang="en-AU" dirty="0"/>
          </a:p>
          <a:p>
            <a:pPr lvl="1"/>
            <a:r>
              <a:rPr lang="en-AU" dirty="0"/>
              <a:t>Teaching philosophy and methods.</a:t>
            </a:r>
          </a:p>
          <a:p>
            <a:pPr lvl="1"/>
            <a:r>
              <a:rPr lang="en-AU" dirty="0"/>
              <a:t>Personal teaching performance, quality and outcomes.</a:t>
            </a:r>
          </a:p>
          <a:p>
            <a:pPr lvl="1"/>
            <a:r>
              <a:rPr lang="en-AU" dirty="0"/>
              <a:t>Biochemistry and Molecular Biology research and teaching: evidence of involvement in research (education, scientific or both).</a:t>
            </a:r>
          </a:p>
          <a:p>
            <a:pPr lvl="1"/>
            <a:r>
              <a:rPr lang="en-AU" dirty="0"/>
              <a:t>External role, peer review and influence beyond host department/institution.</a:t>
            </a:r>
          </a:p>
          <a:p>
            <a:pPr lvl="1"/>
            <a:r>
              <a:rPr lang="en-AU" dirty="0"/>
              <a:t>Purpose of Award: Quality of proposed activity for which the Award is sought.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75054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AU" sz="4000" b="1" dirty="0"/>
              <a:t>Evidence your excellence: diversity is key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02336" y="1622416"/>
            <a:ext cx="11250688" cy="503237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AU" dirty="0"/>
              <a:t>Evidence can be qualitative and quantitative; try to use both approaches.</a:t>
            </a:r>
          </a:p>
          <a:p>
            <a:r>
              <a:rPr lang="en-AU" dirty="0"/>
              <a:t>Peer review of teaching. </a:t>
            </a:r>
          </a:p>
          <a:p>
            <a:pPr lvl="1"/>
            <a:r>
              <a:rPr lang="en-AU" dirty="0"/>
              <a:t>can be both formal and informal.</a:t>
            </a:r>
          </a:p>
          <a:p>
            <a:r>
              <a:rPr lang="en-AU" dirty="0"/>
              <a:t>Industry related feedback.</a:t>
            </a:r>
          </a:p>
          <a:p>
            <a:pPr lvl="1"/>
            <a:r>
              <a:rPr lang="en-AU" dirty="0"/>
              <a:t>e.g., instigation of a new approach to teaching that has impacted on students and has been acknowledged at the industry accreditation level or by an industry colleague.</a:t>
            </a:r>
          </a:p>
          <a:p>
            <a:r>
              <a:rPr lang="en-AU" dirty="0"/>
              <a:t>Unsolicited student feedback.</a:t>
            </a:r>
          </a:p>
          <a:p>
            <a:pPr lvl="1"/>
            <a:r>
              <a:rPr lang="en-AU" dirty="0"/>
              <a:t>e.g., an E-mail from a student thanking you for an educational resource, especially if they explain how it impacted their learning.</a:t>
            </a:r>
          </a:p>
          <a:p>
            <a:r>
              <a:rPr lang="en-AU" dirty="0"/>
              <a:t>Some form of independent benchmarking.</a:t>
            </a:r>
          </a:p>
          <a:p>
            <a:pPr lvl="1"/>
            <a:r>
              <a:rPr lang="en-AU" dirty="0"/>
              <a:t>Can you use university analytics as reference your teaching? e.g., compare your performance to other staff in your school, division, or university.</a:t>
            </a:r>
          </a:p>
          <a:p>
            <a:r>
              <a:rPr lang="en-AU" dirty="0"/>
              <a:t>Student evaluation of teaching/course.</a:t>
            </a:r>
          </a:p>
          <a:p>
            <a:pPr lvl="1"/>
            <a:r>
              <a:rPr lang="en-AU" dirty="0"/>
              <a:t>The student voice is usually the easiest form of evidence for staff to obtain, since you university collects it; it is important, but it should not be the sole type of evidence used.</a:t>
            </a:r>
          </a:p>
          <a:p>
            <a:r>
              <a:rPr lang="en-AU" dirty="0"/>
              <a:t>Uptake of your work.</a:t>
            </a:r>
          </a:p>
          <a:p>
            <a:pPr lvl="1"/>
            <a:r>
              <a:rPr lang="en-AU" dirty="0"/>
              <a:t>Evidence that others in your field use your innovations at their institutions</a:t>
            </a:r>
          </a:p>
          <a:p>
            <a:pPr marL="457200" lvl="1" indent="0">
              <a:buNone/>
            </a:pPr>
            <a:endParaRPr lang="en-AU" dirty="0"/>
          </a:p>
          <a:p>
            <a:pPr lvl="1"/>
            <a:endParaRPr lang="en-AU" dirty="0"/>
          </a:p>
          <a:p>
            <a:pPr marL="457200" lvl="1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436079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423</TotalTime>
  <Words>1515</Words>
  <Application>Microsoft Macintosh PowerPoint</Application>
  <PresentationFormat>Widescreen</PresentationFormat>
  <Paragraphs>131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Al Nile</vt:lpstr>
      <vt:lpstr>Arial</vt:lpstr>
      <vt:lpstr>Avenir Roman</vt:lpstr>
      <vt:lpstr>Calibri</vt:lpstr>
      <vt:lpstr>Georgia</vt:lpstr>
      <vt:lpstr>Symbol</vt:lpstr>
      <vt:lpstr>Times New Roman</vt:lpstr>
      <vt:lpstr>Wingdings</vt:lpstr>
      <vt:lpstr>Wingdings 2</vt:lpstr>
      <vt:lpstr>Civic</vt:lpstr>
      <vt:lpstr>Applying for a teaching award</vt:lpstr>
      <vt:lpstr>Maurizio: My background</vt:lpstr>
      <vt:lpstr>Tracey: My background</vt:lpstr>
      <vt:lpstr>Rebecca: My background</vt:lpstr>
      <vt:lpstr>Why apply for an education award?</vt:lpstr>
      <vt:lpstr>What is excellence in teaching?</vt:lpstr>
      <vt:lpstr>What is excellence in teaching?</vt:lpstr>
      <vt:lpstr>The ASBMB Education Award</vt:lpstr>
      <vt:lpstr>Evidence your excellence: diversity is key</vt:lpstr>
      <vt:lpstr>How to write your application: the basics</vt:lpstr>
      <vt:lpstr>How to write your application: key points</vt:lpstr>
      <vt:lpstr>How to get your application rejected</vt:lpstr>
      <vt:lpstr>How to deal with rejection</vt:lpstr>
      <vt:lpstr>Contact Details</vt:lpstr>
    </vt:vector>
  </TitlesOfParts>
  <Company>University of South Australia</Company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Applying for a teaching award - interactive workshop</dc:title>
  <dc:creator>Maurizio Costabile</dc:creator>
  <cp:lastModifiedBy>Susan Rowland</cp:lastModifiedBy>
  <cp:revision>61</cp:revision>
  <dcterms:created xsi:type="dcterms:W3CDTF">2018-09-17T00:41:59Z</dcterms:created>
  <dcterms:modified xsi:type="dcterms:W3CDTF">2018-10-21T01:31:31Z</dcterms:modified>
</cp:coreProperties>
</file>