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4"/>
  </p:sldMasterIdLst>
  <p:notesMasterIdLst>
    <p:notesMasterId r:id="rId12"/>
  </p:notesMasterIdLst>
  <p:handoutMasterIdLst>
    <p:handoutMasterId r:id="rId13"/>
  </p:handoutMasterIdLst>
  <p:sldIdLst>
    <p:sldId id="288" r:id="rId5"/>
    <p:sldId id="291" r:id="rId6"/>
    <p:sldId id="292" r:id="rId7"/>
    <p:sldId id="293" r:id="rId8"/>
    <p:sldId id="290" r:id="rId9"/>
    <p:sldId id="289" r:id="rId10"/>
    <p:sldId id="287" r:id="rId11"/>
  </p:sldIdLst>
  <p:sldSz cx="23874413" cy="112141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1pPr>
    <a:lvl2pPr marL="48732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2pPr>
    <a:lvl3pPr marL="97465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3pPr>
    <a:lvl4pPr marL="146198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4pPr>
    <a:lvl5pPr marL="194931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5pPr>
    <a:lvl6pPr marL="243664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6pPr>
    <a:lvl7pPr marL="292397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7pPr>
    <a:lvl8pPr marL="341130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8pPr>
    <a:lvl9pPr marL="389863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5577" userDrawn="1">
          <p15:clr>
            <a:srgbClr val="A4A3A4"/>
          </p15:clr>
        </p15:guide>
        <p15:guide id="3" pos="5247" userDrawn="1">
          <p15:clr>
            <a:srgbClr val="A4A3A4"/>
          </p15:clr>
        </p15:guide>
        <p15:guide id="4" pos="366" userDrawn="1">
          <p15:clr>
            <a:srgbClr val="A4A3A4"/>
          </p15:clr>
        </p15:guide>
        <p15:guide id="5" pos="10077" userDrawn="1">
          <p15:clr>
            <a:srgbClr val="A4A3A4"/>
          </p15:clr>
        </p15:guide>
        <p15:guide id="6" pos="10409" userDrawn="1">
          <p15:clr>
            <a:srgbClr val="A4A3A4"/>
          </p15:clr>
        </p15:guide>
        <p15:guide id="7" pos="14720" userDrawn="1">
          <p15:clr>
            <a:srgbClr val="A4A3A4"/>
          </p15:clr>
        </p15:guide>
        <p15:guide id="8" orient="horz" pos="1921" userDrawn="1">
          <p15:clr>
            <a:srgbClr val="A4A3A4"/>
          </p15:clr>
        </p15:guide>
        <p15:guide id="9" orient="horz" pos="2158" userDrawn="1">
          <p15:clr>
            <a:srgbClr val="A4A3A4"/>
          </p15:clr>
        </p15:guide>
        <p15:guide id="10" orient="horz" pos="4670" userDrawn="1">
          <p15:clr>
            <a:srgbClr val="A4A3A4"/>
          </p15:clr>
        </p15:guide>
        <p15:guide id="11" orient="horz" pos="4906" userDrawn="1">
          <p15:clr>
            <a:srgbClr val="A4A3A4"/>
          </p15:clr>
        </p15:guide>
        <p15:guide id="12" orient="horz" pos="6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7DC"/>
    <a:srgbClr val="CF68EE"/>
    <a:srgbClr val="4E4CDB"/>
    <a:srgbClr val="014B54"/>
    <a:srgbClr val="E6E6E6"/>
    <a:srgbClr val="0180A3"/>
    <a:srgbClr val="FFFFFF"/>
    <a:srgbClr val="B24A1F"/>
    <a:srgbClr val="411E75"/>
    <a:srgbClr val="222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F3E6C-F545-4188-AA66-E96B694470A1}" v="32" dt="2024-07-24T00:25:5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0" autoAdjust="0"/>
    <p:restoredTop sz="94663"/>
  </p:normalViewPr>
  <p:slideViewPr>
    <p:cSldViewPr>
      <p:cViewPr varScale="1">
        <p:scale>
          <a:sx n="59" d="100"/>
          <a:sy n="59" d="100"/>
        </p:scale>
        <p:origin x="114" y="420"/>
      </p:cViewPr>
      <p:guideLst>
        <p:guide orient="horz" pos="1162"/>
        <p:guide pos="5577"/>
        <p:guide pos="5247"/>
        <p:guide pos="366"/>
        <p:guide pos="10077"/>
        <p:guide pos="10409"/>
        <p:guide pos="14720"/>
        <p:guide orient="horz" pos="1921"/>
        <p:guide orient="horz" pos="2158"/>
        <p:guide orient="horz" pos="4670"/>
        <p:guide orient="horz" pos="4906"/>
        <p:guide orient="horz" pos="6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0" d="100"/>
          <a:sy n="120" d="100"/>
        </p:scale>
        <p:origin x="4980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FF035B-7CC3-4793-9D8C-ECA193099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0D3-F3D0-4247-B602-DE2A7511D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8DC0-CFE6-4B90-8F0E-3AAD4AEB5A5F}" type="datetimeFigureOut">
              <a:rPr lang="en-AU" smtClean="0"/>
              <a:t>22/07/2026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5399-F9CD-4C44-84E1-1FD14A005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C3923-62AB-4378-A73C-D7D2A29E2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5192-DAFE-402C-B382-9513AD7903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B044-8BB3-8642-9081-C04FC44C0294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685800"/>
            <a:ext cx="72993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7DB9-624F-D74D-9761-BF6852B3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1pPr>
    <a:lvl2pPr marL="48732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2pPr>
    <a:lvl3pPr marL="97465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3pPr>
    <a:lvl4pPr marL="146198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4pPr>
    <a:lvl5pPr marL="194931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5pPr>
    <a:lvl6pPr marL="243664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6pPr>
    <a:lvl7pPr marL="292397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7pPr>
    <a:lvl8pPr marL="341130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8pPr>
    <a:lvl9pPr marL="389863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o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9B096-C07C-1A37-0883-AB1F9A45AB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254" y="10215562"/>
            <a:ext cx="2304256" cy="782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978A8-2C6E-F849-2B56-1D04522EEC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06" y="10287570"/>
            <a:ext cx="1944216" cy="6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892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CE6F2-71DC-B5BB-8BDD-FAAB7AC63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254" y="10215562"/>
            <a:ext cx="2304256" cy="782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4EBADB-1572-82F9-F627-DAD257FF7C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06" y="10287570"/>
            <a:ext cx="1944216" cy="6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bg1"/>
          </a:solidFill>
          <a:latin typeface="Arial"/>
          <a:ea typeface="+mj-ea"/>
          <a:cs typeface="Arial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5pPr>
      <a:lvl6pPr marL="37467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6pPr>
      <a:lvl7pPr marL="74934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7pPr>
      <a:lvl8pPr marL="1124009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8pPr>
      <a:lvl9pPr marL="149868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ea typeface="+mn-ea"/>
          <a:cs typeface="+mn-cs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5pPr>
      <a:lvl6pPr marL="37467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6pPr>
      <a:lvl7pPr marL="74934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7pPr>
      <a:lvl8pPr marL="1124009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8pPr>
      <a:lvl9pPr marL="149868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7467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2pPr>
      <a:lvl3pPr marL="74934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2400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4pPr>
      <a:lvl5pPr marL="149868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5pPr>
      <a:lvl6pPr marL="187334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24802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62268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299735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23C3B18-F0D3-F42A-BA26-548F9543FE14}"/>
              </a:ext>
            </a:extLst>
          </p:cNvPr>
          <p:cNvSpPr txBox="1">
            <a:spLocks/>
          </p:cNvSpPr>
          <p:nvPr/>
        </p:nvSpPr>
        <p:spPr>
          <a:xfrm>
            <a:off x="559942" y="3014762"/>
            <a:ext cx="18002000" cy="5688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9pPr>
          </a:lstStyle>
          <a:p>
            <a:pPr algn="l"/>
            <a:r>
              <a:rPr lang="en-US" sz="4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Thank you for accepting the offer to submit your </a:t>
            </a:r>
            <a:r>
              <a:rPr lang="en-US" sz="4800" kern="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ePoster</a:t>
            </a:r>
            <a:r>
              <a:rPr lang="en-US" sz="4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.​</a:t>
            </a:r>
          </a:p>
          <a:p>
            <a:pPr algn="l"/>
            <a:r>
              <a:rPr lang="en-US" sz="4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​</a:t>
            </a:r>
          </a:p>
          <a:p>
            <a:pPr algn="l"/>
            <a:r>
              <a:rPr lang="en-US" sz="4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This guide provides some hints and tips about designing your poster in terms of structure and graphic design.​</a:t>
            </a:r>
          </a:p>
          <a:p>
            <a:pPr algn="l"/>
            <a:r>
              <a:rPr lang="en-US" sz="4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​</a:t>
            </a:r>
          </a:p>
          <a:p>
            <a:pPr algn="l"/>
            <a:r>
              <a:rPr lang="en-US" sz="4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There are also some rules, please ensure you use this PowerPoint template and read through the tips in this slide deck.</a:t>
            </a:r>
          </a:p>
          <a:p>
            <a:pPr algn="l"/>
            <a:endParaRPr lang="en-US" sz="4800" kern="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algn="l"/>
            <a:r>
              <a:rPr lang="en-US" sz="4800" i="1" kern="0" dirty="0">
                <a:solidFill>
                  <a:srgbClr val="C087DC"/>
                </a:solidFill>
                <a:latin typeface="Poppins" pitchFamily="2" charset="77"/>
                <a:cs typeface="Poppins" pitchFamily="2" charset="77"/>
              </a:rPr>
              <a:t>The </a:t>
            </a:r>
            <a:r>
              <a:rPr lang="en-US" sz="4800" i="1" kern="0" dirty="0" err="1">
                <a:solidFill>
                  <a:srgbClr val="C087DC"/>
                </a:solidFill>
                <a:latin typeface="Poppins" pitchFamily="2" charset="77"/>
                <a:cs typeface="Poppins" pitchFamily="2" charset="77"/>
              </a:rPr>
              <a:t>ePoster</a:t>
            </a:r>
            <a:r>
              <a:rPr lang="en-US" sz="4800" i="1" kern="0" dirty="0">
                <a:solidFill>
                  <a:srgbClr val="C087DC"/>
                </a:solidFill>
                <a:latin typeface="Poppins" pitchFamily="2" charset="77"/>
                <a:cs typeface="Poppins" pitchFamily="2" charset="77"/>
              </a:rPr>
              <a:t> example design can be found on slide 7.</a:t>
            </a:r>
          </a:p>
          <a:p>
            <a:endParaRPr lang="en-AU" sz="3200" kern="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17618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7F2EBF-E618-E73E-794E-FEF955CDF0CF}"/>
              </a:ext>
            </a:extLst>
          </p:cNvPr>
          <p:cNvSpPr txBox="1">
            <a:spLocks/>
          </p:cNvSpPr>
          <p:nvPr/>
        </p:nvSpPr>
        <p:spPr>
          <a:xfrm>
            <a:off x="1208014" y="2654722"/>
            <a:ext cx="4680520" cy="792088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100" dirty="0">
                <a:solidFill>
                  <a:srgbClr val="C087DC"/>
                </a:solidFill>
                <a:latin typeface="Poppins" pitchFamily="2" charset="77"/>
                <a:cs typeface="Poppins" pitchFamily="2" charset="77"/>
              </a:rPr>
              <a:t>THE RULES </a:t>
            </a:r>
            <a:endParaRPr lang="en-AU" sz="4000" b="1" spc="100" dirty="0">
              <a:solidFill>
                <a:srgbClr val="C087D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D9125-FFCB-CB1D-2486-059962DC6670}"/>
              </a:ext>
            </a:extLst>
          </p:cNvPr>
          <p:cNvSpPr txBox="1"/>
          <p:nvPr/>
        </p:nvSpPr>
        <p:spPr>
          <a:xfrm>
            <a:off x="964359" y="3662834"/>
            <a:ext cx="8561735" cy="6324810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You must submit your </a:t>
            </a:r>
            <a:r>
              <a:rPr lang="en-US" sz="40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ePoster</a:t>
            </a:r>
            <a:r>
              <a:rPr lang="en-US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 using this template we’ve made available for you to download as a .pptx file.​</a:t>
            </a:r>
          </a:p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Video clips may be used. They should be embedded (not linked) and set to play automatically and loop continuously.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609E8-9E68-DDC0-726D-D119EBFCE4AB}"/>
              </a:ext>
            </a:extLst>
          </p:cNvPr>
          <p:cNvSpPr txBox="1"/>
          <p:nvPr/>
        </p:nvSpPr>
        <p:spPr>
          <a:xfrm>
            <a:off x="10209014" y="4166890"/>
            <a:ext cx="12961440" cy="515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Animations (text builds etc.) can also be used. We advise using them sparingly. They will need to be set to transition at timed intervals.​</a:t>
            </a:r>
          </a:p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Sound is not supported. ​</a:t>
            </a:r>
          </a:p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Our hints and tips are just that, and ultimately, it is up to you. You should not feel constrained by the following design guidelines. </a:t>
            </a:r>
          </a:p>
          <a:p>
            <a:endParaRPr lang="en-AU" sz="3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76467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6EB7-663C-1E17-F172-9BEB5E4C3E98}"/>
              </a:ext>
            </a:extLst>
          </p:cNvPr>
          <p:cNvSpPr txBox="1">
            <a:spLocks/>
          </p:cNvSpPr>
          <p:nvPr/>
        </p:nvSpPr>
        <p:spPr>
          <a:xfrm>
            <a:off x="631950" y="2137084"/>
            <a:ext cx="5925176" cy="700088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defPPr>
              <a:defRPr lang="en-US"/>
            </a:defPPr>
            <a:lvl1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spc="100">
                <a:solidFill>
                  <a:srgbClr val="C087DC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An effective poster is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6B161-6F02-CF55-C08D-0DF8C087AE90}"/>
              </a:ext>
            </a:extLst>
          </p:cNvPr>
          <p:cNvGrpSpPr/>
          <p:nvPr/>
        </p:nvGrpSpPr>
        <p:grpSpPr>
          <a:xfrm>
            <a:off x="17044228" y="3795926"/>
            <a:ext cx="5454956" cy="5756296"/>
            <a:chOff x="14763170" y="3042525"/>
            <a:chExt cx="5454956" cy="57562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1D54F-83C2-BFDB-CDB4-9A8FCEB77BBD}"/>
                </a:ext>
              </a:extLst>
            </p:cNvPr>
            <p:cNvSpPr txBox="1"/>
            <p:nvPr/>
          </p:nvSpPr>
          <p:spPr>
            <a:xfrm>
              <a:off x="14763170" y="3043075"/>
              <a:ext cx="1106393" cy="2016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501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437C3E-F7E0-D513-4144-E6F6494417CA}"/>
                </a:ext>
              </a:extLst>
            </p:cNvPr>
            <p:cNvSpPr txBox="1"/>
            <p:nvPr/>
          </p:nvSpPr>
          <p:spPr>
            <a:xfrm>
              <a:off x="15995973" y="3042525"/>
              <a:ext cx="1470226" cy="201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1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F5D6A-5E01-53E1-6512-9FC1F4804F24}"/>
                </a:ext>
              </a:extLst>
            </p:cNvPr>
            <p:cNvSpPr txBox="1"/>
            <p:nvPr/>
          </p:nvSpPr>
          <p:spPr>
            <a:xfrm>
              <a:off x="17466198" y="3042525"/>
              <a:ext cx="1470226" cy="201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1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651748-654A-FE7E-1A7A-F02EEFD8E522}"/>
                </a:ext>
              </a:extLst>
            </p:cNvPr>
            <p:cNvSpPr txBox="1"/>
            <p:nvPr/>
          </p:nvSpPr>
          <p:spPr>
            <a:xfrm>
              <a:off x="15051977" y="6784139"/>
              <a:ext cx="323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ORDERED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AA5292-F392-9786-EAFC-8B88F50D15E1}"/>
                </a:ext>
              </a:extLst>
            </p:cNvPr>
            <p:cNvSpPr txBox="1"/>
            <p:nvPr/>
          </p:nvSpPr>
          <p:spPr>
            <a:xfrm>
              <a:off x="15036229" y="7844712"/>
              <a:ext cx="5181897" cy="1077218"/>
            </a:xfrm>
            <a:prstGeom prst="rect">
              <a:avLst/>
            </a:prstGeom>
            <a:noFill/>
          </p:spPr>
          <p:txBody>
            <a:bodyPr wrap="square" lIns="91440" tIns="45721" rIns="91440" bIns="45721" rtlCol="0" anchor="t">
              <a:spAutoFit/>
            </a:bodyPr>
            <a:lstStyle>
              <a:defPPr>
                <a:defRPr lang="en-US"/>
              </a:defPPr>
              <a:lvl1pPr algn="l">
                <a:defRPr sz="2800">
                  <a:latin typeface="Poppins" pitchFamily="2" charset="77"/>
                  <a:cs typeface="Poppins" pitchFamily="2" charset="77"/>
                </a:defRPr>
              </a:lvl1pPr>
            </a:lstStyle>
            <a:p>
              <a:r>
                <a:rPr lang="en-US" dirty="0"/>
                <a:t>Keep the sequence well-ordered and obvious.</a:t>
              </a:r>
              <a:endParaRPr lang="en-AU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6C72E7-F824-4296-6A18-DC5F0D62FCA2}"/>
              </a:ext>
            </a:extLst>
          </p:cNvPr>
          <p:cNvGrpSpPr/>
          <p:nvPr/>
        </p:nvGrpSpPr>
        <p:grpSpPr>
          <a:xfrm>
            <a:off x="1359481" y="3260519"/>
            <a:ext cx="5181897" cy="6253934"/>
            <a:chOff x="2715969" y="3160440"/>
            <a:chExt cx="5181897" cy="625393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596C19-74AB-0F36-1561-F1326E5AB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590" y="3160440"/>
              <a:ext cx="3546556" cy="32789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0EB44-9F35-8BBC-89D5-BEEA58F05F3B}"/>
                </a:ext>
              </a:extLst>
            </p:cNvPr>
            <p:cNvSpPr txBox="1"/>
            <p:nvPr/>
          </p:nvSpPr>
          <p:spPr>
            <a:xfrm>
              <a:off x="3409097" y="6784141"/>
              <a:ext cx="323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FOCUSED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45281E-AFE8-C9A1-A5C3-698A24E59D15}"/>
                </a:ext>
              </a:extLst>
            </p:cNvPr>
            <p:cNvSpPr txBox="1"/>
            <p:nvPr/>
          </p:nvSpPr>
          <p:spPr>
            <a:xfrm>
              <a:off x="2715969" y="7844712"/>
              <a:ext cx="5181897" cy="1569662"/>
            </a:xfrm>
            <a:prstGeom prst="rect">
              <a:avLst/>
            </a:prstGeom>
            <a:noFill/>
          </p:spPr>
          <p:txBody>
            <a:bodyPr wrap="square" lIns="91440" tIns="45721" rIns="91440" bIns="45721" rtlCol="0" anchor="t">
              <a:spAutoFit/>
            </a:bodyPr>
            <a:lstStyle/>
            <a:p>
              <a:pPr algn="l"/>
              <a:r>
                <a:rPr lang="en-US" sz="3200" dirty="0">
                  <a:latin typeface="+mn-lt"/>
                  <a:cs typeface="Calibri"/>
                </a:rPr>
                <a:t>Focus on your major findings. A common fault is to try to cover too much.</a:t>
              </a:r>
              <a:endParaRPr lang="en-AU" sz="3200" dirty="0">
                <a:latin typeface="+mn-lt"/>
                <a:cs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DFFB7D-794C-9CAD-77B7-70FAB679F16E}"/>
              </a:ext>
            </a:extLst>
          </p:cNvPr>
          <p:cNvGrpSpPr/>
          <p:nvPr/>
        </p:nvGrpSpPr>
        <p:grpSpPr>
          <a:xfrm>
            <a:off x="8768854" y="3237908"/>
            <a:ext cx="5393234" cy="6436270"/>
            <a:chOff x="8847839" y="3014762"/>
            <a:chExt cx="5393234" cy="64362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DBB89F-371A-E921-E8B7-BFAC73E85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7839" y="3014762"/>
              <a:ext cx="3844606" cy="35702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FA9C3A-7032-0566-F30C-B688348B1C46}"/>
                </a:ext>
              </a:extLst>
            </p:cNvPr>
            <p:cNvSpPr txBox="1"/>
            <p:nvPr/>
          </p:nvSpPr>
          <p:spPr>
            <a:xfrm>
              <a:off x="9302670" y="6784142"/>
              <a:ext cx="323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GRAPHIC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05D701-8B45-094B-5268-CC435585A047}"/>
                </a:ext>
              </a:extLst>
            </p:cNvPr>
            <p:cNvSpPr txBox="1"/>
            <p:nvPr/>
          </p:nvSpPr>
          <p:spPr>
            <a:xfrm>
              <a:off x="9059175" y="7881371"/>
              <a:ext cx="5181898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+mn-lt"/>
                  <a:cs typeface="Calibri" panose="020F0502020204030204" pitchFamily="34" charset="0"/>
                </a:rPr>
                <a:t>Let graphs and images tell the story. Use text sparingly.</a:t>
              </a:r>
              <a:endParaRPr lang="en-AU" sz="3200" dirty="0">
                <a:latin typeface="+mn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2709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2FD8F5-2D2B-F5A1-36E2-0F16D21E395F}"/>
              </a:ext>
            </a:extLst>
          </p:cNvPr>
          <p:cNvSpPr txBox="1">
            <a:spLocks/>
          </p:cNvSpPr>
          <p:nvPr/>
        </p:nvSpPr>
        <p:spPr>
          <a:xfrm>
            <a:off x="788686" y="2222674"/>
            <a:ext cx="9348320" cy="936104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defPPr>
              <a:defRPr lang="en-US"/>
            </a:defPPr>
            <a:lvl1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spc="100">
                <a:solidFill>
                  <a:srgbClr val="C087DC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Start by designing your layout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74CF56-63BA-71B8-CA0E-DA9C0FA28883}"/>
              </a:ext>
            </a:extLst>
          </p:cNvPr>
          <p:cNvSpPr txBox="1">
            <a:spLocks/>
          </p:cNvSpPr>
          <p:nvPr/>
        </p:nvSpPr>
        <p:spPr>
          <a:xfrm>
            <a:off x="788686" y="3153346"/>
            <a:ext cx="5832648" cy="28083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eaLnBrk="1" hangingPunct="1">
              <a:spcAft>
                <a:spcPts val="1766"/>
              </a:spcAft>
              <a:defRPr sz="3200" kern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eaLnBrk="1" hangingPunct="1">
              <a:defRPr sz="3730">
                <a:solidFill>
                  <a:schemeClr val="bg1"/>
                </a:solidFill>
                <a:latin typeface="+mn-lt"/>
              </a:defRPr>
            </a:lvl2pPr>
            <a:lvl3pPr eaLnBrk="1" hangingPunct="1">
              <a:defRPr sz="3730">
                <a:solidFill>
                  <a:schemeClr val="bg1"/>
                </a:solidFill>
                <a:latin typeface="+mn-lt"/>
              </a:defRPr>
            </a:lvl3pPr>
            <a:lvl4pPr eaLnBrk="1" hangingPunct="1">
              <a:defRPr sz="3730">
                <a:solidFill>
                  <a:schemeClr val="bg1"/>
                </a:solidFill>
                <a:latin typeface="+mn-lt"/>
              </a:defRPr>
            </a:lvl4pPr>
            <a:lvl5pPr eaLnBrk="1" hangingPunct="1">
              <a:defRPr sz="3730">
                <a:solidFill>
                  <a:schemeClr val="bg1"/>
                </a:solidFill>
                <a:latin typeface="+mn-lt"/>
              </a:defRPr>
            </a:lvl5pPr>
            <a:lvl6pPr marL="448707" algn="ctr" fontAlgn="base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</a:defRPr>
            </a:lvl6pPr>
            <a:lvl7pPr marL="897413" algn="ctr" fontAlgn="base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</a:defRPr>
            </a:lvl7pPr>
            <a:lvl8pPr marL="1346119" algn="ctr" fontAlgn="base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</a:defRPr>
            </a:lvl8pPr>
            <a:lvl9pPr marL="1794826" algn="ctr" fontAlgn="base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Anyone viewing your poster should be able to easily understand the sequence of information</a:t>
            </a:r>
            <a:endParaRPr lang="en-AU" dirty="0"/>
          </a:p>
        </p:txBody>
      </p:sp>
      <p:pic>
        <p:nvPicPr>
          <p:cNvPr id="6" name="Picture 5" descr="Screen Shot 2014-03-07 at 13.53.24.png">
            <a:extLst>
              <a:ext uri="{FF2B5EF4-FFF2-40B4-BE49-F238E27FC236}">
                <a16:creationId xmlns:a16="http://schemas.microsoft.com/office/drawing/2014/main" id="{9AF64940-9224-1603-A942-193DD20C8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1262" y="2222674"/>
            <a:ext cx="10400708" cy="72984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3319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A924-2841-6364-1F6D-E79F455823D9}"/>
              </a:ext>
            </a:extLst>
          </p:cNvPr>
          <p:cNvSpPr txBox="1">
            <a:spLocks/>
          </p:cNvSpPr>
          <p:nvPr/>
        </p:nvSpPr>
        <p:spPr>
          <a:xfrm>
            <a:off x="343918" y="2216499"/>
            <a:ext cx="4824536" cy="1080119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defPPr>
              <a:defRPr lang="en-US"/>
            </a:defPPr>
            <a:lvl1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spc="100">
                <a:solidFill>
                  <a:srgbClr val="C087DC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Layout Design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AA71-948E-35F1-676C-1DF7A92B804E}"/>
              </a:ext>
            </a:extLst>
          </p:cNvPr>
          <p:cNvSpPr txBox="1">
            <a:spLocks/>
          </p:cNvSpPr>
          <p:nvPr/>
        </p:nvSpPr>
        <p:spPr>
          <a:xfrm>
            <a:off x="487934" y="3302794"/>
            <a:ext cx="8280920" cy="42484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9pPr>
          </a:lstStyle>
          <a:p>
            <a:pPr algn="l">
              <a:spcAft>
                <a:spcPts val="1766"/>
              </a:spcAft>
            </a:pPr>
            <a:r>
              <a:rPr lang="en-US" sz="32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The example shown here shows the sequence clearly, because it has been </a:t>
            </a:r>
            <a:r>
              <a:rPr lang="en-US" sz="3200" kern="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organised</a:t>
            </a:r>
            <a:r>
              <a:rPr lang="en-US" sz="32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into a grid.</a:t>
            </a:r>
          </a:p>
          <a:p>
            <a:pPr algn="l">
              <a:spcAft>
                <a:spcPts val="1766"/>
              </a:spcAft>
            </a:pPr>
            <a:r>
              <a:rPr lang="en-US" sz="32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To enable gridlines navigate to the view tab in the ribbon and check the Guides box.</a:t>
            </a:r>
            <a:r>
              <a:rPr lang="en-US" sz="24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	</a:t>
            </a:r>
          </a:p>
          <a:p>
            <a:endParaRPr lang="en-AU" sz="3731" kern="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Screen Shot 2014-03-07 at 13.59.52.png">
            <a:extLst>
              <a:ext uri="{FF2B5EF4-FFF2-40B4-BE49-F238E27FC236}">
                <a16:creationId xmlns:a16="http://schemas.microsoft.com/office/drawing/2014/main" id="{465746E5-9DC6-9744-9AD5-19688B55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094" y="1790626"/>
            <a:ext cx="11161240" cy="8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564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4E7A-D66A-E749-499B-E3DFB1C49A78}"/>
              </a:ext>
            </a:extLst>
          </p:cNvPr>
          <p:cNvSpPr txBox="1">
            <a:spLocks/>
          </p:cNvSpPr>
          <p:nvPr/>
        </p:nvSpPr>
        <p:spPr>
          <a:xfrm>
            <a:off x="619598" y="2057534"/>
            <a:ext cx="7645200" cy="669196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defPPr>
              <a:defRPr lang="en-US"/>
            </a:defPPr>
            <a:lvl1pPr marL="0" indent="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spc="100">
                <a:solidFill>
                  <a:srgbClr val="C087DC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Tips on Design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228F-DDD4-1968-BF71-57E2F3E96E9F}"/>
              </a:ext>
            </a:extLst>
          </p:cNvPr>
          <p:cNvSpPr txBox="1">
            <a:spLocks/>
          </p:cNvSpPr>
          <p:nvPr/>
        </p:nvSpPr>
        <p:spPr>
          <a:xfrm>
            <a:off x="619598" y="2920687"/>
            <a:ext cx="7128793" cy="64807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9pPr>
          </a:lstStyle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Choose one font and stick to it. Using a range of different fonts will make your poster difficult to read. 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Choose an easy-to-read font.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Use underlining and italics sparingly. 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AU" sz="2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Light coloured text on a dark background will be easier to read on a monitor. 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AU" sz="2800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Remember that those reading your poster will be viewing them on a screen. Once you’ve built yours, check how it reads on an electronic device.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CE87E-1C81-D62C-D25B-BC3221641C70}"/>
              </a:ext>
            </a:extLst>
          </p:cNvPr>
          <p:cNvSpPr txBox="1"/>
          <p:nvPr/>
        </p:nvSpPr>
        <p:spPr>
          <a:xfrm>
            <a:off x="10281023" y="2726730"/>
            <a:ext cx="5328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read than the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9A64A-8498-6E20-39D5-B8AE3900E24E}"/>
              </a:ext>
            </a:extLst>
          </p:cNvPr>
          <p:cNvSpPr/>
          <p:nvPr/>
        </p:nvSpPr>
        <p:spPr>
          <a:xfrm>
            <a:off x="10425038" y="4591387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This font is harder to read than the adjacent example.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1B75B-34C8-2FF8-1F44-97AC2840B620}"/>
              </a:ext>
            </a:extLst>
          </p:cNvPr>
          <p:cNvSpPr/>
          <p:nvPr/>
        </p:nvSpPr>
        <p:spPr>
          <a:xfrm>
            <a:off x="17049774" y="2726730"/>
            <a:ext cx="5328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This is easier</a:t>
            </a:r>
            <a:r>
              <a:rPr lang="en-US" sz="3200" i="1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to read than the adjacent example.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BB116-3738-0BB5-22BE-2E877F04A2E4}"/>
              </a:ext>
            </a:extLst>
          </p:cNvPr>
          <p:cNvSpPr/>
          <p:nvPr/>
        </p:nvSpPr>
        <p:spPr>
          <a:xfrm>
            <a:off x="17193790" y="4591387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font is easier to read than the adjacent example.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3C2F8A-C188-7B41-F6F9-AB2C064E3091}"/>
              </a:ext>
            </a:extLst>
          </p:cNvPr>
          <p:cNvGrpSpPr/>
          <p:nvPr/>
        </p:nvGrpSpPr>
        <p:grpSpPr>
          <a:xfrm>
            <a:off x="17228754" y="6948487"/>
            <a:ext cx="5149611" cy="1569658"/>
            <a:chOff x="9045147" y="4386046"/>
            <a:chExt cx="2553720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CA64BA-F6C9-12E1-1F62-B9A352F97DDE}"/>
                </a:ext>
              </a:extLst>
            </p:cNvPr>
            <p:cNvSpPr/>
            <p:nvPr/>
          </p:nvSpPr>
          <p:spPr bwMode="auto">
            <a:xfrm>
              <a:off x="9045147" y="4386046"/>
              <a:ext cx="2553720" cy="92333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743" tIns="44871" rIns="89743" bIns="44871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34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3A0D6A-4998-6A56-E686-7D7D2CB7EE19}"/>
                </a:ext>
              </a:extLst>
            </p:cNvPr>
            <p:cNvSpPr txBox="1"/>
            <p:nvPr/>
          </p:nvSpPr>
          <p:spPr>
            <a:xfrm>
              <a:off x="9197542" y="4524545"/>
              <a:ext cx="2248930" cy="67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This is almost impossible  to miss. 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4FAF33-CC24-3C9E-9B70-B087EACA217F}"/>
              </a:ext>
            </a:extLst>
          </p:cNvPr>
          <p:cNvGrpSpPr/>
          <p:nvPr/>
        </p:nvGrpSpPr>
        <p:grpSpPr>
          <a:xfrm>
            <a:off x="10249386" y="6989988"/>
            <a:ext cx="4896544" cy="1569661"/>
            <a:chOff x="5577011" y="4386045"/>
            <a:chExt cx="2833821" cy="9474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B058B9-D469-4238-B283-CC470A8D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7011" y="4386045"/>
              <a:ext cx="2833821" cy="94748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1ED9D3-68D9-2612-4151-02BAFC195AE2}"/>
                </a:ext>
              </a:extLst>
            </p:cNvPr>
            <p:cNvSpPr txBox="1"/>
            <p:nvPr/>
          </p:nvSpPr>
          <p:spPr>
            <a:xfrm>
              <a:off x="5725297" y="4572000"/>
              <a:ext cx="2611390" cy="689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almost impossible to read. 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922520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190077-7A68-A2F2-5FF1-59B74791566E}"/>
              </a:ext>
            </a:extLst>
          </p:cNvPr>
          <p:cNvSpPr txBox="1">
            <a:spLocks/>
          </p:cNvSpPr>
          <p:nvPr/>
        </p:nvSpPr>
        <p:spPr>
          <a:xfrm>
            <a:off x="703957" y="1780521"/>
            <a:ext cx="5381513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505" i="1" kern="0" dirty="0">
                <a:solidFill>
                  <a:srgbClr val="4E4CDB"/>
                </a:solidFill>
                <a:latin typeface="+mn-lt"/>
              </a:rPr>
              <a:t>Authors and Contact details</a:t>
            </a:r>
            <a:endParaRPr lang="en-AU" sz="1503" i="1" kern="0" dirty="0">
              <a:solidFill>
                <a:srgbClr val="4E4CDB"/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D417DF-FE97-E82B-8F53-6E7E925D2410}"/>
              </a:ext>
            </a:extLst>
          </p:cNvPr>
          <p:cNvSpPr txBox="1">
            <a:spLocks/>
          </p:cNvSpPr>
          <p:nvPr/>
        </p:nvSpPr>
        <p:spPr>
          <a:xfrm>
            <a:off x="678285" y="2523102"/>
            <a:ext cx="3793906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87DC"/>
                </a:solidFill>
                <a:latin typeface="+mn-lt"/>
                <a:cs typeface="Calibri" panose="020F0502020204030204" pitchFamily="34" charset="0"/>
              </a:rPr>
              <a:t>Background</a:t>
            </a:r>
            <a:endParaRPr lang="en-AU" sz="2800" kern="0" dirty="0">
              <a:solidFill>
                <a:srgbClr val="C087D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DD104-1B97-8E6A-F2A0-577B7FFF7AC0}"/>
              </a:ext>
            </a:extLst>
          </p:cNvPr>
          <p:cNvSpPr txBox="1"/>
          <p:nvPr/>
        </p:nvSpPr>
        <p:spPr>
          <a:xfrm>
            <a:off x="674838" y="3180825"/>
            <a:ext cx="7157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Poppins" pitchFamily="2" charset="77"/>
                <a:cs typeface="Poppins" pitchFamily="2" charset="77"/>
              </a:rPr>
              <a:t>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provident,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similique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sunt in.</a:t>
            </a:r>
            <a:endParaRPr lang="en-AU" sz="2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E0CF94-E2EB-83D2-735A-FEBE72FA6B32}"/>
              </a:ext>
            </a:extLst>
          </p:cNvPr>
          <p:cNvSpPr txBox="1">
            <a:spLocks/>
          </p:cNvSpPr>
          <p:nvPr/>
        </p:nvSpPr>
        <p:spPr>
          <a:xfrm>
            <a:off x="702074" y="4674964"/>
            <a:ext cx="4583576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87DC"/>
                </a:solidFill>
                <a:latin typeface="+mn-lt"/>
                <a:cs typeface="Calibri" panose="020F0502020204030204" pitchFamily="34" charset="0"/>
              </a:rPr>
              <a:t>Method</a:t>
            </a:r>
            <a:endParaRPr lang="en-AU" sz="2800" kern="0" dirty="0">
              <a:solidFill>
                <a:srgbClr val="C087D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54A6D-A1CF-367F-B119-B1877A22DA56}"/>
              </a:ext>
            </a:extLst>
          </p:cNvPr>
          <p:cNvSpPr txBox="1"/>
          <p:nvPr/>
        </p:nvSpPr>
        <p:spPr>
          <a:xfrm>
            <a:off x="668484" y="5309453"/>
            <a:ext cx="7164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Poppins" pitchFamily="2" charset="77"/>
                <a:cs typeface="Poppins" pitchFamily="2" charset="77"/>
              </a:rPr>
              <a:t>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provident,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similique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sunt in culpa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mollitia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animi, id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est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fuga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harum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quidem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rerum facilis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est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expedita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distinctio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Nam libero tempore,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harum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quidem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rerum facilis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est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expedita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distinctio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Nam libero tempore ​ </a:t>
            </a:r>
            <a:endParaRPr lang="en-AU" sz="2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776765-6D2F-8826-6216-284DDCF371A8}"/>
              </a:ext>
            </a:extLst>
          </p:cNvPr>
          <p:cNvSpPr txBox="1">
            <a:spLocks/>
          </p:cNvSpPr>
          <p:nvPr/>
        </p:nvSpPr>
        <p:spPr>
          <a:xfrm>
            <a:off x="8192790" y="2562195"/>
            <a:ext cx="458357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87DC"/>
                </a:solidFill>
                <a:latin typeface="+mn-lt"/>
                <a:cs typeface="Calibri" panose="020F0502020204030204" pitchFamily="34" charset="0"/>
              </a:rPr>
              <a:t>Results</a:t>
            </a:r>
            <a:endParaRPr lang="en-AU" sz="2800" kern="0" dirty="0">
              <a:solidFill>
                <a:srgbClr val="C087D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E9F04-D160-669D-868F-7BDFACDD900D}"/>
              </a:ext>
            </a:extLst>
          </p:cNvPr>
          <p:cNvSpPr txBox="1"/>
          <p:nvPr/>
        </p:nvSpPr>
        <p:spPr>
          <a:xfrm>
            <a:off x="8103422" y="3265124"/>
            <a:ext cx="76675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Poppins" pitchFamily="2" charset="77"/>
                <a:cs typeface="Poppins" pitchFamily="2" charset="77"/>
              </a:rPr>
              <a:t>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fuga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harum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quidem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rerum facilis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est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expedita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distinctio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Nam libero temp. 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provident,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similique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sunt in culpa qui official.</a:t>
            </a:r>
          </a:p>
          <a:p>
            <a:pPr algn="l"/>
            <a:r>
              <a:rPr lang="en-US" sz="2000" dirty="0">
                <a:latin typeface="Poppins" pitchFamily="2" charset="77"/>
                <a:cs typeface="Poppins" pitchFamily="2" charset="77"/>
              </a:rPr>
              <a:t>Nam libero temp. 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.</a:t>
            </a:r>
            <a:endParaRPr lang="en-AU" sz="2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F101ECC-1B03-AE80-3AA5-DE67D7068FFD}"/>
              </a:ext>
            </a:extLst>
          </p:cNvPr>
          <p:cNvSpPr txBox="1">
            <a:spLocks/>
          </p:cNvSpPr>
          <p:nvPr/>
        </p:nvSpPr>
        <p:spPr>
          <a:xfrm>
            <a:off x="8111852" y="7360418"/>
            <a:ext cx="292298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87DC"/>
                </a:solidFill>
                <a:latin typeface="+mn-lt"/>
                <a:cs typeface="Calibri" panose="020F0502020204030204" pitchFamily="34" charset="0"/>
              </a:rPr>
              <a:t>Conclusion</a:t>
            </a:r>
            <a:endParaRPr lang="en-AU" sz="2800" kern="0" dirty="0">
              <a:solidFill>
                <a:srgbClr val="C087D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B98E5-F6A0-E15B-86FE-B19ED7254BC5}"/>
              </a:ext>
            </a:extLst>
          </p:cNvPr>
          <p:cNvSpPr txBox="1"/>
          <p:nvPr/>
        </p:nvSpPr>
        <p:spPr>
          <a:xfrm>
            <a:off x="8078856" y="8042164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Poppins" pitchFamily="2" charset="77"/>
                <a:cs typeface="Poppins" pitchFamily="2" charset="77"/>
              </a:rPr>
              <a:t>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qui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​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blanditiis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praesentium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voluptatum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deleniti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fuga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​ </a:t>
            </a:r>
            <a:endParaRPr lang="en-AU" sz="2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47857CC-7D68-FF21-8E4C-FFBE7714937A}"/>
              </a:ext>
            </a:extLst>
          </p:cNvPr>
          <p:cNvSpPr txBox="1">
            <a:spLocks/>
          </p:cNvSpPr>
          <p:nvPr/>
        </p:nvSpPr>
        <p:spPr>
          <a:xfrm>
            <a:off x="16551600" y="7665672"/>
            <a:ext cx="2922985" cy="3764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87DC"/>
                </a:solidFill>
                <a:latin typeface="+mn-lt"/>
                <a:cs typeface="Calibri" panose="020F0502020204030204" pitchFamily="34" charset="0"/>
              </a:rPr>
              <a:t>References</a:t>
            </a:r>
            <a:endParaRPr lang="en-AU" sz="2800" kern="0" dirty="0">
              <a:solidFill>
                <a:srgbClr val="C087D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18A6D8-6081-D8AD-6311-6FB0E1E7D56C}"/>
              </a:ext>
            </a:extLst>
          </p:cNvPr>
          <p:cNvSpPr txBox="1">
            <a:spLocks/>
          </p:cNvSpPr>
          <p:nvPr/>
        </p:nvSpPr>
        <p:spPr>
          <a:xfrm>
            <a:off x="6392591" y="206450"/>
            <a:ext cx="9649071" cy="1289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r>
              <a:rPr lang="en-US" sz="3600" kern="0" dirty="0" err="1">
                <a:latin typeface="+mn-lt"/>
              </a:rPr>
              <a:t>ePoster</a:t>
            </a:r>
            <a:r>
              <a:rPr lang="en-US" sz="3600" kern="0" dirty="0">
                <a:latin typeface="+mn-lt"/>
              </a:rPr>
              <a:t> Title</a:t>
            </a:r>
            <a:endParaRPr lang="en-AU" sz="3600" kern="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EBA8A-CBE3-60B3-C3C2-179349FFACE9}"/>
              </a:ext>
            </a:extLst>
          </p:cNvPr>
          <p:cNvSpPr txBox="1"/>
          <p:nvPr/>
        </p:nvSpPr>
        <p:spPr>
          <a:xfrm>
            <a:off x="16551600" y="8142091"/>
            <a:ext cx="6689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At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vero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accusamus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iusto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odio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dignissimos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ducimus</a:t>
            </a:r>
            <a:endParaRPr lang="en-US" sz="2000" dirty="0">
              <a:latin typeface="Poppins" pitchFamily="2" charset="77"/>
              <a:cs typeface="Poppins" pitchFamily="2" charset="77"/>
            </a:endParaRPr>
          </a:p>
          <a:p>
            <a:pPr marL="457200" indent="-457200" algn="l">
              <a:buAutoNum type="arabicPeriod"/>
            </a:pPr>
            <a:r>
              <a:rPr lang="en-US" sz="2000" dirty="0">
                <a:latin typeface="Poppins" pitchFamily="2" charset="77"/>
                <a:cs typeface="Poppins" pitchFamily="2" charset="77"/>
              </a:rPr>
              <a:t>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excepturi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sint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occaecati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cupiditate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non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fuga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​ </a:t>
            </a:r>
          </a:p>
          <a:p>
            <a:pPr marL="457200" indent="-457200" algn="l">
              <a:buAutoNum type="arabicPeriod"/>
            </a:pPr>
            <a:r>
              <a:rPr lang="en-US" sz="2000" dirty="0" err="1">
                <a:latin typeface="Poppins" pitchFamily="2" charset="77"/>
                <a:cs typeface="Poppins" pitchFamily="2" charset="77"/>
              </a:rPr>
              <a:t>Atque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corrupti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quos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dolores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et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quas</a:t>
            </a:r>
            <a:r>
              <a:rPr lang="en-US" sz="20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dirty="0" err="1">
                <a:latin typeface="Poppins" pitchFamily="2" charset="77"/>
                <a:cs typeface="Poppins" pitchFamily="2" charset="77"/>
              </a:rPr>
              <a:t>molestias</a:t>
            </a:r>
            <a:endParaRPr lang="en-AU" sz="20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Media1">
            <a:hlinkClick r:id="" action="ppaction://media"/>
            <a:extLst>
              <a:ext uri="{FF2B5EF4-FFF2-40B4-BE49-F238E27FC236}">
                <a16:creationId xmlns:a16="http://schemas.microsoft.com/office/drawing/2014/main" id="{963AA088-0457-7B66-8B7D-830D9323DB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75" y="8297209"/>
            <a:ext cx="6266580" cy="242785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307B884-944D-9B07-BD7B-C60959C0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94" y="2815738"/>
            <a:ext cx="6910911" cy="42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12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3_Title &amp; Subtitle">
  <a:themeElements>
    <a:clrScheme name="ASOHNS 2024">
      <a:dk1>
        <a:srgbClr val="062657"/>
      </a:dk1>
      <a:lt1>
        <a:sysClr val="window" lastClr="FFFFFF"/>
      </a:lt1>
      <a:dk2>
        <a:srgbClr val="062657"/>
      </a:dk2>
      <a:lt2>
        <a:srgbClr val="FFFFFF"/>
      </a:lt2>
      <a:accent1>
        <a:srgbClr val="71CABC"/>
      </a:accent1>
      <a:accent2>
        <a:srgbClr val="E0F4F1"/>
      </a:accent2>
      <a:accent3>
        <a:srgbClr val="E7792C"/>
      </a:accent3>
      <a:accent4>
        <a:srgbClr val="E7792C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oster Style Guide.potx" id="{626A8A5D-D69E-45E7-BFA7-0BC30ED0248D}" vid="{813B590F-CF59-4CBB-BD99-2B76EB3E1C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9" ma:contentTypeDescription="Create a new document." ma:contentTypeScope="" ma:versionID="80dc8bb0ba6b742b0294f90ddef1ce1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2291fbabe7d6d6b2ea8e0af86f6952d8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4350A3-7A74-4FC9-82FC-AF13CDA01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414878-6D65-4788-B399-1230C9C37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C25CD-7024-41A7-BDE6-7357C8FDBE0C}">
  <ds:schemaRefs>
    <ds:schemaRef ds:uri="12b93c63-5ffa-409d-b73f-7a34c37345c1"/>
    <ds:schemaRef ds:uri="1c05d258-da1c-4d2b-9c4c-1fd5735e4fdd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</TotalTime>
  <Pages>0</Pages>
  <Words>720</Words>
  <Characters>0</Characters>
  <Application>Microsoft Office PowerPoint</Application>
  <PresentationFormat>Custom</PresentationFormat>
  <Lines>0</Lines>
  <Paragraphs>55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GillSans</vt:lpstr>
      <vt:lpstr>Poppins</vt:lpstr>
      <vt:lpstr>Segoe UI</vt:lpstr>
      <vt:lpstr>3_Title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ePoster Style Guide</dc:title>
  <dc:creator>Jacob Thomas</dc:creator>
  <cp:lastModifiedBy>Kymberley McAdam</cp:lastModifiedBy>
  <cp:revision>45</cp:revision>
  <dcterms:created xsi:type="dcterms:W3CDTF">2017-07-24T03:38:09Z</dcterms:created>
  <dcterms:modified xsi:type="dcterms:W3CDTF">2026-07-22T04:50:36Z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