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sldIdLst>
    <p:sldId id="256"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74" autoAdjust="0"/>
    <p:restoredTop sz="95859"/>
  </p:normalViewPr>
  <p:slideViewPr>
    <p:cSldViewPr snapToGrid="0">
      <p:cViewPr varScale="1">
        <p:scale>
          <a:sx n="63" d="100"/>
          <a:sy n="63" d="100"/>
        </p:scale>
        <p:origin x="9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74E73ACD-D8AC-A542-A2A7-89735DEF4A66}"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727DF-D270-3949-9E2C-2EFDAD305980}" type="slidenum">
              <a:rPr lang="en-US" smtClean="0"/>
              <a:t>‹#›</a:t>
            </a:fld>
            <a:endParaRPr lang="en-US"/>
          </a:p>
        </p:txBody>
      </p:sp>
    </p:spTree>
    <p:extLst>
      <p:ext uri="{BB962C8B-B14F-4D97-AF65-F5344CB8AC3E}">
        <p14:creationId xmlns:p14="http://schemas.microsoft.com/office/powerpoint/2010/main" val="11791978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E73ACD-D8AC-A542-A2A7-89735DEF4A66}"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727DF-D270-3949-9E2C-2EFDAD305980}" type="slidenum">
              <a:rPr lang="en-US" smtClean="0"/>
              <a:t>‹#›</a:t>
            </a:fld>
            <a:endParaRPr lang="en-US"/>
          </a:p>
        </p:txBody>
      </p:sp>
    </p:spTree>
    <p:extLst>
      <p:ext uri="{BB962C8B-B14F-4D97-AF65-F5344CB8AC3E}">
        <p14:creationId xmlns:p14="http://schemas.microsoft.com/office/powerpoint/2010/main" val="2605293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4E73ACD-D8AC-A542-A2A7-89735DEF4A66}" type="datetimeFigureOut">
              <a:rPr lang="en-US" smtClean="0"/>
              <a:t>3/30/2023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727DF-D270-3949-9E2C-2EFDAD305980}" type="slidenum">
              <a:rPr lang="en-US" smtClean="0"/>
              <a:t>‹#›</a:t>
            </a:fld>
            <a:endParaRPr lang="en-US"/>
          </a:p>
        </p:txBody>
      </p:sp>
    </p:spTree>
    <p:extLst>
      <p:ext uri="{BB962C8B-B14F-4D97-AF65-F5344CB8AC3E}">
        <p14:creationId xmlns:p14="http://schemas.microsoft.com/office/powerpoint/2010/main" val="262375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4E73ACD-D8AC-A542-A2A7-89735DEF4A66}"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727DF-D270-3949-9E2C-2EFDAD305980}" type="slidenum">
              <a:rPr lang="en-US" smtClean="0"/>
              <a:t>‹#›</a:t>
            </a:fld>
            <a:endParaRPr lang="en-US"/>
          </a:p>
        </p:txBody>
      </p:sp>
    </p:spTree>
    <p:extLst>
      <p:ext uri="{BB962C8B-B14F-4D97-AF65-F5344CB8AC3E}">
        <p14:creationId xmlns:p14="http://schemas.microsoft.com/office/powerpoint/2010/main" val="68894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74E73ACD-D8AC-A542-A2A7-89735DEF4A66}"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727DF-D270-3949-9E2C-2EFDAD305980}" type="slidenum">
              <a:rPr lang="en-US" smtClean="0"/>
              <a:t>‹#›</a:t>
            </a:fld>
            <a:endParaRPr lang="en-US"/>
          </a:p>
        </p:txBody>
      </p:sp>
    </p:spTree>
    <p:extLst>
      <p:ext uri="{BB962C8B-B14F-4D97-AF65-F5344CB8AC3E}">
        <p14:creationId xmlns:p14="http://schemas.microsoft.com/office/powerpoint/2010/main" val="41088052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74E73ACD-D8AC-A542-A2A7-89735DEF4A66}" type="datetimeFigureOut">
              <a:rPr lang="en-US" smtClean="0"/>
              <a:t>3/30/2023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CC7727DF-D270-3949-9E2C-2EFDAD305980}" type="slidenum">
              <a:rPr lang="en-US" smtClean="0"/>
              <a:t>‹#›</a:t>
            </a:fld>
            <a:endParaRPr lang="en-US"/>
          </a:p>
        </p:txBody>
      </p:sp>
    </p:spTree>
    <p:extLst>
      <p:ext uri="{BB962C8B-B14F-4D97-AF65-F5344CB8AC3E}">
        <p14:creationId xmlns:p14="http://schemas.microsoft.com/office/powerpoint/2010/main" val="247216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74E73ACD-D8AC-A542-A2A7-89735DEF4A66}" type="datetimeFigureOut">
              <a:rPr lang="en-US" smtClean="0"/>
              <a:t>3/30/2023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727DF-D270-3949-9E2C-2EFDAD305980}"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277615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4E73ACD-D8AC-A542-A2A7-89735DEF4A66}" type="datetimeFigureOut">
              <a:rPr lang="en-US" smtClean="0"/>
              <a:t>3/30/2023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727DF-D270-3949-9E2C-2EFDAD305980}" type="slidenum">
              <a:rPr lang="en-US" smtClean="0"/>
              <a:t>‹#›</a:t>
            </a:fld>
            <a:endParaRPr lang="en-US"/>
          </a:p>
        </p:txBody>
      </p:sp>
    </p:spTree>
    <p:extLst>
      <p:ext uri="{BB962C8B-B14F-4D97-AF65-F5344CB8AC3E}">
        <p14:creationId xmlns:p14="http://schemas.microsoft.com/office/powerpoint/2010/main" val="40814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E73ACD-D8AC-A542-A2A7-89735DEF4A66}" type="datetimeFigureOut">
              <a:rPr lang="en-US" smtClean="0"/>
              <a:t>3/30/2023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727DF-D270-3949-9E2C-2EFDAD305980}" type="slidenum">
              <a:rPr lang="en-US" smtClean="0"/>
              <a:t>‹#›</a:t>
            </a:fld>
            <a:endParaRPr lang="en-US"/>
          </a:p>
        </p:txBody>
      </p:sp>
    </p:spTree>
    <p:extLst>
      <p:ext uri="{BB962C8B-B14F-4D97-AF65-F5344CB8AC3E}">
        <p14:creationId xmlns:p14="http://schemas.microsoft.com/office/powerpoint/2010/main" val="144272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74E73ACD-D8AC-A542-A2A7-89735DEF4A66}" type="datetimeFigureOut">
              <a:rPr lang="en-US" smtClean="0"/>
              <a:t>3/30/2023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CC7727DF-D270-3949-9E2C-2EFDAD305980}" type="slidenum">
              <a:rPr lang="en-US" smtClean="0"/>
              <a:t>‹#›</a:t>
            </a:fld>
            <a:endParaRPr lang="en-US"/>
          </a:p>
        </p:txBody>
      </p:sp>
    </p:spTree>
    <p:extLst>
      <p:ext uri="{BB962C8B-B14F-4D97-AF65-F5344CB8AC3E}">
        <p14:creationId xmlns:p14="http://schemas.microsoft.com/office/powerpoint/2010/main" val="3461737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74E73ACD-D8AC-A542-A2A7-89735DEF4A66}" type="datetimeFigureOut">
              <a:rPr lang="en-US" smtClean="0"/>
              <a:t>3/30/2023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CC7727DF-D270-3949-9E2C-2EFDAD305980}" type="slidenum">
              <a:rPr lang="en-US" smtClean="0"/>
              <a:t>‹#›</a:t>
            </a:fld>
            <a:endParaRPr lang="en-US"/>
          </a:p>
        </p:txBody>
      </p:sp>
    </p:spTree>
    <p:extLst>
      <p:ext uri="{BB962C8B-B14F-4D97-AF65-F5344CB8AC3E}">
        <p14:creationId xmlns:p14="http://schemas.microsoft.com/office/powerpoint/2010/main" val="333665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4E73ACD-D8AC-A542-A2A7-89735DEF4A66}" type="datetimeFigureOut">
              <a:rPr lang="en-US" smtClean="0"/>
              <a:t>3/30/2023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C7727DF-D270-3949-9E2C-2EFDAD305980}" type="slidenum">
              <a:rPr lang="en-US" smtClean="0"/>
              <a:t>‹#›</a:t>
            </a:fld>
            <a:endParaRPr lang="en-US"/>
          </a:p>
        </p:txBody>
      </p:sp>
    </p:spTree>
    <p:extLst>
      <p:ext uri="{BB962C8B-B14F-4D97-AF65-F5344CB8AC3E}">
        <p14:creationId xmlns:p14="http://schemas.microsoft.com/office/powerpoint/2010/main" val="5020725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9F1FCED-B006-7B25-E386-2D41DA376785}"/>
              </a:ext>
            </a:extLst>
          </p:cNvPr>
          <p:cNvGrpSpPr/>
          <p:nvPr/>
        </p:nvGrpSpPr>
        <p:grpSpPr>
          <a:xfrm>
            <a:off x="0" y="-1181"/>
            <a:ext cx="12201329" cy="965664"/>
            <a:chOff x="0" y="0"/>
            <a:chExt cx="12192000" cy="1090356"/>
          </a:xfrm>
        </p:grpSpPr>
        <p:sp>
          <p:nvSpPr>
            <p:cNvPr id="4" name="Rectangle 3">
              <a:extLst>
                <a:ext uri="{FF2B5EF4-FFF2-40B4-BE49-F238E27FC236}">
                  <a16:creationId xmlns:a16="http://schemas.microsoft.com/office/drawing/2014/main" id="{4B931066-BB3A-B77C-42B5-A3201B129BC2}"/>
                </a:ext>
              </a:extLst>
            </p:cNvPr>
            <p:cNvSpPr/>
            <p:nvPr/>
          </p:nvSpPr>
          <p:spPr>
            <a:xfrm>
              <a:off x="0" y="0"/>
              <a:ext cx="12192000" cy="1090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CF39A965-F2A1-20E7-8ABF-B0846F45CCBD}"/>
                </a:ext>
              </a:extLst>
            </p:cNvPr>
            <p:cNvCxnSpPr>
              <a:cxnSpLocks/>
            </p:cNvCxnSpPr>
            <p:nvPr/>
          </p:nvCxnSpPr>
          <p:spPr>
            <a:xfrm>
              <a:off x="0" y="1052679"/>
              <a:ext cx="12192000" cy="0"/>
            </a:xfrm>
            <a:prstGeom prst="line">
              <a:avLst/>
            </a:prstGeom>
            <a:ln w="6985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9" name="Rectangle 8">
            <a:extLst>
              <a:ext uri="{FF2B5EF4-FFF2-40B4-BE49-F238E27FC236}">
                <a16:creationId xmlns:a16="http://schemas.microsoft.com/office/drawing/2014/main" id="{3872AF82-D8D5-BA66-F943-BC256B8FA4C3}"/>
              </a:ext>
            </a:extLst>
          </p:cNvPr>
          <p:cNvSpPr/>
          <p:nvPr/>
        </p:nvSpPr>
        <p:spPr>
          <a:xfrm>
            <a:off x="10072915" y="1"/>
            <a:ext cx="2119086" cy="965664"/>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CDAD625E-4B14-0C97-EE48-00CB55464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59" t="30868" r="6525" b="36343"/>
          <a:stretch/>
        </p:blipFill>
        <p:spPr bwMode="auto">
          <a:xfrm>
            <a:off x="10112961" y="247867"/>
            <a:ext cx="2038993" cy="4609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A0AA57A-747D-0490-E4F6-EDA6516A7FBA}"/>
              </a:ext>
            </a:extLst>
          </p:cNvPr>
          <p:cNvSpPr txBox="1"/>
          <p:nvPr/>
        </p:nvSpPr>
        <p:spPr>
          <a:xfrm>
            <a:off x="338779" y="-66706"/>
            <a:ext cx="10388600" cy="629144"/>
          </a:xfrm>
          <a:prstGeom prst="rect">
            <a:avLst/>
          </a:prstGeom>
          <a:noFill/>
        </p:spPr>
        <p:txBody>
          <a:bodyPr wrap="square" rtlCol="0" anchor="ctr" anchorCtr="0">
            <a:noAutofit/>
          </a:bodyPr>
          <a:lstStyle/>
          <a:p>
            <a:r>
              <a:rPr lang="en-AU" sz="2400" dirty="0">
                <a:solidFill>
                  <a:schemeClr val="bg1"/>
                </a:solidFill>
                <a:latin typeface="+mj-lt"/>
              </a:rPr>
              <a:t>Double Trouble:  Two Site Pregnancy Pathology – A Laparoscopic Double Take </a:t>
            </a:r>
          </a:p>
        </p:txBody>
      </p:sp>
      <p:sp>
        <p:nvSpPr>
          <p:cNvPr id="11" name="TextBox 10">
            <a:extLst>
              <a:ext uri="{FF2B5EF4-FFF2-40B4-BE49-F238E27FC236}">
                <a16:creationId xmlns:a16="http://schemas.microsoft.com/office/drawing/2014/main" id="{3B9607D0-6E2D-53DA-9320-1D82612AB560}"/>
              </a:ext>
            </a:extLst>
          </p:cNvPr>
          <p:cNvSpPr txBox="1"/>
          <p:nvPr/>
        </p:nvSpPr>
        <p:spPr>
          <a:xfrm>
            <a:off x="1155" y="966914"/>
            <a:ext cx="2675613" cy="2022107"/>
          </a:xfrm>
          <a:prstGeom prst="rect">
            <a:avLst/>
          </a:prstGeom>
          <a:noFill/>
        </p:spPr>
        <p:txBody>
          <a:bodyPr wrap="square" rtlCol="0" anchor="t" anchorCtr="0">
            <a:noAutofit/>
          </a:bodyPr>
          <a:lstStyle/>
          <a:p>
            <a:pPr algn="ctr">
              <a:spcAft>
                <a:spcPts val="600"/>
              </a:spcAft>
            </a:pPr>
            <a:r>
              <a:rPr lang="en-AU" sz="1100" u="sng" dirty="0">
                <a:solidFill>
                  <a:schemeClr val="bg1"/>
                </a:solidFill>
                <a:latin typeface="+mj-lt"/>
              </a:rPr>
              <a:t>Case</a:t>
            </a:r>
          </a:p>
          <a:p>
            <a:pPr algn="just">
              <a:spcAft>
                <a:spcPts val="1200"/>
              </a:spcAft>
            </a:pPr>
            <a:r>
              <a:rPr lang="en-AU"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 40-year-old G3P1+1-1 presented at 7+5 days gestation following a double embryo transplant overseas with highly suspicious ultrasound imaging of a suspected left interstitial ectopic pregnancy with an overlying myometrium thinned to 1.5mm and concurrent right sided Caesarean Scar Pregnancy (CSP) protruding through the myometrium, with no overlying visible myometrium. The b-HCG level was 7626. Obstetric history included a previous 28-week Caesarean </a:t>
            </a:r>
            <a:r>
              <a:rPr lang="en-AU" sz="800" dirty="0">
                <a:solidFill>
                  <a:schemeClr val="bg1"/>
                </a:solidFill>
                <a:latin typeface="Calibri" panose="020F0502020204030204" pitchFamily="34" charset="0"/>
                <a:ea typeface="Calibri" panose="020F0502020204030204" pitchFamily="34" charset="0"/>
                <a:cs typeface="Calibri" panose="020F0502020204030204" pitchFamily="34" charset="0"/>
              </a:rPr>
              <a:t>S</a:t>
            </a:r>
            <a:r>
              <a:rPr lang="en-AU" sz="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ection delivery of twins due to severe preterm preeclampsia and loss of one twin at 23 weeks. Following this she had a miscarriage overseas at an early gestation. All her pregnancies were conceived via IVF. A diagnostic laparoscopy to assess endometriosis prior to her first pregnancy was her only other previous surgical procedure. She was otherwise well. </a:t>
            </a:r>
          </a:p>
        </p:txBody>
      </p:sp>
      <p:sp>
        <p:nvSpPr>
          <p:cNvPr id="12" name="TextBox 11">
            <a:extLst>
              <a:ext uri="{FF2B5EF4-FFF2-40B4-BE49-F238E27FC236}">
                <a16:creationId xmlns:a16="http://schemas.microsoft.com/office/drawing/2014/main" id="{B49BF688-F310-ABB5-57B7-93B64445B6A6}"/>
              </a:ext>
            </a:extLst>
          </p:cNvPr>
          <p:cNvSpPr txBox="1"/>
          <p:nvPr/>
        </p:nvSpPr>
        <p:spPr>
          <a:xfrm>
            <a:off x="338779" y="335339"/>
            <a:ext cx="10133610" cy="629144"/>
          </a:xfrm>
          <a:prstGeom prst="rect">
            <a:avLst/>
          </a:prstGeom>
          <a:noFill/>
        </p:spPr>
        <p:txBody>
          <a:bodyPr wrap="square" rtlCol="0" anchor="ctr" anchorCtr="0">
            <a:noAutofit/>
          </a:bodyPr>
          <a:lstStyle/>
          <a:p>
            <a:r>
              <a:rPr lang="en-AU" sz="1200" dirty="0">
                <a:solidFill>
                  <a:schemeClr val="bg1"/>
                </a:solidFill>
                <a:latin typeface="+mj-lt"/>
              </a:rPr>
              <a:t>Dr. Brendon Jones</a:t>
            </a:r>
            <a:r>
              <a:rPr lang="en-AU" sz="1200" baseline="30000" dirty="0">
                <a:solidFill>
                  <a:schemeClr val="bg1"/>
                </a:solidFill>
                <a:latin typeface="+mj-lt"/>
              </a:rPr>
              <a:t>1</a:t>
            </a:r>
            <a:r>
              <a:rPr lang="en-AU" sz="1200" dirty="0">
                <a:solidFill>
                  <a:schemeClr val="bg1"/>
                </a:solidFill>
                <a:latin typeface="+mj-lt"/>
              </a:rPr>
              <a:t>, Dr. Christine Thuy Trang Tran</a:t>
            </a:r>
            <a:r>
              <a:rPr lang="en-AU" sz="1200" baseline="30000" dirty="0">
                <a:solidFill>
                  <a:schemeClr val="bg1"/>
                </a:solidFill>
                <a:latin typeface="+mj-lt"/>
              </a:rPr>
              <a:t>1</a:t>
            </a:r>
            <a:r>
              <a:rPr lang="en-AU" sz="1200" dirty="0">
                <a:solidFill>
                  <a:schemeClr val="bg1"/>
                </a:solidFill>
                <a:latin typeface="+mj-lt"/>
              </a:rPr>
              <a:t>, Dr. Elisabeth Smet</a:t>
            </a:r>
            <a:r>
              <a:rPr lang="en-AU" sz="1200" baseline="30000" dirty="0">
                <a:solidFill>
                  <a:schemeClr val="bg1"/>
                </a:solidFill>
                <a:latin typeface="+mj-lt"/>
              </a:rPr>
              <a:t>1</a:t>
            </a:r>
            <a:r>
              <a:rPr lang="en-AU" sz="1200" dirty="0">
                <a:solidFill>
                  <a:schemeClr val="bg1"/>
                </a:solidFill>
                <a:latin typeface="+mj-lt"/>
              </a:rPr>
              <a:t>, Dr. Alexander Chen</a:t>
            </a:r>
            <a:r>
              <a:rPr lang="en-AU" sz="1200" baseline="30000" dirty="0">
                <a:solidFill>
                  <a:schemeClr val="bg1"/>
                </a:solidFill>
                <a:latin typeface="+mj-lt"/>
              </a:rPr>
              <a:t>1,2</a:t>
            </a:r>
          </a:p>
          <a:p>
            <a:pPr marL="228600" indent="-228600">
              <a:buAutoNum type="arabicPeriod"/>
            </a:pPr>
            <a:r>
              <a:rPr lang="en-AU" sz="700" dirty="0">
                <a:solidFill>
                  <a:schemeClr val="bg1"/>
                </a:solidFill>
                <a:latin typeface="+mj-lt"/>
              </a:rPr>
              <a:t>Department of Obstetrics and Gynaecology,, Westmead Hospital, Westmead, NSW 2145</a:t>
            </a:r>
          </a:p>
          <a:p>
            <a:pPr marL="228600" indent="-228600">
              <a:buAutoNum type="arabicPeriod"/>
            </a:pPr>
            <a:r>
              <a:rPr lang="en-AU" sz="700" dirty="0">
                <a:solidFill>
                  <a:schemeClr val="bg1"/>
                </a:solidFill>
                <a:latin typeface="+mj-lt"/>
              </a:rPr>
              <a:t>Department of Obstetrics and Gynaecology, Auburn Hospital, Auburn, NSW 2144</a:t>
            </a:r>
          </a:p>
        </p:txBody>
      </p:sp>
      <p:pic>
        <p:nvPicPr>
          <p:cNvPr id="13" name="Picture 12">
            <a:extLst>
              <a:ext uri="{FF2B5EF4-FFF2-40B4-BE49-F238E27FC236}">
                <a16:creationId xmlns:a16="http://schemas.microsoft.com/office/drawing/2014/main" id="{92098A83-D85D-BF98-1FD3-82779871F7D3}"/>
              </a:ext>
            </a:extLst>
          </p:cNvPr>
          <p:cNvPicPr>
            <a:picLocks noChangeAspect="1"/>
          </p:cNvPicPr>
          <p:nvPr/>
        </p:nvPicPr>
        <p:blipFill rotWithShape="1">
          <a:blip r:embed="rId3">
            <a:extLst>
              <a:ext uri="{28A0092B-C50C-407E-A947-70E740481C1C}">
                <a14:useLocalDpi xmlns:a14="http://schemas.microsoft.com/office/drawing/2010/main" val="0"/>
              </a:ext>
            </a:extLst>
          </a:blip>
          <a:srcRect l="11154" t="19861" r="20352" b="-103"/>
          <a:stretch/>
        </p:blipFill>
        <p:spPr>
          <a:xfrm>
            <a:off x="2633122" y="1010759"/>
            <a:ext cx="3211683" cy="2178536"/>
          </a:xfrm>
          <a:prstGeom prst="rect">
            <a:avLst/>
          </a:prstGeom>
        </p:spPr>
      </p:pic>
      <p:sp>
        <p:nvSpPr>
          <p:cNvPr id="14" name="TextBox 13">
            <a:extLst>
              <a:ext uri="{FF2B5EF4-FFF2-40B4-BE49-F238E27FC236}">
                <a16:creationId xmlns:a16="http://schemas.microsoft.com/office/drawing/2014/main" id="{7189CC33-2A45-B525-3EAC-836F7D657AD6}"/>
              </a:ext>
            </a:extLst>
          </p:cNvPr>
          <p:cNvSpPr txBox="1"/>
          <p:nvPr/>
        </p:nvSpPr>
        <p:spPr>
          <a:xfrm>
            <a:off x="2529280" y="3190474"/>
            <a:ext cx="6138263" cy="415498"/>
          </a:xfrm>
          <a:prstGeom prst="rect">
            <a:avLst/>
          </a:prstGeom>
          <a:noFill/>
        </p:spPr>
        <p:txBody>
          <a:bodyPr wrap="square" lIns="91440" tIns="45720" rIns="91440" bIns="45720" rtlCol="0" anchor="t">
            <a:spAutoFit/>
          </a:bodyPr>
          <a:lstStyle/>
          <a:p>
            <a:pPr algn="just"/>
            <a:r>
              <a:rPr lang="en-US" sz="700" dirty="0">
                <a:solidFill>
                  <a:schemeClr val="bg1"/>
                </a:solidFill>
              </a:rPr>
              <a:t>Figure 2: On the left is a Laparoscopic view of the pelvis after opening the bladder peritoneum. In the lower left the left interstitial ectopic pregnancy can be seen. Within the exposed lower segment the suspected CSP can be seen. On the right is the corresponding composite Ultrasound image oriented to align with the laparoscopic view. The two suspected pathologies are labelled "P".</a:t>
            </a:r>
          </a:p>
        </p:txBody>
      </p:sp>
      <p:pic>
        <p:nvPicPr>
          <p:cNvPr id="15" name="Picture 14">
            <a:extLst>
              <a:ext uri="{FF2B5EF4-FFF2-40B4-BE49-F238E27FC236}">
                <a16:creationId xmlns:a16="http://schemas.microsoft.com/office/drawing/2014/main" id="{DC0A0E0E-AAC0-D3C6-3185-38CFC7126359}"/>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102000"/>
                    </a14:imgEffect>
                    <a14:imgEffect>
                      <a14:brightnessContrast bright="33000"/>
                    </a14:imgEffect>
                  </a14:imgLayer>
                </a14:imgProps>
              </a:ext>
              <a:ext uri="{28A0092B-C50C-407E-A947-70E740481C1C}">
                <a14:useLocalDpi xmlns:a14="http://schemas.microsoft.com/office/drawing/2010/main" val="0"/>
              </a:ext>
            </a:extLst>
          </a:blip>
          <a:srcRect l="20284" r="24341" b="11652"/>
          <a:stretch/>
        </p:blipFill>
        <p:spPr>
          <a:xfrm>
            <a:off x="8771825" y="1009131"/>
            <a:ext cx="3341632" cy="2998901"/>
          </a:xfrm>
          <a:prstGeom prst="rect">
            <a:avLst/>
          </a:prstGeom>
        </p:spPr>
      </p:pic>
      <p:sp>
        <p:nvSpPr>
          <p:cNvPr id="16" name="TextBox 15">
            <a:extLst>
              <a:ext uri="{FF2B5EF4-FFF2-40B4-BE49-F238E27FC236}">
                <a16:creationId xmlns:a16="http://schemas.microsoft.com/office/drawing/2014/main" id="{61DD168F-E9A4-C944-958C-55E70DDF1EAC}"/>
              </a:ext>
            </a:extLst>
          </p:cNvPr>
          <p:cNvSpPr txBox="1"/>
          <p:nvPr/>
        </p:nvSpPr>
        <p:spPr>
          <a:xfrm>
            <a:off x="8616595" y="3995734"/>
            <a:ext cx="3413355" cy="307777"/>
          </a:xfrm>
          <a:prstGeom prst="rect">
            <a:avLst/>
          </a:prstGeom>
          <a:noFill/>
        </p:spPr>
        <p:txBody>
          <a:bodyPr wrap="square" lIns="91440" tIns="45720" rIns="91440" bIns="45720" rtlCol="0" anchor="t">
            <a:spAutoFit/>
          </a:bodyPr>
          <a:lstStyle/>
          <a:p>
            <a:pPr algn="just"/>
            <a:r>
              <a:rPr lang="en-US" sz="700" dirty="0">
                <a:solidFill>
                  <a:schemeClr val="bg1"/>
                </a:solidFill>
              </a:rPr>
              <a:t>Figure 3: Laparoscopic view of the pelvis following Harmonic excision of the suspected CSP, uterine niche repair, left </a:t>
            </a:r>
            <a:r>
              <a:rPr lang="en-US" sz="700" dirty="0" err="1">
                <a:solidFill>
                  <a:schemeClr val="bg1"/>
                </a:solidFill>
              </a:rPr>
              <a:t>cornuectomy</a:t>
            </a:r>
            <a:r>
              <a:rPr lang="en-US" sz="700" dirty="0">
                <a:solidFill>
                  <a:schemeClr val="bg1"/>
                </a:solidFill>
              </a:rPr>
              <a:t>, and salpingectomy</a:t>
            </a:r>
          </a:p>
        </p:txBody>
      </p:sp>
      <p:sp>
        <p:nvSpPr>
          <p:cNvPr id="17" name="TextBox 16">
            <a:extLst>
              <a:ext uri="{FF2B5EF4-FFF2-40B4-BE49-F238E27FC236}">
                <a16:creationId xmlns:a16="http://schemas.microsoft.com/office/drawing/2014/main" id="{4397A038-F886-7E51-E7B0-3225D4F6DE2B}"/>
              </a:ext>
            </a:extLst>
          </p:cNvPr>
          <p:cNvSpPr txBox="1"/>
          <p:nvPr/>
        </p:nvSpPr>
        <p:spPr>
          <a:xfrm>
            <a:off x="2586313" y="3610241"/>
            <a:ext cx="3051161" cy="3200536"/>
          </a:xfrm>
          <a:prstGeom prst="rect">
            <a:avLst/>
          </a:prstGeom>
          <a:noFill/>
        </p:spPr>
        <p:txBody>
          <a:bodyPr wrap="square" lIns="91440" tIns="45720" rIns="91440" bIns="45720" rtlCol="0" anchor="t" anchorCtr="0">
            <a:noAutofit/>
          </a:bodyPr>
          <a:lstStyle/>
          <a:p>
            <a:pPr algn="ctr">
              <a:spcAft>
                <a:spcPts val="600"/>
              </a:spcAft>
            </a:pPr>
            <a:r>
              <a:rPr lang="en-AU" sz="1100" u="sng" dirty="0">
                <a:solidFill>
                  <a:schemeClr val="bg1"/>
                </a:solidFill>
                <a:latin typeface="+mj-lt"/>
              </a:rPr>
              <a:t>Management</a:t>
            </a:r>
          </a:p>
          <a:p>
            <a:pPr algn="just"/>
            <a:r>
              <a:rPr lang="en-AU" sz="1000" dirty="0">
                <a:solidFill>
                  <a:schemeClr val="bg1"/>
                </a:solidFill>
                <a:effectLst/>
                <a:latin typeface="Calibri"/>
                <a:ea typeface="Calibri" panose="020F0502020204030204" pitchFamily="34" charset="0"/>
                <a:cs typeface="Calibri"/>
              </a:rPr>
              <a:t>T</a:t>
            </a:r>
            <a:r>
              <a:rPr lang="en-AU" sz="800" dirty="0">
                <a:solidFill>
                  <a:schemeClr val="bg1"/>
                </a:solidFill>
                <a:effectLst/>
                <a:latin typeface="Calibri"/>
                <a:ea typeface="Calibri" panose="020F0502020204030204" pitchFamily="34" charset="0"/>
                <a:cs typeface="Calibri"/>
              </a:rPr>
              <a:t>he patient’s main concern in this case was ongoing fertility and she declined the recommended management of hysterectomy. </a:t>
            </a:r>
            <a:r>
              <a:rPr lang="en-AU" sz="800" dirty="0">
                <a:solidFill>
                  <a:schemeClr val="bg1"/>
                </a:solidFill>
                <a:latin typeface="Calibri"/>
                <a:ea typeface="Calibri" panose="020F0502020204030204" pitchFamily="34" charset="0"/>
                <a:cs typeface="Calibri"/>
              </a:rPr>
              <a:t>T</a:t>
            </a:r>
            <a:r>
              <a:rPr lang="en-AU" sz="800" dirty="0">
                <a:solidFill>
                  <a:schemeClr val="bg1"/>
                </a:solidFill>
                <a:effectLst/>
                <a:latin typeface="Calibri"/>
                <a:ea typeface="Calibri" panose="020F0502020204030204" pitchFamily="34" charset="0"/>
                <a:cs typeface="Calibri"/>
              </a:rPr>
              <a:t>he high </a:t>
            </a:r>
            <a:r>
              <a:rPr lang="en-AU" sz="800" dirty="0">
                <a:solidFill>
                  <a:schemeClr val="bg1"/>
                </a:solidFill>
                <a:latin typeface="Calibri"/>
                <a:ea typeface="Calibri" panose="020F0502020204030204" pitchFamily="34" charset="0"/>
                <a:cs typeface="Calibri"/>
              </a:rPr>
              <a:t>risk of rupture with m</a:t>
            </a:r>
            <a:r>
              <a:rPr lang="en-AU" sz="800" dirty="0">
                <a:solidFill>
                  <a:schemeClr val="bg1"/>
                </a:solidFill>
                <a:effectLst/>
                <a:latin typeface="Calibri"/>
                <a:ea typeface="Calibri" panose="020F0502020204030204" pitchFamily="34" charset="0"/>
                <a:cs typeface="Calibri"/>
              </a:rPr>
              <a:t>edical management was deemed too high risk due to the </a:t>
            </a:r>
            <a:r>
              <a:rPr lang="en-AU" sz="800" dirty="0">
                <a:solidFill>
                  <a:schemeClr val="bg1"/>
                </a:solidFill>
                <a:latin typeface="Calibri"/>
                <a:ea typeface="Calibri" panose="020F0502020204030204" pitchFamily="34" charset="0"/>
                <a:cs typeface="Calibri"/>
              </a:rPr>
              <a:t>thin </a:t>
            </a:r>
            <a:r>
              <a:rPr lang="en-AU" sz="800" dirty="0">
                <a:solidFill>
                  <a:schemeClr val="bg1"/>
                </a:solidFill>
                <a:effectLst/>
                <a:latin typeface="Calibri"/>
                <a:ea typeface="Calibri" panose="020F0502020204030204" pitchFamily="34" charset="0"/>
                <a:cs typeface="Calibri"/>
              </a:rPr>
              <a:t>myometrium overlying both suspected products of conception. </a:t>
            </a:r>
            <a:r>
              <a:rPr lang="en-AU" sz="800" dirty="0">
                <a:solidFill>
                  <a:schemeClr val="bg1"/>
                </a:solidFill>
                <a:latin typeface="Calibri"/>
                <a:ea typeface="Calibri" panose="020F0502020204030204" pitchFamily="34" charset="0"/>
                <a:cs typeface="Calibri"/>
              </a:rPr>
              <a:t>In recent literature, CSP management leans towards early surgical treatment and intralesional methotrexate compared with systemic methotrexate which is not recommended.</a:t>
            </a:r>
            <a:r>
              <a:rPr lang="en-AU" sz="800" baseline="30000" dirty="0">
                <a:solidFill>
                  <a:schemeClr val="bg1"/>
                </a:solidFill>
                <a:latin typeface="Calibri"/>
                <a:ea typeface="Calibri" panose="020F0502020204030204" pitchFamily="34" charset="0"/>
                <a:cs typeface="Calibri"/>
              </a:rPr>
              <a:t>1</a:t>
            </a:r>
            <a:r>
              <a:rPr lang="en-AU" sz="800" dirty="0">
                <a:solidFill>
                  <a:schemeClr val="bg1"/>
                </a:solidFill>
                <a:latin typeface="Calibri"/>
                <a:ea typeface="Calibri" panose="020F0502020204030204" pitchFamily="34" charset="0"/>
                <a:cs typeface="Calibri"/>
              </a:rPr>
              <a:t> Recent literature regarding Interstitial pregnancies does not advocate strongly for either surgical or medical management but also reports increased success rates for surgical and local methotrexate compared to systemic methotrexate.</a:t>
            </a:r>
            <a:r>
              <a:rPr lang="en-AU" sz="800" baseline="30000" dirty="0">
                <a:solidFill>
                  <a:schemeClr val="bg1"/>
                </a:solidFill>
                <a:latin typeface="Calibri"/>
                <a:ea typeface="Calibri" panose="020F0502020204030204" pitchFamily="34" charset="0"/>
                <a:cs typeface="Calibri"/>
              </a:rPr>
              <a:t>2 </a:t>
            </a:r>
            <a:r>
              <a:rPr lang="en-AU" sz="800" dirty="0">
                <a:solidFill>
                  <a:schemeClr val="bg1"/>
                </a:solidFill>
                <a:latin typeface="Calibri"/>
                <a:ea typeface="Calibri" panose="020F0502020204030204" pitchFamily="34" charset="0"/>
                <a:cs typeface="Calibri"/>
              </a:rPr>
              <a:t>With two concurrent pathologies</a:t>
            </a:r>
            <a:r>
              <a:rPr lang="en-AU" sz="800" dirty="0">
                <a:solidFill>
                  <a:schemeClr val="bg1"/>
                </a:solidFill>
                <a:effectLst/>
                <a:latin typeface="Calibri"/>
                <a:ea typeface="Calibri" panose="020F0502020204030204" pitchFamily="34" charset="0"/>
                <a:cs typeface="Calibri"/>
              </a:rPr>
              <a:t> a tailored laparoscopic approach was developed. The suspected CSP was first exposed to separate the adherent bladder, and the bladder was reflected. The CSP was excised with Harmonic following the identification of a trophoblastic tail growing into the uterus and the uterine niche was repaired concurrently. This was followed by </a:t>
            </a:r>
            <a:r>
              <a:rPr lang="en-AU" sz="800" dirty="0">
                <a:solidFill>
                  <a:schemeClr val="bg1"/>
                </a:solidFill>
                <a:latin typeface="Calibri"/>
                <a:ea typeface="Calibri" panose="020F0502020204030204" pitchFamily="34" charset="0"/>
                <a:cs typeface="Calibri"/>
              </a:rPr>
              <a:t>a</a:t>
            </a:r>
            <a:r>
              <a:rPr lang="en-AU" sz="800" dirty="0">
                <a:solidFill>
                  <a:schemeClr val="bg1"/>
                </a:solidFill>
                <a:effectLst/>
                <a:latin typeface="Calibri"/>
                <a:ea typeface="Calibri" panose="020F0502020204030204" pitchFamily="34" charset="0"/>
                <a:cs typeface="Calibri"/>
              </a:rPr>
              <a:t> left </a:t>
            </a:r>
            <a:r>
              <a:rPr lang="en-AU" sz="800" dirty="0" err="1">
                <a:solidFill>
                  <a:schemeClr val="bg1"/>
                </a:solidFill>
                <a:effectLst/>
                <a:latin typeface="Calibri"/>
                <a:ea typeface="Calibri" panose="020F0502020204030204" pitchFamily="34" charset="0"/>
                <a:cs typeface="Calibri"/>
              </a:rPr>
              <a:t>cornuectomy</a:t>
            </a:r>
            <a:r>
              <a:rPr lang="en-AU" sz="800" dirty="0">
                <a:solidFill>
                  <a:schemeClr val="bg1"/>
                </a:solidFill>
                <a:effectLst/>
                <a:latin typeface="Calibri"/>
                <a:ea typeface="Calibri" panose="020F0502020204030204" pitchFamily="34" charset="0"/>
                <a:cs typeface="Calibri"/>
              </a:rPr>
              <a:t> and salpingectomy. Prior to the excision of both suspected products of conception, vasopressin was infiltrated circumferentially. Both suspected pregnancies were successfully removed and both myometrial defects were closed in two layers. A cystoscopy was performed post repair to confirm no bladder </a:t>
            </a:r>
            <a:r>
              <a:rPr lang="en-AU" sz="800" dirty="0">
                <a:solidFill>
                  <a:schemeClr val="bg1"/>
                </a:solidFill>
                <a:latin typeface="Calibri"/>
                <a:ea typeface="Calibri" panose="020F0502020204030204" pitchFamily="34" charset="0"/>
                <a:cs typeface="Calibri"/>
              </a:rPr>
              <a:t>injury and to identify bilateral ureteric jets</a:t>
            </a:r>
            <a:r>
              <a:rPr lang="en-AU" sz="800" dirty="0">
                <a:solidFill>
                  <a:schemeClr val="bg1"/>
                </a:solidFill>
                <a:effectLst/>
                <a:latin typeface="Calibri"/>
                <a:ea typeface="Calibri" panose="020F0502020204030204" pitchFamily="34" charset="0"/>
                <a:cs typeface="Calibri"/>
              </a:rPr>
              <a:t>.</a:t>
            </a:r>
            <a:endParaRPr lang="en-US" sz="800" dirty="0">
              <a:solidFill>
                <a:schemeClr val="bg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79C5763A-EB70-B9CF-EB58-E6D5128FEE7C}"/>
              </a:ext>
            </a:extLst>
          </p:cNvPr>
          <p:cNvSpPr txBox="1"/>
          <p:nvPr/>
        </p:nvSpPr>
        <p:spPr>
          <a:xfrm>
            <a:off x="5647022" y="3608343"/>
            <a:ext cx="3068077" cy="3200535"/>
          </a:xfrm>
          <a:prstGeom prst="rect">
            <a:avLst/>
          </a:prstGeom>
          <a:noFill/>
        </p:spPr>
        <p:txBody>
          <a:bodyPr wrap="square" lIns="91440" tIns="45720" rIns="91440" bIns="45720" rtlCol="0" anchor="t" anchorCtr="0">
            <a:noAutofit/>
          </a:bodyPr>
          <a:lstStyle/>
          <a:p>
            <a:pPr algn="ctr">
              <a:spcAft>
                <a:spcPts val="600"/>
              </a:spcAft>
            </a:pPr>
            <a:r>
              <a:rPr lang="en-AU" sz="1100" u="sng" dirty="0">
                <a:solidFill>
                  <a:schemeClr val="bg1"/>
                </a:solidFill>
                <a:latin typeface="+mj-lt"/>
              </a:rPr>
              <a:t>Results/Findings</a:t>
            </a:r>
          </a:p>
          <a:p>
            <a:pPr algn="just"/>
            <a:r>
              <a:rPr lang="en-AU" sz="800" dirty="0">
                <a:solidFill>
                  <a:schemeClr val="bg1"/>
                </a:solidFill>
                <a:latin typeface="Calibri" panose="020F0502020204030204" pitchFamily="34" charset="0"/>
                <a:cs typeface="Calibri" panose="020F0502020204030204" pitchFamily="34" charset="0"/>
              </a:rPr>
              <a:t>Histopathology of the excised specimens showed products of conception in the interstitial pregnancy and surprisingly t</a:t>
            </a:r>
            <a:r>
              <a:rPr lang="en-US" sz="800" dirty="0">
                <a:solidFill>
                  <a:schemeClr val="bg1"/>
                </a:solidFill>
                <a:latin typeface="Calibri" panose="020F0502020204030204" pitchFamily="34" charset="0"/>
                <a:cs typeface="Calibri" panose="020F0502020204030204" pitchFamily="34" charset="0"/>
              </a:rPr>
              <a:t>he suspected CSP histopathology was reported as endometriosis infiltrating the scar. </a:t>
            </a:r>
          </a:p>
          <a:p>
            <a:pPr algn="just"/>
            <a:endParaRPr lang="en-US" sz="800" dirty="0">
              <a:solidFill>
                <a:schemeClr val="bg1"/>
              </a:solidFill>
              <a:latin typeface="Calibri" panose="020F0502020204030204" pitchFamily="34" charset="0"/>
              <a:cs typeface="Calibri" panose="020F0502020204030204" pitchFamily="34" charset="0"/>
            </a:endParaRPr>
          </a:p>
          <a:p>
            <a:pPr algn="ctr"/>
            <a:r>
              <a:rPr lang="en-AU" sz="1100" u="sng" dirty="0">
                <a:solidFill>
                  <a:schemeClr val="bg1"/>
                </a:solidFill>
                <a:latin typeface="Gill Sans MT"/>
                <a:cs typeface="Calibri"/>
              </a:rPr>
              <a:t>Discussion</a:t>
            </a:r>
            <a:endParaRPr lang="en-US" sz="1100" dirty="0">
              <a:solidFill>
                <a:schemeClr val="bg1"/>
              </a:solidFill>
              <a:cs typeface="Calibri"/>
            </a:endParaRPr>
          </a:p>
          <a:p>
            <a:pPr algn="just"/>
            <a:endParaRPr lang="en-US" sz="800" dirty="0">
              <a:solidFill>
                <a:schemeClr val="bg1"/>
              </a:solidFill>
              <a:latin typeface="Calibri" panose="020F0502020204030204" pitchFamily="34" charset="0"/>
              <a:cs typeface="Calibri" panose="020F0502020204030204" pitchFamily="34" charset="0"/>
            </a:endParaRPr>
          </a:p>
          <a:p>
            <a:pPr algn="just"/>
            <a:r>
              <a:rPr lang="en-US" sz="800" dirty="0">
                <a:solidFill>
                  <a:schemeClr val="bg1"/>
                </a:solidFill>
                <a:latin typeface="Calibri"/>
                <a:cs typeface="Calibri"/>
              </a:rPr>
              <a:t>In the history of this presentation, the double embryo transfer led to concerns of a complex management dilemma with the potential for concurrent non-viable pregnancies. Fertility being the main worry for the patient also impacted the management decisions made. The interstitial pregnancy returned as expected, but the surprise finding was the endometriosis of the caesarean scar.</a:t>
            </a:r>
          </a:p>
          <a:p>
            <a:pPr algn="just"/>
            <a:endParaRPr lang="en-US" sz="800" dirty="0">
              <a:solidFill>
                <a:schemeClr val="bg1"/>
              </a:solidFill>
              <a:latin typeface="Calibri"/>
              <a:cs typeface="Calibri"/>
            </a:endParaRPr>
          </a:p>
          <a:p>
            <a:pPr algn="just"/>
            <a:r>
              <a:rPr lang="en-US" sz="800" dirty="0">
                <a:solidFill>
                  <a:schemeClr val="bg1"/>
                </a:solidFill>
                <a:latin typeface="Calibri"/>
                <a:cs typeface="Calibri"/>
              </a:rPr>
              <a:t>Caesarean scar endometriosis (CSE) is an uncommon disease, thought to arise via the iatrogenic cell implantation theory, which most commonly </a:t>
            </a:r>
            <a:r>
              <a:rPr lang="en-AU" sz="800" dirty="0">
                <a:solidFill>
                  <a:schemeClr val="bg1"/>
                </a:solidFill>
                <a:latin typeface="Calibri"/>
                <a:cs typeface="Calibri"/>
              </a:rPr>
              <a:t>localises</a:t>
            </a:r>
            <a:r>
              <a:rPr lang="en-US" sz="800" dirty="0">
                <a:solidFill>
                  <a:schemeClr val="bg1"/>
                </a:solidFill>
                <a:latin typeface="Calibri"/>
                <a:cs typeface="Calibri"/>
              </a:rPr>
              <a:t> to the corners of the hysterotomy scar, as was the case in this presentation.</a:t>
            </a:r>
            <a:r>
              <a:rPr lang="en-US" sz="800" baseline="30000" dirty="0">
                <a:solidFill>
                  <a:schemeClr val="bg1"/>
                </a:solidFill>
                <a:latin typeface="Calibri"/>
                <a:cs typeface="Calibri"/>
              </a:rPr>
              <a:t>3</a:t>
            </a:r>
            <a:r>
              <a:rPr lang="en-US" sz="800" dirty="0">
                <a:solidFill>
                  <a:schemeClr val="bg1"/>
                </a:solidFill>
                <a:latin typeface="Calibri"/>
                <a:cs typeface="Calibri"/>
              </a:rPr>
              <a:t> The incidence of CSE is rising with increasing CS rates. The majority of CS Endometriomas arise in previous Pfannenstiel incisions</a:t>
            </a:r>
            <a:r>
              <a:rPr lang="en-US" sz="800">
                <a:solidFill>
                  <a:schemeClr val="bg1"/>
                </a:solidFill>
                <a:latin typeface="Calibri"/>
                <a:cs typeface="Calibri"/>
              </a:rPr>
              <a:t>.  </a:t>
            </a:r>
            <a:r>
              <a:rPr lang="en-US" sz="800" dirty="0">
                <a:solidFill>
                  <a:schemeClr val="bg1"/>
                </a:solidFill>
                <a:latin typeface="Calibri"/>
                <a:cs typeface="Calibri"/>
              </a:rPr>
              <a:t>Our patient had a previous history of endometriosis, but had been treated for this surgically, and showed no evidence of other sites of endometriosis. </a:t>
            </a:r>
          </a:p>
          <a:p>
            <a:pPr algn="just"/>
            <a:endParaRPr lang="en-US" sz="800" dirty="0">
              <a:solidFill>
                <a:schemeClr val="bg1"/>
              </a:solidFill>
              <a:latin typeface="Calibri"/>
              <a:cs typeface="Calibri"/>
            </a:endParaRPr>
          </a:p>
        </p:txBody>
      </p:sp>
      <p:sp>
        <p:nvSpPr>
          <p:cNvPr id="25" name="TextBox 24">
            <a:extLst>
              <a:ext uri="{FF2B5EF4-FFF2-40B4-BE49-F238E27FC236}">
                <a16:creationId xmlns:a16="http://schemas.microsoft.com/office/drawing/2014/main" id="{684A044D-991F-F4FB-E331-43F7C1861242}"/>
              </a:ext>
            </a:extLst>
          </p:cNvPr>
          <p:cNvSpPr txBox="1"/>
          <p:nvPr/>
        </p:nvSpPr>
        <p:spPr>
          <a:xfrm>
            <a:off x="-1" y="6355753"/>
            <a:ext cx="2582890" cy="523220"/>
          </a:xfrm>
          <a:prstGeom prst="rect">
            <a:avLst/>
          </a:prstGeom>
          <a:noFill/>
        </p:spPr>
        <p:txBody>
          <a:bodyPr wrap="square" lIns="91440" tIns="45720" rIns="91440" bIns="45720" rtlCol="0" anchor="t">
            <a:spAutoFit/>
          </a:bodyPr>
          <a:lstStyle/>
          <a:p>
            <a:pPr algn="just"/>
            <a:r>
              <a:rPr lang="en-US" sz="700" dirty="0">
                <a:solidFill>
                  <a:schemeClr val="bg1"/>
                </a:solidFill>
              </a:rPr>
              <a:t>Figure 1: Ultrasound images on presentation. The image labelled A shows the suspicious caesarean scar pathology in the lower segment. Image B shows the doppler image of the caesarean scar pathology. </a:t>
            </a:r>
          </a:p>
        </p:txBody>
      </p:sp>
      <p:pic>
        <p:nvPicPr>
          <p:cNvPr id="26" name="Picture 25">
            <a:extLst>
              <a:ext uri="{FF2B5EF4-FFF2-40B4-BE49-F238E27FC236}">
                <a16:creationId xmlns:a16="http://schemas.microsoft.com/office/drawing/2014/main" id="{E1719ADD-17BD-B8FA-9218-EDFA1F782483}"/>
              </a:ext>
            </a:extLst>
          </p:cNvPr>
          <p:cNvPicPr>
            <a:picLocks noChangeAspect="1"/>
          </p:cNvPicPr>
          <p:nvPr/>
        </p:nvPicPr>
        <p:blipFill>
          <a:blip r:embed="rId6"/>
          <a:stretch>
            <a:fillRect/>
          </a:stretch>
        </p:blipFill>
        <p:spPr>
          <a:xfrm>
            <a:off x="83722" y="3022362"/>
            <a:ext cx="2395299" cy="1692210"/>
          </a:xfrm>
          <a:prstGeom prst="rect">
            <a:avLst/>
          </a:prstGeom>
        </p:spPr>
      </p:pic>
      <p:pic>
        <p:nvPicPr>
          <p:cNvPr id="27" name="Picture 26">
            <a:extLst>
              <a:ext uri="{FF2B5EF4-FFF2-40B4-BE49-F238E27FC236}">
                <a16:creationId xmlns:a16="http://schemas.microsoft.com/office/drawing/2014/main" id="{BFEDB4FC-FE98-1E87-656A-807141CF354F}"/>
              </a:ext>
            </a:extLst>
          </p:cNvPr>
          <p:cNvPicPr>
            <a:picLocks noChangeAspect="1"/>
          </p:cNvPicPr>
          <p:nvPr/>
        </p:nvPicPr>
        <p:blipFill>
          <a:blip r:embed="rId7"/>
          <a:stretch>
            <a:fillRect/>
          </a:stretch>
        </p:blipFill>
        <p:spPr>
          <a:xfrm>
            <a:off x="84939" y="4714570"/>
            <a:ext cx="2394252" cy="1697514"/>
          </a:xfrm>
          <a:prstGeom prst="rect">
            <a:avLst/>
          </a:prstGeom>
        </p:spPr>
      </p:pic>
      <p:pic>
        <p:nvPicPr>
          <p:cNvPr id="28" name="Picture 27">
            <a:extLst>
              <a:ext uri="{FF2B5EF4-FFF2-40B4-BE49-F238E27FC236}">
                <a16:creationId xmlns:a16="http://schemas.microsoft.com/office/drawing/2014/main" id="{45CDD594-07B3-9433-D4AB-CEFC969633A9}"/>
              </a:ext>
            </a:extLst>
          </p:cNvPr>
          <p:cNvPicPr>
            <a:picLocks noChangeAspect="1"/>
          </p:cNvPicPr>
          <p:nvPr/>
        </p:nvPicPr>
        <p:blipFill rotWithShape="1">
          <a:blip r:embed="rId8"/>
          <a:srcRect l="26872" t="2229" r="6718"/>
          <a:stretch/>
        </p:blipFill>
        <p:spPr>
          <a:xfrm rot="16200000">
            <a:off x="6174173" y="687021"/>
            <a:ext cx="2171739" cy="2823230"/>
          </a:xfrm>
          <a:prstGeom prst="rect">
            <a:avLst/>
          </a:prstGeom>
        </p:spPr>
      </p:pic>
      <p:sp>
        <p:nvSpPr>
          <p:cNvPr id="29" name="TextBox 28">
            <a:extLst>
              <a:ext uri="{FF2B5EF4-FFF2-40B4-BE49-F238E27FC236}">
                <a16:creationId xmlns:a16="http://schemas.microsoft.com/office/drawing/2014/main" id="{101E1C46-2A11-E610-6803-5433075DBA49}"/>
              </a:ext>
            </a:extLst>
          </p:cNvPr>
          <p:cNvSpPr txBox="1"/>
          <p:nvPr/>
        </p:nvSpPr>
        <p:spPr>
          <a:xfrm>
            <a:off x="55559" y="4352498"/>
            <a:ext cx="273957" cy="369332"/>
          </a:xfrm>
          <a:prstGeom prst="rect">
            <a:avLst/>
          </a:prstGeom>
          <a:noFill/>
        </p:spPr>
        <p:txBody>
          <a:bodyPr wrap="square" rtlCol="0">
            <a:spAutoFit/>
          </a:bodyPr>
          <a:lstStyle/>
          <a:p>
            <a:r>
              <a:rPr lang="en-US" dirty="0">
                <a:solidFill>
                  <a:schemeClr val="accent1">
                    <a:lumMod val="60000"/>
                    <a:lumOff val="40000"/>
                  </a:schemeClr>
                </a:solidFill>
              </a:rPr>
              <a:t>A</a:t>
            </a:r>
          </a:p>
        </p:txBody>
      </p:sp>
      <p:sp>
        <p:nvSpPr>
          <p:cNvPr id="30" name="TextBox 29">
            <a:extLst>
              <a:ext uri="{FF2B5EF4-FFF2-40B4-BE49-F238E27FC236}">
                <a16:creationId xmlns:a16="http://schemas.microsoft.com/office/drawing/2014/main" id="{F24E552C-AE1A-4806-43A4-7E16302D180E}"/>
              </a:ext>
            </a:extLst>
          </p:cNvPr>
          <p:cNvSpPr txBox="1"/>
          <p:nvPr/>
        </p:nvSpPr>
        <p:spPr>
          <a:xfrm>
            <a:off x="54384" y="6042086"/>
            <a:ext cx="273957" cy="369332"/>
          </a:xfrm>
          <a:prstGeom prst="rect">
            <a:avLst/>
          </a:prstGeom>
          <a:noFill/>
        </p:spPr>
        <p:txBody>
          <a:bodyPr wrap="square" rtlCol="0">
            <a:spAutoFit/>
          </a:bodyPr>
          <a:lstStyle/>
          <a:p>
            <a:r>
              <a:rPr lang="en-US" dirty="0">
                <a:solidFill>
                  <a:schemeClr val="accent1">
                    <a:lumMod val="60000"/>
                    <a:lumOff val="40000"/>
                  </a:schemeClr>
                </a:solidFill>
              </a:rPr>
              <a:t>B</a:t>
            </a:r>
          </a:p>
        </p:txBody>
      </p:sp>
      <p:sp>
        <p:nvSpPr>
          <p:cNvPr id="32" name="TextBox 31">
            <a:extLst>
              <a:ext uri="{FF2B5EF4-FFF2-40B4-BE49-F238E27FC236}">
                <a16:creationId xmlns:a16="http://schemas.microsoft.com/office/drawing/2014/main" id="{90E5ABF8-A7FC-4546-88AF-6FF48FD2B644}"/>
              </a:ext>
            </a:extLst>
          </p:cNvPr>
          <p:cNvSpPr txBox="1"/>
          <p:nvPr/>
        </p:nvSpPr>
        <p:spPr>
          <a:xfrm>
            <a:off x="8714334" y="5565962"/>
            <a:ext cx="3346386" cy="1295588"/>
          </a:xfrm>
          <a:prstGeom prst="rect">
            <a:avLst/>
          </a:prstGeom>
          <a:noFill/>
        </p:spPr>
        <p:txBody>
          <a:bodyPr wrap="square" lIns="91440" tIns="45720" rIns="91440" bIns="45720" rtlCol="0" anchor="t" anchorCtr="0">
            <a:noAutofit/>
          </a:bodyPr>
          <a:lstStyle/>
          <a:p>
            <a:pPr algn="ctr">
              <a:spcAft>
                <a:spcPts val="600"/>
              </a:spcAft>
            </a:pPr>
            <a:r>
              <a:rPr lang="en-AU" sz="1100" u="sng" dirty="0">
                <a:solidFill>
                  <a:schemeClr val="bg1"/>
                </a:solidFill>
                <a:latin typeface="+mj-lt"/>
              </a:rPr>
              <a:t>References</a:t>
            </a:r>
          </a:p>
          <a:p>
            <a:pPr algn="just"/>
            <a:r>
              <a:rPr lang="en-AU" sz="600" dirty="0">
                <a:solidFill>
                  <a:schemeClr val="bg1"/>
                </a:solidFill>
                <a:latin typeface="Calibri"/>
                <a:cs typeface="Calibri"/>
              </a:rPr>
              <a:t>1. Petersen, K.B., Hoffmann, E., Larsen, C.F. and Nielsen, H.S.  (2016).  </a:t>
            </a:r>
            <a:r>
              <a:rPr lang="en-AU" sz="600" dirty="0" err="1">
                <a:solidFill>
                  <a:schemeClr val="bg1"/>
                </a:solidFill>
                <a:latin typeface="Calibri"/>
                <a:cs typeface="Calibri"/>
              </a:rPr>
              <a:t>Cesarean</a:t>
            </a:r>
            <a:r>
              <a:rPr lang="en-AU" sz="600" dirty="0">
                <a:solidFill>
                  <a:schemeClr val="bg1"/>
                </a:solidFill>
                <a:latin typeface="Calibri"/>
                <a:cs typeface="Calibri"/>
              </a:rPr>
              <a:t> Scar Pregnancy: A Systematic Review of Treatment Studies.  Fertility and Sterility 105(4): p. 958-967</a:t>
            </a:r>
          </a:p>
          <a:p>
            <a:pPr algn="just"/>
            <a:r>
              <a:rPr lang="en-AU" sz="600" dirty="0">
                <a:solidFill>
                  <a:schemeClr val="bg1"/>
                </a:solidFill>
                <a:latin typeface="Calibri"/>
                <a:cs typeface="Calibri"/>
              </a:rPr>
              <a:t>2. Brincat, M., Bryant-Smith, A. and Holland, T.K. (2019). The Diagnosis and Management of Interstitial Ectopic Pregnancies: A Review. Gynaecological Surgery 16:2</a:t>
            </a:r>
          </a:p>
          <a:p>
            <a:pPr algn="just"/>
            <a:r>
              <a:rPr lang="en-AU" sz="600" dirty="0">
                <a:solidFill>
                  <a:schemeClr val="bg1"/>
                </a:solidFill>
                <a:latin typeface="Calibri"/>
                <a:cs typeface="Calibri"/>
              </a:rPr>
              <a:t>3. Zhang, P., Sun, Y., Zhang, C., Yang, Y., Zhang, L., Wang, N. and Xu, H. (2019). Caesarean scar endometriosis: presentation of 198 cases and literature review. BMC Women’s Health 19: Article 14</a:t>
            </a:r>
          </a:p>
          <a:p>
            <a:pPr algn="just"/>
            <a:endParaRPr lang="en-AU" sz="600" dirty="0">
              <a:solidFill>
                <a:schemeClr val="bg1"/>
              </a:solidFill>
              <a:latin typeface="Calibri"/>
              <a:cs typeface="Calibri"/>
            </a:endParaRPr>
          </a:p>
        </p:txBody>
      </p:sp>
      <p:sp>
        <p:nvSpPr>
          <p:cNvPr id="2" name="TextBox 1">
            <a:extLst>
              <a:ext uri="{FF2B5EF4-FFF2-40B4-BE49-F238E27FC236}">
                <a16:creationId xmlns:a16="http://schemas.microsoft.com/office/drawing/2014/main" id="{2DB66104-E487-54AC-8B8C-9B3566BD7BFB}"/>
              </a:ext>
            </a:extLst>
          </p:cNvPr>
          <p:cNvSpPr txBox="1"/>
          <p:nvPr/>
        </p:nvSpPr>
        <p:spPr>
          <a:xfrm>
            <a:off x="8685126" y="4538577"/>
            <a:ext cx="3345168" cy="930737"/>
          </a:xfrm>
          <a:prstGeom prst="rect">
            <a:avLst/>
          </a:prstGeom>
          <a:noFill/>
        </p:spPr>
        <p:txBody>
          <a:bodyPr wrap="square" lIns="91440" tIns="45720" rIns="91440" bIns="45720" rtlCol="0" anchor="t" anchorCtr="0">
            <a:noAutofit/>
          </a:bodyPr>
          <a:lstStyle/>
          <a:p>
            <a:pPr algn="ctr">
              <a:spcAft>
                <a:spcPts val="600"/>
              </a:spcAft>
            </a:pPr>
            <a:r>
              <a:rPr lang="en-US" sz="1100" u="sng" dirty="0">
                <a:solidFill>
                  <a:schemeClr val="bg1"/>
                </a:solidFill>
                <a:latin typeface="Calibri"/>
                <a:cs typeface="Calibri"/>
              </a:rPr>
              <a:t>Conclusions</a:t>
            </a:r>
          </a:p>
          <a:p>
            <a:pPr algn="just"/>
            <a:r>
              <a:rPr lang="en-US" sz="800" dirty="0">
                <a:solidFill>
                  <a:schemeClr val="bg1"/>
                </a:solidFill>
                <a:latin typeface="Calibri"/>
                <a:cs typeface="Calibri"/>
              </a:rPr>
              <a:t>This presentation outlines the unique fertility sparing surgical approach in conjunction with uterine niche repair to manage concurrent  pathologies while aligning with the patient’s concerns for potential future childbearing. </a:t>
            </a:r>
            <a:endParaRPr lang="en-US" sz="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389178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718b4d5-d86a-4427-afd5-12006274707c">
      <Terms xmlns="http://schemas.microsoft.com/office/infopath/2007/PartnerControls"/>
    </lcf76f155ced4ddcb4097134ff3c332f>
    <TaxCatchAll xmlns="a4bffb13-604b-4cd9-8f1b-6b3886e14f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930CB715B5B4458EDF41E395EB1A42" ma:contentTypeVersion="16" ma:contentTypeDescription="Create a new document." ma:contentTypeScope="" ma:versionID="58b717ba54ef583d3dfbc27606c23fa0">
  <xsd:schema xmlns:xsd="http://www.w3.org/2001/XMLSchema" xmlns:xs="http://www.w3.org/2001/XMLSchema" xmlns:p="http://schemas.microsoft.com/office/2006/metadata/properties" xmlns:ns2="3718b4d5-d86a-4427-afd5-12006274707c" xmlns:ns3="a4bffb13-604b-4cd9-8f1b-6b3886e14fd7" targetNamespace="http://schemas.microsoft.com/office/2006/metadata/properties" ma:root="true" ma:fieldsID="bd684ef9ac63fef617dbdd6b61f4d0f8" ns2:_="" ns3:_="">
    <xsd:import namespace="3718b4d5-d86a-4427-afd5-12006274707c"/>
    <xsd:import namespace="a4bffb13-604b-4cd9-8f1b-6b3886e14fd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18b4d5-d86a-4427-afd5-1200627470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dd2d29-3dc7-4817-80c5-8c0b80ca318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4bffb13-604b-4cd9-8f1b-6b3886e14fd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7ffdc7-0087-4960-808d-53e414988573}" ma:internalName="TaxCatchAll" ma:showField="CatchAllData" ma:web="a4bffb13-604b-4cd9-8f1b-6b3886e14f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DDFA3F-A8B8-4435-9A88-0C4231D8F935}">
  <ds:schemaRefs>
    <ds:schemaRef ds:uri="http://schemas.microsoft.com/office/2006/metadata/properties"/>
    <ds:schemaRef ds:uri="http://schemas.microsoft.com/office/infopath/2007/PartnerControls"/>
    <ds:schemaRef ds:uri="3718b4d5-d86a-4427-afd5-12006274707c"/>
    <ds:schemaRef ds:uri="a4bffb13-604b-4cd9-8f1b-6b3886e14fd7"/>
  </ds:schemaRefs>
</ds:datastoreItem>
</file>

<file path=customXml/itemProps2.xml><?xml version="1.0" encoding="utf-8"?>
<ds:datastoreItem xmlns:ds="http://schemas.openxmlformats.org/officeDocument/2006/customXml" ds:itemID="{DBD8CB50-1C94-4C16-9489-368312325B36}">
  <ds:schemaRefs>
    <ds:schemaRef ds:uri="http://schemas.microsoft.com/sharepoint/v3/contenttype/forms"/>
  </ds:schemaRefs>
</ds:datastoreItem>
</file>

<file path=customXml/itemProps3.xml><?xml version="1.0" encoding="utf-8"?>
<ds:datastoreItem xmlns:ds="http://schemas.openxmlformats.org/officeDocument/2006/customXml" ds:itemID="{8ACD081C-CA2F-4B89-851D-A2F1AE1F6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18b4d5-d86a-4427-afd5-12006274707c"/>
    <ds:schemaRef ds:uri="a4bffb13-604b-4cd9-8f1b-6b3886e14f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{8D47AC0D-C1AC-2247-A62F-32F43026F59C}tf10001120</Template>
  <TotalTime>1706</TotalTime>
  <Words>887</Words>
  <Application>Microsoft Office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Gill Sans MT</vt:lpstr>
      <vt:lpstr>Parcel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Brendon Andrew Jones</dc:creator>
  <cp:lastModifiedBy>Lucy Krelle</cp:lastModifiedBy>
  <cp:revision>303</cp:revision>
  <dcterms:created xsi:type="dcterms:W3CDTF">2023-03-16T02:36:40Z</dcterms:created>
  <dcterms:modified xsi:type="dcterms:W3CDTF">2023-03-30T03:49:24Z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0x01010013930CB715B5B4458EDF41E395EB1A42</vt:lpwstr>
  </property>
  <property fmtid="{D5CDD505-2E9C-101B-9397-08002B2CF9AE}" pid="3" name="MediaServiceImageTags">
    <vt:lpwstr/>
  </property>
</Properties>
</file>