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4"/>
  </p:sldMasterIdLst>
  <p:notesMasterIdLst>
    <p:notesMasterId r:id="rId23"/>
  </p:notesMasterIdLst>
  <p:sldIdLst>
    <p:sldId id="257" r:id="rId5"/>
    <p:sldId id="316" r:id="rId6"/>
    <p:sldId id="256" r:id="rId7"/>
    <p:sldId id="259" r:id="rId8"/>
    <p:sldId id="317" r:id="rId9"/>
    <p:sldId id="260" r:id="rId10"/>
    <p:sldId id="267" r:id="rId11"/>
    <p:sldId id="268" r:id="rId12"/>
    <p:sldId id="318" r:id="rId13"/>
    <p:sldId id="270" r:id="rId14"/>
    <p:sldId id="271" r:id="rId15"/>
    <p:sldId id="272" r:id="rId16"/>
    <p:sldId id="274" r:id="rId17"/>
    <p:sldId id="273" r:id="rId18"/>
    <p:sldId id="275" r:id="rId19"/>
    <p:sldId id="278" r:id="rId20"/>
    <p:sldId id="320" r:id="rId21"/>
    <p:sldId id="32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8D197-76E0-4BCE-892A-2B792FA0EBF9}" type="datetimeFigureOut">
              <a:rPr lang="en-AU" smtClean="0"/>
              <a:t>14/03/2025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F89C4-35DD-4BCA-930D-09DB0CFF4B26}" type="slidenum">
              <a:rPr lang="en-AU" smtClean="0"/>
              <a:t>‹#›</a:t>
            </a:fld>
            <a:endParaRPr lang="en-AU"/>
          </a:p>
        </p:txBody>
      </p:sp>
    </p:spTree>
    <p:extLst>
      <p:ext uri="{BB962C8B-B14F-4D97-AF65-F5344CB8AC3E}">
        <p14:creationId xmlns:p14="http://schemas.microsoft.com/office/powerpoint/2010/main" val="225410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Legal care is essential for people diagnosed with dementia.</a:t>
            </a:r>
          </a:p>
        </p:txBody>
      </p:sp>
      <p:sp>
        <p:nvSpPr>
          <p:cNvPr id="4" name="Slide Number Placeholder 3"/>
          <p:cNvSpPr>
            <a:spLocks noGrp="1"/>
          </p:cNvSpPr>
          <p:nvPr>
            <p:ph type="sldNum" sz="quarter" idx="5"/>
          </p:nvPr>
        </p:nvSpPr>
        <p:spPr/>
        <p:txBody>
          <a:bodyPr/>
          <a:lstStyle/>
          <a:p>
            <a:fld id="{29AF89C4-35DD-4BCA-930D-09DB0CFF4B26}" type="slidenum">
              <a:rPr lang="en-AU" smtClean="0"/>
              <a:t>2</a:t>
            </a:fld>
            <a:endParaRPr lang="en-AU"/>
          </a:p>
        </p:txBody>
      </p:sp>
    </p:spTree>
    <p:extLst>
      <p:ext uri="{BB962C8B-B14F-4D97-AF65-F5344CB8AC3E}">
        <p14:creationId xmlns:p14="http://schemas.microsoft.com/office/powerpoint/2010/main" val="397603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Acknowledge StepUp for Dementia Research, Dementia Australia, Law Societies and other legal organisations for assisting with recruitment</a:t>
            </a:r>
          </a:p>
        </p:txBody>
      </p:sp>
      <p:sp>
        <p:nvSpPr>
          <p:cNvPr id="4" name="Slide Number Placeholder 3"/>
          <p:cNvSpPr>
            <a:spLocks noGrp="1"/>
          </p:cNvSpPr>
          <p:nvPr>
            <p:ph type="sldNum" sz="quarter" idx="5"/>
          </p:nvPr>
        </p:nvSpPr>
        <p:spPr/>
        <p:txBody>
          <a:bodyPr/>
          <a:lstStyle/>
          <a:p>
            <a:fld id="{29AF89C4-35DD-4BCA-930D-09DB0CFF4B26}" type="slidenum">
              <a:rPr lang="en-AU" smtClean="0"/>
              <a:t>4</a:t>
            </a:fld>
            <a:endParaRPr lang="en-AU"/>
          </a:p>
        </p:txBody>
      </p:sp>
    </p:spTree>
    <p:extLst>
      <p:ext uri="{BB962C8B-B14F-4D97-AF65-F5344CB8AC3E}">
        <p14:creationId xmlns:p14="http://schemas.microsoft.com/office/powerpoint/2010/main" val="63344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9AF89C4-35DD-4BCA-930D-09DB0CFF4B26}" type="slidenum">
              <a:rPr lang="en-AU" smtClean="0"/>
              <a:t>6</a:t>
            </a:fld>
            <a:endParaRPr lang="en-AU"/>
          </a:p>
        </p:txBody>
      </p:sp>
    </p:spTree>
    <p:extLst>
      <p:ext uri="{BB962C8B-B14F-4D97-AF65-F5344CB8AC3E}">
        <p14:creationId xmlns:p14="http://schemas.microsoft.com/office/powerpoint/2010/main" val="110605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933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47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40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74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43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979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53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31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06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56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B61BEF0D-F0BB-DE4B-95CE-6DB70DBA9567}" type="datetimeFigureOut">
              <a:rPr lang="en-US" smtClean="0"/>
              <a:pPr/>
              <a:t>3/14/2025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177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1BEF0D-F0BB-DE4B-95CE-6DB70DBA9567}" type="datetimeFigureOut">
              <a:rPr lang="en-US" smtClean="0"/>
              <a:pPr/>
              <a:t>3/14/2025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0143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D086-3859-4928-B6F1-2A308F4FC714}"/>
              </a:ext>
            </a:extLst>
          </p:cNvPr>
          <p:cNvSpPr>
            <a:spLocks noGrp="1"/>
          </p:cNvSpPr>
          <p:nvPr>
            <p:ph type="title"/>
          </p:nvPr>
        </p:nvSpPr>
        <p:spPr/>
        <p:txBody>
          <a:bodyPr/>
          <a:lstStyle/>
          <a:p>
            <a:r>
              <a:rPr lang="en-AU" sz="3200" b="1" dirty="0"/>
              <a:t>QLS Symposium </a:t>
            </a:r>
            <a:br>
              <a:rPr lang="en-AU" sz="3200" b="1" dirty="0"/>
            </a:br>
            <a:r>
              <a:rPr lang="en-AU" sz="3200" b="1" dirty="0"/>
              <a:t>21 March 2025</a:t>
            </a:r>
            <a:endParaRPr lang="en-AU" b="1" dirty="0"/>
          </a:p>
        </p:txBody>
      </p:sp>
      <p:sp>
        <p:nvSpPr>
          <p:cNvPr id="3" name="Content Placeholder 2">
            <a:extLst>
              <a:ext uri="{FF2B5EF4-FFF2-40B4-BE49-F238E27FC236}">
                <a16:creationId xmlns:a16="http://schemas.microsoft.com/office/drawing/2014/main" id="{A5407A4B-709D-49DD-8B69-DA9317DB9896}"/>
              </a:ext>
            </a:extLst>
          </p:cNvPr>
          <p:cNvSpPr>
            <a:spLocks noGrp="1"/>
          </p:cNvSpPr>
          <p:nvPr>
            <p:ph idx="1"/>
          </p:nvPr>
        </p:nvSpPr>
        <p:spPr>
          <a:xfrm>
            <a:off x="3816105" y="736517"/>
            <a:ext cx="7315200" cy="5120640"/>
          </a:xfrm>
        </p:spPr>
        <p:txBody>
          <a:bodyPr>
            <a:normAutofit lnSpcReduction="10000"/>
          </a:bodyPr>
          <a:lstStyle/>
          <a:p>
            <a:pPr marL="0" indent="0">
              <a:buNone/>
            </a:pPr>
            <a:r>
              <a:rPr lang="en-AU" sz="4000" b="1" dirty="0">
                <a:solidFill>
                  <a:schemeClr val="tx1"/>
                </a:solidFill>
              </a:rPr>
              <a:t>Defining Dementia Capability: </a:t>
            </a:r>
          </a:p>
          <a:p>
            <a:pPr marL="0" indent="0">
              <a:buNone/>
            </a:pPr>
            <a:r>
              <a:rPr lang="en-AU" sz="4000" b="1" dirty="0">
                <a:solidFill>
                  <a:schemeClr val="tx1"/>
                </a:solidFill>
              </a:rPr>
              <a:t>A framework for legal practitioners</a:t>
            </a:r>
            <a:endParaRPr lang="en-AU" sz="4000" dirty="0">
              <a:solidFill>
                <a:schemeClr val="tx1"/>
              </a:solidFill>
            </a:endParaRPr>
          </a:p>
          <a:p>
            <a:pPr marL="0" indent="0">
              <a:buNone/>
            </a:pPr>
            <a:endParaRPr lang="en-AU" sz="2800" b="1" dirty="0">
              <a:solidFill>
                <a:schemeClr val="tx1"/>
              </a:solidFill>
            </a:endParaRPr>
          </a:p>
          <a:p>
            <a:pPr marL="0" indent="0">
              <a:spcBef>
                <a:spcPts val="0"/>
              </a:spcBef>
              <a:buNone/>
            </a:pPr>
            <a:r>
              <a:rPr lang="en-AU" b="1" dirty="0">
                <a:solidFill>
                  <a:schemeClr val="tx1"/>
                </a:solidFill>
              </a:rPr>
              <a:t>Nola Ries</a:t>
            </a:r>
            <a:r>
              <a:rPr lang="en-AU" dirty="0">
                <a:solidFill>
                  <a:schemeClr val="tx1"/>
                </a:solidFill>
              </a:rPr>
              <a:t>, Professor</a:t>
            </a:r>
          </a:p>
          <a:p>
            <a:pPr marL="0" indent="0">
              <a:spcBef>
                <a:spcPts val="0"/>
              </a:spcBef>
              <a:buNone/>
            </a:pPr>
            <a:r>
              <a:rPr lang="en-AU" dirty="0">
                <a:solidFill>
                  <a:schemeClr val="tx1"/>
                </a:solidFill>
              </a:rPr>
              <a:t>Faculty of Law, University of Technology Sydney &amp; </a:t>
            </a:r>
          </a:p>
          <a:p>
            <a:pPr marL="0" indent="0">
              <a:spcBef>
                <a:spcPts val="0"/>
              </a:spcBef>
              <a:buNone/>
            </a:pPr>
            <a:r>
              <a:rPr lang="en-AU" dirty="0">
                <a:solidFill>
                  <a:schemeClr val="tx1"/>
                </a:solidFill>
              </a:rPr>
              <a:t>UTS Ageing Research Collaborative</a:t>
            </a:r>
          </a:p>
          <a:p>
            <a:pPr marL="0" indent="0">
              <a:spcBef>
                <a:spcPts val="0"/>
              </a:spcBef>
              <a:buNone/>
            </a:pPr>
            <a:endParaRPr lang="en-AU" dirty="0">
              <a:solidFill>
                <a:schemeClr val="tx1"/>
              </a:solidFill>
            </a:endParaRPr>
          </a:p>
          <a:p>
            <a:pPr marL="0" indent="0">
              <a:spcBef>
                <a:spcPts val="0"/>
              </a:spcBef>
              <a:buNone/>
            </a:pPr>
            <a:r>
              <a:rPr lang="en-AU" b="1" dirty="0">
                <a:solidFill>
                  <a:schemeClr val="tx1"/>
                </a:solidFill>
              </a:rPr>
              <a:t>Karen Williams</a:t>
            </a:r>
            <a:r>
              <a:rPr lang="en-AU" dirty="0">
                <a:solidFill>
                  <a:schemeClr val="tx1"/>
                </a:solidFill>
              </a:rPr>
              <a:t>, Principal Solicitor</a:t>
            </a:r>
          </a:p>
          <a:p>
            <a:pPr marL="0" indent="0">
              <a:spcBef>
                <a:spcPts val="0"/>
              </a:spcBef>
              <a:buNone/>
            </a:pPr>
            <a:r>
              <a:rPr lang="en-AU" dirty="0">
                <a:solidFill>
                  <a:schemeClr val="tx1"/>
                </a:solidFill>
              </a:rPr>
              <a:t>ADA Law – Community Legal Service</a:t>
            </a:r>
            <a:br>
              <a:rPr lang="en-AU" dirty="0">
                <a:solidFill>
                  <a:schemeClr val="tx1"/>
                </a:solidFill>
              </a:rPr>
            </a:br>
            <a:br>
              <a:rPr lang="en-AU" dirty="0">
                <a:solidFill>
                  <a:schemeClr val="tx1"/>
                </a:solidFill>
              </a:rPr>
            </a:br>
            <a:r>
              <a:rPr lang="en-AU" b="1" dirty="0">
                <a:solidFill>
                  <a:schemeClr val="tx1"/>
                </a:solidFill>
              </a:rPr>
              <a:t>Rebecca Anderson</a:t>
            </a:r>
            <a:r>
              <a:rPr lang="en-AU" dirty="0">
                <a:solidFill>
                  <a:schemeClr val="tx1"/>
                </a:solidFill>
              </a:rPr>
              <a:t>, Solicitor</a:t>
            </a:r>
          </a:p>
          <a:p>
            <a:pPr marL="0" indent="0">
              <a:spcBef>
                <a:spcPts val="0"/>
              </a:spcBef>
              <a:buNone/>
            </a:pPr>
            <a:r>
              <a:rPr lang="en-AU" dirty="0">
                <a:solidFill>
                  <a:schemeClr val="tx1"/>
                </a:solidFill>
              </a:rPr>
              <a:t>Aged and Disability </a:t>
            </a:r>
            <a:r>
              <a:rPr lang="en-AU">
                <a:solidFill>
                  <a:schemeClr val="tx1"/>
                </a:solidFill>
              </a:rPr>
              <a:t>Advocacy Law</a:t>
            </a:r>
          </a:p>
          <a:p>
            <a:pPr marL="0" indent="0">
              <a:spcBef>
                <a:spcPts val="0"/>
              </a:spcBef>
              <a:buNone/>
            </a:pPr>
            <a:r>
              <a:rPr lang="en-AU">
                <a:solidFill>
                  <a:schemeClr val="tx1"/>
                </a:solidFill>
              </a:rPr>
              <a:t>Chair</a:t>
            </a:r>
            <a:r>
              <a:rPr lang="en-AU" dirty="0">
                <a:solidFill>
                  <a:schemeClr val="tx1"/>
                </a:solidFill>
              </a:rPr>
              <a:t>, Queensland Law Society Elder Law Committee</a:t>
            </a:r>
          </a:p>
        </p:txBody>
      </p:sp>
      <p:pic>
        <p:nvPicPr>
          <p:cNvPr id="4" name="Picture 3">
            <a:extLst>
              <a:ext uri="{FF2B5EF4-FFF2-40B4-BE49-F238E27FC236}">
                <a16:creationId xmlns:a16="http://schemas.microsoft.com/office/drawing/2014/main" id="{BF760EFB-0288-4E69-A9AA-C7BC3BC74948}"/>
              </a:ext>
            </a:extLst>
          </p:cNvPr>
          <p:cNvPicPr>
            <a:picLocks noChangeAspect="1"/>
          </p:cNvPicPr>
          <p:nvPr/>
        </p:nvPicPr>
        <p:blipFill>
          <a:blip r:embed="rId2"/>
          <a:stretch>
            <a:fillRect/>
          </a:stretch>
        </p:blipFill>
        <p:spPr>
          <a:xfrm>
            <a:off x="0" y="5998796"/>
            <a:ext cx="3450566" cy="859204"/>
          </a:xfrm>
          <a:prstGeom prst="rect">
            <a:avLst/>
          </a:prstGeom>
        </p:spPr>
      </p:pic>
    </p:spTree>
    <p:extLst>
      <p:ext uri="{BB962C8B-B14F-4D97-AF65-F5344CB8AC3E}">
        <p14:creationId xmlns:p14="http://schemas.microsoft.com/office/powerpoint/2010/main" val="4525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58C-8627-418C-9D9C-49C89FFF82A3}"/>
              </a:ext>
            </a:extLst>
          </p:cNvPr>
          <p:cNvSpPr>
            <a:spLocks noGrp="1"/>
          </p:cNvSpPr>
          <p:nvPr>
            <p:ph type="title"/>
          </p:nvPr>
        </p:nvSpPr>
        <p:spPr/>
        <p:txBody>
          <a:bodyPr/>
          <a:lstStyle/>
          <a:p>
            <a:r>
              <a:rPr lang="en-AU" b="1" dirty="0"/>
              <a:t>What we heard</a:t>
            </a:r>
          </a:p>
        </p:txBody>
      </p:sp>
      <p:sp>
        <p:nvSpPr>
          <p:cNvPr id="3" name="Content Placeholder 2">
            <a:extLst>
              <a:ext uri="{FF2B5EF4-FFF2-40B4-BE49-F238E27FC236}">
                <a16:creationId xmlns:a16="http://schemas.microsoft.com/office/drawing/2014/main" id="{C7C524E1-54D1-4B47-A7AA-3C546CD95CCF}"/>
              </a:ext>
            </a:extLst>
          </p:cNvPr>
          <p:cNvSpPr>
            <a:spLocks noGrp="1"/>
          </p:cNvSpPr>
          <p:nvPr>
            <p:ph idx="1"/>
          </p:nvPr>
        </p:nvSpPr>
        <p:spPr/>
        <p:txBody>
          <a:bodyPr>
            <a:normAutofit/>
          </a:bodyPr>
          <a:lstStyle/>
          <a:p>
            <a:pPr marL="0" indent="0">
              <a:buNone/>
            </a:pPr>
            <a:r>
              <a:rPr lang="en-AU" sz="2400" b="1" dirty="0"/>
              <a:t>Person living with dementia: </a:t>
            </a:r>
            <a:r>
              <a:rPr lang="en-AU" sz="2400" dirty="0"/>
              <a:t>“From the minute a person is diagnosed… we need the legal side to come in, in a big way for people with dementia.”</a:t>
            </a:r>
          </a:p>
          <a:p>
            <a:pPr marL="0" indent="0">
              <a:buNone/>
            </a:pPr>
            <a:endParaRPr lang="en-AU" sz="2400" dirty="0"/>
          </a:p>
          <a:p>
            <a:pPr marL="0" indent="0">
              <a:buNone/>
            </a:pPr>
            <a:r>
              <a:rPr lang="en-AU" sz="2400" b="1" dirty="0"/>
              <a:t>Legal practitioner: </a:t>
            </a:r>
            <a:r>
              <a:rPr lang="en-AU" sz="2400" dirty="0"/>
              <a:t>“We’re thrown into the deep end where everything’s become urgent. If we had more skilled practitioners in the area, it wouldn’t get to that point. We don’t need to be dealing with a crisis all the time. We could actually ensure that these clients have the ability to put documents in place” to plan for the future.</a:t>
            </a:r>
          </a:p>
          <a:p>
            <a:pPr marL="0" indent="0">
              <a:buNone/>
            </a:pPr>
            <a:endParaRPr lang="en-AU" dirty="0"/>
          </a:p>
        </p:txBody>
      </p:sp>
    </p:spTree>
    <p:extLst>
      <p:ext uri="{BB962C8B-B14F-4D97-AF65-F5344CB8AC3E}">
        <p14:creationId xmlns:p14="http://schemas.microsoft.com/office/powerpoint/2010/main" val="6522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CD28-791F-482B-88F7-FCBD1EA0AE14}"/>
              </a:ext>
            </a:extLst>
          </p:cNvPr>
          <p:cNvSpPr>
            <a:spLocks noGrp="1"/>
          </p:cNvSpPr>
          <p:nvPr>
            <p:ph type="title"/>
          </p:nvPr>
        </p:nvSpPr>
        <p:spPr/>
        <p:txBody>
          <a:bodyPr/>
          <a:lstStyle/>
          <a:p>
            <a:r>
              <a:rPr lang="en-AU" b="1" dirty="0"/>
              <a:t>Capacity</a:t>
            </a:r>
            <a:br>
              <a:rPr lang="en-AU" b="1" dirty="0"/>
            </a:br>
            <a:br>
              <a:rPr lang="en-AU" b="1" dirty="0"/>
            </a:br>
            <a:r>
              <a:rPr lang="en-AU" dirty="0"/>
              <a:t>A dementia capable legal practitioner:</a:t>
            </a:r>
          </a:p>
        </p:txBody>
      </p:sp>
      <p:sp>
        <p:nvSpPr>
          <p:cNvPr id="3" name="Content Placeholder 2">
            <a:extLst>
              <a:ext uri="{FF2B5EF4-FFF2-40B4-BE49-F238E27FC236}">
                <a16:creationId xmlns:a16="http://schemas.microsoft.com/office/drawing/2014/main" id="{4A28B298-2A7F-4EBF-A05E-9D4880CA7642}"/>
              </a:ext>
            </a:extLst>
          </p:cNvPr>
          <p:cNvSpPr>
            <a:spLocks noGrp="1"/>
          </p:cNvSpPr>
          <p:nvPr>
            <p:ph idx="1"/>
          </p:nvPr>
        </p:nvSpPr>
        <p:spPr/>
        <p:txBody>
          <a:bodyPr>
            <a:normAutofit/>
          </a:bodyPr>
          <a:lstStyle/>
          <a:p>
            <a:r>
              <a:rPr lang="en-AU" sz="2800" dirty="0"/>
              <a:t>Understands </a:t>
            </a:r>
            <a:r>
              <a:rPr lang="en-AU" sz="2800" b="1" dirty="0"/>
              <a:t>principles</a:t>
            </a:r>
            <a:r>
              <a:rPr lang="en-AU" sz="2800" dirty="0"/>
              <a:t> of decision-making capacity</a:t>
            </a:r>
          </a:p>
          <a:p>
            <a:r>
              <a:rPr lang="en-AU" sz="2800" dirty="0"/>
              <a:t>Identifies when client capacity </a:t>
            </a:r>
            <a:r>
              <a:rPr lang="en-AU" sz="2800" b="1" dirty="0"/>
              <a:t>may be in question </a:t>
            </a:r>
            <a:r>
              <a:rPr lang="en-AU" sz="2800" dirty="0"/>
              <a:t>and carries out appropriate steps to assess client capacity</a:t>
            </a:r>
          </a:p>
          <a:p>
            <a:r>
              <a:rPr lang="en-AU" sz="2800" dirty="0"/>
              <a:t>Applies strategies that </a:t>
            </a:r>
            <a:r>
              <a:rPr lang="en-AU" sz="2800" b="1" dirty="0"/>
              <a:t>support </a:t>
            </a:r>
            <a:r>
              <a:rPr lang="en-AU" sz="2800" dirty="0"/>
              <a:t>decision-making for people with dementia</a:t>
            </a:r>
          </a:p>
          <a:p>
            <a:r>
              <a:rPr lang="en-AU" sz="2800" dirty="0"/>
              <a:t>Recognises and responds appropriately when they cannot act for a person due to a lack of capacity </a:t>
            </a:r>
            <a:endParaRPr lang="en-AU" sz="3200" dirty="0"/>
          </a:p>
        </p:txBody>
      </p:sp>
    </p:spTree>
    <p:extLst>
      <p:ext uri="{BB962C8B-B14F-4D97-AF65-F5344CB8AC3E}">
        <p14:creationId xmlns:p14="http://schemas.microsoft.com/office/powerpoint/2010/main" val="126303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0F53-9F3E-443C-8DD9-CA2EE2D226AE}"/>
              </a:ext>
            </a:extLst>
          </p:cNvPr>
          <p:cNvSpPr>
            <a:spLocks noGrp="1"/>
          </p:cNvSpPr>
          <p:nvPr>
            <p:ph type="title"/>
          </p:nvPr>
        </p:nvSpPr>
        <p:spPr/>
        <p:txBody>
          <a:bodyPr/>
          <a:lstStyle/>
          <a:p>
            <a:r>
              <a:rPr lang="en-AU" b="1" dirty="0"/>
              <a:t>What we heard</a:t>
            </a:r>
          </a:p>
        </p:txBody>
      </p:sp>
      <p:sp>
        <p:nvSpPr>
          <p:cNvPr id="3" name="Content Placeholder 2">
            <a:extLst>
              <a:ext uri="{FF2B5EF4-FFF2-40B4-BE49-F238E27FC236}">
                <a16:creationId xmlns:a16="http://schemas.microsoft.com/office/drawing/2014/main" id="{792DD9BC-B70C-442C-B813-4F5D821EA88F}"/>
              </a:ext>
            </a:extLst>
          </p:cNvPr>
          <p:cNvSpPr>
            <a:spLocks noGrp="1"/>
          </p:cNvSpPr>
          <p:nvPr>
            <p:ph idx="1"/>
          </p:nvPr>
        </p:nvSpPr>
        <p:spPr/>
        <p:txBody>
          <a:bodyPr/>
          <a:lstStyle/>
          <a:p>
            <a:pPr marL="0" indent="0">
              <a:buNone/>
            </a:pPr>
            <a:r>
              <a:rPr lang="en-AU" sz="2400" b="1" dirty="0"/>
              <a:t>Person living with dementia: </a:t>
            </a:r>
            <a:r>
              <a:rPr lang="en-AU" sz="2400" dirty="0"/>
              <a:t>“[My solicitor] has been very empathetic and understanding and helpful … one of the things was checking on capacity. He said to me early on that he needed to do that, but he was very respectful.”</a:t>
            </a:r>
          </a:p>
          <a:p>
            <a:pPr marL="0" indent="0">
              <a:buNone/>
            </a:pPr>
            <a:endParaRPr lang="en-AU" sz="2400" b="1" dirty="0"/>
          </a:p>
          <a:p>
            <a:pPr marL="0" indent="0">
              <a:buNone/>
            </a:pPr>
            <a:r>
              <a:rPr lang="en-AU" sz="2400" b="1" dirty="0"/>
              <a:t>Legal practitioner: </a:t>
            </a:r>
            <a:r>
              <a:rPr lang="en-AU" sz="2400" dirty="0"/>
              <a:t>“We [the legal profession] have such significant challenges with people understanding capacity. [We think] this person’s got dementia and they don’t have capacity.”</a:t>
            </a:r>
          </a:p>
          <a:p>
            <a:endParaRPr lang="en-AU" dirty="0"/>
          </a:p>
        </p:txBody>
      </p:sp>
    </p:spTree>
    <p:extLst>
      <p:ext uri="{BB962C8B-B14F-4D97-AF65-F5344CB8AC3E}">
        <p14:creationId xmlns:p14="http://schemas.microsoft.com/office/powerpoint/2010/main" val="55960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CD28-791F-482B-88F7-FCBD1EA0AE14}"/>
              </a:ext>
            </a:extLst>
          </p:cNvPr>
          <p:cNvSpPr>
            <a:spLocks noGrp="1"/>
          </p:cNvSpPr>
          <p:nvPr>
            <p:ph type="title"/>
          </p:nvPr>
        </p:nvSpPr>
        <p:spPr/>
        <p:txBody>
          <a:bodyPr/>
          <a:lstStyle/>
          <a:p>
            <a:r>
              <a:rPr lang="en-AU" sz="3200" b="1" dirty="0"/>
              <a:t>Communication</a:t>
            </a:r>
            <a:br>
              <a:rPr lang="en-AU" b="1" dirty="0"/>
            </a:br>
            <a:br>
              <a:rPr lang="en-AU" b="1" dirty="0"/>
            </a:br>
            <a:r>
              <a:rPr lang="en-AU" sz="3200" dirty="0"/>
              <a:t>A dementia capable legal practitioner:</a:t>
            </a:r>
            <a:endParaRPr lang="en-AU" dirty="0"/>
          </a:p>
        </p:txBody>
      </p:sp>
      <p:sp>
        <p:nvSpPr>
          <p:cNvPr id="3" name="Content Placeholder 2">
            <a:extLst>
              <a:ext uri="{FF2B5EF4-FFF2-40B4-BE49-F238E27FC236}">
                <a16:creationId xmlns:a16="http://schemas.microsoft.com/office/drawing/2014/main" id="{4A28B298-2A7F-4EBF-A05E-9D4880CA7642}"/>
              </a:ext>
            </a:extLst>
          </p:cNvPr>
          <p:cNvSpPr>
            <a:spLocks noGrp="1"/>
          </p:cNvSpPr>
          <p:nvPr>
            <p:ph idx="1"/>
          </p:nvPr>
        </p:nvSpPr>
        <p:spPr/>
        <p:txBody>
          <a:bodyPr>
            <a:normAutofit/>
          </a:bodyPr>
          <a:lstStyle/>
          <a:p>
            <a:r>
              <a:rPr lang="en-AU" sz="2400" dirty="0"/>
              <a:t>Communicates </a:t>
            </a:r>
            <a:r>
              <a:rPr lang="en-AU" sz="2400" b="1" dirty="0"/>
              <a:t>effectively </a:t>
            </a:r>
            <a:r>
              <a:rPr lang="en-AU" sz="2400" dirty="0"/>
              <a:t>with clients</a:t>
            </a:r>
          </a:p>
          <a:p>
            <a:pPr lvl="1"/>
            <a:r>
              <a:rPr lang="en-AU" sz="2400" dirty="0"/>
              <a:t>guided by the client’s preferences </a:t>
            </a:r>
          </a:p>
          <a:p>
            <a:pPr lvl="1"/>
            <a:r>
              <a:rPr lang="en-AU" sz="2400" dirty="0"/>
              <a:t>listens with empathy</a:t>
            </a:r>
          </a:p>
          <a:p>
            <a:pPr lvl="1"/>
            <a:r>
              <a:rPr lang="en-AU" sz="2400" dirty="0"/>
              <a:t>focuses on the client in situations where a support person is present</a:t>
            </a:r>
          </a:p>
          <a:p>
            <a:pPr lvl="1"/>
            <a:endParaRPr lang="en-AU" sz="2400" dirty="0"/>
          </a:p>
          <a:p>
            <a:r>
              <a:rPr lang="en-AU" sz="2400" dirty="0"/>
              <a:t>Uses </a:t>
            </a:r>
            <a:r>
              <a:rPr lang="en-AU" sz="2400" b="1" dirty="0"/>
              <a:t>respectful </a:t>
            </a:r>
            <a:r>
              <a:rPr lang="en-AU" sz="2400" dirty="0"/>
              <a:t>communication</a:t>
            </a:r>
          </a:p>
          <a:p>
            <a:pPr lvl="1"/>
            <a:r>
              <a:rPr lang="en-AU" sz="2400" dirty="0"/>
              <a:t>inclusive and non-stigmatising language </a:t>
            </a:r>
          </a:p>
        </p:txBody>
      </p:sp>
    </p:spTree>
    <p:extLst>
      <p:ext uri="{BB962C8B-B14F-4D97-AF65-F5344CB8AC3E}">
        <p14:creationId xmlns:p14="http://schemas.microsoft.com/office/powerpoint/2010/main" val="779893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E42A-CF97-4097-9C15-3DAC702F6B64}"/>
              </a:ext>
            </a:extLst>
          </p:cNvPr>
          <p:cNvSpPr>
            <a:spLocks noGrp="1"/>
          </p:cNvSpPr>
          <p:nvPr>
            <p:ph type="title"/>
          </p:nvPr>
        </p:nvSpPr>
        <p:spPr/>
        <p:txBody>
          <a:bodyPr/>
          <a:lstStyle/>
          <a:p>
            <a:r>
              <a:rPr lang="en-AU" b="1" dirty="0"/>
              <a:t>What we heard</a:t>
            </a:r>
          </a:p>
        </p:txBody>
      </p:sp>
      <p:sp>
        <p:nvSpPr>
          <p:cNvPr id="3" name="Content Placeholder 2">
            <a:extLst>
              <a:ext uri="{FF2B5EF4-FFF2-40B4-BE49-F238E27FC236}">
                <a16:creationId xmlns:a16="http://schemas.microsoft.com/office/drawing/2014/main" id="{FB31EBC5-430C-4E7B-97FB-60482C5F0F36}"/>
              </a:ext>
            </a:extLst>
          </p:cNvPr>
          <p:cNvSpPr>
            <a:spLocks noGrp="1"/>
          </p:cNvSpPr>
          <p:nvPr>
            <p:ph idx="1"/>
          </p:nvPr>
        </p:nvSpPr>
        <p:spPr/>
        <p:txBody>
          <a:bodyPr/>
          <a:lstStyle/>
          <a:p>
            <a:pPr marL="0" indent="0">
              <a:buNone/>
            </a:pPr>
            <a:r>
              <a:rPr lang="en-AU" sz="2400" b="1" dirty="0"/>
              <a:t>Person living with dementia: </a:t>
            </a:r>
            <a:r>
              <a:rPr lang="en-AU" sz="2400" dirty="0"/>
              <a:t>“You can have lawyers who have plenty of knowledge, but if you haven’t got the empathy … then the knowledge is pretty dry.”</a:t>
            </a:r>
          </a:p>
          <a:p>
            <a:pPr marL="0" indent="0">
              <a:buNone/>
            </a:pPr>
            <a:endParaRPr lang="en-AU" sz="2400" b="1" dirty="0"/>
          </a:p>
          <a:p>
            <a:pPr marL="0" indent="0">
              <a:buNone/>
            </a:pPr>
            <a:r>
              <a:rPr lang="en-AU" sz="2400" b="1" dirty="0"/>
              <a:t>Person living with dementia: </a:t>
            </a:r>
            <a:r>
              <a:rPr lang="en-AU" sz="2400" dirty="0"/>
              <a:t>“The emphasis should be on the communication. [The lawyer] taking time to make sure that they’re understood, and they don’t get carried away with too much technical language.”</a:t>
            </a:r>
          </a:p>
          <a:p>
            <a:endParaRPr lang="en-AU" dirty="0"/>
          </a:p>
        </p:txBody>
      </p:sp>
    </p:spTree>
    <p:extLst>
      <p:ext uri="{BB962C8B-B14F-4D97-AF65-F5344CB8AC3E}">
        <p14:creationId xmlns:p14="http://schemas.microsoft.com/office/powerpoint/2010/main" val="240026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A524-5C23-46D8-88D1-07C350E2CD30}"/>
              </a:ext>
            </a:extLst>
          </p:cNvPr>
          <p:cNvSpPr>
            <a:spLocks noGrp="1"/>
          </p:cNvSpPr>
          <p:nvPr>
            <p:ph type="title"/>
          </p:nvPr>
        </p:nvSpPr>
        <p:spPr/>
        <p:txBody>
          <a:bodyPr/>
          <a:lstStyle/>
          <a:p>
            <a:r>
              <a:rPr lang="en-AU" b="1"/>
              <a:t>Advocacy</a:t>
            </a:r>
            <a:br>
              <a:rPr lang="en-AU" b="1" dirty="0"/>
            </a:br>
            <a:br>
              <a:rPr lang="en-AU" b="1" dirty="0"/>
            </a:br>
            <a:r>
              <a:rPr lang="en-AU" dirty="0"/>
              <a:t>A dementia capable legal practitioner:</a:t>
            </a:r>
          </a:p>
        </p:txBody>
      </p:sp>
      <p:sp>
        <p:nvSpPr>
          <p:cNvPr id="3" name="Content Placeholder 2">
            <a:extLst>
              <a:ext uri="{FF2B5EF4-FFF2-40B4-BE49-F238E27FC236}">
                <a16:creationId xmlns:a16="http://schemas.microsoft.com/office/drawing/2014/main" id="{3943E85B-FE51-428C-B04B-8FCE7EC7E6FB}"/>
              </a:ext>
            </a:extLst>
          </p:cNvPr>
          <p:cNvSpPr>
            <a:spLocks noGrp="1"/>
          </p:cNvSpPr>
          <p:nvPr>
            <p:ph idx="1"/>
          </p:nvPr>
        </p:nvSpPr>
        <p:spPr/>
        <p:txBody>
          <a:bodyPr>
            <a:normAutofit/>
          </a:bodyPr>
          <a:lstStyle/>
          <a:p>
            <a:pPr lvl="0"/>
            <a:r>
              <a:rPr lang="en-AU" sz="3200" dirty="0"/>
              <a:t>Considers and acts on opportunities to </a:t>
            </a:r>
            <a:r>
              <a:rPr lang="en-AU" sz="3200" b="1" dirty="0"/>
              <a:t>advocate</a:t>
            </a:r>
            <a:r>
              <a:rPr lang="en-AU" sz="3200" dirty="0"/>
              <a:t> for changes to laws, legal systems and practices </a:t>
            </a:r>
          </a:p>
          <a:p>
            <a:pPr lvl="1"/>
            <a:r>
              <a:rPr lang="en-AU" sz="2800" dirty="0"/>
              <a:t>promote the </a:t>
            </a:r>
            <a:r>
              <a:rPr lang="en-AU" sz="2800" b="1" dirty="0"/>
              <a:t>rights</a:t>
            </a:r>
            <a:r>
              <a:rPr lang="en-AU" sz="2800" dirty="0"/>
              <a:t> of people living with dementia</a:t>
            </a:r>
          </a:p>
          <a:p>
            <a:pPr lvl="1"/>
            <a:r>
              <a:rPr lang="en-AU" sz="2800" dirty="0"/>
              <a:t>support </a:t>
            </a:r>
            <a:r>
              <a:rPr lang="en-AU" sz="2800" b="1" dirty="0"/>
              <a:t>prevention</a:t>
            </a:r>
            <a:r>
              <a:rPr lang="en-AU" sz="2800" dirty="0"/>
              <a:t> by reducing risk factors for dementia</a:t>
            </a:r>
            <a:endParaRPr lang="en-AU" sz="2000" dirty="0"/>
          </a:p>
        </p:txBody>
      </p:sp>
    </p:spTree>
    <p:extLst>
      <p:ext uri="{BB962C8B-B14F-4D97-AF65-F5344CB8AC3E}">
        <p14:creationId xmlns:p14="http://schemas.microsoft.com/office/powerpoint/2010/main" val="4077634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493D-8E79-421C-A017-FD32C33CA075}"/>
              </a:ext>
            </a:extLst>
          </p:cNvPr>
          <p:cNvSpPr>
            <a:spLocks noGrp="1"/>
          </p:cNvSpPr>
          <p:nvPr>
            <p:ph type="title"/>
          </p:nvPr>
        </p:nvSpPr>
        <p:spPr/>
        <p:txBody>
          <a:bodyPr/>
          <a:lstStyle/>
          <a:p>
            <a:r>
              <a:rPr lang="en-AU" b="1" dirty="0"/>
              <a:t>For more information</a:t>
            </a:r>
          </a:p>
        </p:txBody>
      </p:sp>
      <p:pic>
        <p:nvPicPr>
          <p:cNvPr id="3" name="Picture 2">
            <a:extLst>
              <a:ext uri="{FF2B5EF4-FFF2-40B4-BE49-F238E27FC236}">
                <a16:creationId xmlns:a16="http://schemas.microsoft.com/office/drawing/2014/main" id="{E028FD27-5946-4B9D-964B-EFD53C714AB4}"/>
              </a:ext>
            </a:extLst>
          </p:cNvPr>
          <p:cNvPicPr>
            <a:picLocks noChangeAspect="1"/>
          </p:cNvPicPr>
          <p:nvPr/>
        </p:nvPicPr>
        <p:blipFill>
          <a:blip r:embed="rId2"/>
          <a:stretch>
            <a:fillRect/>
          </a:stretch>
        </p:blipFill>
        <p:spPr>
          <a:xfrm>
            <a:off x="3523030" y="827720"/>
            <a:ext cx="8668970" cy="3530009"/>
          </a:xfrm>
          <a:prstGeom prst="rect">
            <a:avLst/>
          </a:prstGeom>
          <a:ln>
            <a:solidFill>
              <a:schemeClr val="tx2"/>
            </a:solidFill>
          </a:ln>
        </p:spPr>
      </p:pic>
      <p:sp>
        <p:nvSpPr>
          <p:cNvPr id="4" name="TextBox 3">
            <a:extLst>
              <a:ext uri="{FF2B5EF4-FFF2-40B4-BE49-F238E27FC236}">
                <a16:creationId xmlns:a16="http://schemas.microsoft.com/office/drawing/2014/main" id="{A443A588-F107-4418-A4A5-95F3A25EDE34}"/>
              </a:ext>
            </a:extLst>
          </p:cNvPr>
          <p:cNvSpPr txBox="1"/>
          <p:nvPr/>
        </p:nvSpPr>
        <p:spPr>
          <a:xfrm>
            <a:off x="4339411" y="4357729"/>
            <a:ext cx="7689557" cy="461665"/>
          </a:xfrm>
          <a:prstGeom prst="rect">
            <a:avLst/>
          </a:prstGeom>
          <a:noFill/>
        </p:spPr>
        <p:txBody>
          <a:bodyPr wrap="square" rtlCol="0">
            <a:spAutoFit/>
          </a:bodyPr>
          <a:lstStyle/>
          <a:p>
            <a:r>
              <a:rPr lang="en-AU" sz="2400" b="1" dirty="0"/>
              <a:t>www.dementialawnetwork.org/dementia-capability</a:t>
            </a:r>
          </a:p>
        </p:txBody>
      </p:sp>
      <p:sp>
        <p:nvSpPr>
          <p:cNvPr id="5" name="Rectangle 4">
            <a:extLst>
              <a:ext uri="{FF2B5EF4-FFF2-40B4-BE49-F238E27FC236}">
                <a16:creationId xmlns:a16="http://schemas.microsoft.com/office/drawing/2014/main" id="{8CBE4DB4-9D5C-425E-9AD4-0F7F927FAA37}"/>
              </a:ext>
            </a:extLst>
          </p:cNvPr>
          <p:cNvSpPr/>
          <p:nvPr/>
        </p:nvSpPr>
        <p:spPr>
          <a:xfrm>
            <a:off x="3604546" y="5291616"/>
            <a:ext cx="8505938" cy="1477328"/>
          </a:xfrm>
          <a:prstGeom prst="rect">
            <a:avLst/>
          </a:prstGeom>
        </p:spPr>
        <p:txBody>
          <a:bodyPr wrap="square">
            <a:spAutoFit/>
          </a:bodyPr>
          <a:lstStyle/>
          <a:p>
            <a:r>
              <a:rPr lang="en-AU" dirty="0"/>
              <a:t>With thanks to Karen Donner, PhD candidate, UTS Law</a:t>
            </a:r>
          </a:p>
          <a:p>
            <a:endParaRPr lang="en-AU" dirty="0"/>
          </a:p>
          <a:p>
            <a:r>
              <a:rPr lang="en-AU" dirty="0"/>
              <a:t>Funding support is gratefully acknowledged from the Australian Community of Practice on Research on Dementia (</a:t>
            </a:r>
            <a:r>
              <a:rPr lang="en-AU" dirty="0" err="1"/>
              <a:t>ACcORD</a:t>
            </a:r>
            <a:r>
              <a:rPr lang="en-AU" dirty="0"/>
              <a:t>), an initiative funded by the National Health and Medical Research Council</a:t>
            </a:r>
          </a:p>
        </p:txBody>
      </p:sp>
    </p:spTree>
    <p:extLst>
      <p:ext uri="{BB962C8B-B14F-4D97-AF65-F5344CB8AC3E}">
        <p14:creationId xmlns:p14="http://schemas.microsoft.com/office/powerpoint/2010/main" val="298870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3F2F95-97D8-48AF-B3DB-0C5A1411B20B}"/>
              </a:ext>
            </a:extLst>
          </p:cNvPr>
          <p:cNvPicPr>
            <a:picLocks noChangeAspect="1"/>
          </p:cNvPicPr>
          <p:nvPr/>
        </p:nvPicPr>
        <p:blipFill>
          <a:blip r:embed="rId2"/>
          <a:stretch>
            <a:fillRect/>
          </a:stretch>
        </p:blipFill>
        <p:spPr>
          <a:xfrm>
            <a:off x="3263488" y="757654"/>
            <a:ext cx="8675593" cy="5342692"/>
          </a:xfrm>
          <a:prstGeom prst="rect">
            <a:avLst/>
          </a:prstGeom>
        </p:spPr>
      </p:pic>
      <p:sp>
        <p:nvSpPr>
          <p:cNvPr id="2" name="Title 1">
            <a:extLst>
              <a:ext uri="{FF2B5EF4-FFF2-40B4-BE49-F238E27FC236}">
                <a16:creationId xmlns:a16="http://schemas.microsoft.com/office/drawing/2014/main" id="{4DC46691-B72E-4F47-8232-E0FEA9A82507}"/>
              </a:ext>
            </a:extLst>
          </p:cNvPr>
          <p:cNvSpPr>
            <a:spLocks noGrp="1"/>
          </p:cNvSpPr>
          <p:nvPr>
            <p:ph type="title"/>
          </p:nvPr>
        </p:nvSpPr>
        <p:spPr/>
        <p:txBody>
          <a:bodyPr/>
          <a:lstStyle/>
          <a:p>
            <a:r>
              <a:rPr lang="en-AU" b="1" dirty="0"/>
              <a:t>Discussion</a:t>
            </a:r>
            <a:endParaRPr lang="en-AU" dirty="0"/>
          </a:p>
        </p:txBody>
      </p:sp>
    </p:spTree>
    <p:extLst>
      <p:ext uri="{BB962C8B-B14F-4D97-AF65-F5344CB8AC3E}">
        <p14:creationId xmlns:p14="http://schemas.microsoft.com/office/powerpoint/2010/main" val="98853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72037-6F98-4786-AB7B-85D35232161F}"/>
              </a:ext>
            </a:extLst>
          </p:cNvPr>
          <p:cNvSpPr>
            <a:spLocks noGrp="1"/>
          </p:cNvSpPr>
          <p:nvPr>
            <p:ph type="title"/>
          </p:nvPr>
        </p:nvSpPr>
        <p:spPr/>
        <p:txBody>
          <a:bodyPr/>
          <a:lstStyle/>
          <a:p>
            <a:r>
              <a:rPr lang="en-AU" b="1" dirty="0"/>
              <a:t>Key practice tips</a:t>
            </a:r>
          </a:p>
        </p:txBody>
      </p:sp>
      <p:sp>
        <p:nvSpPr>
          <p:cNvPr id="3" name="Content Placeholder 2">
            <a:extLst>
              <a:ext uri="{FF2B5EF4-FFF2-40B4-BE49-F238E27FC236}">
                <a16:creationId xmlns:a16="http://schemas.microsoft.com/office/drawing/2014/main" id="{20437854-6BC6-4D4C-9748-AF2807090F50}"/>
              </a:ext>
            </a:extLst>
          </p:cNvPr>
          <p:cNvSpPr>
            <a:spLocks noGrp="1"/>
          </p:cNvSpPr>
          <p:nvPr>
            <p:ph idx="1"/>
          </p:nvPr>
        </p:nvSpPr>
        <p:spPr>
          <a:xfrm>
            <a:off x="3858636" y="1123837"/>
            <a:ext cx="7315200" cy="5120640"/>
          </a:xfrm>
        </p:spPr>
        <p:txBody>
          <a:bodyPr/>
          <a:lstStyle/>
          <a:p>
            <a:pPr marL="361950" lvl="0" indent="-361950">
              <a:buFont typeface="Wingdings" panose="05000000000000000000" pitchFamily="2" charset="2"/>
              <a:buChar char="þ"/>
            </a:pPr>
            <a:r>
              <a:rPr lang="en-AU" sz="2400" dirty="0"/>
              <a:t>If a client has a diagnosis of dementia, </a:t>
            </a:r>
            <a:r>
              <a:rPr lang="en-AU" sz="2400" b="1" dirty="0"/>
              <a:t>find out more information </a:t>
            </a:r>
            <a:r>
              <a:rPr lang="en-AU" sz="2400" dirty="0"/>
              <a:t>so you can better understand and meet the client’s needs.</a:t>
            </a:r>
          </a:p>
          <a:p>
            <a:pPr marL="361950" lvl="0" indent="-361950">
              <a:buFont typeface="Wingdings" panose="05000000000000000000" pitchFamily="2" charset="2"/>
              <a:buChar char="þ"/>
            </a:pPr>
            <a:r>
              <a:rPr lang="en-AU" sz="2400" dirty="0"/>
              <a:t>Re FEPOAs:</a:t>
            </a:r>
            <a:r>
              <a:rPr lang="en-AU" sz="2400" b="1" dirty="0"/>
              <a:t> </a:t>
            </a:r>
            <a:r>
              <a:rPr lang="en-AU" sz="2400" dirty="0"/>
              <a:t>Urge </a:t>
            </a:r>
            <a:r>
              <a:rPr lang="en-AU" sz="2400" b="1" dirty="0"/>
              <a:t>careful selection of attorneys </a:t>
            </a:r>
            <a:r>
              <a:rPr lang="en-AU" sz="2400" dirty="0"/>
              <a:t>and always attempt to put </a:t>
            </a:r>
            <a:r>
              <a:rPr lang="en-AU" sz="2400" b="1" dirty="0"/>
              <a:t>conditions</a:t>
            </a:r>
            <a:r>
              <a:rPr lang="en-AU" sz="2400" dirty="0"/>
              <a:t> when drafting EPOAs. </a:t>
            </a:r>
          </a:p>
          <a:p>
            <a:pPr marL="361950" lvl="0" indent="-361950">
              <a:buFont typeface="Wingdings" panose="05000000000000000000" pitchFamily="2" charset="2"/>
              <a:buChar char="þ"/>
            </a:pPr>
            <a:r>
              <a:rPr lang="en-AU" sz="2400" dirty="0"/>
              <a:t>Be familiar with and use the </a:t>
            </a:r>
            <a:r>
              <a:rPr lang="en-AU" sz="2400" b="1" i="1" dirty="0"/>
              <a:t>Queensland Handbook for Practitioners on Legal Capacity</a:t>
            </a:r>
            <a:r>
              <a:rPr lang="en-AU" sz="2400" dirty="0"/>
              <a:t>.</a:t>
            </a:r>
          </a:p>
          <a:p>
            <a:pPr marL="361950" lvl="0" indent="-361950">
              <a:buFont typeface="Wingdings" panose="05000000000000000000" pitchFamily="2" charset="2"/>
              <a:buChar char="þ"/>
            </a:pPr>
            <a:r>
              <a:rPr lang="en-AU" sz="2400" dirty="0"/>
              <a:t>Be familiar with and use </a:t>
            </a:r>
            <a:r>
              <a:rPr lang="en-AU" sz="2400" b="1" dirty="0"/>
              <a:t>Dementia Australia’s language guidelines </a:t>
            </a:r>
            <a:r>
              <a:rPr lang="en-AU" sz="2400" dirty="0"/>
              <a:t>so you can talk and write about dementia in a respectful way.</a:t>
            </a:r>
          </a:p>
          <a:p>
            <a:pPr marL="361950" lvl="0" indent="-361950">
              <a:buFont typeface="Wingdings" panose="05000000000000000000" pitchFamily="2" charset="2"/>
              <a:buChar char="þ"/>
            </a:pPr>
            <a:r>
              <a:rPr lang="en-AU" sz="2400" dirty="0"/>
              <a:t>Contribute to </a:t>
            </a:r>
            <a:r>
              <a:rPr lang="en-AU" sz="2400" b="1" dirty="0"/>
              <a:t>law reform submissions</a:t>
            </a:r>
            <a:r>
              <a:rPr lang="en-AU" sz="2400" dirty="0"/>
              <a:t>; have a say in improving laws, legal systems and practices.</a:t>
            </a:r>
          </a:p>
          <a:p>
            <a:pPr>
              <a:buFont typeface="Wingdings" panose="05000000000000000000" pitchFamily="2" charset="2"/>
              <a:buChar char=""/>
            </a:pPr>
            <a:endParaRPr lang="en-AU" dirty="0"/>
          </a:p>
        </p:txBody>
      </p:sp>
    </p:spTree>
    <p:extLst>
      <p:ext uri="{BB962C8B-B14F-4D97-AF65-F5344CB8AC3E}">
        <p14:creationId xmlns:p14="http://schemas.microsoft.com/office/powerpoint/2010/main" val="7622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DC9EE3-83D3-4D68-8E56-CB510CCE3B7F}"/>
              </a:ext>
            </a:extLst>
          </p:cNvPr>
          <p:cNvPicPr>
            <a:picLocks noChangeAspect="1"/>
          </p:cNvPicPr>
          <p:nvPr/>
        </p:nvPicPr>
        <p:blipFill rotWithShape="1">
          <a:blip r:embed="rId3"/>
          <a:srcRect/>
          <a:stretch/>
        </p:blipFill>
        <p:spPr>
          <a:xfrm>
            <a:off x="255183" y="495023"/>
            <a:ext cx="4991517" cy="5867954"/>
          </a:xfrm>
          <a:prstGeom prst="rect">
            <a:avLst/>
          </a:prstGeom>
          <a:ln w="19050">
            <a:solidFill>
              <a:schemeClr val="tx1"/>
            </a:solidFill>
          </a:ln>
        </p:spPr>
      </p:pic>
      <p:pic>
        <p:nvPicPr>
          <p:cNvPr id="5" name="Picture 4">
            <a:extLst>
              <a:ext uri="{FF2B5EF4-FFF2-40B4-BE49-F238E27FC236}">
                <a16:creationId xmlns:a16="http://schemas.microsoft.com/office/drawing/2014/main" id="{717A2F66-21FE-4916-9FFB-2F3811AD5E49}"/>
              </a:ext>
            </a:extLst>
          </p:cNvPr>
          <p:cNvPicPr>
            <a:picLocks noChangeAspect="1"/>
          </p:cNvPicPr>
          <p:nvPr/>
        </p:nvPicPr>
        <p:blipFill>
          <a:blip r:embed="rId4"/>
          <a:stretch>
            <a:fillRect/>
          </a:stretch>
        </p:blipFill>
        <p:spPr>
          <a:xfrm>
            <a:off x="5640626" y="495023"/>
            <a:ext cx="6143625" cy="1771650"/>
          </a:xfrm>
          <a:prstGeom prst="rect">
            <a:avLst/>
          </a:prstGeom>
        </p:spPr>
      </p:pic>
      <p:pic>
        <p:nvPicPr>
          <p:cNvPr id="6" name="Picture 5">
            <a:extLst>
              <a:ext uri="{FF2B5EF4-FFF2-40B4-BE49-F238E27FC236}">
                <a16:creationId xmlns:a16="http://schemas.microsoft.com/office/drawing/2014/main" id="{D21880A7-FABB-4F08-A26B-CFC2870BCBAC}"/>
              </a:ext>
            </a:extLst>
          </p:cNvPr>
          <p:cNvPicPr>
            <a:picLocks noChangeAspect="1"/>
          </p:cNvPicPr>
          <p:nvPr/>
        </p:nvPicPr>
        <p:blipFill>
          <a:blip r:embed="rId5"/>
          <a:stretch>
            <a:fillRect/>
          </a:stretch>
        </p:blipFill>
        <p:spPr>
          <a:xfrm>
            <a:off x="5380074" y="2648060"/>
            <a:ext cx="6664731" cy="2279417"/>
          </a:xfrm>
          <a:prstGeom prst="rect">
            <a:avLst/>
          </a:prstGeom>
        </p:spPr>
      </p:pic>
    </p:spTree>
    <p:extLst>
      <p:ext uri="{BB962C8B-B14F-4D97-AF65-F5344CB8AC3E}">
        <p14:creationId xmlns:p14="http://schemas.microsoft.com/office/powerpoint/2010/main" val="25509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4F125-E794-4D22-B087-E1AA0137659A}"/>
              </a:ext>
            </a:extLst>
          </p:cNvPr>
          <p:cNvSpPr>
            <a:spLocks noGrp="1"/>
          </p:cNvSpPr>
          <p:nvPr>
            <p:ph type="title"/>
          </p:nvPr>
        </p:nvSpPr>
        <p:spPr/>
        <p:txBody>
          <a:bodyPr/>
          <a:lstStyle/>
          <a:p>
            <a:r>
              <a:rPr lang="en-AU" b="1" dirty="0"/>
              <a:t>Research questions</a:t>
            </a:r>
          </a:p>
        </p:txBody>
      </p:sp>
      <p:sp>
        <p:nvSpPr>
          <p:cNvPr id="5" name="Content Placeholder 4">
            <a:extLst>
              <a:ext uri="{FF2B5EF4-FFF2-40B4-BE49-F238E27FC236}">
                <a16:creationId xmlns:a16="http://schemas.microsoft.com/office/drawing/2014/main" id="{6E97ED1B-8C07-410A-8C96-8B83622FB9F4}"/>
              </a:ext>
            </a:extLst>
          </p:cNvPr>
          <p:cNvSpPr>
            <a:spLocks noGrp="1"/>
          </p:cNvSpPr>
          <p:nvPr>
            <p:ph idx="1"/>
          </p:nvPr>
        </p:nvSpPr>
        <p:spPr/>
        <p:txBody>
          <a:bodyPr>
            <a:normAutofit/>
          </a:bodyPr>
          <a:lstStyle/>
          <a:p>
            <a:r>
              <a:rPr lang="en-AU" sz="2800" b="1" dirty="0">
                <a:solidFill>
                  <a:schemeClr val="tx1"/>
                </a:solidFill>
              </a:rPr>
              <a:t>What does it mean for a lawyer to be ‘dementia capable’?</a:t>
            </a:r>
          </a:p>
          <a:p>
            <a:r>
              <a:rPr lang="en-AU" sz="2800" dirty="0">
                <a:solidFill>
                  <a:schemeClr val="tx1"/>
                </a:solidFill>
              </a:rPr>
              <a:t>What knowledge, skills, attitudes and behaviours are important so lawyers can meet the needs of people with dementia and other clients seeking to plan ahead for their future?</a:t>
            </a:r>
          </a:p>
          <a:p>
            <a:r>
              <a:rPr lang="en-AU" sz="2800" dirty="0">
                <a:solidFill>
                  <a:schemeClr val="tx1"/>
                </a:solidFill>
              </a:rPr>
              <a:t>What strategies would help lawyers to develop those attributes? </a:t>
            </a:r>
          </a:p>
        </p:txBody>
      </p:sp>
    </p:spTree>
    <p:extLst>
      <p:ext uri="{BB962C8B-B14F-4D97-AF65-F5344CB8AC3E}">
        <p14:creationId xmlns:p14="http://schemas.microsoft.com/office/powerpoint/2010/main" val="193578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4F125-E794-4D22-B087-E1AA0137659A}"/>
              </a:ext>
            </a:extLst>
          </p:cNvPr>
          <p:cNvSpPr>
            <a:spLocks noGrp="1"/>
          </p:cNvSpPr>
          <p:nvPr>
            <p:ph type="title"/>
          </p:nvPr>
        </p:nvSpPr>
        <p:spPr/>
        <p:txBody>
          <a:bodyPr/>
          <a:lstStyle/>
          <a:p>
            <a:r>
              <a:rPr lang="en-AU" b="1" dirty="0"/>
              <a:t>Project participants &amp; advisory group</a:t>
            </a:r>
          </a:p>
        </p:txBody>
      </p:sp>
      <p:sp>
        <p:nvSpPr>
          <p:cNvPr id="5" name="Content Placeholder 4">
            <a:extLst>
              <a:ext uri="{FF2B5EF4-FFF2-40B4-BE49-F238E27FC236}">
                <a16:creationId xmlns:a16="http://schemas.microsoft.com/office/drawing/2014/main" id="{6E97ED1B-8C07-410A-8C96-8B83622FB9F4}"/>
              </a:ext>
            </a:extLst>
          </p:cNvPr>
          <p:cNvSpPr>
            <a:spLocks noGrp="1"/>
          </p:cNvSpPr>
          <p:nvPr>
            <p:ph idx="1"/>
          </p:nvPr>
        </p:nvSpPr>
        <p:spPr>
          <a:xfrm>
            <a:off x="3550291" y="849924"/>
            <a:ext cx="7315200" cy="5120640"/>
          </a:xfrm>
        </p:spPr>
        <p:txBody>
          <a:bodyPr>
            <a:normAutofit/>
          </a:bodyPr>
          <a:lstStyle/>
          <a:p>
            <a:pPr marL="0" indent="0">
              <a:buNone/>
            </a:pPr>
            <a:r>
              <a:rPr lang="en-AU" sz="3400" b="1" dirty="0"/>
              <a:t>Participants</a:t>
            </a:r>
          </a:p>
          <a:p>
            <a:r>
              <a:rPr lang="en-AU" sz="3200" dirty="0"/>
              <a:t>Legal practitioners (n=22) </a:t>
            </a:r>
          </a:p>
          <a:p>
            <a:pPr lvl="1"/>
            <a:r>
              <a:rPr lang="en-AU" sz="2400" dirty="0"/>
              <a:t>wills/estates/elder law specialists</a:t>
            </a:r>
          </a:p>
          <a:p>
            <a:pPr lvl="1"/>
            <a:r>
              <a:rPr lang="en-AU" sz="2400" dirty="0"/>
              <a:t>serve on professional committees</a:t>
            </a:r>
          </a:p>
          <a:p>
            <a:pPr lvl="1"/>
            <a:r>
              <a:rPr lang="en-AU" sz="2400" dirty="0"/>
              <a:t>community legal sector</a:t>
            </a:r>
          </a:p>
          <a:p>
            <a:r>
              <a:rPr lang="en-AU" sz="3200" dirty="0"/>
              <a:t>People with living experience (n=17)</a:t>
            </a:r>
          </a:p>
          <a:p>
            <a:pPr lvl="1"/>
            <a:r>
              <a:rPr lang="en-AU" sz="2400" dirty="0"/>
              <a:t>person living with dementia</a:t>
            </a:r>
          </a:p>
          <a:p>
            <a:pPr lvl="1"/>
            <a:r>
              <a:rPr lang="en-AU" sz="2400" dirty="0"/>
              <a:t>support person for someone with a diagnosis</a:t>
            </a:r>
          </a:p>
          <a:p>
            <a:pPr marL="0" indent="0">
              <a:buNone/>
            </a:pPr>
            <a:r>
              <a:rPr lang="en-AU" sz="3400" b="1" dirty="0">
                <a:solidFill>
                  <a:schemeClr val="tx1"/>
                </a:solidFill>
              </a:rPr>
              <a:t>Advisory group </a:t>
            </a:r>
            <a:r>
              <a:rPr lang="en-AU" sz="2800" dirty="0">
                <a:solidFill>
                  <a:schemeClr val="tx1"/>
                </a:solidFill>
              </a:rPr>
              <a:t>(n=6)</a:t>
            </a:r>
            <a:endParaRPr lang="en-AU" sz="2800" b="1" dirty="0">
              <a:solidFill>
                <a:schemeClr val="tx1"/>
              </a:solidFill>
            </a:endParaRPr>
          </a:p>
          <a:p>
            <a:pPr lvl="1"/>
            <a:r>
              <a:rPr lang="en-AU" sz="2400" dirty="0"/>
              <a:t>consumer and professional representatives</a:t>
            </a:r>
          </a:p>
        </p:txBody>
      </p:sp>
      <p:pic>
        <p:nvPicPr>
          <p:cNvPr id="2" name="Picture 1">
            <a:extLst>
              <a:ext uri="{FF2B5EF4-FFF2-40B4-BE49-F238E27FC236}">
                <a16:creationId xmlns:a16="http://schemas.microsoft.com/office/drawing/2014/main" id="{1164A251-3194-41C6-9F56-FB6E2D93EDF5}"/>
              </a:ext>
            </a:extLst>
          </p:cNvPr>
          <p:cNvPicPr>
            <a:picLocks noChangeAspect="1"/>
          </p:cNvPicPr>
          <p:nvPr/>
        </p:nvPicPr>
        <p:blipFill>
          <a:blip r:embed="rId3"/>
          <a:stretch>
            <a:fillRect/>
          </a:stretch>
        </p:blipFill>
        <p:spPr>
          <a:xfrm>
            <a:off x="9808535" y="2956032"/>
            <a:ext cx="2305298" cy="908424"/>
          </a:xfrm>
          <a:prstGeom prst="rect">
            <a:avLst/>
          </a:prstGeom>
          <a:ln>
            <a:solidFill>
              <a:schemeClr val="bg1">
                <a:lumMod val="75000"/>
              </a:schemeClr>
            </a:solidFill>
          </a:ln>
        </p:spPr>
      </p:pic>
    </p:spTree>
    <p:extLst>
      <p:ext uri="{BB962C8B-B14F-4D97-AF65-F5344CB8AC3E}">
        <p14:creationId xmlns:p14="http://schemas.microsoft.com/office/powerpoint/2010/main" val="139235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140C71-82AB-4ED0-9C27-D66093934C42}"/>
              </a:ext>
            </a:extLst>
          </p:cNvPr>
          <p:cNvPicPr>
            <a:picLocks noChangeAspect="1"/>
          </p:cNvPicPr>
          <p:nvPr/>
        </p:nvPicPr>
        <p:blipFill>
          <a:blip r:embed="rId2"/>
          <a:stretch>
            <a:fillRect/>
          </a:stretch>
        </p:blipFill>
        <p:spPr>
          <a:xfrm>
            <a:off x="528970" y="0"/>
            <a:ext cx="11134060" cy="6856690"/>
          </a:xfrm>
          <a:prstGeom prst="rect">
            <a:avLst/>
          </a:prstGeom>
        </p:spPr>
      </p:pic>
    </p:spTree>
    <p:extLst>
      <p:ext uri="{BB962C8B-B14F-4D97-AF65-F5344CB8AC3E}">
        <p14:creationId xmlns:p14="http://schemas.microsoft.com/office/powerpoint/2010/main" val="296049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4F125-E794-4D22-B087-E1AA0137659A}"/>
              </a:ext>
            </a:extLst>
          </p:cNvPr>
          <p:cNvSpPr>
            <a:spLocks noGrp="1"/>
          </p:cNvSpPr>
          <p:nvPr>
            <p:ph type="title"/>
          </p:nvPr>
        </p:nvSpPr>
        <p:spPr/>
        <p:txBody>
          <a:bodyPr/>
          <a:lstStyle/>
          <a:p>
            <a:r>
              <a:rPr lang="en-AU" b="1" dirty="0"/>
              <a:t>Dementia capability is vital for the legal profession</a:t>
            </a:r>
          </a:p>
        </p:txBody>
      </p:sp>
      <p:sp>
        <p:nvSpPr>
          <p:cNvPr id="5" name="Content Placeholder 4">
            <a:extLst>
              <a:ext uri="{FF2B5EF4-FFF2-40B4-BE49-F238E27FC236}">
                <a16:creationId xmlns:a16="http://schemas.microsoft.com/office/drawing/2014/main" id="{6E97ED1B-8C07-410A-8C96-8B83622FB9F4}"/>
              </a:ext>
            </a:extLst>
          </p:cNvPr>
          <p:cNvSpPr>
            <a:spLocks noGrp="1"/>
          </p:cNvSpPr>
          <p:nvPr>
            <p:ph idx="1"/>
          </p:nvPr>
        </p:nvSpPr>
        <p:spPr>
          <a:xfrm>
            <a:off x="3657599" y="829338"/>
            <a:ext cx="7889359" cy="5645889"/>
          </a:xfrm>
        </p:spPr>
        <p:txBody>
          <a:bodyPr>
            <a:normAutofit fontScale="92500"/>
          </a:bodyPr>
          <a:lstStyle/>
          <a:p>
            <a:pPr marL="0" indent="0">
              <a:buNone/>
            </a:pPr>
            <a:r>
              <a:rPr lang="en-AU" sz="2800" b="1" dirty="0"/>
              <a:t>Legal practitioner: </a:t>
            </a:r>
            <a:r>
              <a:rPr lang="en-AU" sz="2800" dirty="0"/>
              <a:t>“We need to get a grip on our ageing population and the increasing numbers of clients with dementia. We need to have a much more detailed understanding of how to support clients with dementia.”</a:t>
            </a:r>
          </a:p>
          <a:p>
            <a:endParaRPr lang="en-AU" sz="2800" dirty="0"/>
          </a:p>
          <a:p>
            <a:pPr marL="0" indent="0">
              <a:buNone/>
            </a:pPr>
            <a:r>
              <a:rPr lang="en-AU" sz="2800" b="1" dirty="0"/>
              <a:t>Person living with dementia: </a:t>
            </a:r>
            <a:r>
              <a:rPr lang="en-AU" sz="2800" dirty="0"/>
              <a:t>“having an educated legal group could make a big difference to a lot of people” </a:t>
            </a:r>
          </a:p>
          <a:p>
            <a:endParaRPr lang="en-AU" sz="2800" dirty="0"/>
          </a:p>
          <a:p>
            <a:pPr marL="0" indent="0">
              <a:buNone/>
            </a:pPr>
            <a:r>
              <a:rPr lang="en-AU" sz="2800" b="1" dirty="0"/>
              <a:t>Legal practitioner: </a:t>
            </a:r>
            <a:r>
              <a:rPr lang="en-AU" sz="2800" dirty="0"/>
              <a:t>“There’s been an increase [in people with a dementia diagnosis] coming to us because their doctor has recommended it … So that’s really good, but of course, it would be far better if they came before they had a diagnosis.”</a:t>
            </a:r>
          </a:p>
          <a:p>
            <a:pPr marL="0" indent="0">
              <a:buNone/>
            </a:pPr>
            <a:endParaRPr lang="en-AU" sz="2800" dirty="0">
              <a:solidFill>
                <a:schemeClr val="tx1"/>
              </a:solidFill>
            </a:endParaRPr>
          </a:p>
        </p:txBody>
      </p:sp>
    </p:spTree>
    <p:extLst>
      <p:ext uri="{BB962C8B-B14F-4D97-AF65-F5344CB8AC3E}">
        <p14:creationId xmlns:p14="http://schemas.microsoft.com/office/powerpoint/2010/main" val="3361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CD28-791F-482B-88F7-FCBD1EA0AE14}"/>
              </a:ext>
            </a:extLst>
          </p:cNvPr>
          <p:cNvSpPr>
            <a:spLocks noGrp="1"/>
          </p:cNvSpPr>
          <p:nvPr>
            <p:ph type="title"/>
          </p:nvPr>
        </p:nvSpPr>
        <p:spPr/>
        <p:txBody>
          <a:bodyPr/>
          <a:lstStyle/>
          <a:p>
            <a:r>
              <a:rPr lang="en-AU" b="1" dirty="0"/>
              <a:t>Knowledge</a:t>
            </a:r>
            <a:br>
              <a:rPr lang="en-AU" b="1" dirty="0"/>
            </a:br>
            <a:br>
              <a:rPr lang="en-AU" b="1" dirty="0"/>
            </a:br>
            <a:r>
              <a:rPr lang="en-AU" dirty="0"/>
              <a:t>A dementia capable legal practitioner:</a:t>
            </a:r>
          </a:p>
        </p:txBody>
      </p:sp>
      <p:sp>
        <p:nvSpPr>
          <p:cNvPr id="3" name="Content Placeholder 2">
            <a:extLst>
              <a:ext uri="{FF2B5EF4-FFF2-40B4-BE49-F238E27FC236}">
                <a16:creationId xmlns:a16="http://schemas.microsoft.com/office/drawing/2014/main" id="{4A28B298-2A7F-4EBF-A05E-9D4880CA7642}"/>
              </a:ext>
            </a:extLst>
          </p:cNvPr>
          <p:cNvSpPr>
            <a:spLocks noGrp="1"/>
          </p:cNvSpPr>
          <p:nvPr>
            <p:ph idx="1"/>
          </p:nvPr>
        </p:nvSpPr>
        <p:spPr/>
        <p:txBody>
          <a:bodyPr>
            <a:normAutofit/>
          </a:bodyPr>
          <a:lstStyle/>
          <a:p>
            <a:pPr lvl="0"/>
            <a:r>
              <a:rPr lang="en-AU" sz="2800" dirty="0"/>
              <a:t>Knows current information about dementia relevant to legal practice</a:t>
            </a:r>
          </a:p>
          <a:p>
            <a:pPr marL="502920" lvl="1" indent="0">
              <a:buNone/>
            </a:pPr>
            <a:endParaRPr lang="en-AU" sz="2400" dirty="0"/>
          </a:p>
          <a:p>
            <a:pPr marL="0" indent="0">
              <a:buNone/>
            </a:pPr>
            <a:r>
              <a:rPr lang="en-AU" sz="2800" dirty="0"/>
              <a:t>A </a:t>
            </a:r>
            <a:r>
              <a:rPr lang="en-AU" sz="2800" b="1" dirty="0"/>
              <a:t>person-centred approach </a:t>
            </a:r>
            <a:r>
              <a:rPr lang="en-AU" sz="2800" dirty="0"/>
              <a:t>is required to identify and meet each client’s unique needs and abilities.</a:t>
            </a:r>
          </a:p>
        </p:txBody>
      </p:sp>
    </p:spTree>
    <p:extLst>
      <p:ext uri="{BB962C8B-B14F-4D97-AF65-F5344CB8AC3E}">
        <p14:creationId xmlns:p14="http://schemas.microsoft.com/office/powerpoint/2010/main" val="145358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8961-2826-4198-A540-29D98BCA92CC}"/>
              </a:ext>
            </a:extLst>
          </p:cNvPr>
          <p:cNvSpPr>
            <a:spLocks noGrp="1"/>
          </p:cNvSpPr>
          <p:nvPr>
            <p:ph type="title"/>
          </p:nvPr>
        </p:nvSpPr>
        <p:spPr/>
        <p:txBody>
          <a:bodyPr/>
          <a:lstStyle/>
          <a:p>
            <a:r>
              <a:rPr lang="en-AU" b="1" dirty="0"/>
              <a:t>What we heard</a:t>
            </a:r>
          </a:p>
        </p:txBody>
      </p:sp>
      <p:sp>
        <p:nvSpPr>
          <p:cNvPr id="3" name="Content Placeholder 2">
            <a:extLst>
              <a:ext uri="{FF2B5EF4-FFF2-40B4-BE49-F238E27FC236}">
                <a16:creationId xmlns:a16="http://schemas.microsoft.com/office/drawing/2014/main" id="{B1E82B0F-FB85-4461-A95D-CD6B714B2EA5}"/>
              </a:ext>
            </a:extLst>
          </p:cNvPr>
          <p:cNvSpPr>
            <a:spLocks noGrp="1"/>
          </p:cNvSpPr>
          <p:nvPr>
            <p:ph idx="1"/>
          </p:nvPr>
        </p:nvSpPr>
        <p:spPr/>
        <p:txBody>
          <a:bodyPr>
            <a:normAutofit/>
          </a:bodyPr>
          <a:lstStyle/>
          <a:p>
            <a:pPr marL="0" indent="0">
              <a:buNone/>
            </a:pPr>
            <a:r>
              <a:rPr lang="en-AU" sz="2800" b="1" dirty="0"/>
              <a:t>Person living with dementia: </a:t>
            </a:r>
            <a:r>
              <a:rPr lang="en-AU" sz="2800" dirty="0"/>
              <a:t>“There's a stereotype that … you’re going to be really vague, and very old, and maybe not be able to communicate.” </a:t>
            </a:r>
          </a:p>
          <a:p>
            <a:pPr marL="0" indent="0">
              <a:buNone/>
            </a:pPr>
            <a:endParaRPr lang="en-AU" sz="2800" dirty="0"/>
          </a:p>
          <a:p>
            <a:pPr marL="0" indent="0">
              <a:buNone/>
            </a:pPr>
            <a:r>
              <a:rPr lang="en-AU" sz="2800" b="1" dirty="0"/>
              <a:t>Legal practitioner: </a:t>
            </a:r>
            <a:r>
              <a:rPr lang="en-AU" sz="2800" dirty="0"/>
              <a:t>“We can be misled by labels. …We can think, well, all right, that person’s got Alzheimer’s therefore they’re not capable of doing this, that or the other. Whereas, of course, it may well be that they are...”</a:t>
            </a:r>
          </a:p>
          <a:p>
            <a:endParaRPr lang="en-AU" dirty="0"/>
          </a:p>
        </p:txBody>
      </p:sp>
    </p:spTree>
    <p:extLst>
      <p:ext uri="{BB962C8B-B14F-4D97-AF65-F5344CB8AC3E}">
        <p14:creationId xmlns:p14="http://schemas.microsoft.com/office/powerpoint/2010/main" val="341500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CD28-791F-482B-88F7-FCBD1EA0AE14}"/>
              </a:ext>
            </a:extLst>
          </p:cNvPr>
          <p:cNvSpPr>
            <a:spLocks noGrp="1"/>
          </p:cNvSpPr>
          <p:nvPr>
            <p:ph type="title"/>
          </p:nvPr>
        </p:nvSpPr>
        <p:spPr/>
        <p:txBody>
          <a:bodyPr/>
          <a:lstStyle/>
          <a:p>
            <a:r>
              <a:rPr lang="en-AU" b="1" dirty="0"/>
              <a:t>Legal rights and risks</a:t>
            </a:r>
            <a:br>
              <a:rPr lang="en-AU" b="1" dirty="0"/>
            </a:br>
            <a:br>
              <a:rPr lang="en-AU" b="1" dirty="0"/>
            </a:br>
            <a:r>
              <a:rPr lang="en-AU" dirty="0"/>
              <a:t>A dementia capable legal practitioner:</a:t>
            </a:r>
          </a:p>
        </p:txBody>
      </p:sp>
      <p:sp>
        <p:nvSpPr>
          <p:cNvPr id="3" name="Content Placeholder 2">
            <a:extLst>
              <a:ext uri="{FF2B5EF4-FFF2-40B4-BE49-F238E27FC236}">
                <a16:creationId xmlns:a16="http://schemas.microsoft.com/office/drawing/2014/main" id="{4A28B298-2A7F-4EBF-A05E-9D4880CA7642}"/>
              </a:ext>
            </a:extLst>
          </p:cNvPr>
          <p:cNvSpPr>
            <a:spLocks noGrp="1"/>
          </p:cNvSpPr>
          <p:nvPr>
            <p:ph idx="1"/>
          </p:nvPr>
        </p:nvSpPr>
        <p:spPr/>
        <p:txBody>
          <a:bodyPr>
            <a:normAutofit fontScale="92500" lnSpcReduction="10000"/>
          </a:bodyPr>
          <a:lstStyle/>
          <a:p>
            <a:r>
              <a:rPr lang="en-AU" sz="2800" dirty="0"/>
              <a:t>Provides </a:t>
            </a:r>
            <a:r>
              <a:rPr lang="en-AU" sz="2800" b="1" dirty="0"/>
              <a:t>comprehensive advice </a:t>
            </a:r>
            <a:r>
              <a:rPr lang="en-AU" sz="2800" dirty="0"/>
              <a:t>on advance planning to enable clients to maintain choice and control in their lives</a:t>
            </a:r>
          </a:p>
          <a:p>
            <a:r>
              <a:rPr lang="en-AU" sz="2800" dirty="0"/>
              <a:t>Uses </a:t>
            </a:r>
            <a:r>
              <a:rPr lang="en-AU" sz="2800" b="1" dirty="0"/>
              <a:t>preventive strategies </a:t>
            </a:r>
            <a:r>
              <a:rPr lang="en-AU" sz="2800" dirty="0"/>
              <a:t>to reduce risks of exploitation and abuse</a:t>
            </a:r>
          </a:p>
          <a:p>
            <a:r>
              <a:rPr lang="en-AU" sz="2800" dirty="0"/>
              <a:t>Knows how to </a:t>
            </a:r>
            <a:r>
              <a:rPr lang="en-AU" sz="2800" b="1" dirty="0"/>
              <a:t>identify and respond </a:t>
            </a:r>
            <a:r>
              <a:rPr lang="en-AU" sz="2800" dirty="0"/>
              <a:t>to potential situations of exploitation or abuse </a:t>
            </a:r>
          </a:p>
          <a:p>
            <a:r>
              <a:rPr lang="en-AU" sz="2800" dirty="0"/>
              <a:t>Recognises the needs of </a:t>
            </a:r>
            <a:r>
              <a:rPr lang="en-AU" sz="2800" b="1" dirty="0"/>
              <a:t>diverse persons </a:t>
            </a:r>
            <a:r>
              <a:rPr lang="en-AU" sz="2800" dirty="0"/>
              <a:t>with dementia and provides relevant legal advice and assistance</a:t>
            </a:r>
          </a:p>
          <a:p>
            <a:r>
              <a:rPr lang="en-AU" sz="2800" dirty="0"/>
              <a:t>Is aware of and has </a:t>
            </a:r>
            <a:r>
              <a:rPr lang="en-AU" sz="2800" b="1" dirty="0"/>
              <a:t>professional networks and referral pathways</a:t>
            </a:r>
            <a:r>
              <a:rPr lang="en-AU" sz="2800" dirty="0"/>
              <a:t> to relevant services and programs</a:t>
            </a:r>
            <a:endParaRPr lang="en-AU" sz="3200" dirty="0"/>
          </a:p>
          <a:p>
            <a:pPr lvl="1"/>
            <a:endParaRPr lang="en-AU" sz="2400" dirty="0"/>
          </a:p>
        </p:txBody>
      </p:sp>
    </p:spTree>
    <p:extLst>
      <p:ext uri="{BB962C8B-B14F-4D97-AF65-F5344CB8AC3E}">
        <p14:creationId xmlns:p14="http://schemas.microsoft.com/office/powerpoint/2010/main" val="331083431"/>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D29F63789BE4BAE6AD9473E5DBD43" ma:contentTypeVersion="20" ma:contentTypeDescription="Create a new document." ma:contentTypeScope="" ma:versionID="64a03bf313c1a22a2ad39a37d5583648">
  <xsd:schema xmlns:xsd="http://www.w3.org/2001/XMLSchema" xmlns:xs="http://www.w3.org/2001/XMLSchema" xmlns:p="http://schemas.microsoft.com/office/2006/metadata/properties" xmlns:ns1="http://schemas.microsoft.com/sharepoint/v3" xmlns:ns3="b87dfbdf-65fc-4b16-b132-3436c9e9ed42" xmlns:ns4="11f176b0-f8a0-49ff-9b4f-0335b85fcd29" targetNamespace="http://schemas.microsoft.com/office/2006/metadata/properties" ma:root="true" ma:fieldsID="7147e791716165424d27453827956e5f" ns1:_="" ns3:_="" ns4:_="">
    <xsd:import namespace="http://schemas.microsoft.com/sharepoint/v3"/>
    <xsd:import namespace="b87dfbdf-65fc-4b16-b132-3436c9e9ed42"/>
    <xsd:import namespace="11f176b0-f8a0-49ff-9b4f-0335b85fcd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bjectDetectorVersions" minOccurs="0"/>
                <xsd:element ref="ns3:MediaLengthInSecond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7dfbdf-65fc-4b16-b132-3436c9e9e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_activity" ma:index="2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f176b0-f8a0-49ff-9b4f-0335b85fcd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b87dfbdf-65fc-4b16-b132-3436c9e9ed42" xsi:nil="true"/>
  </documentManagement>
</p:properties>
</file>

<file path=customXml/itemProps1.xml><?xml version="1.0" encoding="utf-8"?>
<ds:datastoreItem xmlns:ds="http://schemas.openxmlformats.org/officeDocument/2006/customXml" ds:itemID="{10940710-DF76-437E-ACBA-944993880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7dfbdf-65fc-4b16-b132-3436c9e9ed42"/>
    <ds:schemaRef ds:uri="11f176b0-f8a0-49ff-9b4f-0335b85fc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6AFF12-CE98-4E6A-BAA2-9B130ADD9F24}">
  <ds:schemaRefs>
    <ds:schemaRef ds:uri="http://schemas.microsoft.com/sharepoint/v3/contenttype/forms"/>
  </ds:schemaRefs>
</ds:datastoreItem>
</file>

<file path=customXml/itemProps3.xml><?xml version="1.0" encoding="utf-8"?>
<ds:datastoreItem xmlns:ds="http://schemas.openxmlformats.org/officeDocument/2006/customXml" ds:itemID="{B1C55958-314E-464F-B43C-69852CCAD820}">
  <ds:schemaRefs>
    <ds:schemaRef ds:uri="http://purl.org/dc/elements/1.1/"/>
    <ds:schemaRef ds:uri="b87dfbdf-65fc-4b16-b132-3436c9e9ed42"/>
    <ds:schemaRef ds:uri="http://schemas.openxmlformats.org/package/2006/metadata/core-properties"/>
    <ds:schemaRef ds:uri="http://www.w3.org/XML/1998/namespace"/>
    <ds:schemaRef ds:uri="http://purl.org/dc/dcmitype/"/>
    <ds:schemaRef ds:uri="http://schemas.microsoft.com/office/2006/metadata/properties"/>
    <ds:schemaRef ds:uri="11f176b0-f8a0-49ff-9b4f-0335b85fcd29"/>
    <ds:schemaRef ds:uri="http://schemas.microsoft.com/office/infopath/2007/PartnerControls"/>
    <ds:schemaRef ds:uri="http://schemas.microsoft.com/office/2006/documentManagement/typ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1285</TotalTime>
  <Words>1072</Words>
  <Application>Microsoft Office PowerPoint</Application>
  <PresentationFormat>Widescreen</PresentationFormat>
  <Paragraphs>93</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Corbel</vt:lpstr>
      <vt:lpstr>Wingdings</vt:lpstr>
      <vt:lpstr>Wingdings 2</vt:lpstr>
      <vt:lpstr>Frame</vt:lpstr>
      <vt:lpstr>QLS Symposium  21 March 2025</vt:lpstr>
      <vt:lpstr>PowerPoint Presentation</vt:lpstr>
      <vt:lpstr>Research questions</vt:lpstr>
      <vt:lpstr>Project participants &amp; advisory group</vt:lpstr>
      <vt:lpstr>PowerPoint Presentation</vt:lpstr>
      <vt:lpstr>Dementia capability is vital for the legal profession</vt:lpstr>
      <vt:lpstr>Knowledge  A dementia capable legal practitioner:</vt:lpstr>
      <vt:lpstr>What we heard</vt:lpstr>
      <vt:lpstr>Legal rights and risks  A dementia capable legal practitioner:</vt:lpstr>
      <vt:lpstr>What we heard</vt:lpstr>
      <vt:lpstr>Capacity  A dementia capable legal practitioner:</vt:lpstr>
      <vt:lpstr>What we heard</vt:lpstr>
      <vt:lpstr>Communication  A dementia capable legal practitioner:</vt:lpstr>
      <vt:lpstr>What we heard</vt:lpstr>
      <vt:lpstr>Advocacy  A dementia capable legal practitioner:</vt:lpstr>
      <vt:lpstr>For more information</vt:lpstr>
      <vt:lpstr>Discussion</vt:lpstr>
      <vt:lpstr>Key practice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Nola Ries</dc:creator>
  <cp:lastModifiedBy>Rebecca Anderson</cp:lastModifiedBy>
  <cp:revision>14</cp:revision>
  <dcterms:created xsi:type="dcterms:W3CDTF">2023-04-16T23:54:20Z</dcterms:created>
  <dcterms:modified xsi:type="dcterms:W3CDTF">2025-03-14T02:45:59Z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0x010100679D29F63789BE4BAE6AD9473E5DBD43</vt:lpwstr>
  </property>
</Properties>
</file>