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E3"/>
    <a:srgbClr val="D4A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00"/>
    <p:restoredTop sz="52941" autoAdjust="0"/>
  </p:normalViewPr>
  <p:slideViewPr>
    <p:cSldViewPr snapToGrid="0">
      <p:cViewPr varScale="1">
        <p:scale>
          <a:sx n="58" d="100"/>
          <a:sy n="58" d="100"/>
        </p:scale>
        <p:origin x="206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ACE6C-CFDC-CF47-9A7A-8AB64D0B52B1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AE61D-F037-7A48-8BF3-D9FA038DA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3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E61D-F037-7A48-8BF3-D9FA038DAF0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37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[Talk about your school’s values, behaviour expectations and how your school will manage reports of bullying.]</a:t>
            </a:r>
            <a:endParaRPr lang="en-A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E61D-F037-7A48-8BF3-D9FA038DAF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82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It’s ok to ask for help if you see or experience bullying or cyberbullying.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You could talk to: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A trusted person – This could be a parent, carer, family member, guidance officer, counsellor or friend who will listen and be supportive.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Your teacher or principal – They can provide support and advice about how to make it stop.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headspace –They provide free online and telephone support and counselling to young people.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Kids Helpline – They have counsellors available at any time who will listen and support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E61D-F037-7A48-8BF3-D9FA038DAF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57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[Talk about the supports available for students at your school – e.g. guidance officer, counsellor, wellbeing staff and/or wellbeing programs.]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E61D-F037-7A48-8BF3-D9FA038DAF0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0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Belonging is like a superpower against bullying.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It's what brings us together, makes us stronger and helps us understand and support each other. </a:t>
            </a:r>
            <a:endParaRPr lang="en-AU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chemeClr val="tx1"/>
                </a:solidFill>
              </a:rPr>
              <a:t>Belonging is about embracing who we are, respecting everyone's differences and standing up together against unkindness.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chemeClr val="tx1"/>
                </a:solidFill>
              </a:rPr>
              <a:t>We’re also encouraged to speak up and create a safe place – where everyone feels supported and respected, and our voices are heard and valued.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en-AU" sz="1200" dirty="0">
              <a:solidFill>
                <a:schemeClr val="tx1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E61D-F037-7A48-8BF3-D9FA038DAF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8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[</a:t>
            </a:r>
            <a:r>
              <a:rPr lang="en-AU" b="1" dirty="0"/>
              <a:t>Use this slide for Primary school students. Delete it for Secondary school students</a:t>
            </a:r>
            <a:r>
              <a:rPr lang="en-AU" dirty="0"/>
              <a:t>]</a:t>
            </a:r>
          </a:p>
          <a:p>
            <a:endParaRPr lang="en-AU" dirty="0"/>
          </a:p>
          <a:p>
            <a:r>
              <a:rPr lang="en-AU" dirty="0"/>
              <a:t>Bullying has three main features: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it involves a misuse of power in a relationship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it is repeated and ongoing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it involves behaviours that can cause harm.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E61D-F037-7A48-8BF3-D9FA038DAF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9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[</a:t>
            </a:r>
            <a:r>
              <a:rPr lang="en-AU" b="1" dirty="0"/>
              <a:t>Use this slide for Primary school students. Delete it for Secondary school students</a:t>
            </a:r>
            <a:r>
              <a:rPr lang="en-AU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E61D-F037-7A48-8BF3-D9FA038DAF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3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[</a:t>
            </a:r>
            <a:r>
              <a:rPr lang="en-AU" b="1" dirty="0"/>
              <a:t>Use this slide for Primary school students. Delete it for Secondary school students</a:t>
            </a:r>
            <a:r>
              <a:rPr lang="en-AU" dirty="0"/>
              <a:t>]</a:t>
            </a:r>
          </a:p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If someone behaves in a mean or aggressive way on one occasion, it isn’t bullying, even though it is not respectful or acceptable.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E61D-F037-7A48-8BF3-D9FA038DAF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52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[</a:t>
            </a:r>
            <a:r>
              <a:rPr lang="en-AU" b="1" dirty="0"/>
              <a:t>Use this slide for Secondary school students. Delete it for Primary school students</a:t>
            </a:r>
            <a:r>
              <a:rPr lang="en-AU" dirty="0"/>
              <a:t>]</a:t>
            </a:r>
          </a:p>
          <a:p>
            <a:endParaRPr lang="en-AU" b="1" dirty="0"/>
          </a:p>
          <a:p>
            <a:r>
              <a:rPr lang="en-AU" dirty="0"/>
              <a:t>Bullying has three main features. It: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en-AU" dirty="0"/>
              <a:t>involves a misuse of power in a relationship;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en-AU" dirty="0"/>
              <a:t>is ongoing and repeated; and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en-AU" dirty="0"/>
              <a:t>involves behaviours that can cause harm.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E61D-F037-7A48-8BF3-D9FA038DAF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46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[</a:t>
            </a:r>
            <a:r>
              <a:rPr lang="en-AU" b="1" dirty="0"/>
              <a:t>Use this slide for Secondary school students. Delete it for Primary school students</a:t>
            </a:r>
            <a:r>
              <a:rPr lang="en-AU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E61D-F037-7A48-8BF3-D9FA038DAF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5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Australian students talk about what belonging means to them and how it can help prevent bullying.</a:t>
            </a:r>
          </a:p>
          <a:p>
            <a:endParaRPr lang="en-AU" dirty="0"/>
          </a:p>
          <a:p>
            <a:r>
              <a:rPr lang="en-AU" dirty="0"/>
              <a:t>[Play 60-second video about belonging at school]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E61D-F037-7A48-8BF3-D9FA038DAF0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91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More about how we create a positive sense of belonging at our school:</a:t>
            </a:r>
          </a:p>
          <a:p>
            <a:pPr algn="l"/>
            <a:endParaRPr lang="en-AU" b="0" i="0" dirty="0">
              <a:solidFill>
                <a:srgbClr val="858585"/>
              </a:solidFill>
              <a:effectLst/>
              <a:latin typeface="Gill Sans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858585"/>
                </a:solidFill>
                <a:effectLst/>
                <a:latin typeface="Gill Sans"/>
              </a:rPr>
              <a:t>Challenge stereotypes - R</a:t>
            </a:r>
            <a:r>
              <a:rPr lang="en-A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ecognise and challenge biased beliefs we may hold and promote a culture of acceptance and inclusion. 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858585"/>
                </a:solidFill>
                <a:effectLst/>
                <a:latin typeface="Gill Sans"/>
              </a:rPr>
              <a:t>Promote empathy – Having understanding and </a:t>
            </a:r>
            <a:r>
              <a:rPr lang="en-A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compassion for others makes it less likely we will engage in hurtful behaviour.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858585"/>
                </a:solidFill>
                <a:effectLst/>
                <a:latin typeface="Gill Sans"/>
              </a:rPr>
              <a:t>Embrace diversity - A</a:t>
            </a:r>
            <a:r>
              <a:rPr lang="en-A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ppreciate and celebrate the differences between us all. 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858585"/>
                </a:solidFill>
                <a:effectLst/>
                <a:latin typeface="Gill Sans"/>
              </a:rPr>
              <a:t>Foster positive relationships - W</a:t>
            </a:r>
            <a:r>
              <a:rPr lang="en-A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hen we feel connected to others, and valued for who we are, people are less likely to engage in bullying behaviour.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Provide support - Know where to turn for help and that your concerns will be taken seriously and addressed quickly.</a:t>
            </a:r>
          </a:p>
          <a:p>
            <a:pPr algn="l"/>
            <a:endParaRPr lang="en-A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AE61D-F037-7A48-8BF3-D9FA038DAF0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3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1B3DF-9DEA-232D-227C-F561F21E7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1FC03-263B-C3C7-7407-60C7EC5F2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933F4-ACBE-93AC-485F-CE594162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CBE6-A52A-CB46-9E3C-D8A09C9F9C75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EB6B2-A3A4-992D-D5D9-1F698B91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E7F08-FED1-ACCA-5495-3BEA641F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507-E5A8-B249-8826-90E57656F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1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A29E-F0C8-85CD-167B-F75C84377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85D39-F137-9994-FC1A-08045AA66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97D93-F83C-9B1D-5498-1573B7296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CBE6-A52A-CB46-9E3C-D8A09C9F9C75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6E994-2CF7-4873-923B-5C1F7730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1B344-2C8F-6A3B-5EB6-FA8EB1AE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507-E5A8-B249-8826-90E57656F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6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539A5-675F-5BBB-CBD0-DEE7D43BB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AF2C5-B00F-FC2B-BF50-D8DB26DFB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280BF-9BAC-73E8-FC8D-4A3BCA149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CBE6-A52A-CB46-9E3C-D8A09C9F9C75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C240F-E530-839E-0B42-29F216DF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8C82F-BC95-F3C2-E2E5-2F9ED451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507-E5A8-B249-8826-90E57656F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7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7133-A1D9-8A51-C8D4-7677D2C8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6CC8A-C325-61C3-3071-A0E2ABB43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6AE97-A3B0-52E9-6479-5D3574E3A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CBE6-A52A-CB46-9E3C-D8A09C9F9C75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B077D-D18D-DBC3-2611-A1FE0754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BBF06-59DD-CC3D-C5BA-FC53E9FF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507-E5A8-B249-8826-90E57656F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8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2D0B-3972-4590-6298-43F1A1E2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D8115-68F1-AB4F-7DB2-207CEC921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4A07E-E0D8-0C99-60AF-63F17953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CBE6-A52A-CB46-9E3C-D8A09C9F9C75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F8482-3EE9-B0AD-25E9-2C51B6BD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E2260-9A85-4157-C798-A4BE48501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507-E5A8-B249-8826-90E57656F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3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D19E-40FE-F369-4612-D91734D5C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8ED3-69D4-1D1F-9243-65DDD27B1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E98B-502C-5C42-EC92-49FE95275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7FDB4-B88F-6DB5-CB46-1228D1A6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CBE6-A52A-CB46-9E3C-D8A09C9F9C75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3E9A1-63B9-E76C-2D9B-F4B7924C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BB9C6-A3F2-ECCA-1D48-DE994F6E6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507-E5A8-B249-8826-90E57656F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0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5259-61CD-A654-9EEA-AD3836F8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A721E-517C-BD05-7551-A128A3ABC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0B2C9-1B4F-AF78-7BE2-8FF5C4241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9BE03-AAEA-74AC-C53A-1C461ECEA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8A33E1-066B-2F7D-FA5B-6EB9BE8EF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CBAC1-9E9B-1C2A-9585-D7CAE30E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CBE6-A52A-CB46-9E3C-D8A09C9F9C75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8C5E9D-CD9D-4D61-3A8D-B6F2906F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ECF349-C5FC-0A52-4D7F-6326AEAD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507-E5A8-B249-8826-90E57656F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7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D35B-F53B-1D8E-3588-A66FCC33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B1EF8-471F-02F1-75A5-B7192523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CBE6-A52A-CB46-9E3C-D8A09C9F9C75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BBB5F-ADE9-2F86-B70C-D33907FF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7C6F1-914E-3E42-1D34-8E323E59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507-E5A8-B249-8826-90E57656F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9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13E8C1-3738-FE54-4BB9-6F53C7F5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CBE6-A52A-CB46-9E3C-D8A09C9F9C75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9F28D-E280-7AA0-A486-4451F4C8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2802D-FFC4-2E8C-E798-2982457E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507-E5A8-B249-8826-90E57656F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0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7360-5310-624D-853B-A27BEC8E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46F8F-9565-9559-5C2A-622E3DE5C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C64DA-5F09-8FCF-EC06-03961A458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9C006-F8DD-065D-8C56-84FF26CA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CBE6-A52A-CB46-9E3C-D8A09C9F9C75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D7C36-BD3B-76B2-9077-A6FE034A0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E10B7-6DAF-BE89-5520-B8D66C63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507-E5A8-B249-8826-90E57656F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E2D72-92B7-498F-7803-7A461CDB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71C63E-8440-425B-1C82-CCDBD0B05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3D92B-24A7-6F16-C2D4-099EE4416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3D679-62BB-98E3-EDD2-EA004724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CBE6-A52A-CB46-9E3C-D8A09C9F9C75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92E68-4CD4-61CF-485B-749DFEEA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5EC06-2A1C-A6CA-3FF9-5FEE5A57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507-E5A8-B249-8826-90E57656F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9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ADF89E-3F45-ABE8-8C6F-2DD8B243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230FB-DB3C-E8E2-10D4-16AE93F9A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652E8-465B-2FA3-BD6C-400D1E77E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0CBE6-A52A-CB46-9E3C-D8A09C9F9C75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79385-A9E6-A7DE-4D39-1A8BC6C9A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78431-CC48-4BA4-6A7C-59666045B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54507-E5A8-B249-8826-90E57656F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1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youtu.be/RL9NVUM2vz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57E2B-D64D-5486-38AF-0EF6C9AF5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6" y="2402522"/>
            <a:ext cx="9971314" cy="2387600"/>
          </a:xfrm>
        </p:spPr>
        <p:txBody>
          <a:bodyPr anchor="t">
            <a:normAutofit fontScale="90000"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Belonging and bullying prevention</a:t>
            </a:r>
            <a:br>
              <a:rPr lang="en-US" sz="9600" b="1" dirty="0">
                <a:solidFill>
                  <a:srgbClr val="D4ACE3"/>
                </a:solidFill>
                <a:latin typeface="Gill Sans MT Condensed" panose="020B0506020104020203" pitchFamily="34" charset="0"/>
              </a:rPr>
            </a:br>
            <a:endParaRPr lang="en-US" sz="96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9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E50D-2226-DACF-B262-CFDBB2E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125"/>
            <a:ext cx="1082475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A200E3"/>
                </a:solidFill>
                <a:latin typeface="Gill Sans MT Condensed" panose="020B0506020104020203" pitchFamily="34" charset="0"/>
              </a:rPr>
              <a:t>At [school name] we: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05F3-6D1C-5EF1-E673-44A262A2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25625"/>
            <a:ext cx="108247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[List your school values and behaviour expectations]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[Mention bullying prevention policies, behaviour policies and/or student wellbeing and engagement policies]</a:t>
            </a:r>
          </a:p>
        </p:txBody>
      </p:sp>
    </p:spTree>
    <p:extLst>
      <p:ext uri="{BB962C8B-B14F-4D97-AF65-F5344CB8AC3E}">
        <p14:creationId xmlns:p14="http://schemas.microsoft.com/office/powerpoint/2010/main" val="52095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E50D-2226-DACF-B262-CFDBB2E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125"/>
            <a:ext cx="1082475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A200E3"/>
                </a:solidFill>
                <a:latin typeface="Gill Sans MT Condensed" panose="020B0506020104020203" pitchFamily="34" charset="0"/>
              </a:rPr>
              <a:t>Remember…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05F3-6D1C-5EF1-E673-44A262A2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25625"/>
            <a:ext cx="108247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Bullying is never ok.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Being bullied is never your fault.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There is always someone you can reach out to for help.</a:t>
            </a:r>
          </a:p>
        </p:txBody>
      </p:sp>
    </p:spTree>
    <p:extLst>
      <p:ext uri="{BB962C8B-B14F-4D97-AF65-F5344CB8AC3E}">
        <p14:creationId xmlns:p14="http://schemas.microsoft.com/office/powerpoint/2010/main" val="241367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E50D-2226-DACF-B262-CFDBB2E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125"/>
            <a:ext cx="1082475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A200E3"/>
                </a:solidFill>
                <a:latin typeface="Gill Sans MT Condensed" panose="020B0506020104020203" pitchFamily="34" charset="0"/>
              </a:rPr>
              <a:t>Supports at our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05F3-6D1C-5EF1-E673-44A262A2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25625"/>
            <a:ext cx="10824754" cy="4351338"/>
          </a:xfrm>
        </p:spPr>
        <p:txBody>
          <a:bodyPr>
            <a:normAutofit/>
          </a:bodyPr>
          <a:lstStyle/>
          <a:p>
            <a:r>
              <a:rPr lang="en-AU" sz="2400" dirty="0"/>
              <a:t>[List the student wellbeing supports available at your school – this can include staff members and/or programs.]</a:t>
            </a:r>
          </a:p>
        </p:txBody>
      </p:sp>
    </p:spTree>
    <p:extLst>
      <p:ext uri="{BB962C8B-B14F-4D97-AF65-F5344CB8AC3E}">
        <p14:creationId xmlns:p14="http://schemas.microsoft.com/office/powerpoint/2010/main" val="349168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E50D-2226-DACF-B262-CFDBB2E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125"/>
            <a:ext cx="1082475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A200E3"/>
                </a:solidFill>
                <a:latin typeface="Gill Sans MT Condensed" panose="020B0506020104020203" pitchFamily="34" charset="0"/>
              </a:rPr>
              <a:t>Everyone belongs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05F3-6D1C-5EF1-E673-44A262A2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25625"/>
            <a:ext cx="108247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theme for the 2024 Bullying No Way: National week of action is </a:t>
            </a:r>
            <a:r>
              <a:rPr lang="en-US" sz="2400" b="1" i="1" dirty="0"/>
              <a:t>Everyone belongs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AU" sz="2400" dirty="0"/>
              <a:t>When we feel like we belong, bullying struggles to find a place. 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Belonging means we all have a role in preventing bullying.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523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E50D-2226-DACF-B262-CFDBB2E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125"/>
            <a:ext cx="1082475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A200E3"/>
                </a:solidFill>
                <a:latin typeface="Gill Sans MT Condensed" panose="020B0506020104020203" pitchFamily="34" charset="0"/>
              </a:rPr>
              <a:t>What is bullying?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05F3-6D1C-5EF1-E673-44A262A2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25625"/>
            <a:ext cx="108247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Bullying is when one person (or a group of people) with more power than someone else repeatedly hurts or upsets them.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This power can come from being seen as more popular, stronger or part of a group.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They might repeatedly try to hurt the person physically, or socially exclude them, or say and do mean or embarrassing things to them.</a:t>
            </a:r>
          </a:p>
        </p:txBody>
      </p:sp>
    </p:spTree>
    <p:extLst>
      <p:ext uri="{BB962C8B-B14F-4D97-AF65-F5344CB8AC3E}">
        <p14:creationId xmlns:p14="http://schemas.microsoft.com/office/powerpoint/2010/main" val="362411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E50D-2226-DACF-B262-CFDBB2E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125"/>
            <a:ext cx="1082475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A200E3"/>
                </a:solidFill>
                <a:latin typeface="Gill Sans MT Condensed" panose="020B0506020104020203" pitchFamily="34" charset="0"/>
              </a:rPr>
              <a:t>What is bullying?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05F3-6D1C-5EF1-E673-44A262A2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25625"/>
            <a:ext cx="108247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/>
              <a:t>Examples of bullying </a:t>
            </a:r>
            <a:r>
              <a:rPr lang="en-AU" sz="2400" dirty="0"/>
              <a:t>could be when someone:</a:t>
            </a:r>
          </a:p>
          <a:p>
            <a:r>
              <a:rPr lang="en-AU" sz="2400" dirty="0"/>
              <a:t>keeps picking on you again and again and tries to make you feel bad</a:t>
            </a:r>
          </a:p>
          <a:p>
            <a:r>
              <a:rPr lang="en-AU" sz="2400" dirty="0"/>
              <a:t>says or does lots of mean things that upset you</a:t>
            </a:r>
          </a:p>
          <a:p>
            <a:r>
              <a:rPr lang="en-AU" sz="2400" dirty="0"/>
              <a:t>makes fun of you a lot</a:t>
            </a:r>
          </a:p>
          <a:p>
            <a:r>
              <a:rPr lang="en-AU" sz="2400" dirty="0"/>
              <a:t>tries to stop you from joining in or to make others not like you</a:t>
            </a:r>
          </a:p>
          <a:p>
            <a:r>
              <a:rPr lang="en-AU" sz="2400" dirty="0"/>
              <a:t>keeps hurting you (such as hitting or punching).</a:t>
            </a:r>
          </a:p>
        </p:txBody>
      </p:sp>
    </p:spTree>
    <p:extLst>
      <p:ext uri="{BB962C8B-B14F-4D97-AF65-F5344CB8AC3E}">
        <p14:creationId xmlns:p14="http://schemas.microsoft.com/office/powerpoint/2010/main" val="365313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E50D-2226-DACF-B262-CFDBB2E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125"/>
            <a:ext cx="1082475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A200E3"/>
                </a:solidFill>
                <a:latin typeface="Gill Sans MT Condensed" panose="020B0506020104020203" pitchFamily="34" charset="0"/>
              </a:rPr>
              <a:t>What is bullying?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05F3-6D1C-5EF1-E673-44A262A2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25625"/>
            <a:ext cx="1082475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400" dirty="0"/>
              <a:t>Bullying can happen in person or online. 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It might be something people can see or it might be hidden.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Sometimes you might have an argument or a fight with someone.  If it happens once, it is not bullying – even though it can be upsetting.</a:t>
            </a:r>
          </a:p>
          <a:p>
            <a:pPr marL="0" indent="0">
              <a:buNone/>
            </a:pPr>
            <a:br>
              <a:rPr lang="en-AU" sz="2400" dirty="0"/>
            </a:br>
            <a:r>
              <a:rPr lang="en-AU" sz="2400" dirty="0"/>
              <a:t>If you sometimes fight with a friend and you can sort it out, that is not bullying either. </a:t>
            </a:r>
          </a:p>
          <a:p>
            <a:pPr marL="0" indent="0">
              <a:buNone/>
            </a:pPr>
            <a:endParaRPr lang="en-AU" sz="2400" dirty="0"/>
          </a:p>
          <a:p>
            <a:pPr marL="0" indent="0" algn="ctr">
              <a:buNone/>
            </a:pPr>
            <a:r>
              <a:rPr lang="en-AU" sz="2400" b="1" dirty="0"/>
              <a:t>Bullying is never OK. You are entitled to feel safe.</a:t>
            </a:r>
          </a:p>
        </p:txBody>
      </p:sp>
    </p:spTree>
    <p:extLst>
      <p:ext uri="{BB962C8B-B14F-4D97-AF65-F5344CB8AC3E}">
        <p14:creationId xmlns:p14="http://schemas.microsoft.com/office/powerpoint/2010/main" val="374332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E50D-2226-DACF-B262-CFDBB2E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125"/>
            <a:ext cx="1082475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A200E3"/>
                </a:solidFill>
                <a:latin typeface="Gill Sans MT Condensed" panose="020B0506020104020203" pitchFamily="34" charset="0"/>
              </a:rPr>
              <a:t>What is bullying?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05F3-6D1C-5EF1-E673-44A262A2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25625"/>
            <a:ext cx="10824754" cy="4351338"/>
          </a:xfrm>
        </p:spPr>
        <p:txBody>
          <a:bodyPr>
            <a:normAutofit/>
          </a:bodyPr>
          <a:lstStyle/>
          <a:p>
            <a:r>
              <a:rPr lang="en-AU" sz="2400" dirty="0"/>
              <a:t>An </a:t>
            </a:r>
            <a:r>
              <a:rPr lang="en-AU" sz="2400" b="1" dirty="0"/>
              <a:t>ongoing</a:t>
            </a:r>
            <a:r>
              <a:rPr lang="en-AU" sz="2400" dirty="0"/>
              <a:t> and </a:t>
            </a:r>
            <a:r>
              <a:rPr lang="en-AU" sz="2400" b="1" dirty="0"/>
              <a:t>deliberate</a:t>
            </a:r>
            <a:r>
              <a:rPr lang="en-AU" sz="2400" dirty="0"/>
              <a:t> misuse of power in relationships.</a:t>
            </a:r>
          </a:p>
          <a:p>
            <a:r>
              <a:rPr lang="en-AU" sz="2400" b="1" dirty="0"/>
              <a:t>Repeated verbal, physical </a:t>
            </a:r>
            <a:r>
              <a:rPr lang="en-AU" sz="2400" dirty="0"/>
              <a:t>and/or </a:t>
            </a:r>
            <a:r>
              <a:rPr lang="en-AU" sz="2400" b="1" dirty="0"/>
              <a:t>social</a:t>
            </a:r>
            <a:r>
              <a:rPr lang="en-AU" sz="2400" dirty="0"/>
              <a:t> behaviour.</a:t>
            </a:r>
          </a:p>
          <a:p>
            <a:r>
              <a:rPr lang="en-AU" sz="2400" dirty="0"/>
              <a:t>Intended to cause </a:t>
            </a:r>
            <a:r>
              <a:rPr lang="en-AU" sz="2400" b="1" dirty="0"/>
              <a:t>physical</a:t>
            </a:r>
            <a:r>
              <a:rPr lang="en-AU" sz="2400" dirty="0"/>
              <a:t>, </a:t>
            </a:r>
            <a:r>
              <a:rPr lang="en-AU" sz="2400" b="1" dirty="0"/>
              <a:t>social</a:t>
            </a:r>
            <a:r>
              <a:rPr lang="en-AU" sz="2400" dirty="0"/>
              <a:t> and/or </a:t>
            </a:r>
            <a:r>
              <a:rPr lang="en-AU" sz="2400" b="1" dirty="0"/>
              <a:t>psychological harm</a:t>
            </a:r>
            <a:r>
              <a:rPr lang="en-AU" sz="2400" dirty="0"/>
              <a:t>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It can involve an individual or a group misusing their power (or perceived power), over one or more persons who feel unable to stop it from happening.</a:t>
            </a:r>
          </a:p>
        </p:txBody>
      </p:sp>
    </p:spTree>
    <p:extLst>
      <p:ext uri="{BB962C8B-B14F-4D97-AF65-F5344CB8AC3E}">
        <p14:creationId xmlns:p14="http://schemas.microsoft.com/office/powerpoint/2010/main" val="424632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E50D-2226-DACF-B262-CFDBB2E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125"/>
            <a:ext cx="1082475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A200E3"/>
                </a:solidFill>
                <a:latin typeface="Gill Sans MT Condensed" panose="020B0506020104020203" pitchFamily="34" charset="0"/>
              </a:rPr>
              <a:t>What is bullying?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05F3-6D1C-5EF1-E673-44A262A2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25625"/>
            <a:ext cx="1082475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400" dirty="0"/>
              <a:t>Bullying can happen in person or online. 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It might be something people can see or it might be hidden.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If someone behaves in a mean or aggressive way on one occasion, it isn’t bullying, even though it is not respectful or acceptable.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A fight or disagreement between two people of equal power or status isn’t bullying.</a:t>
            </a:r>
          </a:p>
          <a:p>
            <a:pPr marL="0" indent="0">
              <a:buNone/>
            </a:pPr>
            <a:endParaRPr lang="en-AU" sz="2400" dirty="0"/>
          </a:p>
          <a:p>
            <a:pPr marL="0" indent="0" algn="ctr">
              <a:buNone/>
            </a:pPr>
            <a:r>
              <a:rPr lang="en-AU" sz="2400" b="1" dirty="0"/>
              <a:t>Bullying is never OK. You are entitled to feel safe.</a:t>
            </a:r>
          </a:p>
        </p:txBody>
      </p:sp>
    </p:spTree>
    <p:extLst>
      <p:ext uri="{BB962C8B-B14F-4D97-AF65-F5344CB8AC3E}">
        <p14:creationId xmlns:p14="http://schemas.microsoft.com/office/powerpoint/2010/main" val="116780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E50D-2226-DACF-B262-CFDBB2E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125"/>
            <a:ext cx="1082475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A200E3"/>
                </a:solidFill>
                <a:latin typeface="Gill Sans MT Condensed" panose="020B0506020104020203" pitchFamily="34" charset="0"/>
              </a:rPr>
              <a:t>Everyone belongs</a:t>
            </a:r>
          </a:p>
        </p:txBody>
      </p:sp>
      <p:pic>
        <p:nvPicPr>
          <p:cNvPr id="7" name="Content Placeholder 6">
            <a:hlinkClick r:id="rId4"/>
            <a:extLst>
              <a:ext uri="{FF2B5EF4-FFF2-40B4-BE49-F238E27FC236}">
                <a16:creationId xmlns:a16="http://schemas.microsoft.com/office/drawing/2014/main" id="{C5B5655C-F886-4E73-8C04-0248DE64E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215081" y="1493116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913089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E50D-2226-DACF-B262-CFDBB2E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125"/>
            <a:ext cx="1082475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A200E3"/>
                </a:solidFill>
                <a:latin typeface="Gill Sans MT Condensed" panose="020B0506020104020203" pitchFamily="34" charset="0"/>
              </a:rPr>
              <a:t>Everyone belongs at our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05F3-6D1C-5EF1-E673-44A262A2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25625"/>
            <a:ext cx="113417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To create a positive sense of belonging we: </a:t>
            </a:r>
          </a:p>
          <a:p>
            <a:pPr>
              <a:lnSpc>
                <a:spcPct val="150000"/>
              </a:lnSpc>
            </a:pPr>
            <a:r>
              <a:rPr lang="en-AU" sz="2400" b="1" dirty="0"/>
              <a:t>Challenge stereotypes </a:t>
            </a:r>
            <a:r>
              <a:rPr lang="en-AU" sz="2400" dirty="0"/>
              <a:t>– don’t judge people first, get to know them</a:t>
            </a:r>
          </a:p>
          <a:p>
            <a:pPr>
              <a:lnSpc>
                <a:spcPct val="150000"/>
              </a:lnSpc>
            </a:pPr>
            <a:r>
              <a:rPr lang="en-AU" sz="2400" b="1" dirty="0"/>
              <a:t>Promote empathy </a:t>
            </a:r>
            <a:r>
              <a:rPr lang="en-AU" sz="2400" dirty="0"/>
              <a:t>– treat people how you would like to be treated</a:t>
            </a:r>
          </a:p>
          <a:p>
            <a:pPr>
              <a:lnSpc>
                <a:spcPct val="150000"/>
              </a:lnSpc>
            </a:pPr>
            <a:r>
              <a:rPr lang="en-AU" sz="2400" b="1" dirty="0"/>
              <a:t>Embrace diversity </a:t>
            </a:r>
            <a:r>
              <a:rPr lang="en-AU" sz="2400" dirty="0"/>
              <a:t>– celebrate different backgrounds, interests and identities</a:t>
            </a:r>
          </a:p>
          <a:p>
            <a:pPr>
              <a:lnSpc>
                <a:spcPct val="150000"/>
              </a:lnSpc>
            </a:pPr>
            <a:r>
              <a:rPr lang="en-AU" sz="2400" b="1" dirty="0"/>
              <a:t>Foster positive relationships </a:t>
            </a:r>
            <a:r>
              <a:rPr lang="en-AU" sz="2400" dirty="0"/>
              <a:t>– accept and respect people for who they are</a:t>
            </a:r>
          </a:p>
          <a:p>
            <a:pPr>
              <a:lnSpc>
                <a:spcPct val="150000"/>
              </a:lnSpc>
            </a:pPr>
            <a:r>
              <a:rPr lang="en-AU" sz="2400" b="1" dirty="0"/>
              <a:t>Provide support </a:t>
            </a:r>
            <a:r>
              <a:rPr lang="en-AU" sz="2400" dirty="0"/>
              <a:t>– know who you can turn to for help.</a:t>
            </a:r>
          </a:p>
        </p:txBody>
      </p:sp>
    </p:spTree>
    <p:extLst>
      <p:ext uri="{BB962C8B-B14F-4D97-AF65-F5344CB8AC3E}">
        <p14:creationId xmlns:p14="http://schemas.microsoft.com/office/powerpoint/2010/main" val="268655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1111</Words>
  <Application>Microsoft Office PowerPoint</Application>
  <PresentationFormat>Widescreen</PresentationFormat>
  <Paragraphs>122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Gill Sans</vt:lpstr>
      <vt:lpstr>Arial</vt:lpstr>
      <vt:lpstr>Calibri</vt:lpstr>
      <vt:lpstr>Gill Sans MT Condensed</vt:lpstr>
      <vt:lpstr>Office Theme</vt:lpstr>
      <vt:lpstr>Belonging and bullying prevention </vt:lpstr>
      <vt:lpstr>Everyone belongs</vt:lpstr>
      <vt:lpstr>What is bullying?</vt:lpstr>
      <vt:lpstr>What is bullying?</vt:lpstr>
      <vt:lpstr>What is bullying?</vt:lpstr>
      <vt:lpstr>What is bullying?</vt:lpstr>
      <vt:lpstr>What is bullying?</vt:lpstr>
      <vt:lpstr>Everyone belongs</vt:lpstr>
      <vt:lpstr>Everyone belongs at our school</vt:lpstr>
      <vt:lpstr>At [school name] we:</vt:lpstr>
      <vt:lpstr>Remember…</vt:lpstr>
      <vt:lpstr>Supports at our 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creator>Tricia Scanlan</dc:creator>
  <cp:lastModifiedBy>KNOWLES, Ariane</cp:lastModifiedBy>
  <cp:revision>33</cp:revision>
  <dcterms:created xsi:type="dcterms:W3CDTF">2024-05-13T00:22:24Z</dcterms:created>
  <dcterms:modified xsi:type="dcterms:W3CDTF">2024-06-04T23:57:31Z</dcterms:modified>
</cp:coreProperties>
</file>