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E3"/>
    <a:srgbClr val="D4AC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00"/>
    <p:restoredTop sz="86414"/>
  </p:normalViewPr>
  <p:slideViewPr>
    <p:cSldViewPr snapToGrid="0">
      <p:cViewPr varScale="1">
        <p:scale>
          <a:sx n="95" d="100"/>
          <a:sy n="95" d="100"/>
        </p:scale>
        <p:origin x="54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-216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ACE6C-CFDC-CF47-9A7A-8AB64D0B52B1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AE61D-F037-7A48-8BF3-D9FA038DA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30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FAE61D-F037-7A48-8BF3-D9FA038DAF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379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[Talk about your school’s values, behaviour expectations and how your school will manage reports of bullying]</a:t>
            </a:r>
            <a:endParaRPr lang="en-A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FAE61D-F037-7A48-8BF3-D9FA038DAF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82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[Talk about the supports available for students at your school – e.g. guidance officer, school counsellor, wellbeing staff, or wellbeing programs]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FAE61D-F037-7A48-8BF3-D9FA038DAF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066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AU" dirty="0"/>
              <a:t>It’s ok to ask for help if you see or experience bullying or cyberbullying.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AU" dirty="0"/>
              <a:t>You could talk to: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AU" dirty="0"/>
              <a:t>A trusted person – this could be a parent, carer, family member, guidance counsellor or friend who will listen and be supportive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AU" dirty="0"/>
              <a:t>Your teacher or principal – they can provide support and advice about how to make it stop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AU" dirty="0"/>
              <a:t>headspace – they provide free online and telephone support and counselling to young people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AU" dirty="0"/>
              <a:t>Kids Helpline – they have counsellors available at any time who will listen and support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FAE61D-F037-7A48-8BF3-D9FA038DAF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57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In school, belonging is like a superpower against bullying. It's what brings us together, makes us stronger, and helps us understand and support each other. </a:t>
            </a:r>
            <a:endParaRPr lang="en-AU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/>
              <a:t>Belonging is about embracing who we are, respecting everyone's differences and standing up together against unkindness.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/>
              <a:t>We’re also encouraged to speak up and create a safe place where everyone feels supported and respected, and our voices are heard and valued.</a:t>
            </a:r>
            <a:r>
              <a:rPr lang="en-US" sz="1200" dirty="0"/>
              <a:t> </a:t>
            </a:r>
            <a:endParaRPr lang="en-AU" sz="1200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FAE61D-F037-7A48-8BF3-D9FA038DAF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8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[</a:t>
            </a:r>
            <a:r>
              <a:rPr lang="en-AU" b="1" dirty="0"/>
              <a:t>Use this slide for Primary school students. Delete for Secondary school students</a:t>
            </a:r>
            <a:r>
              <a:rPr lang="en-AU" dirty="0"/>
              <a:t>]</a:t>
            </a:r>
          </a:p>
          <a:p>
            <a:endParaRPr lang="en-AU" dirty="0"/>
          </a:p>
          <a:p>
            <a:r>
              <a:rPr lang="en-AU" dirty="0"/>
              <a:t>Bullying has three main features: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it involves a misuse of power in a relationship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it is ongoing and repeated, 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it involves behaviours that can cause harm.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FAE61D-F037-7A48-8BF3-D9FA038DAF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97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[</a:t>
            </a:r>
            <a:r>
              <a:rPr lang="en-AU" b="1" dirty="0"/>
              <a:t>Use this slide for Primary school students. Delete for Secondary school students</a:t>
            </a:r>
            <a:r>
              <a:rPr lang="en-AU" dirty="0"/>
              <a:t>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FAE61D-F037-7A48-8BF3-D9FA038DAF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32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[</a:t>
            </a:r>
            <a:r>
              <a:rPr lang="en-AU" b="1" dirty="0"/>
              <a:t>Use this slide for Primary school students. Delete for Secondary school students</a:t>
            </a:r>
            <a:r>
              <a:rPr lang="en-AU" dirty="0"/>
              <a:t>]</a:t>
            </a:r>
          </a:p>
          <a:p>
            <a:endParaRPr lang="en-A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If someone behaves in a mean or aggressive way on one occasion it isn’t bullying, even though it is not respectful or acceptable.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FAE61D-F037-7A48-8BF3-D9FA038DAF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52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[</a:t>
            </a:r>
            <a:r>
              <a:rPr lang="en-AU" b="1" dirty="0"/>
              <a:t>Use this slide for Secondary school students. Delete for Primary school students</a:t>
            </a:r>
            <a:r>
              <a:rPr lang="en-AU" dirty="0"/>
              <a:t>]</a:t>
            </a:r>
          </a:p>
          <a:p>
            <a:endParaRPr lang="en-AU" b="1" dirty="0"/>
          </a:p>
          <a:p>
            <a:r>
              <a:rPr lang="en-AU" dirty="0"/>
              <a:t>Bullying has three main features: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it involves a misuse of power in a relationship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it is ongoing and repeated, 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it involves behaviours that can cause harm.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FAE61D-F037-7A48-8BF3-D9FA038DAF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46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[</a:t>
            </a:r>
            <a:r>
              <a:rPr lang="en-AU" b="1" dirty="0"/>
              <a:t>Use this slide for Secondary school students. Delete for Primary school students</a:t>
            </a:r>
            <a:r>
              <a:rPr lang="en-AU" dirty="0"/>
              <a:t>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FAE61D-F037-7A48-8BF3-D9FA038DAF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5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Australian students talk about what belonging means to them and how it can help prevent bullying.</a:t>
            </a:r>
          </a:p>
          <a:p>
            <a:endParaRPr lang="en-AU" dirty="0"/>
          </a:p>
          <a:p>
            <a:r>
              <a:rPr lang="en-AU" dirty="0"/>
              <a:t>[Play 60-second video about belonging at school]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FAE61D-F037-7A48-8BF3-D9FA038DAF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91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How we create a positive sense of belonging at our school:</a:t>
            </a:r>
          </a:p>
          <a:p>
            <a:pPr algn="l"/>
            <a:endParaRPr lang="en-AU" b="0" i="0" dirty="0">
              <a:solidFill>
                <a:srgbClr val="858585"/>
              </a:solidFill>
              <a:effectLst/>
              <a:latin typeface="Gill Sans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858585"/>
                </a:solidFill>
                <a:effectLst/>
                <a:latin typeface="Gill Sans"/>
              </a:rPr>
              <a:t>Challenge stereotypes - </a:t>
            </a:r>
            <a:r>
              <a:rPr lang="en-A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recognise and challenge biased beliefs we may hold and promote a culture of acceptance and inclusion. 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858585"/>
                </a:solidFill>
                <a:effectLst/>
                <a:latin typeface="Gill Sans"/>
              </a:rPr>
              <a:t>Promote empathy – understanding and </a:t>
            </a:r>
            <a:r>
              <a:rPr lang="en-A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compassion for others makes it less likely we will engage in hurtful behaviour.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858585"/>
                </a:solidFill>
                <a:effectLst/>
                <a:latin typeface="Gill Sans"/>
              </a:rPr>
              <a:t>Embrace diversity - </a:t>
            </a:r>
            <a:r>
              <a:rPr lang="en-A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appreciate and celebrate the differences we have at school. 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858585"/>
                </a:solidFill>
                <a:effectLst/>
                <a:latin typeface="Gill Sans"/>
              </a:rPr>
              <a:t>Foster positive relationships - w</a:t>
            </a:r>
            <a:r>
              <a:rPr lang="en-A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hen we feel connected to others and valued for who we are, people are less likely to engage in bullying behaviour.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Provide support - know where to turn for help and that your concerns will be taken seriously and addressed quickly.</a:t>
            </a:r>
          </a:p>
          <a:p>
            <a:pPr algn="l"/>
            <a:endParaRPr lang="en-A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A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FAE61D-F037-7A48-8BF3-D9FA038DAF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39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1B3DF-9DEA-232D-227C-F561F21E7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21FC03-263B-C3C7-7407-60C7EC5F2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933F4-ACBE-93AC-485F-CE594162F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BE6-A52A-CB46-9E3C-D8A09C9F9C7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EB6B2-A3A4-992D-D5D9-1F698B917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E7F08-FED1-ACCA-5495-3BEA641F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4507-E5A8-B249-8826-90E57656F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1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1A29E-F0C8-85CD-167B-F75C84377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385D39-F137-9994-FC1A-08045AA66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97D93-F83C-9B1D-5498-1573B729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BE6-A52A-CB46-9E3C-D8A09C9F9C7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6E994-2CF7-4873-923B-5C1F77308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1B344-2C8F-6A3B-5EB6-FA8EB1AE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4507-E5A8-B249-8826-90E57656F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6539A5-675F-5BBB-CBD0-DEE7D43BB9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DAF2C5-B00F-FC2B-BF50-D8DB26DFBB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280BF-9BAC-73E8-FC8D-4A3BCA149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BE6-A52A-CB46-9E3C-D8A09C9F9C7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C240F-E530-839E-0B42-29F216DFC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8C82F-BC95-F3C2-E2E5-2F9ED4512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4507-E5A8-B249-8826-90E57656F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76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A7133-A1D9-8A51-C8D4-7677D2C81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6CC8A-C325-61C3-3071-A0E2ABB43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6AE97-A3B0-52E9-6479-5D3574E3A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BE6-A52A-CB46-9E3C-D8A09C9F9C7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B077D-D18D-DBC3-2611-A1FE0754E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BBF06-59DD-CC3D-C5BA-FC53E9FF3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4507-E5A8-B249-8826-90E57656F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88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42D0B-3972-4590-6298-43F1A1E20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D8115-68F1-AB4F-7DB2-207CEC921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4A07E-E0D8-0C99-60AF-63F17953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BE6-A52A-CB46-9E3C-D8A09C9F9C7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F8482-3EE9-B0AD-25E9-2C51B6BDA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E2260-9A85-4157-C798-A4BE48501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4507-E5A8-B249-8826-90E57656F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32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AD19E-40FE-F369-4612-D91734D5C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28ED3-69D4-1D1F-9243-65DDD27B11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B4E98B-502C-5C42-EC92-49FE95275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7FDB4-B88F-6DB5-CB46-1228D1A65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BE6-A52A-CB46-9E3C-D8A09C9F9C7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3E9A1-63B9-E76C-2D9B-F4B7924C7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1BB9C6-A3F2-ECCA-1D48-DE994F6E6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4507-E5A8-B249-8826-90E57656F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0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15259-61CD-A654-9EEA-AD3836F8C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A721E-517C-BD05-7551-A128A3ABC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00B2C9-1B4F-AF78-7BE2-8FF5C4241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B9BE03-AAEA-74AC-C53A-1C461ECEA9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8A33E1-066B-2F7D-FA5B-6EB9BE8EF6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8CBAC1-9E9B-1C2A-9585-D7CAE30E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BE6-A52A-CB46-9E3C-D8A09C9F9C7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8C5E9D-CD9D-4D61-3A8D-B6F2906FD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CF349-C5FC-0A52-4D7F-6326AEAD6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4507-E5A8-B249-8826-90E57656F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79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1D35B-F53B-1D8E-3588-A66FCC330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AB1EF8-471F-02F1-75A5-B71925234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BE6-A52A-CB46-9E3C-D8A09C9F9C7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BBB5F-ADE9-2F86-B70C-D33907FF3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17C6F1-914E-3E42-1D34-8E323E598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4507-E5A8-B249-8826-90E57656F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59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13E8C1-3738-FE54-4BB9-6F53C7F58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BE6-A52A-CB46-9E3C-D8A09C9F9C7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9F28D-E280-7AA0-A486-4451F4C81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62802D-FFC4-2E8C-E798-2982457EA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4507-E5A8-B249-8826-90E57656F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0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E7360-5310-624D-853B-A27BEC8E6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46F8F-9565-9559-5C2A-622E3DE5C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C64DA-5F09-8FCF-EC06-03961A458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29C006-F8DD-065D-8C56-84FF26CA2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BE6-A52A-CB46-9E3C-D8A09C9F9C7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5D7C36-BD3B-76B2-9077-A6FE034A0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3E10B7-6DAF-BE89-5520-B8D66C63A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4507-E5A8-B249-8826-90E57656F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5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E2D72-92B7-498F-7803-7A461CDB5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71C63E-8440-425B-1C82-CCDBD0B05A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3D92B-24A7-6F16-C2D4-099EE4416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679-62BB-98E3-EDD2-EA0047243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BE6-A52A-CB46-9E3C-D8A09C9F9C7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92E68-4CD4-61CF-485B-749DFEEAD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5EC06-2A1C-A6CA-3FF9-5FEE5A571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4507-E5A8-B249-8826-90E57656F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9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ADF89E-3F45-ABE8-8C6F-2DD8B243C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230FB-DB3C-E8E2-10D4-16AE93F9A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652E8-465B-2FA3-BD6C-400D1E77E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0CBE6-A52A-CB46-9E3C-D8A09C9F9C7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79385-A9E6-A7DE-4D39-1A8BC6C9A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78431-CC48-4BA4-6A7C-59666045B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54507-E5A8-B249-8826-90E57656F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1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L9NVUM2vzQ?feature=oembed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57E2B-D64D-5486-38AF-0EF6C9AF5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4766" y="2402522"/>
            <a:ext cx="9971314" cy="2387600"/>
          </a:xfrm>
        </p:spPr>
        <p:txBody>
          <a:bodyPr anchor="t">
            <a:normAutofit/>
          </a:bodyPr>
          <a:lstStyle/>
          <a:p>
            <a:pPr algn="l"/>
            <a:r>
              <a:rPr lang="en-US" sz="96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We all belong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DB80D6-59DB-8D6D-CCE7-138C32F81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4766" y="5608318"/>
            <a:ext cx="9971314" cy="574367"/>
          </a:xfrm>
        </p:spPr>
        <p:txBody>
          <a:bodyPr anchor="t">
            <a:noAutofit/>
          </a:bodyPr>
          <a:lstStyle/>
          <a:p>
            <a:pPr algn="l"/>
            <a:r>
              <a:rPr lang="en-US" sz="4400" b="1" dirty="0">
                <a:solidFill>
                  <a:srgbClr val="D4ACE3"/>
                </a:solidFill>
                <a:latin typeface="Gill Sans MT Condensed" panose="020B0506020104020203" pitchFamily="34" charset="0"/>
              </a:rPr>
              <a:t>Belonging and bullying prevention</a:t>
            </a:r>
          </a:p>
        </p:txBody>
      </p:sp>
    </p:spTree>
    <p:extLst>
      <p:ext uri="{BB962C8B-B14F-4D97-AF65-F5344CB8AC3E}">
        <p14:creationId xmlns:p14="http://schemas.microsoft.com/office/powerpoint/2010/main" val="3641698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BE50D-2226-DACF-B262-CFDBB2EB5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365125"/>
            <a:ext cx="10824754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A200E3"/>
                </a:solidFill>
                <a:latin typeface="Gill Sans MT Condensed" panose="020B0506020104020203" pitchFamily="34" charset="0"/>
              </a:rPr>
              <a:t>At [school name] we: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F05F3-6D1C-5EF1-E673-44A262A25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825625"/>
            <a:ext cx="108247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/>
              <a:t>[List your school values and behaviour expectations]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/>
              <a:t>[Mention bullying prevention policies, behaviour policies, or student wellbeing and engagement policies]</a:t>
            </a:r>
          </a:p>
        </p:txBody>
      </p:sp>
    </p:spTree>
    <p:extLst>
      <p:ext uri="{BB962C8B-B14F-4D97-AF65-F5344CB8AC3E}">
        <p14:creationId xmlns:p14="http://schemas.microsoft.com/office/powerpoint/2010/main" val="520955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BE50D-2226-DACF-B262-CFDBB2EB5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365125"/>
            <a:ext cx="10824754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A200E3"/>
                </a:solidFill>
                <a:latin typeface="Gill Sans MT Condensed" panose="020B0506020104020203" pitchFamily="34" charset="0"/>
              </a:rPr>
              <a:t>Supports at [school name]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F05F3-6D1C-5EF1-E673-44A262A25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825625"/>
            <a:ext cx="10824754" cy="4351338"/>
          </a:xfrm>
        </p:spPr>
        <p:txBody>
          <a:bodyPr>
            <a:normAutofit/>
          </a:bodyPr>
          <a:lstStyle/>
          <a:p>
            <a:r>
              <a:rPr lang="en-AU" sz="2400" dirty="0"/>
              <a:t>[List the student wellbeing supports available at your school – this can include staff members or programs]</a:t>
            </a:r>
          </a:p>
        </p:txBody>
      </p:sp>
    </p:spTree>
    <p:extLst>
      <p:ext uri="{BB962C8B-B14F-4D97-AF65-F5344CB8AC3E}">
        <p14:creationId xmlns:p14="http://schemas.microsoft.com/office/powerpoint/2010/main" val="3491681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BE50D-2226-DACF-B262-CFDBB2EB5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365125"/>
            <a:ext cx="10824754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A200E3"/>
                </a:solidFill>
                <a:latin typeface="Gill Sans MT Condensed" panose="020B0506020104020203" pitchFamily="34" charset="0"/>
              </a:rPr>
              <a:t>Remember…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F05F3-6D1C-5EF1-E673-44A262A25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825625"/>
            <a:ext cx="108247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/>
              <a:t>Bullying is never ok.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/>
              <a:t>Bullying is never your fault.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/>
              <a:t>There is always someone you can reach out to for help.</a:t>
            </a:r>
          </a:p>
        </p:txBody>
      </p:sp>
    </p:spTree>
    <p:extLst>
      <p:ext uri="{BB962C8B-B14F-4D97-AF65-F5344CB8AC3E}">
        <p14:creationId xmlns:p14="http://schemas.microsoft.com/office/powerpoint/2010/main" val="241367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BE50D-2226-DACF-B262-CFDBB2EB5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365125"/>
            <a:ext cx="10824754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A200E3"/>
                </a:solidFill>
                <a:latin typeface="Gill Sans MT Condensed" panose="020B0506020104020203" pitchFamily="34" charset="0"/>
              </a:rPr>
              <a:t>Everyone belongs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F05F3-6D1C-5EF1-E673-44A262A25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825625"/>
            <a:ext cx="108247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theme for the 2024 Bullying No Way: National week of action is </a:t>
            </a:r>
            <a:r>
              <a:rPr lang="en-US" sz="2400" b="1" i="1" dirty="0"/>
              <a:t>Everyone belongs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AU" sz="2400" dirty="0"/>
              <a:t>When we feel like we belong, bullying struggles to find a place. 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/>
              <a:t>Belonging means we all have a role in preventing bullying.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5230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BE50D-2226-DACF-B262-CFDBB2EB5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365125"/>
            <a:ext cx="10824754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A200E3"/>
                </a:solidFill>
                <a:latin typeface="Gill Sans MT Condensed" panose="020B0506020104020203" pitchFamily="34" charset="0"/>
              </a:rPr>
              <a:t>What is bullying?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F05F3-6D1C-5EF1-E673-44A262A25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825625"/>
            <a:ext cx="108247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/>
              <a:t>Bullying is when one person, or a group of people, with more power than someone else repeatedly hurts or upsets them.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/>
              <a:t>This power can come from being seen as more popular, stronger, or part of a group.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/>
              <a:t>They might repeatedly try to hurt the person physically, socially exclude them, or say and do mean or embarrassing things to them.</a:t>
            </a:r>
          </a:p>
        </p:txBody>
      </p:sp>
    </p:spTree>
    <p:extLst>
      <p:ext uri="{BB962C8B-B14F-4D97-AF65-F5344CB8AC3E}">
        <p14:creationId xmlns:p14="http://schemas.microsoft.com/office/powerpoint/2010/main" val="3624111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BE50D-2226-DACF-B262-CFDBB2EB5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365125"/>
            <a:ext cx="10824754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A200E3"/>
                </a:solidFill>
                <a:latin typeface="Gill Sans MT Condensed" panose="020B0506020104020203" pitchFamily="34" charset="0"/>
              </a:rPr>
              <a:t>What is bullying?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F05F3-6D1C-5EF1-E673-44A262A25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825625"/>
            <a:ext cx="108247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b="1" dirty="0"/>
              <a:t>Examples of bullying </a:t>
            </a:r>
            <a:r>
              <a:rPr lang="en-AU" sz="2400" dirty="0"/>
              <a:t>could be when someone:</a:t>
            </a:r>
          </a:p>
          <a:p>
            <a:r>
              <a:rPr lang="en-AU" sz="2400" dirty="0"/>
              <a:t>keeps picking on you again and again and tries to make you feel bad</a:t>
            </a:r>
          </a:p>
          <a:p>
            <a:r>
              <a:rPr lang="en-AU" sz="2400" dirty="0"/>
              <a:t>says or does lots of mean things that upset you</a:t>
            </a:r>
          </a:p>
          <a:p>
            <a:r>
              <a:rPr lang="en-AU" sz="2400" dirty="0"/>
              <a:t>makes fun of you a lot</a:t>
            </a:r>
          </a:p>
          <a:p>
            <a:r>
              <a:rPr lang="en-AU" sz="2400" dirty="0"/>
              <a:t>tries to stop you from joining in or make others not like you</a:t>
            </a:r>
          </a:p>
          <a:p>
            <a:r>
              <a:rPr lang="en-AU" sz="2400" dirty="0"/>
              <a:t>keeps hurting you (such as hitting or punching).</a:t>
            </a:r>
          </a:p>
        </p:txBody>
      </p:sp>
    </p:spTree>
    <p:extLst>
      <p:ext uri="{BB962C8B-B14F-4D97-AF65-F5344CB8AC3E}">
        <p14:creationId xmlns:p14="http://schemas.microsoft.com/office/powerpoint/2010/main" val="3653131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BE50D-2226-DACF-B262-CFDBB2EB5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365125"/>
            <a:ext cx="10824754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A200E3"/>
                </a:solidFill>
                <a:latin typeface="Gill Sans MT Condensed" panose="020B0506020104020203" pitchFamily="34" charset="0"/>
              </a:rPr>
              <a:t>What is bullying?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F05F3-6D1C-5EF1-E673-44A262A25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825625"/>
            <a:ext cx="108247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/>
              <a:t>Bullying can happen in person or online. It might be something people can see or it might be hidden.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/>
              <a:t>Sometimes you might have a fight or argument with someone. </a:t>
            </a:r>
            <a:br>
              <a:rPr lang="en-AU" sz="2400" dirty="0"/>
            </a:br>
            <a:r>
              <a:rPr lang="en-AU" sz="2400" dirty="0"/>
              <a:t>If it happens once, it is not bullying even though it can be upsetting.</a:t>
            </a:r>
          </a:p>
          <a:p>
            <a:pPr marL="0" indent="0">
              <a:buNone/>
            </a:pPr>
            <a:br>
              <a:rPr lang="en-AU" sz="2400" dirty="0"/>
            </a:br>
            <a:r>
              <a:rPr lang="en-AU" sz="2400" dirty="0"/>
              <a:t>It is also not bullying if you sometimes fight with a friend and you can sort it out.</a:t>
            </a:r>
          </a:p>
          <a:p>
            <a:pPr marL="0" indent="0">
              <a:buNone/>
            </a:pPr>
            <a:endParaRPr lang="en-AU" sz="2400" dirty="0"/>
          </a:p>
          <a:p>
            <a:pPr marL="0" indent="0" algn="ctr">
              <a:buNone/>
            </a:pPr>
            <a:r>
              <a:rPr lang="en-AU" sz="2400" b="1" dirty="0"/>
              <a:t>Bullying is not OK. You have the right to feel safe.</a:t>
            </a:r>
          </a:p>
        </p:txBody>
      </p:sp>
    </p:spTree>
    <p:extLst>
      <p:ext uri="{BB962C8B-B14F-4D97-AF65-F5344CB8AC3E}">
        <p14:creationId xmlns:p14="http://schemas.microsoft.com/office/powerpoint/2010/main" val="374332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BE50D-2226-DACF-B262-CFDBB2EB5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365125"/>
            <a:ext cx="10824754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A200E3"/>
                </a:solidFill>
                <a:latin typeface="Gill Sans MT Condensed" panose="020B0506020104020203" pitchFamily="34" charset="0"/>
              </a:rPr>
              <a:t>What is bullying?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F05F3-6D1C-5EF1-E673-44A262A25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825625"/>
            <a:ext cx="10824754" cy="4351338"/>
          </a:xfrm>
        </p:spPr>
        <p:txBody>
          <a:bodyPr>
            <a:normAutofit/>
          </a:bodyPr>
          <a:lstStyle/>
          <a:p>
            <a:r>
              <a:rPr lang="en-AU" sz="2400" b="1" dirty="0"/>
              <a:t>Ongoing</a:t>
            </a:r>
            <a:r>
              <a:rPr lang="en-AU" sz="2400" dirty="0"/>
              <a:t> and </a:t>
            </a:r>
            <a:r>
              <a:rPr lang="en-AU" sz="2400" b="1" dirty="0"/>
              <a:t>deliberate</a:t>
            </a:r>
            <a:r>
              <a:rPr lang="en-AU" sz="2400" dirty="0"/>
              <a:t> misuse of power in relationships.</a:t>
            </a:r>
          </a:p>
          <a:p>
            <a:r>
              <a:rPr lang="en-AU" sz="2400" b="1" dirty="0"/>
              <a:t>Repeated verbal, physical </a:t>
            </a:r>
            <a:r>
              <a:rPr lang="en-AU" sz="2400" dirty="0"/>
              <a:t>and/or </a:t>
            </a:r>
            <a:r>
              <a:rPr lang="en-AU" sz="2400" b="1" dirty="0"/>
              <a:t>social</a:t>
            </a:r>
            <a:r>
              <a:rPr lang="en-AU" sz="2400" dirty="0"/>
              <a:t> behaviour.</a:t>
            </a:r>
          </a:p>
          <a:p>
            <a:r>
              <a:rPr lang="en-AU" sz="2400" dirty="0"/>
              <a:t>Intended to cause </a:t>
            </a:r>
            <a:r>
              <a:rPr lang="en-AU" sz="2400" b="1" dirty="0"/>
              <a:t>physical</a:t>
            </a:r>
            <a:r>
              <a:rPr lang="en-AU" sz="2400" dirty="0"/>
              <a:t>, </a:t>
            </a:r>
            <a:r>
              <a:rPr lang="en-AU" sz="2400" b="1" dirty="0"/>
              <a:t>social</a:t>
            </a:r>
            <a:r>
              <a:rPr lang="en-AU" sz="2400" dirty="0"/>
              <a:t> and/or </a:t>
            </a:r>
            <a:r>
              <a:rPr lang="en-AU" sz="2400" b="1" dirty="0"/>
              <a:t>psychological harm</a:t>
            </a:r>
            <a:r>
              <a:rPr lang="en-AU" sz="2400" dirty="0"/>
              <a:t>.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/>
              <a:t>It can involve an individual or group misusing their power, or perceived power, over one or more persons who feel unable to stop it from happening.</a:t>
            </a:r>
          </a:p>
        </p:txBody>
      </p:sp>
    </p:spTree>
    <p:extLst>
      <p:ext uri="{BB962C8B-B14F-4D97-AF65-F5344CB8AC3E}">
        <p14:creationId xmlns:p14="http://schemas.microsoft.com/office/powerpoint/2010/main" val="4246323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BE50D-2226-DACF-B262-CFDBB2EB5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365125"/>
            <a:ext cx="10824754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A200E3"/>
                </a:solidFill>
                <a:latin typeface="Gill Sans MT Condensed" panose="020B0506020104020203" pitchFamily="34" charset="0"/>
              </a:rPr>
              <a:t>What is bullying?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F05F3-6D1C-5EF1-E673-44A262A25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825625"/>
            <a:ext cx="108247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/>
              <a:t>Bullying can happen in person or online. It might be something people can see or it might be hidden.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/>
              <a:t>If someone behaves in a mean or aggressive way on one occasion it isn’t bullying, even though it is not respectful or acceptable.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/>
              <a:t>A fight or disagreement between two people of equal power or status isn’t bullying.</a:t>
            </a:r>
          </a:p>
          <a:p>
            <a:pPr marL="0" indent="0">
              <a:buNone/>
            </a:pPr>
            <a:endParaRPr lang="en-AU" sz="2400" dirty="0"/>
          </a:p>
          <a:p>
            <a:pPr marL="0" indent="0" algn="ctr">
              <a:buNone/>
            </a:pPr>
            <a:r>
              <a:rPr lang="en-AU" sz="2400" b="1" dirty="0"/>
              <a:t>Bullying is not OK. You have the right to feel safe.</a:t>
            </a:r>
          </a:p>
        </p:txBody>
      </p:sp>
    </p:spTree>
    <p:extLst>
      <p:ext uri="{BB962C8B-B14F-4D97-AF65-F5344CB8AC3E}">
        <p14:creationId xmlns:p14="http://schemas.microsoft.com/office/powerpoint/2010/main" val="1167800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BE50D-2226-DACF-B262-CFDBB2EB5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365125"/>
            <a:ext cx="10824754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A200E3"/>
                </a:solidFill>
                <a:latin typeface="Gill Sans MT Condensed" panose="020B0506020104020203" pitchFamily="34" charset="0"/>
              </a:rPr>
              <a:t>Everyone belongs</a:t>
            </a:r>
          </a:p>
        </p:txBody>
      </p:sp>
      <p:pic>
        <p:nvPicPr>
          <p:cNvPr id="4" name="Online Media 3" title="Everyone belongs">
            <a:hlinkClick r:id="" action="ppaction://media"/>
            <a:extLst>
              <a:ext uri="{FF2B5EF4-FFF2-40B4-BE49-F238E27FC236}">
                <a16:creationId xmlns:a16="http://schemas.microsoft.com/office/drawing/2014/main" id="{14A2B3AE-47EB-447A-8D02-6BEFCDF5AA88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283709" y="1690688"/>
            <a:ext cx="7624581" cy="430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08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BE50D-2226-DACF-B262-CFDBB2EB5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365125"/>
            <a:ext cx="10824754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A200E3"/>
                </a:solidFill>
                <a:latin typeface="Gill Sans MT Condensed" panose="020B0506020104020203" pitchFamily="34" charset="0"/>
              </a:rPr>
              <a:t>Everyone belongs at [school name]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F05F3-6D1C-5EF1-E673-44A262A25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825625"/>
            <a:ext cx="108247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/>
              <a:t>[Edit examples as required]</a:t>
            </a:r>
          </a:p>
          <a:p>
            <a:endParaRPr lang="en-AU" sz="2400" dirty="0"/>
          </a:p>
          <a:p>
            <a:r>
              <a:rPr lang="en-AU" sz="2400" dirty="0"/>
              <a:t>Challenge stereotypes – never judge people, get to know them first.</a:t>
            </a:r>
          </a:p>
          <a:p>
            <a:r>
              <a:rPr lang="en-AU" sz="2400" dirty="0"/>
              <a:t>Promote empathy – treat people how you would like to be treated.</a:t>
            </a:r>
          </a:p>
          <a:p>
            <a:r>
              <a:rPr lang="en-AU" sz="2400" dirty="0"/>
              <a:t>Embrace diversity – celebrate different backgrounds, interests and identities.</a:t>
            </a:r>
          </a:p>
          <a:p>
            <a:r>
              <a:rPr lang="en-AU" sz="2400" dirty="0"/>
              <a:t>Foster positive relationships – accept and respect people for who they are.</a:t>
            </a:r>
          </a:p>
          <a:p>
            <a:r>
              <a:rPr lang="en-AU" sz="2400" dirty="0"/>
              <a:t>Provide support – who you can turn to for help.</a:t>
            </a:r>
          </a:p>
        </p:txBody>
      </p:sp>
    </p:spTree>
    <p:extLst>
      <p:ext uri="{BB962C8B-B14F-4D97-AF65-F5344CB8AC3E}">
        <p14:creationId xmlns:p14="http://schemas.microsoft.com/office/powerpoint/2010/main" val="268655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1099</Words>
  <Application>Microsoft Office PowerPoint</Application>
  <PresentationFormat>Widescreen</PresentationFormat>
  <Paragraphs>118</Paragraphs>
  <Slides>12</Slides>
  <Notes>12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Gill Sans</vt:lpstr>
      <vt:lpstr>Arial</vt:lpstr>
      <vt:lpstr>Calibri</vt:lpstr>
      <vt:lpstr>Gill Sans MT Condensed</vt:lpstr>
      <vt:lpstr>Office Theme</vt:lpstr>
      <vt:lpstr>We all belong here</vt:lpstr>
      <vt:lpstr>Everyone belongs</vt:lpstr>
      <vt:lpstr>What is bullying?</vt:lpstr>
      <vt:lpstr>What is bullying?</vt:lpstr>
      <vt:lpstr>What is bullying?</vt:lpstr>
      <vt:lpstr>What is bullying?</vt:lpstr>
      <vt:lpstr>What is bullying?</vt:lpstr>
      <vt:lpstr>Everyone belongs</vt:lpstr>
      <vt:lpstr>Everyone belongs at [school name]</vt:lpstr>
      <vt:lpstr>At [school name] we:</vt:lpstr>
      <vt:lpstr>Supports at [school name]</vt:lpstr>
      <vt:lpstr>Remember…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 title</dc:title>
  <dc:creator>Tricia Scanlan</dc:creator>
  <cp:lastModifiedBy>GERITZ, Natasha</cp:lastModifiedBy>
  <cp:revision>13</cp:revision>
  <dcterms:created xsi:type="dcterms:W3CDTF">2024-05-13T00:22:24Z</dcterms:created>
  <dcterms:modified xsi:type="dcterms:W3CDTF">2024-05-24T05:00:40Z</dcterms:modified>
</cp:coreProperties>
</file>