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200E3"/>
    <a:srgbClr val="D4AC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34"/>
    <p:restoredTop sz="86400"/>
  </p:normalViewPr>
  <p:slideViewPr>
    <p:cSldViewPr snapToGrid="0">
      <p:cViewPr varScale="1">
        <p:scale>
          <a:sx n="137" d="100"/>
          <a:sy n="137" d="100"/>
        </p:scale>
        <p:origin x="3708" y="12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40" d="100"/>
          <a:sy n="140" d="100"/>
        </p:scale>
        <p:origin x="5344"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9B2F21-39B2-1E38-55B8-6AF384D32B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56DD973-6C5F-06FD-1E0A-EA77550EC1A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F83877-7BEF-194B-99B6-1D717E8F24F7}" type="datetimeFigureOut">
              <a:rPr lang="en-US" smtClean="0"/>
              <a:t>6/30/2025</a:t>
            </a:fld>
            <a:endParaRPr lang="en-US"/>
          </a:p>
        </p:txBody>
      </p:sp>
      <p:sp>
        <p:nvSpPr>
          <p:cNvPr id="4" name="Footer Placeholder 3">
            <a:extLst>
              <a:ext uri="{FF2B5EF4-FFF2-40B4-BE49-F238E27FC236}">
                <a16:creationId xmlns:a16="http://schemas.microsoft.com/office/drawing/2014/main" id="{923CED92-9663-1897-64F4-405443182A8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E3E1B68-5DC0-D5C6-167A-8BA8E96A4B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9645B0-4484-E44D-B410-B1AA14227953}" type="slidenum">
              <a:rPr lang="en-US" smtClean="0"/>
              <a:t>‹#›</a:t>
            </a:fld>
            <a:endParaRPr lang="en-US"/>
          </a:p>
        </p:txBody>
      </p:sp>
    </p:spTree>
    <p:extLst>
      <p:ext uri="{BB962C8B-B14F-4D97-AF65-F5344CB8AC3E}">
        <p14:creationId xmlns:p14="http://schemas.microsoft.com/office/powerpoint/2010/main" val="1970663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2ACE6C-CFDC-CF47-9A7A-8AB64D0B52B1}" type="datetimeFigureOut">
              <a:rPr lang="en-US" smtClean="0"/>
              <a:t>6/30/2025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FAE61D-F037-7A48-8BF3-D9FA038DAF03}" type="slidenum">
              <a:rPr lang="en-US" smtClean="0"/>
              <a:t>‹#›</a:t>
            </a:fld>
            <a:endParaRPr lang="en-US"/>
          </a:p>
        </p:txBody>
      </p:sp>
    </p:spTree>
    <p:extLst>
      <p:ext uri="{BB962C8B-B14F-4D97-AF65-F5344CB8AC3E}">
        <p14:creationId xmlns:p14="http://schemas.microsoft.com/office/powerpoint/2010/main" val="803230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4FAE61D-F037-7A48-8BF3-D9FA038DAF03}" type="slidenum">
              <a:rPr lang="en-US" smtClean="0"/>
              <a:t>1</a:t>
            </a:fld>
            <a:endParaRPr lang="en-US"/>
          </a:p>
        </p:txBody>
      </p:sp>
    </p:spTree>
    <p:extLst>
      <p:ext uri="{BB962C8B-B14F-4D97-AF65-F5344CB8AC3E}">
        <p14:creationId xmlns:p14="http://schemas.microsoft.com/office/powerpoint/2010/main" val="2569637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AU" dirty="0"/>
              <a:t>It’s ok to ask for help if you see or experience bullying or cyberbullying. </a:t>
            </a:r>
          </a:p>
          <a:p>
            <a:pPr marL="0" indent="0">
              <a:buFont typeface="Arial" panose="020B0604020202020204" pitchFamily="34" charset="0"/>
              <a:buNone/>
            </a:pPr>
            <a:endParaRPr lang="en-AU" dirty="0"/>
          </a:p>
          <a:p>
            <a:pPr marL="0" indent="0">
              <a:buFont typeface="Arial" panose="020B0604020202020204" pitchFamily="34" charset="0"/>
              <a:buNone/>
            </a:pPr>
            <a:r>
              <a:rPr lang="en-AU" dirty="0"/>
              <a:t>You could talk to:</a:t>
            </a:r>
          </a:p>
          <a:p>
            <a:pPr marL="171450" lvl="0" indent="-171450">
              <a:buFont typeface="Arial" panose="020B0604020202020204" pitchFamily="34" charset="0"/>
              <a:buChar char="•"/>
            </a:pPr>
            <a:r>
              <a:rPr lang="en-AU" dirty="0"/>
              <a:t>A trusted person – this could be a parent, carer, family member, guidance counsellor or friend who will listen and be supportive</a:t>
            </a:r>
          </a:p>
          <a:p>
            <a:pPr marL="171450" lvl="0" indent="-171450">
              <a:buFont typeface="Arial" panose="020B0604020202020204" pitchFamily="34" charset="0"/>
              <a:buChar char="•"/>
            </a:pPr>
            <a:r>
              <a:rPr lang="en-AU" dirty="0"/>
              <a:t>Your teacher or principal – they can provide support and advice about how to make it stop</a:t>
            </a:r>
          </a:p>
          <a:p>
            <a:pPr marL="171450" lvl="0" indent="-171450">
              <a:buFont typeface="Arial" panose="020B0604020202020204" pitchFamily="34" charset="0"/>
              <a:buChar char="•"/>
            </a:pPr>
            <a:r>
              <a:rPr lang="en-AU" dirty="0"/>
              <a:t>headspace – they provide free online and telephone support and counselling to young people</a:t>
            </a:r>
          </a:p>
          <a:p>
            <a:pPr marL="171450" lvl="0" indent="-171450">
              <a:buFont typeface="Arial" panose="020B0604020202020204" pitchFamily="34" charset="0"/>
              <a:buChar char="•"/>
            </a:pPr>
            <a:r>
              <a:rPr lang="en-AU" dirty="0"/>
              <a:t>Kids Helpline – they have counsellors available at any time who will listen and support you</a:t>
            </a:r>
          </a:p>
          <a:p>
            <a:pPr marL="171450" lvl="0" indent="-171450">
              <a:buFont typeface="Arial" panose="020B0604020202020204" pitchFamily="34" charset="0"/>
              <a:buChar char="•"/>
            </a:pPr>
            <a:r>
              <a:rPr lang="en-AU" dirty="0"/>
              <a:t>eSafety – have lots of information about cyberbullying</a:t>
            </a: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11</a:t>
            </a:fld>
            <a:endParaRPr lang="en-US"/>
          </a:p>
        </p:txBody>
      </p:sp>
    </p:spTree>
    <p:extLst>
      <p:ext uri="{BB962C8B-B14F-4D97-AF65-F5344CB8AC3E}">
        <p14:creationId xmlns:p14="http://schemas.microsoft.com/office/powerpoint/2010/main" val="3321735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Times New Roman" panose="02020603050405020304" pitchFamily="18" charset="0"/>
              <a:ea typeface="Times New Roman" panose="02020603050405020304" pitchFamily="18" charset="0"/>
            </a:endParaRP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12</a:t>
            </a:fld>
            <a:endParaRPr lang="en-US"/>
          </a:p>
        </p:txBody>
      </p:sp>
    </p:spTree>
    <p:extLst>
      <p:ext uri="{BB962C8B-B14F-4D97-AF65-F5344CB8AC3E}">
        <p14:creationId xmlns:p14="http://schemas.microsoft.com/office/powerpoint/2010/main" val="2194720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[Use this slide for Primary school students. Delete for Secondary school students</a:t>
            </a:r>
            <a:r>
              <a:rPr lang="en-AU" dirty="0"/>
              <a:t>]</a:t>
            </a:r>
          </a:p>
          <a:p>
            <a:endParaRPr lang="en-AU" dirty="0"/>
          </a:p>
          <a:p>
            <a:r>
              <a:rPr lang="en-AU" dirty="0"/>
              <a:t>Bullying has three main features:</a:t>
            </a:r>
          </a:p>
          <a:p>
            <a:pPr marL="171450" indent="-171450">
              <a:buFont typeface="Arial" panose="020B0604020202020204" pitchFamily="34" charset="0"/>
              <a:buChar char="•"/>
            </a:pPr>
            <a:r>
              <a:rPr lang="en-AU" dirty="0"/>
              <a:t>it involves a misuse of power in a relationship</a:t>
            </a:r>
          </a:p>
          <a:p>
            <a:pPr marL="171450" indent="-171450">
              <a:buFont typeface="Arial" panose="020B0604020202020204" pitchFamily="34" charset="0"/>
              <a:buChar char="•"/>
            </a:pPr>
            <a:r>
              <a:rPr lang="en-AU" dirty="0"/>
              <a:t>it is ongoing and repeated, and</a:t>
            </a:r>
          </a:p>
          <a:p>
            <a:pPr marL="171450" indent="-171450">
              <a:buFont typeface="Arial" panose="020B0604020202020204" pitchFamily="34" charset="0"/>
              <a:buChar char="•"/>
            </a:pPr>
            <a:r>
              <a:rPr lang="en-AU" dirty="0"/>
              <a:t>it involves behaviours that can cause harm.</a:t>
            </a: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3</a:t>
            </a:fld>
            <a:endParaRPr lang="en-US"/>
          </a:p>
        </p:txBody>
      </p:sp>
    </p:spTree>
    <p:extLst>
      <p:ext uri="{BB962C8B-B14F-4D97-AF65-F5344CB8AC3E}">
        <p14:creationId xmlns:p14="http://schemas.microsoft.com/office/powerpoint/2010/main" val="3467928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t>
            </a:r>
            <a:r>
              <a:rPr lang="en-AU" b="1" dirty="0"/>
              <a:t>Use this slide for Primary school students. Delete for Secondary school students</a:t>
            </a:r>
            <a:r>
              <a:rPr lang="en-AU" dirty="0"/>
              <a:t>]</a:t>
            </a: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4</a:t>
            </a:fld>
            <a:endParaRPr lang="en-US"/>
          </a:p>
        </p:txBody>
      </p:sp>
    </p:spTree>
    <p:extLst>
      <p:ext uri="{BB962C8B-B14F-4D97-AF65-F5344CB8AC3E}">
        <p14:creationId xmlns:p14="http://schemas.microsoft.com/office/powerpoint/2010/main" val="2073083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t>
            </a:r>
            <a:r>
              <a:rPr lang="en-AU" b="1" dirty="0"/>
              <a:t>Use this slide for Primary school students. Delete for Secondary school students</a:t>
            </a:r>
            <a:r>
              <a:rPr lang="en-AU" dirty="0"/>
              <a:t>]</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If someone behaves in a mean or aggressive way on one occasion it isn’t bullying, even though it is not respectful or acceptable.</a:t>
            </a: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5</a:t>
            </a:fld>
            <a:endParaRPr lang="en-US"/>
          </a:p>
        </p:txBody>
      </p:sp>
    </p:spTree>
    <p:extLst>
      <p:ext uri="{BB962C8B-B14F-4D97-AF65-F5344CB8AC3E}">
        <p14:creationId xmlns:p14="http://schemas.microsoft.com/office/powerpoint/2010/main" val="3756078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t>
            </a:r>
            <a:r>
              <a:rPr lang="en-AU" b="1" dirty="0"/>
              <a:t>Use this slide for Secondary school students. Delete for Primary school students</a:t>
            </a:r>
            <a:r>
              <a:rPr lang="en-AU" dirty="0"/>
              <a:t>]</a:t>
            </a:r>
          </a:p>
          <a:p>
            <a:endParaRPr lang="en-AU" b="1" dirty="0"/>
          </a:p>
          <a:p>
            <a:r>
              <a:rPr lang="en-AU" dirty="0"/>
              <a:t>Bullying has three main features:</a:t>
            </a:r>
          </a:p>
          <a:p>
            <a:pPr marL="171450" indent="-171450">
              <a:buFont typeface="Arial" panose="020B0604020202020204" pitchFamily="34" charset="0"/>
              <a:buChar char="•"/>
            </a:pPr>
            <a:r>
              <a:rPr lang="en-AU" dirty="0"/>
              <a:t>it involves a misuse of power in a relationship</a:t>
            </a:r>
          </a:p>
          <a:p>
            <a:pPr marL="171450" indent="-171450">
              <a:buFont typeface="Arial" panose="020B0604020202020204" pitchFamily="34" charset="0"/>
              <a:buChar char="•"/>
            </a:pPr>
            <a:r>
              <a:rPr lang="en-AU" dirty="0"/>
              <a:t>it is ongoing and repeated, and</a:t>
            </a:r>
          </a:p>
          <a:p>
            <a:pPr marL="171450" indent="-171450">
              <a:buFont typeface="Arial" panose="020B0604020202020204" pitchFamily="34" charset="0"/>
              <a:buChar char="•"/>
            </a:pPr>
            <a:r>
              <a:rPr lang="en-AU" dirty="0"/>
              <a:t>it involves behaviours that can cause harm.</a:t>
            </a:r>
          </a:p>
        </p:txBody>
      </p:sp>
      <p:sp>
        <p:nvSpPr>
          <p:cNvPr id="4" name="Slide Number Placeholder 3"/>
          <p:cNvSpPr>
            <a:spLocks noGrp="1"/>
          </p:cNvSpPr>
          <p:nvPr>
            <p:ph type="sldNum" sz="quarter" idx="5"/>
          </p:nvPr>
        </p:nvSpPr>
        <p:spPr/>
        <p:txBody>
          <a:bodyPr/>
          <a:lstStyle/>
          <a:p>
            <a:fld id="{B4FAE61D-F037-7A48-8BF3-D9FA038DAF03}" type="slidenum">
              <a:rPr lang="en-US" smtClean="0"/>
              <a:t>6</a:t>
            </a:fld>
            <a:endParaRPr lang="en-US"/>
          </a:p>
        </p:txBody>
      </p:sp>
    </p:spTree>
    <p:extLst>
      <p:ext uri="{BB962C8B-B14F-4D97-AF65-F5344CB8AC3E}">
        <p14:creationId xmlns:p14="http://schemas.microsoft.com/office/powerpoint/2010/main" val="1549773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a:t>
            </a:r>
            <a:r>
              <a:rPr lang="en-AU" b="1" dirty="0"/>
              <a:t>Use this slide for Secondary school students. Delete for Primary school students</a:t>
            </a:r>
            <a:r>
              <a:rPr lang="en-AU" dirty="0"/>
              <a:t>]</a:t>
            </a:r>
          </a:p>
        </p:txBody>
      </p:sp>
      <p:sp>
        <p:nvSpPr>
          <p:cNvPr id="4" name="Slide Number Placeholder 3"/>
          <p:cNvSpPr>
            <a:spLocks noGrp="1"/>
          </p:cNvSpPr>
          <p:nvPr>
            <p:ph type="sldNum" sz="quarter" idx="5"/>
          </p:nvPr>
        </p:nvSpPr>
        <p:spPr/>
        <p:txBody>
          <a:bodyPr/>
          <a:lstStyle/>
          <a:p>
            <a:fld id="{B4FAE61D-F037-7A48-8BF3-D9FA038DAF03}" type="slidenum">
              <a:rPr lang="en-US" smtClean="0"/>
              <a:t>7</a:t>
            </a:fld>
            <a:endParaRPr lang="en-US"/>
          </a:p>
        </p:txBody>
      </p:sp>
    </p:spTree>
    <p:extLst>
      <p:ext uri="{BB962C8B-B14F-4D97-AF65-F5344CB8AC3E}">
        <p14:creationId xmlns:p14="http://schemas.microsoft.com/office/powerpoint/2010/main" val="891468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What does it look like to be bold, be kind and to speak up at our school?</a:t>
            </a:r>
          </a:p>
          <a:p>
            <a:endParaRPr lang="en-AU" dirty="0"/>
          </a:p>
          <a:p>
            <a:r>
              <a:rPr lang="en-AU" dirty="0"/>
              <a:t>[Play 30 second campaign video]</a:t>
            </a:r>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8</a:t>
            </a:fld>
            <a:endParaRPr lang="en-US"/>
          </a:p>
        </p:txBody>
      </p:sp>
    </p:spTree>
    <p:extLst>
      <p:ext uri="{BB962C8B-B14F-4D97-AF65-F5344CB8AC3E}">
        <p14:creationId xmlns:p14="http://schemas.microsoft.com/office/powerpoint/2010/main" val="141416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How else can we be bold, be kind and speak up at school?</a:t>
            </a:r>
          </a:p>
          <a:p>
            <a:endParaRPr lang="en-AU" dirty="0"/>
          </a:p>
          <a:p>
            <a:r>
              <a:rPr lang="en-AU" dirty="0"/>
              <a:t>Be bold: Doesn’t mean putting yourself in danger – it means choosing to do what’s right. You can say things like ‘That’s not cool, stop it.’ or ‘Let’s go, you don’t have to deal with this.’ Be bold and find courage within yourself to say something, to offer help, or even to check your own behaviour.</a:t>
            </a:r>
          </a:p>
          <a:p>
            <a:endParaRPr lang="en-AU" dirty="0"/>
          </a:p>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Be kind: </a:t>
            </a:r>
            <a:r>
              <a:rPr lang="en-AU" sz="1800" dirty="0">
                <a:effectLst/>
                <a:latin typeface="Arial" panose="020B0604020202020204" pitchFamily="34" charset="0"/>
                <a:ea typeface="Times New Roman" panose="02020603050405020304" pitchFamily="18" charset="0"/>
              </a:rPr>
              <a:t>Bullying often targets people who feel left out or different. But kindness builds connection, and connection helps stop bullying before it starts. You can make a huge difference just by choosing to be kind—especially when it’s not the easiest option.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Times New Roman" panose="02020603050405020304" pitchFamily="18" charset="0"/>
              </a:rPr>
              <a:t>Speak up: When you speak up, you become an upstander—someone who chooses to help instead of watching from the sidelines. That could mean reporting what you saw, comforting someone after an incident, or encouraging others to do the right thing.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Arial" panose="020B0604020202020204" pitchFamily="34" charset="0"/>
                <a:ea typeface="Times New Roman" panose="02020603050405020304" pitchFamily="18" charset="0"/>
              </a:rPr>
              <a:t>Think before you post or speak: The words we use can build someone up or tear them down. That’s why it’s so important to think before we speak, type or post. Be the kind of person who uses words to support, not to harm. Use your voice to spread positivity and respect.</a:t>
            </a:r>
            <a:endParaRPr lang="en-AU"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effectLst/>
                <a:latin typeface="Times New Roman" panose="02020603050405020304" pitchFamily="18" charset="0"/>
                <a:ea typeface="Times New Roman" panose="02020603050405020304" pitchFamily="18" charset="0"/>
              </a:rPr>
              <a:t>Together, we can stop bullying: </a:t>
            </a:r>
            <a:r>
              <a:rPr lang="en-AU" sz="1800" dirty="0">
                <a:effectLst/>
                <a:latin typeface="Arial" panose="020B0604020202020204" pitchFamily="34" charset="0"/>
                <a:ea typeface="Times New Roman" panose="02020603050405020304" pitchFamily="18" charset="0"/>
              </a:rPr>
              <a:t>Every positive action you take—no matter how small—can help create a safer, kinder school and community. Imagine if everyone agreed to look out for one another, include others, and speak up when things go wrong. That’s how change starts—with you, and with us.</a:t>
            </a:r>
            <a:endParaRPr lang="en-AU"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Times New Roman" panose="02020603050405020304" pitchFamily="18" charset="0"/>
              <a:ea typeface="Times New Roman" panose="02020603050405020304" pitchFamily="18" charset="0"/>
            </a:endParaRPr>
          </a:p>
          <a:p>
            <a:endParaRPr lang="en-AU" dirty="0"/>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9</a:t>
            </a:fld>
            <a:endParaRPr lang="en-US"/>
          </a:p>
        </p:txBody>
      </p:sp>
    </p:spTree>
    <p:extLst>
      <p:ext uri="{BB962C8B-B14F-4D97-AF65-F5344CB8AC3E}">
        <p14:creationId xmlns:p14="http://schemas.microsoft.com/office/powerpoint/2010/main" val="2435093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[Talk about your school’s values, behaviour expectations and how your school will manage reports of bullying]</a:t>
            </a:r>
            <a:endParaRPr lang="en-AU"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800" dirty="0">
              <a:effectLst/>
              <a:latin typeface="Times New Roman" panose="02020603050405020304" pitchFamily="18" charset="0"/>
              <a:ea typeface="Times New Roman" panose="02020603050405020304" pitchFamily="18" charset="0"/>
            </a:endParaRPr>
          </a:p>
          <a:p>
            <a:endParaRPr lang="en-AU" dirty="0"/>
          </a:p>
          <a:p>
            <a:endParaRPr lang="en-AU" dirty="0"/>
          </a:p>
        </p:txBody>
      </p:sp>
      <p:sp>
        <p:nvSpPr>
          <p:cNvPr id="4" name="Slide Number Placeholder 3"/>
          <p:cNvSpPr>
            <a:spLocks noGrp="1"/>
          </p:cNvSpPr>
          <p:nvPr>
            <p:ph type="sldNum" sz="quarter" idx="5"/>
          </p:nvPr>
        </p:nvSpPr>
        <p:spPr/>
        <p:txBody>
          <a:bodyPr/>
          <a:lstStyle/>
          <a:p>
            <a:fld id="{B4FAE61D-F037-7A48-8BF3-D9FA038DAF03}" type="slidenum">
              <a:rPr lang="en-US" smtClean="0"/>
              <a:t>10</a:t>
            </a:fld>
            <a:endParaRPr lang="en-US"/>
          </a:p>
        </p:txBody>
      </p:sp>
    </p:spTree>
    <p:extLst>
      <p:ext uri="{BB962C8B-B14F-4D97-AF65-F5344CB8AC3E}">
        <p14:creationId xmlns:p14="http://schemas.microsoft.com/office/powerpoint/2010/main" val="743204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1B3DF-9DEA-232D-227C-F561F21E79CD}"/>
              </a:ext>
            </a:extLst>
          </p:cNvPr>
          <p:cNvSpPr>
            <a:spLocks noGrp="1"/>
          </p:cNvSpPr>
          <p:nvPr>
            <p:ph type="ctrTitle"/>
          </p:nvPr>
        </p:nvSpPr>
        <p:spPr>
          <a:xfrm>
            <a:off x="1524000" y="1122363"/>
            <a:ext cx="9144000" cy="2387600"/>
          </a:xfrm>
        </p:spPr>
        <p:txBody>
          <a:bodyPr anchor="b"/>
          <a:lstStyle>
            <a:lvl1pPr algn="ctr">
              <a:defRPr sz="6000"/>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D221FC03-263B-C3C7-7407-60C7EC5F22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11933F4-ACBE-93AC-485F-CE594162F7F3}"/>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8D1EB6B2-A3A4-992D-D5D9-1F698B917D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DE7F08-FED1-ACCA-5495-3BEA641F737C}"/>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824711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1A29E-F0C8-85CD-167B-F75C84377F1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E385D39-F137-9994-FC1A-08045AA6682F}"/>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C197D93-F83C-9B1D-5498-1573B7296D55}"/>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6856E994-2CF7-4873-923B-5C1F773080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91B344-2C8F-6A3B-5EB6-FA8EB1AE4921}"/>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3266264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539A5-675F-5BBB-CBD0-DEE7D43BB93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DAF2C5-B00F-FC2B-BF50-D8DB26DFBB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B280BF-9BAC-73E8-FC8D-4A3BCA149CFC}"/>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574C240F-E530-839E-0B42-29F216DFC8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18C82F-BC95-F3C2-E2E5-2F9ED45127C3}"/>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2947776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A7133-A1D9-8A51-C8D4-7677D2C816AD}"/>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E056CC8A-C325-61C3-3071-A0E2ABB432B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C76AE97-A3B0-52E9-6479-5D3574E3A880}"/>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57CB077D-D18D-DBC3-2611-A1FE0754E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DBBF06-59DD-CC3D-C5BA-FC53E9FF3481}"/>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212198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42D0B-3972-4590-6298-43F1A1E2059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66D8115-68F1-AB4F-7DB2-207CEC9211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4D4A07E-E0D8-0C99-60AF-63F17953F9B1}"/>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6BAF8482-3EE9-B0AD-25E9-2C51B6BDAC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E2260-9A85-4157-C798-A4BE48501A59}"/>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223563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AD19E-40FE-F369-4612-D91734D5C64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9128ED3-69D4-1D1F-9243-65DDD27B110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80B4E98B-502C-5C42-EC92-49FE95275C0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507FDB4-B88F-6DB5-CB46-1228D1A6534C}"/>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6" name="Footer Placeholder 5">
            <a:extLst>
              <a:ext uri="{FF2B5EF4-FFF2-40B4-BE49-F238E27FC236}">
                <a16:creationId xmlns:a16="http://schemas.microsoft.com/office/drawing/2014/main" id="{E1D3E9A1-63B9-E76C-2D9B-F4B7924C7B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1BB9C6-A3F2-ECCA-1D48-DE994F6E635D}"/>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334610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15259-61CD-A654-9EEA-AD3836F8CE5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3AA721E-517C-BD05-7551-A128A3ABC9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A00B2C9-1B4F-AF78-7BE2-8FF5C424119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24B9BE03-AAEA-74AC-C53A-1C461ECEA9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D8A33E1-066B-2F7D-FA5B-6EB9BE8EF67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F8CBAC1-9E9B-1C2A-9585-D7CAE30E134C}"/>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8" name="Footer Placeholder 7">
            <a:extLst>
              <a:ext uri="{FF2B5EF4-FFF2-40B4-BE49-F238E27FC236}">
                <a16:creationId xmlns:a16="http://schemas.microsoft.com/office/drawing/2014/main" id="{7F8C5E9D-CD9D-4D61-3A8D-B6F2906FD4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ECF349-C5FC-0A52-4D7F-6326AEAD6B0E}"/>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4039579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1D35B-F53B-1D8E-3588-A66FCC33021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CAB1EF8-471F-02F1-75A5-B71925234975}"/>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4" name="Footer Placeholder 3">
            <a:extLst>
              <a:ext uri="{FF2B5EF4-FFF2-40B4-BE49-F238E27FC236}">
                <a16:creationId xmlns:a16="http://schemas.microsoft.com/office/drawing/2014/main" id="{944BBB5F-ADE9-2F86-B70C-D33907FF3A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17C6F1-914E-3E42-1D34-8E323E5980ED}"/>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3273599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13E8C1-3738-FE54-4BB9-6F53C7F5856D}"/>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3" name="Footer Placeholder 2">
            <a:extLst>
              <a:ext uri="{FF2B5EF4-FFF2-40B4-BE49-F238E27FC236}">
                <a16:creationId xmlns:a16="http://schemas.microsoft.com/office/drawing/2014/main" id="{9DA9F28D-E280-7AA0-A486-4451F4C816D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62802D-FFC4-2E8C-E798-2982457EA953}"/>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2766708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E7360-5310-624D-853B-A27BEC8E6C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3646F8F-9565-9559-5C2A-622E3DE5CD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B22C64DA-5F09-8FCF-EC06-03961A4582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29C006-F8DD-065D-8C56-84FF26CA2559}"/>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6" name="Footer Placeholder 5">
            <a:extLst>
              <a:ext uri="{FF2B5EF4-FFF2-40B4-BE49-F238E27FC236}">
                <a16:creationId xmlns:a16="http://schemas.microsoft.com/office/drawing/2014/main" id="{E15D7C36-BD3B-76B2-9077-A6FE034A06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3E10B7-6DAF-BE89-5520-B8D66C63AAF3}"/>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620959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E2D72-92B7-498F-7803-7A461CDB5A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D71C63E-8440-425B-1C82-CCDBD0B05A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03D92B-24A7-6F16-C2D4-099EE4416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413D679-62BB-98E3-EDD2-EA0047243171}"/>
              </a:ext>
            </a:extLst>
          </p:cNvPr>
          <p:cNvSpPr>
            <a:spLocks noGrp="1"/>
          </p:cNvSpPr>
          <p:nvPr>
            <p:ph type="dt" sz="half" idx="10"/>
          </p:nvPr>
        </p:nvSpPr>
        <p:spPr/>
        <p:txBody>
          <a:bodyPr/>
          <a:lstStyle/>
          <a:p>
            <a:fld id="{6860CBE6-A52A-CB46-9E3C-D8A09C9F9C75}" type="datetimeFigureOut">
              <a:rPr lang="en-US" smtClean="0"/>
              <a:t>6/30/2025</a:t>
            </a:fld>
            <a:endParaRPr lang="en-US"/>
          </a:p>
        </p:txBody>
      </p:sp>
      <p:sp>
        <p:nvSpPr>
          <p:cNvPr id="6" name="Footer Placeholder 5">
            <a:extLst>
              <a:ext uri="{FF2B5EF4-FFF2-40B4-BE49-F238E27FC236}">
                <a16:creationId xmlns:a16="http://schemas.microsoft.com/office/drawing/2014/main" id="{B7A92E68-4CD4-61CF-485B-749DFEEAD6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C5EC06-2A1C-A6CA-3FF9-5FEE5A571B95}"/>
              </a:ext>
            </a:extLst>
          </p:cNvPr>
          <p:cNvSpPr>
            <a:spLocks noGrp="1"/>
          </p:cNvSpPr>
          <p:nvPr>
            <p:ph type="sldNum" sz="quarter" idx="12"/>
          </p:nvPr>
        </p:nvSpPr>
        <p:spPr/>
        <p:txBody>
          <a:bodyPr/>
          <a:lstStyle/>
          <a:p>
            <a:fld id="{D8054507-E5A8-B249-8826-90E57656F7E0}" type="slidenum">
              <a:rPr lang="en-US" smtClean="0"/>
              <a:t>‹#›</a:t>
            </a:fld>
            <a:endParaRPr lang="en-US"/>
          </a:p>
        </p:txBody>
      </p:sp>
    </p:spTree>
    <p:extLst>
      <p:ext uri="{BB962C8B-B14F-4D97-AF65-F5344CB8AC3E}">
        <p14:creationId xmlns:p14="http://schemas.microsoft.com/office/powerpoint/2010/main" val="2034196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ADF89E-3F45-ABE8-8C6F-2DD8B243CA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ACD230FB-DB3C-E8E2-10D4-16AE93F9A6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85652E8-465B-2FA3-BD6C-400D1E77E7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CBE6-A52A-CB46-9E3C-D8A09C9F9C75}" type="datetimeFigureOut">
              <a:rPr lang="en-US" smtClean="0"/>
              <a:t>6/30/2025</a:t>
            </a:fld>
            <a:endParaRPr lang="en-US"/>
          </a:p>
        </p:txBody>
      </p:sp>
      <p:sp>
        <p:nvSpPr>
          <p:cNvPr id="5" name="Footer Placeholder 4">
            <a:extLst>
              <a:ext uri="{FF2B5EF4-FFF2-40B4-BE49-F238E27FC236}">
                <a16:creationId xmlns:a16="http://schemas.microsoft.com/office/drawing/2014/main" id="{A6679385-A9E6-A7DE-4D39-1A8BC6C9A1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B778431-CC48-4BA4-6A7C-59666045B7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54507-E5A8-B249-8826-90E57656F7E0}" type="slidenum">
              <a:rPr lang="en-US" smtClean="0"/>
              <a:t>‹#›</a:t>
            </a:fld>
            <a:endParaRPr lang="en-US"/>
          </a:p>
        </p:txBody>
      </p:sp>
    </p:spTree>
    <p:extLst>
      <p:ext uri="{BB962C8B-B14F-4D97-AF65-F5344CB8AC3E}">
        <p14:creationId xmlns:p14="http://schemas.microsoft.com/office/powerpoint/2010/main" val="1427313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z42MP3qo1S8?feature=oembed" TargetMode="External"/><Relationship Id="rId5" Type="http://schemas.openxmlformats.org/officeDocument/2006/relationships/image" Target="../media/image3.jpe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57E2B-D64D-5486-38AF-0EF6C9AF5161}"/>
              </a:ext>
            </a:extLst>
          </p:cNvPr>
          <p:cNvSpPr>
            <a:spLocks noGrp="1"/>
          </p:cNvSpPr>
          <p:nvPr>
            <p:ph type="ctrTitle"/>
          </p:nvPr>
        </p:nvSpPr>
        <p:spPr>
          <a:xfrm>
            <a:off x="574766" y="2402522"/>
            <a:ext cx="9971314" cy="2387600"/>
          </a:xfrm>
        </p:spPr>
        <p:txBody>
          <a:bodyPr anchor="t">
            <a:normAutofit/>
          </a:bodyPr>
          <a:lstStyle/>
          <a:p>
            <a:pPr algn="l"/>
            <a:r>
              <a:rPr lang="en-US" sz="9600" dirty="0">
                <a:solidFill>
                  <a:schemeClr val="bg1"/>
                </a:solidFill>
                <a:latin typeface="Gill Sans MT Ext Condensed Bold" panose="020B0502020104020203" pitchFamily="34" charset="77"/>
              </a:rPr>
              <a:t>We can all make a difference</a:t>
            </a:r>
          </a:p>
        </p:txBody>
      </p:sp>
      <p:sp>
        <p:nvSpPr>
          <p:cNvPr id="3" name="Subtitle 2">
            <a:extLst>
              <a:ext uri="{FF2B5EF4-FFF2-40B4-BE49-F238E27FC236}">
                <a16:creationId xmlns:a16="http://schemas.microsoft.com/office/drawing/2014/main" id="{5DDB80D6-59DB-8D6D-CCE7-138C32F81739}"/>
              </a:ext>
            </a:extLst>
          </p:cNvPr>
          <p:cNvSpPr>
            <a:spLocks noGrp="1"/>
          </p:cNvSpPr>
          <p:nvPr>
            <p:ph type="subTitle" idx="1"/>
          </p:nvPr>
        </p:nvSpPr>
        <p:spPr>
          <a:xfrm>
            <a:off x="574766" y="5608318"/>
            <a:ext cx="9971314" cy="574367"/>
          </a:xfrm>
        </p:spPr>
        <p:txBody>
          <a:bodyPr anchor="t">
            <a:noAutofit/>
          </a:bodyPr>
          <a:lstStyle/>
          <a:p>
            <a:pPr algn="l"/>
            <a:r>
              <a:rPr lang="en-US" sz="4400" dirty="0">
                <a:solidFill>
                  <a:srgbClr val="D4ACE3"/>
                </a:solidFill>
                <a:latin typeface="Gill Sans MT Ext Condensed Bold" panose="020B0502020104020203" pitchFamily="34" charset="77"/>
              </a:rPr>
              <a:t>Preventing bullying at school</a:t>
            </a:r>
          </a:p>
        </p:txBody>
      </p:sp>
    </p:spTree>
    <p:extLst>
      <p:ext uri="{BB962C8B-B14F-4D97-AF65-F5344CB8AC3E}">
        <p14:creationId xmlns:p14="http://schemas.microsoft.com/office/powerpoint/2010/main" val="3641698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At [insert school name] we:</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[List your school values and behaviour expectations]</a:t>
            </a:r>
          </a:p>
          <a:p>
            <a:pPr marL="0" indent="0">
              <a:buNone/>
            </a:pPr>
            <a:endParaRPr lang="en-AU" sz="2400" dirty="0"/>
          </a:p>
          <a:p>
            <a:pPr marL="0" indent="0">
              <a:buNone/>
            </a:pPr>
            <a:r>
              <a:rPr lang="en-AU" sz="2400" dirty="0"/>
              <a:t>[Refer to your relevant bullying prevention policies, behaviour policies, or student wellbeing and engagement policies]</a:t>
            </a:r>
          </a:p>
        </p:txBody>
      </p:sp>
    </p:spTree>
    <p:extLst>
      <p:ext uri="{BB962C8B-B14F-4D97-AF65-F5344CB8AC3E}">
        <p14:creationId xmlns:p14="http://schemas.microsoft.com/office/powerpoint/2010/main" val="2762919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Help is available</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If you are being bullied or see someone being bullied, help is available at school:</a:t>
            </a:r>
          </a:p>
          <a:p>
            <a:r>
              <a:rPr lang="en-AU" sz="2400" dirty="0"/>
              <a:t>[List the student wellbeing support available at your school – this can include staff members or programs]</a:t>
            </a:r>
          </a:p>
          <a:p>
            <a:pPr marL="0" indent="0">
              <a:buNone/>
            </a:pPr>
            <a:endParaRPr lang="en-AU" sz="2400" dirty="0"/>
          </a:p>
          <a:p>
            <a:pPr marL="0" indent="0">
              <a:buNone/>
            </a:pPr>
            <a:r>
              <a:rPr lang="en-AU" sz="2400" dirty="0"/>
              <a:t>You can also get help from:</a:t>
            </a:r>
          </a:p>
          <a:p>
            <a:r>
              <a:rPr lang="en-AU" sz="2400" dirty="0"/>
              <a:t>Kids Helpline</a:t>
            </a:r>
          </a:p>
          <a:p>
            <a:r>
              <a:rPr lang="en-AU" sz="2400" dirty="0"/>
              <a:t>Headspace</a:t>
            </a:r>
          </a:p>
          <a:p>
            <a:r>
              <a:rPr lang="en-AU" sz="2400" dirty="0"/>
              <a:t>eSafety</a:t>
            </a:r>
          </a:p>
        </p:txBody>
      </p:sp>
    </p:spTree>
    <p:extLst>
      <p:ext uri="{BB962C8B-B14F-4D97-AF65-F5344CB8AC3E}">
        <p14:creationId xmlns:p14="http://schemas.microsoft.com/office/powerpoint/2010/main" val="2425369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Remember…</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Bullying is never OK.</a:t>
            </a:r>
          </a:p>
          <a:p>
            <a:pPr marL="0" indent="0">
              <a:buNone/>
            </a:pPr>
            <a:endParaRPr lang="en-AU" sz="2400" dirty="0"/>
          </a:p>
          <a:p>
            <a:pPr marL="0" indent="0">
              <a:buNone/>
            </a:pPr>
            <a:r>
              <a:rPr lang="en-AU" sz="2400" dirty="0"/>
              <a:t>Bullying is never your fault.</a:t>
            </a:r>
          </a:p>
          <a:p>
            <a:pPr marL="0" indent="0">
              <a:buNone/>
            </a:pPr>
            <a:endParaRPr lang="en-AU" sz="2400" dirty="0"/>
          </a:p>
          <a:p>
            <a:pPr marL="0" indent="0">
              <a:buNone/>
            </a:pPr>
            <a:r>
              <a:rPr lang="en-AU" sz="2400" dirty="0"/>
              <a:t>There is always someone you can reach out to for help.</a:t>
            </a:r>
          </a:p>
        </p:txBody>
      </p:sp>
    </p:spTree>
    <p:extLst>
      <p:ext uri="{BB962C8B-B14F-4D97-AF65-F5344CB8AC3E}">
        <p14:creationId xmlns:p14="http://schemas.microsoft.com/office/powerpoint/2010/main" val="243931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Bullying No Way Week</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US" sz="2400" dirty="0"/>
              <a:t>The theme for 2025 Bullying No Way: National week of action is</a:t>
            </a:r>
          </a:p>
          <a:p>
            <a:pPr marL="0" indent="0">
              <a:buNone/>
            </a:pPr>
            <a:r>
              <a:rPr lang="en-US" sz="2400" dirty="0"/>
              <a:t> </a:t>
            </a:r>
          </a:p>
          <a:p>
            <a:pPr marL="0" indent="0" algn="ctr">
              <a:buNone/>
            </a:pPr>
            <a:r>
              <a:rPr lang="en-US" sz="3600" b="1" dirty="0">
                <a:solidFill>
                  <a:srgbClr val="A200E3"/>
                </a:solidFill>
              </a:rPr>
              <a:t>Be Bold. Be Kind. Speak Up.</a:t>
            </a:r>
            <a:r>
              <a:rPr lang="en-US" sz="3600" dirty="0">
                <a:solidFill>
                  <a:srgbClr val="A200E3"/>
                </a:solidFill>
              </a:rPr>
              <a:t> </a:t>
            </a:r>
          </a:p>
          <a:p>
            <a:endParaRPr lang="en-AU" sz="2400" dirty="0"/>
          </a:p>
          <a:p>
            <a:pPr marL="0" indent="0">
              <a:buNone/>
            </a:pPr>
            <a:r>
              <a:rPr lang="en-AU" sz="2400" dirty="0"/>
              <a:t>Bullying can happen anywhere—at school, online and in the community. </a:t>
            </a:r>
          </a:p>
          <a:p>
            <a:pPr marL="0" indent="0">
              <a:buNone/>
            </a:pPr>
            <a:endParaRPr lang="en-AU" sz="2400" dirty="0"/>
          </a:p>
          <a:p>
            <a:pPr marL="0" indent="0">
              <a:buNone/>
            </a:pPr>
            <a:r>
              <a:rPr lang="en-AU" sz="2400" dirty="0"/>
              <a:t>But everyone has the power to help stop it.</a:t>
            </a:r>
          </a:p>
        </p:txBody>
      </p:sp>
    </p:spTree>
    <p:extLst>
      <p:ext uri="{BB962C8B-B14F-4D97-AF65-F5344CB8AC3E}">
        <p14:creationId xmlns:p14="http://schemas.microsoft.com/office/powerpoint/2010/main" val="276523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What is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Bullying is when one person, or a group of people, with more power than someone else, repeatedly hurts or upsets them.</a:t>
            </a:r>
          </a:p>
          <a:p>
            <a:endParaRPr lang="en-AU" sz="2400" dirty="0"/>
          </a:p>
          <a:p>
            <a:pPr marL="0" indent="0">
              <a:buNone/>
            </a:pPr>
            <a:r>
              <a:rPr lang="en-AU" sz="2400" dirty="0"/>
              <a:t>This power can come from being seen as more popular, stronger, or part of a group.</a:t>
            </a:r>
          </a:p>
          <a:p>
            <a:endParaRPr lang="en-AU" sz="2400" dirty="0"/>
          </a:p>
          <a:p>
            <a:pPr marL="0" indent="0">
              <a:buNone/>
            </a:pPr>
            <a:r>
              <a:rPr lang="en-AU" sz="2400" dirty="0"/>
              <a:t>They might repeatedly try to hurt the person physically, socially exclude them, or say and do mean or embarrassing things to them.</a:t>
            </a:r>
          </a:p>
          <a:p>
            <a:endParaRPr lang="en-US" sz="2400" dirty="0"/>
          </a:p>
        </p:txBody>
      </p:sp>
    </p:spTree>
    <p:extLst>
      <p:ext uri="{BB962C8B-B14F-4D97-AF65-F5344CB8AC3E}">
        <p14:creationId xmlns:p14="http://schemas.microsoft.com/office/powerpoint/2010/main" val="3907895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What is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Examples of bullying could be when someone:</a:t>
            </a:r>
          </a:p>
          <a:p>
            <a:r>
              <a:rPr lang="en-AU" sz="2400" dirty="0"/>
              <a:t>keeps picking on you again and again and tries to make you feel bad</a:t>
            </a:r>
          </a:p>
          <a:p>
            <a:r>
              <a:rPr lang="en-AU" sz="2400" dirty="0"/>
              <a:t>says or does lots of mean things that upset you</a:t>
            </a:r>
          </a:p>
          <a:p>
            <a:r>
              <a:rPr lang="en-AU" sz="2400" dirty="0"/>
              <a:t>makes fun of you a lot</a:t>
            </a:r>
          </a:p>
          <a:p>
            <a:r>
              <a:rPr lang="en-AU" sz="2400" dirty="0"/>
              <a:t>tries to stop you from joining in or make others not like you</a:t>
            </a:r>
          </a:p>
          <a:p>
            <a:r>
              <a:rPr lang="en-AU" sz="2400" dirty="0"/>
              <a:t>keeps hurting you (such as hitting or punching)</a:t>
            </a:r>
          </a:p>
          <a:p>
            <a:endParaRPr lang="en-US" sz="2400" dirty="0"/>
          </a:p>
        </p:txBody>
      </p:sp>
    </p:spTree>
    <p:extLst>
      <p:ext uri="{BB962C8B-B14F-4D97-AF65-F5344CB8AC3E}">
        <p14:creationId xmlns:p14="http://schemas.microsoft.com/office/powerpoint/2010/main" val="427897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What is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Bullying can happen in person or online. It might be something people can see or it might be hidden.</a:t>
            </a:r>
          </a:p>
          <a:p>
            <a:endParaRPr lang="en-AU" sz="2400" dirty="0"/>
          </a:p>
          <a:p>
            <a:pPr marL="0" indent="0">
              <a:buNone/>
            </a:pPr>
            <a:r>
              <a:rPr lang="en-AU" sz="2400" dirty="0"/>
              <a:t>Sometimes you might have a fight or argument with someone. </a:t>
            </a:r>
            <a:br>
              <a:rPr lang="en-AU" sz="2400" dirty="0"/>
            </a:br>
            <a:r>
              <a:rPr lang="en-AU" sz="2400" dirty="0"/>
              <a:t>If it happens once, it is not bullying even though it can be upsetting.</a:t>
            </a:r>
          </a:p>
          <a:p>
            <a:endParaRPr lang="en-AU" sz="2400" dirty="0"/>
          </a:p>
          <a:p>
            <a:pPr marL="0" indent="0">
              <a:buNone/>
            </a:pPr>
            <a:r>
              <a:rPr lang="en-AU" sz="2400" dirty="0"/>
              <a:t>It is also not bullying if you sometimes fight with a friend and you can sort it out.</a:t>
            </a:r>
            <a:br>
              <a:rPr lang="en-AU" sz="2400" dirty="0"/>
            </a:br>
            <a:endParaRPr lang="en-AU" sz="2400" dirty="0"/>
          </a:p>
          <a:p>
            <a:pPr marL="0" indent="0" algn="ctr">
              <a:buNone/>
            </a:pPr>
            <a:r>
              <a:rPr lang="en-AU" sz="2400" b="1" dirty="0"/>
              <a:t>Bullying is not OK. You have the right to feel safe.</a:t>
            </a:r>
          </a:p>
        </p:txBody>
      </p:sp>
    </p:spTree>
    <p:extLst>
      <p:ext uri="{BB962C8B-B14F-4D97-AF65-F5344CB8AC3E}">
        <p14:creationId xmlns:p14="http://schemas.microsoft.com/office/powerpoint/2010/main" val="390336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What is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r>
              <a:rPr lang="en-AU" sz="2400" b="1" dirty="0"/>
              <a:t>Ongoing</a:t>
            </a:r>
            <a:r>
              <a:rPr lang="en-AU" sz="2400" dirty="0"/>
              <a:t> and </a:t>
            </a:r>
            <a:r>
              <a:rPr lang="en-AU" sz="2400" b="1" dirty="0"/>
              <a:t>deliberate</a:t>
            </a:r>
            <a:r>
              <a:rPr lang="en-AU" sz="2400" dirty="0"/>
              <a:t> misuse of power in relationships.</a:t>
            </a:r>
          </a:p>
          <a:p>
            <a:r>
              <a:rPr lang="en-AU" sz="2400" b="1" dirty="0"/>
              <a:t>Repeated</a:t>
            </a:r>
            <a:r>
              <a:rPr lang="en-AU" sz="2400" dirty="0"/>
              <a:t> </a:t>
            </a:r>
            <a:r>
              <a:rPr lang="en-AU" sz="2400" b="1" dirty="0"/>
              <a:t>verbal</a:t>
            </a:r>
            <a:r>
              <a:rPr lang="en-AU" sz="2400" dirty="0"/>
              <a:t>, </a:t>
            </a:r>
            <a:r>
              <a:rPr lang="en-AU" sz="2400" b="1" dirty="0"/>
              <a:t>physical</a:t>
            </a:r>
            <a:r>
              <a:rPr lang="en-AU" sz="2400" dirty="0"/>
              <a:t> and/or </a:t>
            </a:r>
            <a:r>
              <a:rPr lang="en-AU" sz="2400" b="1" dirty="0"/>
              <a:t>social</a:t>
            </a:r>
            <a:r>
              <a:rPr lang="en-AU" sz="2400" dirty="0"/>
              <a:t> behaviour.</a:t>
            </a:r>
          </a:p>
          <a:p>
            <a:r>
              <a:rPr lang="en-AU" sz="2400" dirty="0"/>
              <a:t>Intended to cause </a:t>
            </a:r>
            <a:r>
              <a:rPr lang="en-AU" sz="2400" b="1" dirty="0"/>
              <a:t>physical</a:t>
            </a:r>
            <a:r>
              <a:rPr lang="en-AU" sz="2400" dirty="0"/>
              <a:t>, </a:t>
            </a:r>
            <a:r>
              <a:rPr lang="en-AU" sz="2400" b="1" dirty="0"/>
              <a:t>social</a:t>
            </a:r>
            <a:r>
              <a:rPr lang="en-AU" sz="2400" dirty="0"/>
              <a:t> and/or </a:t>
            </a:r>
            <a:r>
              <a:rPr lang="en-AU" sz="2400" b="1" dirty="0"/>
              <a:t>psychological</a:t>
            </a:r>
            <a:r>
              <a:rPr lang="en-AU" sz="2400" dirty="0"/>
              <a:t> </a:t>
            </a:r>
            <a:r>
              <a:rPr lang="en-AU" sz="2400" b="1" dirty="0"/>
              <a:t>harm</a:t>
            </a:r>
            <a:r>
              <a:rPr lang="en-AU" sz="2400" dirty="0"/>
              <a:t>.</a:t>
            </a:r>
          </a:p>
          <a:p>
            <a:pPr marL="0" indent="0">
              <a:buNone/>
            </a:pPr>
            <a:endParaRPr lang="en-AU" sz="2400" dirty="0"/>
          </a:p>
          <a:p>
            <a:pPr marL="0" indent="0">
              <a:buNone/>
            </a:pPr>
            <a:r>
              <a:rPr lang="en-AU" sz="2400" dirty="0"/>
              <a:t>It can involve an individual or group misusing their power, or perceived power, over one or more persons who feel unable to stop it from happening.</a:t>
            </a:r>
          </a:p>
        </p:txBody>
      </p:sp>
    </p:spTree>
    <p:extLst>
      <p:ext uri="{BB962C8B-B14F-4D97-AF65-F5344CB8AC3E}">
        <p14:creationId xmlns:p14="http://schemas.microsoft.com/office/powerpoint/2010/main" val="1605205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What is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Bullying can happen in person or online. It might be something people can see or it might be hidden.</a:t>
            </a:r>
          </a:p>
          <a:p>
            <a:pPr marL="0" indent="0">
              <a:buNone/>
            </a:pPr>
            <a:endParaRPr lang="en-AU" sz="2400" dirty="0"/>
          </a:p>
          <a:p>
            <a:pPr marL="0" indent="0">
              <a:buNone/>
            </a:pPr>
            <a:r>
              <a:rPr lang="en-AU" sz="2400" dirty="0"/>
              <a:t>If someone behaves in a mean or aggressive way on one occasion it isn’t bullying, even though it is not respectful or acceptable.</a:t>
            </a:r>
          </a:p>
          <a:p>
            <a:pPr marL="0" indent="0">
              <a:buNone/>
            </a:pPr>
            <a:endParaRPr lang="en-AU" sz="2400" dirty="0"/>
          </a:p>
          <a:p>
            <a:pPr marL="0" indent="0">
              <a:buNone/>
            </a:pPr>
            <a:r>
              <a:rPr lang="en-AU" sz="2400" dirty="0"/>
              <a:t>A fight or disagreement between two people of equal power or status isn’t bullying.</a:t>
            </a:r>
            <a:br>
              <a:rPr lang="en-AU" sz="2400" dirty="0"/>
            </a:br>
            <a:endParaRPr lang="en-AU" sz="2400" dirty="0"/>
          </a:p>
          <a:p>
            <a:pPr marL="0" indent="0" algn="ctr">
              <a:buNone/>
            </a:pPr>
            <a:r>
              <a:rPr lang="en-AU" sz="2400" b="1" dirty="0"/>
              <a:t>Bullying is not OK. You have the right to feel safe.</a:t>
            </a:r>
          </a:p>
        </p:txBody>
      </p:sp>
    </p:spTree>
    <p:extLst>
      <p:ext uri="{BB962C8B-B14F-4D97-AF65-F5344CB8AC3E}">
        <p14:creationId xmlns:p14="http://schemas.microsoft.com/office/powerpoint/2010/main" val="4222908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Be Bold. Be Kind. Speak Up</a:t>
            </a:r>
          </a:p>
        </p:txBody>
      </p:sp>
      <p:pic>
        <p:nvPicPr>
          <p:cNvPr id="4" name="Online Media 3" title="Bullying No Way 2025: National week of action - Be bold. Be kind. Speak up.">
            <a:hlinkClick r:id="" action="ppaction://media"/>
            <a:extLst>
              <a:ext uri="{FF2B5EF4-FFF2-40B4-BE49-F238E27FC236}">
                <a16:creationId xmlns:a16="http://schemas.microsoft.com/office/drawing/2014/main" id="{83B3755C-0CE5-DD2A-1A77-35FE0CB0631F}"/>
              </a:ext>
            </a:extLst>
          </p:cNvPr>
          <p:cNvPicPr>
            <a:picLocks noRot="1" noChangeAspect="1"/>
          </p:cNvPicPr>
          <p:nvPr>
            <a:videoFile r:link="rId1"/>
          </p:nvPr>
        </p:nvPicPr>
        <p:blipFill>
          <a:blip r:embed="rId5"/>
          <a:stretch>
            <a:fillRect/>
          </a:stretch>
        </p:blipFill>
        <p:spPr>
          <a:xfrm>
            <a:off x="757238" y="1398505"/>
            <a:ext cx="7858125" cy="4439851"/>
          </a:xfrm>
          <a:prstGeom prst="rect">
            <a:avLst/>
          </a:prstGeom>
        </p:spPr>
      </p:pic>
    </p:spTree>
    <p:extLst>
      <p:ext uri="{BB962C8B-B14F-4D97-AF65-F5344CB8AC3E}">
        <p14:creationId xmlns:p14="http://schemas.microsoft.com/office/powerpoint/2010/main" val="322938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BE50D-2226-DACF-B262-CFDBB2EB5FEA}"/>
              </a:ext>
            </a:extLst>
          </p:cNvPr>
          <p:cNvSpPr>
            <a:spLocks noGrp="1"/>
          </p:cNvSpPr>
          <p:nvPr>
            <p:ph type="title"/>
          </p:nvPr>
        </p:nvSpPr>
        <p:spPr>
          <a:xfrm>
            <a:off x="670560" y="365125"/>
            <a:ext cx="10824754" cy="1325563"/>
          </a:xfrm>
        </p:spPr>
        <p:txBody>
          <a:bodyPr>
            <a:normAutofit/>
          </a:bodyPr>
          <a:lstStyle/>
          <a:p>
            <a:r>
              <a:rPr lang="en-US" sz="5400" dirty="0">
                <a:solidFill>
                  <a:srgbClr val="A200E3"/>
                </a:solidFill>
                <a:latin typeface="Gill Sans MT Ext Condensed Bold" panose="020B0502020104020203" pitchFamily="34" charset="77"/>
              </a:rPr>
              <a:t>How can we stop bullying?</a:t>
            </a:r>
          </a:p>
        </p:txBody>
      </p:sp>
      <p:sp>
        <p:nvSpPr>
          <p:cNvPr id="3" name="Content Placeholder 2">
            <a:extLst>
              <a:ext uri="{FF2B5EF4-FFF2-40B4-BE49-F238E27FC236}">
                <a16:creationId xmlns:a16="http://schemas.microsoft.com/office/drawing/2014/main" id="{F0BF05F3-6D1C-5EF1-E673-44A262A25AB9}"/>
              </a:ext>
            </a:extLst>
          </p:cNvPr>
          <p:cNvSpPr>
            <a:spLocks noGrp="1"/>
          </p:cNvSpPr>
          <p:nvPr>
            <p:ph idx="1"/>
          </p:nvPr>
        </p:nvSpPr>
        <p:spPr>
          <a:xfrm>
            <a:off x="670560" y="1825625"/>
            <a:ext cx="10824754" cy="4351338"/>
          </a:xfrm>
        </p:spPr>
        <p:txBody>
          <a:bodyPr>
            <a:normAutofit/>
          </a:bodyPr>
          <a:lstStyle/>
          <a:p>
            <a:pPr marL="0" indent="0">
              <a:buNone/>
            </a:pPr>
            <a:r>
              <a:rPr lang="en-AU" sz="2400" dirty="0"/>
              <a:t>Be Bold: You have the power to help</a:t>
            </a:r>
          </a:p>
          <a:p>
            <a:pPr marL="0" indent="0">
              <a:buNone/>
            </a:pPr>
            <a:br>
              <a:rPr lang="en-AU" sz="2400" dirty="0"/>
            </a:br>
            <a:r>
              <a:rPr lang="en-AU" sz="2400" dirty="0"/>
              <a:t>Be Kind: Small actions make a big impact</a:t>
            </a:r>
          </a:p>
          <a:p>
            <a:pPr marL="0" indent="0">
              <a:buNone/>
            </a:pPr>
            <a:br>
              <a:rPr lang="en-AU" sz="2400" dirty="0"/>
            </a:br>
            <a:r>
              <a:rPr lang="en-AU" sz="2400" dirty="0"/>
              <a:t>Speak Up: Speak up against bullying</a:t>
            </a:r>
          </a:p>
          <a:p>
            <a:pPr marL="0" indent="0">
              <a:buNone/>
            </a:pPr>
            <a:br>
              <a:rPr lang="en-AU" sz="2400" dirty="0"/>
            </a:br>
            <a:r>
              <a:rPr lang="en-AU" sz="2400" dirty="0"/>
              <a:t>Think before you post or speak</a:t>
            </a:r>
          </a:p>
          <a:p>
            <a:pPr marL="0" indent="0">
              <a:buNone/>
            </a:pPr>
            <a:br>
              <a:rPr lang="en-AU" sz="2400" dirty="0"/>
            </a:br>
            <a:r>
              <a:rPr lang="en-AU" sz="2400" dirty="0"/>
              <a:t>Together, we can stop bullying – a whole community approach</a:t>
            </a:r>
          </a:p>
        </p:txBody>
      </p:sp>
    </p:spTree>
    <p:extLst>
      <p:ext uri="{BB962C8B-B14F-4D97-AF65-F5344CB8AC3E}">
        <p14:creationId xmlns:p14="http://schemas.microsoft.com/office/powerpoint/2010/main" val="2836647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403</TotalTime>
  <Words>1216</Words>
  <Application>Microsoft Office PowerPoint</Application>
  <PresentationFormat>Widescreen</PresentationFormat>
  <Paragraphs>122</Paragraphs>
  <Slides>12</Slides>
  <Notes>11</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Arial</vt:lpstr>
      <vt:lpstr>Calibri</vt:lpstr>
      <vt:lpstr>Gill Sans MT Ext Condensed Bold</vt:lpstr>
      <vt:lpstr>Times New Roman</vt:lpstr>
      <vt:lpstr>Office Theme</vt:lpstr>
      <vt:lpstr>We can all make a difference</vt:lpstr>
      <vt:lpstr>Bullying No Way Week</vt:lpstr>
      <vt:lpstr>What is bullying?</vt:lpstr>
      <vt:lpstr>What is bullying?</vt:lpstr>
      <vt:lpstr>What is bullying?</vt:lpstr>
      <vt:lpstr>What is bullying?</vt:lpstr>
      <vt:lpstr>What is bullying?</vt:lpstr>
      <vt:lpstr>Be Bold. Be Kind. Speak Up</vt:lpstr>
      <vt:lpstr>How can we stop bullying?</vt:lpstr>
      <vt:lpstr>At [insert school name] we:</vt:lpstr>
      <vt:lpstr>Help is available</vt:lpstr>
      <vt:lpstr>Remember…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dc:title>
  <dc:creator>Tricia Scanlan</dc:creator>
  <cp:lastModifiedBy>MAYNE, Kelli</cp:lastModifiedBy>
  <cp:revision>15</cp:revision>
  <dcterms:created xsi:type="dcterms:W3CDTF">2024-05-13T00:22:24Z</dcterms:created>
  <dcterms:modified xsi:type="dcterms:W3CDTF">2025-06-30T03:29:14Z</dcterms:modified>
</cp:coreProperties>
</file>