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4"/>
  </p:notesMasterIdLst>
  <p:sldIdLst>
    <p:sldId id="389" r:id="rId5"/>
    <p:sldId id="432" r:id="rId6"/>
    <p:sldId id="434" r:id="rId7"/>
    <p:sldId id="429" r:id="rId8"/>
    <p:sldId id="435" r:id="rId9"/>
    <p:sldId id="404" r:id="rId10"/>
    <p:sldId id="437" r:id="rId11"/>
    <p:sldId id="415" r:id="rId12"/>
    <p:sldId id="425" r:id="rId13"/>
    <p:sldId id="392" r:id="rId14"/>
    <p:sldId id="436" r:id="rId15"/>
    <p:sldId id="394" r:id="rId16"/>
    <p:sldId id="395" r:id="rId17"/>
    <p:sldId id="393" r:id="rId18"/>
    <p:sldId id="399" r:id="rId19"/>
    <p:sldId id="433" r:id="rId20"/>
    <p:sldId id="396" r:id="rId21"/>
    <p:sldId id="421" r:id="rId22"/>
    <p:sldId id="438" r:id="rId23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Goddard" initials="SG" lastIdx="1" clrIdx="0">
    <p:extLst>
      <p:ext uri="{19B8F6BF-5375-455C-9EA6-DF929625EA0E}">
        <p15:presenceInfo xmlns:p15="http://schemas.microsoft.com/office/powerpoint/2012/main" userId="S::Sarah.Goddard@mbie.govt.nz::c2c7c911-dbd1-443a-9804-96afb4d670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7BF"/>
    <a:srgbClr val="35A135"/>
    <a:srgbClr val="016273"/>
    <a:srgbClr val="F23E8B"/>
    <a:srgbClr val="93D500"/>
    <a:srgbClr val="96D700"/>
    <a:srgbClr val="006272"/>
    <a:srgbClr val="FFFFFF"/>
    <a:srgbClr val="339933"/>
    <a:srgbClr val="E7E71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CB3EE-5543-421E-B1A6-51D5701486C6}" v="20" dt="2023-04-12T00:37:52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0567" autoAdjust="0"/>
  </p:normalViewPr>
  <p:slideViewPr>
    <p:cSldViewPr snapToGrid="0">
      <p:cViewPr varScale="1">
        <p:scale>
          <a:sx n="68" d="100"/>
          <a:sy n="68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Reynolds" userId="484aa478-8b88-4b97-b9db-bff2bf68f6ff" providerId="ADAL" clId="{2ABCB3EE-5543-421E-B1A6-51D5701486C6}"/>
    <pc:docChg chg="modSld">
      <pc:chgData name="Jane Reynolds" userId="484aa478-8b88-4b97-b9db-bff2bf68f6ff" providerId="ADAL" clId="{2ABCB3EE-5543-421E-B1A6-51D5701486C6}" dt="2023-04-12T00:37:38.303" v="1" actId="14100"/>
      <pc:docMkLst>
        <pc:docMk/>
      </pc:docMkLst>
      <pc:sldChg chg="modSp mod">
        <pc:chgData name="Jane Reynolds" userId="484aa478-8b88-4b97-b9db-bff2bf68f6ff" providerId="ADAL" clId="{2ABCB3EE-5543-421E-B1A6-51D5701486C6}" dt="2023-04-12T00:37:38.303" v="1" actId="14100"/>
        <pc:sldMkLst>
          <pc:docMk/>
          <pc:sldMk cId="888905258" sldId="389"/>
        </pc:sldMkLst>
        <pc:spChg chg="mod">
          <ac:chgData name="Jane Reynolds" userId="484aa478-8b88-4b97-b9db-bff2bf68f6ff" providerId="ADAL" clId="{2ABCB3EE-5543-421E-B1A6-51D5701486C6}" dt="2023-04-12T00:37:38.303" v="1" actId="14100"/>
          <ac:spMkLst>
            <pc:docMk/>
            <pc:sldMk cId="888905258" sldId="389"/>
            <ac:spMk id="2" creationId="{18D691C7-65E3-4D3C-A6AE-ADF8F7B4ECF5}"/>
          </ac:spMkLst>
        </pc:spChg>
      </pc:sldChg>
      <pc:sldChg chg="modSp">
        <pc:chgData name="Jane Reynolds" userId="484aa478-8b88-4b97-b9db-bff2bf68f6ff" providerId="ADAL" clId="{2ABCB3EE-5543-421E-B1A6-51D5701486C6}" dt="2023-04-12T00:25:07.684" v="0" actId="1076"/>
        <pc:sldMkLst>
          <pc:docMk/>
          <pc:sldMk cId="1757337045" sldId="421"/>
        </pc:sldMkLst>
        <pc:picChg chg="mod">
          <ac:chgData name="Jane Reynolds" userId="484aa478-8b88-4b97-b9db-bff2bf68f6ff" providerId="ADAL" clId="{2ABCB3EE-5543-421E-B1A6-51D5701486C6}" dt="2023-04-12T00:25:07.684" v="0" actId="1076"/>
          <ac:picMkLst>
            <pc:docMk/>
            <pc:sldMk cId="1757337045" sldId="421"/>
            <ac:picMk id="1026" creationId="{E33960CA-4AD6-DBE4-D7F8-7BE40F6F1DF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63452-A513-442F-856E-26EF1AEC342C}" type="doc">
      <dgm:prSet loTypeId="urn:microsoft.com/office/officeart/2011/layout/Circle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NZ"/>
        </a:p>
      </dgm:t>
    </dgm:pt>
    <dgm:pt modelId="{05FF42CE-6C3E-4C05-BCAE-87AC46277353}">
      <dgm:prSet/>
      <dgm:spPr/>
      <dgm:t>
        <a:bodyPr/>
        <a:lstStyle/>
        <a:p>
          <a:r>
            <a:rPr lang="en-NZ" dirty="0" err="1"/>
            <a:t>Ohanga</a:t>
          </a:r>
          <a:r>
            <a:rPr lang="en-NZ" dirty="0"/>
            <a:t> / Economy</a:t>
          </a:r>
        </a:p>
      </dgm:t>
    </dgm:pt>
    <dgm:pt modelId="{CDE592BD-A29A-44EE-AFDF-B7D9B54FDDD5}" type="parTrans" cxnId="{415FB6AC-E9EA-47B2-864D-FA79D17DE06B}">
      <dgm:prSet/>
      <dgm:spPr/>
      <dgm:t>
        <a:bodyPr/>
        <a:lstStyle/>
        <a:p>
          <a:endParaRPr lang="en-NZ"/>
        </a:p>
      </dgm:t>
    </dgm:pt>
    <dgm:pt modelId="{C7C55674-A50D-491E-A87E-43F95E7B2513}" type="sibTrans" cxnId="{415FB6AC-E9EA-47B2-864D-FA79D17DE06B}">
      <dgm:prSet/>
      <dgm:spPr/>
      <dgm:t>
        <a:bodyPr/>
        <a:lstStyle/>
        <a:p>
          <a:endParaRPr lang="en-NZ"/>
        </a:p>
      </dgm:t>
    </dgm:pt>
    <dgm:pt modelId="{C4974039-55BA-47EF-AF48-8F2FA741F596}">
      <dgm:prSet/>
      <dgm:spPr/>
      <dgm:t>
        <a:bodyPr/>
        <a:lstStyle/>
        <a:p>
          <a:r>
            <a:rPr lang="en-NZ" dirty="0"/>
            <a:t>Manuhiri</a:t>
          </a:r>
        </a:p>
      </dgm:t>
    </dgm:pt>
    <dgm:pt modelId="{B0E2EFE3-E9EE-47E2-B5D2-50BBFAEA226C}" type="parTrans" cxnId="{05783B6E-CDA7-4D2D-9C9A-E203BA0B4965}">
      <dgm:prSet/>
      <dgm:spPr/>
      <dgm:t>
        <a:bodyPr/>
        <a:lstStyle/>
        <a:p>
          <a:endParaRPr lang="en-NZ"/>
        </a:p>
      </dgm:t>
    </dgm:pt>
    <dgm:pt modelId="{D5A659D2-0A3F-487F-AEF7-2D217FFA7CD5}" type="sibTrans" cxnId="{05783B6E-CDA7-4D2D-9C9A-E203BA0B4965}">
      <dgm:prSet/>
      <dgm:spPr/>
      <dgm:t>
        <a:bodyPr/>
        <a:lstStyle/>
        <a:p>
          <a:endParaRPr lang="en-NZ"/>
        </a:p>
      </dgm:t>
    </dgm:pt>
    <dgm:pt modelId="{05C6E1E3-667F-4FED-8C0C-3D16DBA111ED}">
      <dgm:prSet/>
      <dgm:spPr/>
      <dgm:t>
        <a:bodyPr/>
        <a:lstStyle/>
        <a:p>
          <a:r>
            <a:rPr lang="en-NZ" dirty="0"/>
            <a:t>Te </a:t>
          </a:r>
          <a:r>
            <a:rPr lang="en-NZ" dirty="0" err="1"/>
            <a:t>Taiao</a:t>
          </a:r>
          <a:endParaRPr lang="en-NZ" dirty="0"/>
        </a:p>
      </dgm:t>
    </dgm:pt>
    <dgm:pt modelId="{4BF0B224-FDE1-420E-AD58-730F0C082226}" type="parTrans" cxnId="{2A0F7B00-5F49-4E31-96BB-614B58817C83}">
      <dgm:prSet/>
      <dgm:spPr/>
      <dgm:t>
        <a:bodyPr/>
        <a:lstStyle/>
        <a:p>
          <a:endParaRPr lang="en-NZ"/>
        </a:p>
      </dgm:t>
    </dgm:pt>
    <dgm:pt modelId="{37597BB6-2099-43C3-BC09-B32F3E670BCE}" type="sibTrans" cxnId="{2A0F7B00-5F49-4E31-96BB-614B58817C83}">
      <dgm:prSet/>
      <dgm:spPr/>
      <dgm:t>
        <a:bodyPr/>
        <a:lstStyle/>
        <a:p>
          <a:endParaRPr lang="en-NZ"/>
        </a:p>
      </dgm:t>
    </dgm:pt>
    <dgm:pt modelId="{271C36A7-648E-4683-A478-1091DF5B0644}">
      <dgm:prSet/>
      <dgm:spPr/>
      <dgm:t>
        <a:bodyPr/>
        <a:lstStyle/>
        <a:p>
          <a:r>
            <a:rPr lang="en-NZ" dirty="0" err="1"/>
            <a:t>Rohe</a:t>
          </a:r>
          <a:endParaRPr lang="en-NZ" dirty="0"/>
        </a:p>
      </dgm:t>
    </dgm:pt>
    <dgm:pt modelId="{2B0A56B2-43BA-4D1B-B97E-6A3C0F5CBD2C}" type="parTrans" cxnId="{0CEE5111-EFC3-4774-9184-472FCFC06A8B}">
      <dgm:prSet/>
      <dgm:spPr/>
      <dgm:t>
        <a:bodyPr/>
        <a:lstStyle/>
        <a:p>
          <a:endParaRPr lang="en-NZ"/>
        </a:p>
      </dgm:t>
    </dgm:pt>
    <dgm:pt modelId="{333CA1C2-F80B-4DCF-892E-C282E1C9DB77}" type="sibTrans" cxnId="{0CEE5111-EFC3-4774-9184-472FCFC06A8B}">
      <dgm:prSet/>
      <dgm:spPr/>
      <dgm:t>
        <a:bodyPr/>
        <a:lstStyle/>
        <a:p>
          <a:endParaRPr lang="en-NZ"/>
        </a:p>
      </dgm:t>
    </dgm:pt>
    <dgm:pt modelId="{D9AF4D2B-01B6-47FE-A2E4-2AE00AC39240}">
      <dgm:prSet/>
      <dgm:spPr/>
      <dgm:t>
        <a:bodyPr/>
        <a:lstStyle/>
        <a:p>
          <a:r>
            <a:rPr lang="en-NZ" dirty="0" err="1"/>
            <a:t>Tātou</a:t>
          </a:r>
          <a:endParaRPr lang="en-NZ" dirty="0"/>
        </a:p>
      </dgm:t>
    </dgm:pt>
    <dgm:pt modelId="{D9A20C0D-EF41-49AA-8885-9C1F61A16BE5}" type="parTrans" cxnId="{ED38D606-6E24-4486-98F3-F606F5AE80B4}">
      <dgm:prSet/>
      <dgm:spPr/>
      <dgm:t>
        <a:bodyPr/>
        <a:lstStyle/>
        <a:p>
          <a:endParaRPr lang="en-NZ"/>
        </a:p>
      </dgm:t>
    </dgm:pt>
    <dgm:pt modelId="{6795452F-AB8E-45F0-83FA-DB58C54D028C}" type="sibTrans" cxnId="{ED38D606-6E24-4486-98F3-F606F5AE80B4}">
      <dgm:prSet/>
      <dgm:spPr/>
      <dgm:t>
        <a:bodyPr/>
        <a:lstStyle/>
        <a:p>
          <a:endParaRPr lang="en-NZ"/>
        </a:p>
      </dgm:t>
    </dgm:pt>
    <dgm:pt modelId="{21B05DE7-C983-4301-9E6B-A71FE65B62B4}">
      <dgm:prSet/>
      <dgm:spPr/>
      <dgm:t>
        <a:bodyPr/>
        <a:lstStyle/>
        <a:p>
          <a:endParaRPr lang="en-NZ" dirty="0"/>
        </a:p>
      </dgm:t>
    </dgm:pt>
    <dgm:pt modelId="{37AF985F-0BED-4DDE-BB72-00A15C049098}" type="parTrans" cxnId="{379FE14D-94D6-4D62-9204-9BD985DEAB09}">
      <dgm:prSet/>
      <dgm:spPr/>
      <dgm:t>
        <a:bodyPr/>
        <a:lstStyle/>
        <a:p>
          <a:endParaRPr lang="en-NZ"/>
        </a:p>
      </dgm:t>
    </dgm:pt>
    <dgm:pt modelId="{789E4BF9-763F-4611-9D1F-52C3FB05C244}" type="sibTrans" cxnId="{379FE14D-94D6-4D62-9204-9BD985DEAB09}">
      <dgm:prSet/>
      <dgm:spPr/>
      <dgm:t>
        <a:bodyPr/>
        <a:lstStyle/>
        <a:p>
          <a:endParaRPr lang="en-NZ"/>
        </a:p>
      </dgm:t>
    </dgm:pt>
    <dgm:pt modelId="{49A59529-7E93-458B-BC96-965D1599ECEE}" type="pres">
      <dgm:prSet presAssocID="{26D63452-A513-442F-856E-26EF1AEC342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881ACDD-4D0F-426C-A506-B19387132D2E}" type="pres">
      <dgm:prSet presAssocID="{D9AF4D2B-01B6-47FE-A2E4-2AE00AC39240}" presName="Accent5" presStyleCnt="0"/>
      <dgm:spPr/>
    </dgm:pt>
    <dgm:pt modelId="{E449D5D9-CF00-4950-897C-D1F430407EA0}" type="pres">
      <dgm:prSet presAssocID="{D9AF4D2B-01B6-47FE-A2E4-2AE00AC39240}" presName="Accent" presStyleLbl="node1" presStyleIdx="0" presStyleCnt="5"/>
      <dgm:spPr/>
    </dgm:pt>
    <dgm:pt modelId="{961F5D07-0145-49A8-8CDA-D638C2986A5B}" type="pres">
      <dgm:prSet presAssocID="{D9AF4D2B-01B6-47FE-A2E4-2AE00AC39240}" presName="ParentBackground5" presStyleCnt="0"/>
      <dgm:spPr/>
    </dgm:pt>
    <dgm:pt modelId="{E3C66AB8-C2BB-4F74-BEAE-0FF21DF0FEC3}" type="pres">
      <dgm:prSet presAssocID="{D9AF4D2B-01B6-47FE-A2E4-2AE00AC39240}" presName="ParentBackground" presStyleLbl="fgAcc1" presStyleIdx="0" presStyleCnt="5"/>
      <dgm:spPr/>
    </dgm:pt>
    <dgm:pt modelId="{AE4C894C-6617-413F-B096-D3894C0EC488}" type="pres">
      <dgm:prSet presAssocID="{D9AF4D2B-01B6-47FE-A2E4-2AE00AC39240}" presName="Parent5" presStyleLbl="revTx" presStyleIdx="0" presStyleCnt="1">
        <dgm:presLayoutVars>
          <dgm:chMax val="1"/>
          <dgm:chPref val="1"/>
          <dgm:bulletEnabled val="1"/>
        </dgm:presLayoutVars>
      </dgm:prSet>
      <dgm:spPr/>
    </dgm:pt>
    <dgm:pt modelId="{2D8520A0-5453-48F5-B16F-546A49818045}" type="pres">
      <dgm:prSet presAssocID="{271C36A7-648E-4683-A478-1091DF5B0644}" presName="Accent4" presStyleCnt="0"/>
      <dgm:spPr/>
    </dgm:pt>
    <dgm:pt modelId="{A6E433D3-D8D2-4C0D-BCF8-EFD5F1DCF719}" type="pres">
      <dgm:prSet presAssocID="{271C36A7-648E-4683-A478-1091DF5B0644}" presName="Accent" presStyleLbl="node1" presStyleIdx="1" presStyleCnt="5"/>
      <dgm:spPr/>
    </dgm:pt>
    <dgm:pt modelId="{2E22FB93-91D4-43E9-908E-6279E8D787F1}" type="pres">
      <dgm:prSet presAssocID="{271C36A7-648E-4683-A478-1091DF5B0644}" presName="ParentBackground4" presStyleCnt="0"/>
      <dgm:spPr/>
    </dgm:pt>
    <dgm:pt modelId="{EBB24586-7965-4791-8CF7-C4B913A21406}" type="pres">
      <dgm:prSet presAssocID="{271C36A7-648E-4683-A478-1091DF5B0644}" presName="ParentBackground" presStyleLbl="fgAcc1" presStyleIdx="1" presStyleCnt="5"/>
      <dgm:spPr/>
    </dgm:pt>
    <dgm:pt modelId="{A303217A-B371-4FAA-8CC8-21385DA8A012}" type="pres">
      <dgm:prSet presAssocID="{271C36A7-648E-4683-A478-1091DF5B0644}" presName="Parent4" presStyleLbl="revTx" presStyleIdx="0" presStyleCnt="1">
        <dgm:presLayoutVars>
          <dgm:chMax val="1"/>
          <dgm:chPref val="1"/>
          <dgm:bulletEnabled val="1"/>
        </dgm:presLayoutVars>
      </dgm:prSet>
      <dgm:spPr/>
    </dgm:pt>
    <dgm:pt modelId="{4C384FB7-F7F9-4A94-890E-2A90041B8943}" type="pres">
      <dgm:prSet presAssocID="{05C6E1E3-667F-4FED-8C0C-3D16DBA111ED}" presName="Accent3" presStyleCnt="0"/>
      <dgm:spPr/>
    </dgm:pt>
    <dgm:pt modelId="{B641AA18-2DFA-40CB-BCEF-10E7597322DE}" type="pres">
      <dgm:prSet presAssocID="{05C6E1E3-667F-4FED-8C0C-3D16DBA111ED}" presName="Accent" presStyleLbl="node1" presStyleIdx="2" presStyleCnt="5"/>
      <dgm:spPr/>
    </dgm:pt>
    <dgm:pt modelId="{D71A5505-16C8-400F-ACAB-15A1CC89C48E}" type="pres">
      <dgm:prSet presAssocID="{05C6E1E3-667F-4FED-8C0C-3D16DBA111ED}" presName="ParentBackground3" presStyleCnt="0"/>
      <dgm:spPr/>
    </dgm:pt>
    <dgm:pt modelId="{6A45F0DE-11C4-46DF-ACDD-7FF3F3D5638E}" type="pres">
      <dgm:prSet presAssocID="{05C6E1E3-667F-4FED-8C0C-3D16DBA111ED}" presName="ParentBackground" presStyleLbl="fgAcc1" presStyleIdx="2" presStyleCnt="5"/>
      <dgm:spPr/>
    </dgm:pt>
    <dgm:pt modelId="{923A6599-8727-4871-B666-69A640816396}" type="pres">
      <dgm:prSet presAssocID="{05C6E1E3-667F-4FED-8C0C-3D16DBA111ED}" presName="Parent3" presStyleLbl="revTx" presStyleIdx="0" presStyleCnt="1">
        <dgm:presLayoutVars>
          <dgm:chMax val="1"/>
          <dgm:chPref val="1"/>
          <dgm:bulletEnabled val="1"/>
        </dgm:presLayoutVars>
      </dgm:prSet>
      <dgm:spPr/>
    </dgm:pt>
    <dgm:pt modelId="{47064B01-2497-4C5D-B97B-1932E6169866}" type="pres">
      <dgm:prSet presAssocID="{C4974039-55BA-47EF-AF48-8F2FA741F596}" presName="Accent2" presStyleCnt="0"/>
      <dgm:spPr/>
    </dgm:pt>
    <dgm:pt modelId="{84504102-BBC0-483B-8962-64311F230CCA}" type="pres">
      <dgm:prSet presAssocID="{C4974039-55BA-47EF-AF48-8F2FA741F596}" presName="Accent" presStyleLbl="node1" presStyleIdx="3" presStyleCnt="5"/>
      <dgm:spPr/>
    </dgm:pt>
    <dgm:pt modelId="{3F76553E-4FFD-46F7-82BB-0908269FBD26}" type="pres">
      <dgm:prSet presAssocID="{C4974039-55BA-47EF-AF48-8F2FA741F596}" presName="ParentBackground2" presStyleCnt="0"/>
      <dgm:spPr/>
    </dgm:pt>
    <dgm:pt modelId="{B635A56B-9D13-4EEA-AAE0-1FC74CAA2FBA}" type="pres">
      <dgm:prSet presAssocID="{C4974039-55BA-47EF-AF48-8F2FA741F596}" presName="ParentBackground" presStyleLbl="fgAcc1" presStyleIdx="3" presStyleCnt="5"/>
      <dgm:spPr/>
    </dgm:pt>
    <dgm:pt modelId="{FF23E6D8-C1BE-4E26-AA32-0D448DC49E1A}" type="pres">
      <dgm:prSet presAssocID="{C4974039-55BA-47EF-AF48-8F2FA741F596}" presName="Parent2" presStyleLbl="revTx" presStyleIdx="0" presStyleCnt="1">
        <dgm:presLayoutVars>
          <dgm:chMax val="1"/>
          <dgm:chPref val="1"/>
          <dgm:bulletEnabled val="1"/>
        </dgm:presLayoutVars>
      </dgm:prSet>
      <dgm:spPr/>
    </dgm:pt>
    <dgm:pt modelId="{E4E21470-EC59-46D4-B2FD-2ECAC69A5F6A}" type="pres">
      <dgm:prSet presAssocID="{05FF42CE-6C3E-4C05-BCAE-87AC46277353}" presName="Accent1" presStyleCnt="0"/>
      <dgm:spPr/>
    </dgm:pt>
    <dgm:pt modelId="{FE2B66DE-8BCF-4D0D-912D-A0B81C118E9B}" type="pres">
      <dgm:prSet presAssocID="{05FF42CE-6C3E-4C05-BCAE-87AC46277353}" presName="Accent" presStyleLbl="node1" presStyleIdx="4" presStyleCnt="5"/>
      <dgm:spPr/>
    </dgm:pt>
    <dgm:pt modelId="{38FF448B-C3C8-4A4E-9D02-CC8AB24645E5}" type="pres">
      <dgm:prSet presAssocID="{05FF42CE-6C3E-4C05-BCAE-87AC46277353}" presName="ParentBackground1" presStyleCnt="0"/>
      <dgm:spPr/>
    </dgm:pt>
    <dgm:pt modelId="{C918B27A-F861-4749-84B5-1F19FC2B4A00}" type="pres">
      <dgm:prSet presAssocID="{05FF42CE-6C3E-4C05-BCAE-87AC46277353}" presName="ParentBackground" presStyleLbl="fgAcc1" presStyleIdx="4" presStyleCnt="5"/>
      <dgm:spPr/>
    </dgm:pt>
    <dgm:pt modelId="{19DBC72C-7FD0-4364-B143-FF6E11837B2A}" type="pres">
      <dgm:prSet presAssocID="{05FF42CE-6C3E-4C05-BCAE-87AC46277353}" presName="Child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5B4F9ED-7957-4A1B-8782-3B128E6671D5}" type="pres">
      <dgm:prSet presAssocID="{05FF42CE-6C3E-4C05-BCAE-87AC46277353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</dgm:pt>
  </dgm:ptLst>
  <dgm:cxnLst>
    <dgm:cxn modelId="{2A0F7B00-5F49-4E31-96BB-614B58817C83}" srcId="{26D63452-A513-442F-856E-26EF1AEC342C}" destId="{05C6E1E3-667F-4FED-8C0C-3D16DBA111ED}" srcOrd="2" destOrd="0" parTransId="{4BF0B224-FDE1-420E-AD58-730F0C082226}" sibTransId="{37597BB6-2099-43C3-BC09-B32F3E670BCE}"/>
    <dgm:cxn modelId="{ED38D606-6E24-4486-98F3-F606F5AE80B4}" srcId="{26D63452-A513-442F-856E-26EF1AEC342C}" destId="{D9AF4D2B-01B6-47FE-A2E4-2AE00AC39240}" srcOrd="4" destOrd="0" parTransId="{D9A20C0D-EF41-49AA-8885-9C1F61A16BE5}" sibTransId="{6795452F-AB8E-45F0-83FA-DB58C54D028C}"/>
    <dgm:cxn modelId="{0CEE5111-EFC3-4774-9184-472FCFC06A8B}" srcId="{26D63452-A513-442F-856E-26EF1AEC342C}" destId="{271C36A7-648E-4683-A478-1091DF5B0644}" srcOrd="3" destOrd="0" parTransId="{2B0A56B2-43BA-4D1B-B97E-6A3C0F5CBD2C}" sibTransId="{333CA1C2-F80B-4DCF-892E-C282E1C9DB77}"/>
    <dgm:cxn modelId="{707F7A11-A939-49D5-A53A-C0038759DCE0}" type="presOf" srcId="{05C6E1E3-667F-4FED-8C0C-3D16DBA111ED}" destId="{923A6599-8727-4871-B666-69A640816396}" srcOrd="1" destOrd="0" presId="urn:microsoft.com/office/officeart/2011/layout/CircleProcess"/>
    <dgm:cxn modelId="{693A2826-35A5-4A90-B407-47F6B66FB150}" type="presOf" srcId="{271C36A7-648E-4683-A478-1091DF5B0644}" destId="{A303217A-B371-4FAA-8CC8-21385DA8A012}" srcOrd="1" destOrd="0" presId="urn:microsoft.com/office/officeart/2011/layout/CircleProcess"/>
    <dgm:cxn modelId="{7F333F31-145B-4A9E-A496-81AA2D423087}" type="presOf" srcId="{05C6E1E3-667F-4FED-8C0C-3D16DBA111ED}" destId="{6A45F0DE-11C4-46DF-ACDD-7FF3F3D5638E}" srcOrd="0" destOrd="0" presId="urn:microsoft.com/office/officeart/2011/layout/CircleProcess"/>
    <dgm:cxn modelId="{EA0DD240-6696-4030-AEE3-71B53713102A}" type="presOf" srcId="{26D63452-A513-442F-856E-26EF1AEC342C}" destId="{49A59529-7E93-458B-BC96-965D1599ECEE}" srcOrd="0" destOrd="0" presId="urn:microsoft.com/office/officeart/2011/layout/CircleProcess"/>
    <dgm:cxn modelId="{379FE14D-94D6-4D62-9204-9BD985DEAB09}" srcId="{05FF42CE-6C3E-4C05-BCAE-87AC46277353}" destId="{21B05DE7-C983-4301-9E6B-A71FE65B62B4}" srcOrd="0" destOrd="0" parTransId="{37AF985F-0BED-4DDE-BB72-00A15C049098}" sibTransId="{789E4BF9-763F-4611-9D1F-52C3FB05C244}"/>
    <dgm:cxn modelId="{05783B6E-CDA7-4D2D-9C9A-E203BA0B4965}" srcId="{26D63452-A513-442F-856E-26EF1AEC342C}" destId="{C4974039-55BA-47EF-AF48-8F2FA741F596}" srcOrd="1" destOrd="0" parTransId="{B0E2EFE3-E9EE-47E2-B5D2-50BBFAEA226C}" sibTransId="{D5A659D2-0A3F-487F-AEF7-2D217FFA7CD5}"/>
    <dgm:cxn modelId="{58EDA679-81B9-451A-BEEE-CEA05F04360B}" type="presOf" srcId="{C4974039-55BA-47EF-AF48-8F2FA741F596}" destId="{B635A56B-9D13-4EEA-AAE0-1FC74CAA2FBA}" srcOrd="0" destOrd="0" presId="urn:microsoft.com/office/officeart/2011/layout/CircleProcess"/>
    <dgm:cxn modelId="{B45DAD8A-4FBD-40F8-A8C4-B6E4B74C9AE2}" type="presOf" srcId="{D9AF4D2B-01B6-47FE-A2E4-2AE00AC39240}" destId="{E3C66AB8-C2BB-4F74-BEAE-0FF21DF0FEC3}" srcOrd="0" destOrd="0" presId="urn:microsoft.com/office/officeart/2011/layout/CircleProcess"/>
    <dgm:cxn modelId="{415FB6AC-E9EA-47B2-864D-FA79D17DE06B}" srcId="{26D63452-A513-442F-856E-26EF1AEC342C}" destId="{05FF42CE-6C3E-4C05-BCAE-87AC46277353}" srcOrd="0" destOrd="0" parTransId="{CDE592BD-A29A-44EE-AFDF-B7D9B54FDDD5}" sibTransId="{C7C55674-A50D-491E-A87E-43F95E7B2513}"/>
    <dgm:cxn modelId="{928B03B7-1299-4861-AD70-EC786630BF57}" type="presOf" srcId="{D9AF4D2B-01B6-47FE-A2E4-2AE00AC39240}" destId="{AE4C894C-6617-413F-B096-D3894C0EC488}" srcOrd="1" destOrd="0" presId="urn:microsoft.com/office/officeart/2011/layout/CircleProcess"/>
    <dgm:cxn modelId="{D50B72C9-681C-4D0C-8F5E-F6BDD8C49D20}" type="presOf" srcId="{C4974039-55BA-47EF-AF48-8F2FA741F596}" destId="{FF23E6D8-C1BE-4E26-AA32-0D448DC49E1A}" srcOrd="1" destOrd="0" presId="urn:microsoft.com/office/officeart/2011/layout/CircleProcess"/>
    <dgm:cxn modelId="{6E0FEDCF-FDF6-411A-8289-B4AC7FEB076E}" type="presOf" srcId="{05FF42CE-6C3E-4C05-BCAE-87AC46277353}" destId="{75B4F9ED-7957-4A1B-8782-3B128E6671D5}" srcOrd="1" destOrd="0" presId="urn:microsoft.com/office/officeart/2011/layout/CircleProcess"/>
    <dgm:cxn modelId="{CB6E6CE8-9859-491C-9F8F-4BA088D0C192}" type="presOf" srcId="{271C36A7-648E-4683-A478-1091DF5B0644}" destId="{EBB24586-7965-4791-8CF7-C4B913A21406}" srcOrd="0" destOrd="0" presId="urn:microsoft.com/office/officeart/2011/layout/CircleProcess"/>
    <dgm:cxn modelId="{DCD5F7F5-24B3-472A-8840-E8907FF6993F}" type="presOf" srcId="{05FF42CE-6C3E-4C05-BCAE-87AC46277353}" destId="{C918B27A-F861-4749-84B5-1F19FC2B4A00}" srcOrd="0" destOrd="0" presId="urn:microsoft.com/office/officeart/2011/layout/CircleProcess"/>
    <dgm:cxn modelId="{EED007F7-7885-4195-B442-2519C3D8DA78}" type="presOf" srcId="{21B05DE7-C983-4301-9E6B-A71FE65B62B4}" destId="{19DBC72C-7FD0-4364-B143-FF6E11837B2A}" srcOrd="0" destOrd="0" presId="urn:microsoft.com/office/officeart/2011/layout/CircleProcess"/>
    <dgm:cxn modelId="{85F41C00-3AF5-444E-9F33-47FE6516C73A}" type="presParOf" srcId="{49A59529-7E93-458B-BC96-965D1599ECEE}" destId="{E881ACDD-4D0F-426C-A506-B19387132D2E}" srcOrd="0" destOrd="0" presId="urn:microsoft.com/office/officeart/2011/layout/CircleProcess"/>
    <dgm:cxn modelId="{295754EF-94E5-4C96-9F51-0963B9CBAC1B}" type="presParOf" srcId="{E881ACDD-4D0F-426C-A506-B19387132D2E}" destId="{E449D5D9-CF00-4950-897C-D1F430407EA0}" srcOrd="0" destOrd="0" presId="urn:microsoft.com/office/officeart/2011/layout/CircleProcess"/>
    <dgm:cxn modelId="{178E0FFF-018B-499D-8432-4F486809514A}" type="presParOf" srcId="{49A59529-7E93-458B-BC96-965D1599ECEE}" destId="{961F5D07-0145-49A8-8CDA-D638C2986A5B}" srcOrd="1" destOrd="0" presId="urn:microsoft.com/office/officeart/2011/layout/CircleProcess"/>
    <dgm:cxn modelId="{48C0255B-447F-4095-923F-C9A6A65D1127}" type="presParOf" srcId="{961F5D07-0145-49A8-8CDA-D638C2986A5B}" destId="{E3C66AB8-C2BB-4F74-BEAE-0FF21DF0FEC3}" srcOrd="0" destOrd="0" presId="urn:microsoft.com/office/officeart/2011/layout/CircleProcess"/>
    <dgm:cxn modelId="{5D988B34-F328-4D37-8035-79A51206E0C4}" type="presParOf" srcId="{49A59529-7E93-458B-BC96-965D1599ECEE}" destId="{AE4C894C-6617-413F-B096-D3894C0EC488}" srcOrd="2" destOrd="0" presId="urn:microsoft.com/office/officeart/2011/layout/CircleProcess"/>
    <dgm:cxn modelId="{9B7ABE64-3F44-4DD2-B592-10D308770256}" type="presParOf" srcId="{49A59529-7E93-458B-BC96-965D1599ECEE}" destId="{2D8520A0-5453-48F5-B16F-546A49818045}" srcOrd="3" destOrd="0" presId="urn:microsoft.com/office/officeart/2011/layout/CircleProcess"/>
    <dgm:cxn modelId="{14BF7A9A-F16C-4475-86B1-A0FFD8E30EEB}" type="presParOf" srcId="{2D8520A0-5453-48F5-B16F-546A49818045}" destId="{A6E433D3-D8D2-4C0D-BCF8-EFD5F1DCF719}" srcOrd="0" destOrd="0" presId="urn:microsoft.com/office/officeart/2011/layout/CircleProcess"/>
    <dgm:cxn modelId="{CCD37F61-3FE4-47B8-920A-87FBE534BCB9}" type="presParOf" srcId="{49A59529-7E93-458B-BC96-965D1599ECEE}" destId="{2E22FB93-91D4-43E9-908E-6279E8D787F1}" srcOrd="4" destOrd="0" presId="urn:microsoft.com/office/officeart/2011/layout/CircleProcess"/>
    <dgm:cxn modelId="{4930A042-A2B8-404F-8B0F-380D2B10CCBE}" type="presParOf" srcId="{2E22FB93-91D4-43E9-908E-6279E8D787F1}" destId="{EBB24586-7965-4791-8CF7-C4B913A21406}" srcOrd="0" destOrd="0" presId="urn:microsoft.com/office/officeart/2011/layout/CircleProcess"/>
    <dgm:cxn modelId="{3A52CB11-8E50-4678-9F09-202924CE9922}" type="presParOf" srcId="{49A59529-7E93-458B-BC96-965D1599ECEE}" destId="{A303217A-B371-4FAA-8CC8-21385DA8A012}" srcOrd="5" destOrd="0" presId="urn:microsoft.com/office/officeart/2011/layout/CircleProcess"/>
    <dgm:cxn modelId="{0F37C011-D666-43B2-9666-2755EA2EA3C2}" type="presParOf" srcId="{49A59529-7E93-458B-BC96-965D1599ECEE}" destId="{4C384FB7-F7F9-4A94-890E-2A90041B8943}" srcOrd="6" destOrd="0" presId="urn:microsoft.com/office/officeart/2011/layout/CircleProcess"/>
    <dgm:cxn modelId="{1CBBF1E8-3277-4C8A-A8AC-06A5E4CA2DCF}" type="presParOf" srcId="{4C384FB7-F7F9-4A94-890E-2A90041B8943}" destId="{B641AA18-2DFA-40CB-BCEF-10E7597322DE}" srcOrd="0" destOrd="0" presId="urn:microsoft.com/office/officeart/2011/layout/CircleProcess"/>
    <dgm:cxn modelId="{57D90384-D923-487B-B752-C62C19DB51E2}" type="presParOf" srcId="{49A59529-7E93-458B-BC96-965D1599ECEE}" destId="{D71A5505-16C8-400F-ACAB-15A1CC89C48E}" srcOrd="7" destOrd="0" presId="urn:microsoft.com/office/officeart/2011/layout/CircleProcess"/>
    <dgm:cxn modelId="{01EC19C7-E75F-42B9-B441-E85A2FDC49DF}" type="presParOf" srcId="{D71A5505-16C8-400F-ACAB-15A1CC89C48E}" destId="{6A45F0DE-11C4-46DF-ACDD-7FF3F3D5638E}" srcOrd="0" destOrd="0" presId="urn:microsoft.com/office/officeart/2011/layout/CircleProcess"/>
    <dgm:cxn modelId="{DE5362E3-CD0D-4FBC-88CA-863A74B0B880}" type="presParOf" srcId="{49A59529-7E93-458B-BC96-965D1599ECEE}" destId="{923A6599-8727-4871-B666-69A640816396}" srcOrd="8" destOrd="0" presId="urn:microsoft.com/office/officeart/2011/layout/CircleProcess"/>
    <dgm:cxn modelId="{06FC2A8D-994D-4454-B12A-B20084480839}" type="presParOf" srcId="{49A59529-7E93-458B-BC96-965D1599ECEE}" destId="{47064B01-2497-4C5D-B97B-1932E6169866}" srcOrd="9" destOrd="0" presId="urn:microsoft.com/office/officeart/2011/layout/CircleProcess"/>
    <dgm:cxn modelId="{1EEEF53C-F919-4876-83D3-44CE54C8AA96}" type="presParOf" srcId="{47064B01-2497-4C5D-B97B-1932E6169866}" destId="{84504102-BBC0-483B-8962-64311F230CCA}" srcOrd="0" destOrd="0" presId="urn:microsoft.com/office/officeart/2011/layout/CircleProcess"/>
    <dgm:cxn modelId="{C09BD759-CD2E-44DE-BDD1-63F6AD4EF01A}" type="presParOf" srcId="{49A59529-7E93-458B-BC96-965D1599ECEE}" destId="{3F76553E-4FFD-46F7-82BB-0908269FBD26}" srcOrd="10" destOrd="0" presId="urn:microsoft.com/office/officeart/2011/layout/CircleProcess"/>
    <dgm:cxn modelId="{66BEED92-637F-428D-BF87-DBF326B6B5AE}" type="presParOf" srcId="{3F76553E-4FFD-46F7-82BB-0908269FBD26}" destId="{B635A56B-9D13-4EEA-AAE0-1FC74CAA2FBA}" srcOrd="0" destOrd="0" presId="urn:microsoft.com/office/officeart/2011/layout/CircleProcess"/>
    <dgm:cxn modelId="{2F48AE74-6734-48F6-8349-A0AF5B6E1AB8}" type="presParOf" srcId="{49A59529-7E93-458B-BC96-965D1599ECEE}" destId="{FF23E6D8-C1BE-4E26-AA32-0D448DC49E1A}" srcOrd="11" destOrd="0" presId="urn:microsoft.com/office/officeart/2011/layout/CircleProcess"/>
    <dgm:cxn modelId="{C044DCAF-E865-413B-9F6A-8C3E8177E3AC}" type="presParOf" srcId="{49A59529-7E93-458B-BC96-965D1599ECEE}" destId="{E4E21470-EC59-46D4-B2FD-2ECAC69A5F6A}" srcOrd="12" destOrd="0" presId="urn:microsoft.com/office/officeart/2011/layout/CircleProcess"/>
    <dgm:cxn modelId="{B75B39A9-36BF-4BAC-BAEC-324926728D86}" type="presParOf" srcId="{E4E21470-EC59-46D4-B2FD-2ECAC69A5F6A}" destId="{FE2B66DE-8BCF-4D0D-912D-A0B81C118E9B}" srcOrd="0" destOrd="0" presId="urn:microsoft.com/office/officeart/2011/layout/CircleProcess"/>
    <dgm:cxn modelId="{B67E679C-8B34-492F-8145-6CEF73F85019}" type="presParOf" srcId="{49A59529-7E93-458B-BC96-965D1599ECEE}" destId="{38FF448B-C3C8-4A4E-9D02-CC8AB24645E5}" srcOrd="13" destOrd="0" presId="urn:microsoft.com/office/officeart/2011/layout/CircleProcess"/>
    <dgm:cxn modelId="{D41C3A50-979C-4F85-B15A-013EDDF832EE}" type="presParOf" srcId="{38FF448B-C3C8-4A4E-9D02-CC8AB24645E5}" destId="{C918B27A-F861-4749-84B5-1F19FC2B4A00}" srcOrd="0" destOrd="0" presId="urn:microsoft.com/office/officeart/2011/layout/CircleProcess"/>
    <dgm:cxn modelId="{FC39F5C2-D990-4F32-A840-76F88F091D62}" type="presParOf" srcId="{49A59529-7E93-458B-BC96-965D1599ECEE}" destId="{19DBC72C-7FD0-4364-B143-FF6E11837B2A}" srcOrd="14" destOrd="0" presId="urn:microsoft.com/office/officeart/2011/layout/CircleProcess"/>
    <dgm:cxn modelId="{3B438154-9163-47D2-B8B0-E6300987DFDA}" type="presParOf" srcId="{49A59529-7E93-458B-BC96-965D1599ECEE}" destId="{75B4F9ED-7957-4A1B-8782-3B128E6671D5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9D5D9-CF00-4950-897C-D1F430407EA0}">
      <dsp:nvSpPr>
        <dsp:cNvPr id="0" name=""/>
        <dsp:cNvSpPr/>
      </dsp:nvSpPr>
      <dsp:spPr>
        <a:xfrm>
          <a:off x="10018886" y="1006813"/>
          <a:ext cx="2277701" cy="22780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66AB8-C2BB-4F74-BEAE-0FF21DF0FEC3}">
      <dsp:nvSpPr>
        <dsp:cNvPr id="0" name=""/>
        <dsp:cNvSpPr/>
      </dsp:nvSpPr>
      <dsp:spPr>
        <a:xfrm>
          <a:off x="10094041" y="1082762"/>
          <a:ext cx="2126178" cy="21261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000" kern="1200" dirty="0" err="1"/>
            <a:t>Tātou</a:t>
          </a:r>
          <a:endParaRPr lang="en-NZ" sz="3000" kern="1200" dirty="0"/>
        </a:p>
      </dsp:txBody>
      <dsp:txXfrm>
        <a:off x="10398301" y="1386559"/>
        <a:ext cx="1518871" cy="1518583"/>
      </dsp:txXfrm>
    </dsp:sp>
    <dsp:sp modelId="{A6E433D3-D8D2-4C0D-BCF8-EFD5F1DCF719}">
      <dsp:nvSpPr>
        <dsp:cNvPr id="0" name=""/>
        <dsp:cNvSpPr/>
      </dsp:nvSpPr>
      <dsp:spPr>
        <a:xfrm rot="2700000">
          <a:off x="7663735" y="1006931"/>
          <a:ext cx="2277438" cy="2277438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24586-7965-4791-8CF7-C4B913A21406}">
      <dsp:nvSpPr>
        <dsp:cNvPr id="0" name=""/>
        <dsp:cNvSpPr/>
      </dsp:nvSpPr>
      <dsp:spPr>
        <a:xfrm>
          <a:off x="7741184" y="1082762"/>
          <a:ext cx="2126178" cy="21261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000" kern="1200" dirty="0" err="1"/>
            <a:t>Rohe</a:t>
          </a:r>
          <a:endParaRPr lang="en-NZ" sz="3000" kern="1200" dirty="0"/>
        </a:p>
      </dsp:txBody>
      <dsp:txXfrm>
        <a:off x="8044231" y="1386559"/>
        <a:ext cx="1518871" cy="1518583"/>
      </dsp:txXfrm>
    </dsp:sp>
    <dsp:sp modelId="{B641AA18-2DFA-40CB-BCEF-10E7597322DE}">
      <dsp:nvSpPr>
        <dsp:cNvPr id="0" name=""/>
        <dsp:cNvSpPr/>
      </dsp:nvSpPr>
      <dsp:spPr>
        <a:xfrm rot="2700000">
          <a:off x="5310878" y="1006931"/>
          <a:ext cx="2277438" cy="2277438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F0DE-11C4-46DF-ACDD-7FF3F3D5638E}">
      <dsp:nvSpPr>
        <dsp:cNvPr id="0" name=""/>
        <dsp:cNvSpPr/>
      </dsp:nvSpPr>
      <dsp:spPr>
        <a:xfrm>
          <a:off x="5387114" y="1082762"/>
          <a:ext cx="2126178" cy="21261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000" kern="1200" dirty="0"/>
            <a:t>Te </a:t>
          </a:r>
          <a:r>
            <a:rPr lang="en-NZ" sz="3000" kern="1200" dirty="0" err="1"/>
            <a:t>Taiao</a:t>
          </a:r>
          <a:endParaRPr lang="en-NZ" sz="3000" kern="1200" dirty="0"/>
        </a:p>
      </dsp:txBody>
      <dsp:txXfrm>
        <a:off x="5690161" y="1386559"/>
        <a:ext cx="1518871" cy="1518583"/>
      </dsp:txXfrm>
    </dsp:sp>
    <dsp:sp modelId="{84504102-BBC0-483B-8962-64311F230CCA}">
      <dsp:nvSpPr>
        <dsp:cNvPr id="0" name=""/>
        <dsp:cNvSpPr/>
      </dsp:nvSpPr>
      <dsp:spPr>
        <a:xfrm rot="2700000">
          <a:off x="2956808" y="1006931"/>
          <a:ext cx="2277438" cy="2277438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5A56B-9D13-4EEA-AAE0-1FC74CAA2FBA}">
      <dsp:nvSpPr>
        <dsp:cNvPr id="0" name=""/>
        <dsp:cNvSpPr/>
      </dsp:nvSpPr>
      <dsp:spPr>
        <a:xfrm>
          <a:off x="3033044" y="1082762"/>
          <a:ext cx="2126178" cy="21261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000" kern="1200" dirty="0"/>
            <a:t>Manuhiri</a:t>
          </a:r>
        </a:p>
      </dsp:txBody>
      <dsp:txXfrm>
        <a:off x="3337304" y="1386559"/>
        <a:ext cx="1518871" cy="1518583"/>
      </dsp:txXfrm>
    </dsp:sp>
    <dsp:sp modelId="{FE2B66DE-8BCF-4D0D-912D-A0B81C118E9B}">
      <dsp:nvSpPr>
        <dsp:cNvPr id="0" name=""/>
        <dsp:cNvSpPr/>
      </dsp:nvSpPr>
      <dsp:spPr>
        <a:xfrm rot="2700000">
          <a:off x="602739" y="1006931"/>
          <a:ext cx="2277438" cy="2277438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8B27A-F861-4749-84B5-1F19FC2B4A00}">
      <dsp:nvSpPr>
        <dsp:cNvPr id="0" name=""/>
        <dsp:cNvSpPr/>
      </dsp:nvSpPr>
      <dsp:spPr>
        <a:xfrm>
          <a:off x="678975" y="1082762"/>
          <a:ext cx="2126178" cy="21261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000" kern="1200" dirty="0" err="1"/>
            <a:t>Ohanga</a:t>
          </a:r>
          <a:r>
            <a:rPr lang="en-NZ" sz="3000" kern="1200" dirty="0"/>
            <a:t> / Economy</a:t>
          </a:r>
        </a:p>
      </dsp:txBody>
      <dsp:txXfrm>
        <a:off x="983234" y="1386559"/>
        <a:ext cx="1518871" cy="1518583"/>
      </dsp:txXfrm>
    </dsp:sp>
    <dsp:sp modelId="{19DBC72C-7FD0-4364-B143-FF6E11837B2A}">
      <dsp:nvSpPr>
        <dsp:cNvPr id="0" name=""/>
        <dsp:cNvSpPr/>
      </dsp:nvSpPr>
      <dsp:spPr>
        <a:xfrm>
          <a:off x="678975" y="3326859"/>
          <a:ext cx="2126178" cy="124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2300" kern="1200" dirty="0"/>
        </a:p>
      </dsp:txBody>
      <dsp:txXfrm>
        <a:off x="678975" y="3326859"/>
        <a:ext cx="2126178" cy="1248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77A98-EFE3-4AB0-8709-1018D2A902D6}" type="datetimeFigureOut">
              <a:rPr lang="en-NZ" smtClean="0"/>
              <a:t>12/04/2023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E0EBA-6F6B-4E99-A62C-B9A67369FCA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079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3958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571500"/>
            <a:ext cx="5961062" cy="3354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3024" y="4056838"/>
            <a:ext cx="5445760" cy="3913614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3811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9728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173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2711"/>
            <a:ext cx="5445760" cy="39136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285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649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4468" y="4969669"/>
            <a:ext cx="5445760" cy="3913614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4727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6680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745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571500"/>
            <a:ext cx="5961062" cy="3354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3024" y="4056838"/>
            <a:ext cx="5445760" cy="3913614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785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033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555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862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333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0438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85800"/>
            <a:ext cx="5961062" cy="3354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7932" y="4196526"/>
            <a:ext cx="5445760" cy="3913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347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85800"/>
            <a:ext cx="5961062" cy="3354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7932" y="4196526"/>
            <a:ext cx="5445760" cy="3913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EBA-6F6B-4E99-A62C-B9A67369FCA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158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9" y="0"/>
            <a:ext cx="1871531" cy="102996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239350" y="6597352"/>
            <a:ext cx="117133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787" y="2948947"/>
            <a:ext cx="911803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1300784" y="1412778"/>
            <a:ext cx="10515600" cy="1325033"/>
          </a:xfrm>
          <a:prstGeom prst="rect">
            <a:avLst/>
          </a:prstGeom>
        </p:spPr>
        <p:txBody>
          <a:bodyPr/>
          <a:lstStyle>
            <a:lvl1pPr algn="l">
              <a:defRPr sz="5067" b="0">
                <a:latin typeface="+mj-lt"/>
              </a:defRPr>
            </a:lvl1pPr>
          </a:lstStyle>
          <a:p>
            <a:r>
              <a:rPr lang="en-US" dirty="0"/>
              <a:t>Title 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827280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787" y="3621021"/>
            <a:ext cx="911803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300784" y="2084853"/>
            <a:ext cx="10515600" cy="1325033"/>
          </a:xfrm>
          <a:prstGeom prst="rect">
            <a:avLst/>
          </a:prstGeom>
        </p:spPr>
        <p:txBody>
          <a:bodyPr/>
          <a:lstStyle>
            <a:lvl1pPr algn="l">
              <a:defRPr sz="5067" b="1">
                <a:latin typeface="+mj-lt"/>
              </a:defRPr>
            </a:lvl1pPr>
          </a:lstStyle>
          <a:p>
            <a:r>
              <a:rPr lang="en-US" dirty="0"/>
              <a:t>Title Heading</a:t>
            </a:r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67" y="644691"/>
            <a:ext cx="3266096" cy="60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181" y="4728282"/>
            <a:ext cx="4463819" cy="2117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891" y="6354090"/>
            <a:ext cx="1440160" cy="1472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295467" y="1700808"/>
            <a:ext cx="960106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310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6D01-D903-4DBA-B0F6-59D27169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CCCDE-1744-4B46-8D9D-2729505C8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98ABF-C864-458C-8CFC-A3236201E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9AAD0-11AB-4DD9-85CD-855028427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0BFD-36BF-492A-B256-9DD650A0B336}" type="datetimeFigureOut">
              <a:rPr lang="en-NZ" smtClean="0"/>
              <a:t>12/04/2023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16667-0CA1-44EC-942D-CBC274C0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0954-6910-4ECC-8BC9-B7DCFFED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7482-5197-47BF-8888-D15E6B0AA7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62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9" y="0"/>
            <a:ext cx="1871531" cy="102996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239350" y="6597352"/>
            <a:ext cx="117133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1300784" y="1412778"/>
            <a:ext cx="10515600" cy="1325033"/>
          </a:xfrm>
          <a:prstGeom prst="rect">
            <a:avLst/>
          </a:prstGeom>
        </p:spPr>
        <p:txBody>
          <a:bodyPr/>
          <a:lstStyle>
            <a:lvl1pPr algn="l">
              <a:defRPr sz="5067" b="0">
                <a:latin typeface="+mj-lt"/>
              </a:defRPr>
            </a:lvl1pPr>
          </a:lstStyle>
          <a:p>
            <a:r>
              <a:rPr lang="en-US" dirty="0"/>
              <a:t>Title 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54129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9350" y="260648"/>
            <a:ext cx="11713301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7" y="0"/>
            <a:ext cx="1871532" cy="102996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787" y="3621021"/>
            <a:ext cx="911803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1300784" y="2084853"/>
            <a:ext cx="10515600" cy="1325033"/>
          </a:xfrm>
          <a:prstGeom prst="rect">
            <a:avLst/>
          </a:prstGeom>
        </p:spPr>
        <p:txBody>
          <a:bodyPr/>
          <a:lstStyle>
            <a:lvl1pPr algn="l">
              <a:defRPr sz="5067" b="1">
                <a:latin typeface="+mj-lt"/>
              </a:defRPr>
            </a:lvl1pPr>
          </a:lstStyle>
          <a:p>
            <a:r>
              <a:rPr lang="en-US" dirty="0"/>
              <a:t>Section 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08568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9350" y="260648"/>
            <a:ext cx="11713301" cy="6336704"/>
          </a:xfrm>
          <a:prstGeom prst="rect">
            <a:avLst/>
          </a:prstGeom>
          <a:solidFill>
            <a:srgbClr val="016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7" y="0"/>
            <a:ext cx="1871532" cy="102996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787" y="3621021"/>
            <a:ext cx="911803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1300784" y="2084853"/>
            <a:ext cx="10515600" cy="1325033"/>
          </a:xfrm>
          <a:prstGeom prst="rect">
            <a:avLst/>
          </a:prstGeom>
        </p:spPr>
        <p:txBody>
          <a:bodyPr/>
          <a:lstStyle>
            <a:lvl1pPr algn="l">
              <a:defRPr sz="506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695133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9" y="0"/>
            <a:ext cx="1871531" cy="102996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239350" y="6597352"/>
            <a:ext cx="117133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4272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9" y="0"/>
            <a:ext cx="1871531" cy="1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196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9350" y="260648"/>
            <a:ext cx="11713301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7" y="0"/>
            <a:ext cx="1871532" cy="1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5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9350" y="260648"/>
            <a:ext cx="11713301" cy="6336704"/>
          </a:xfrm>
          <a:prstGeom prst="rect">
            <a:avLst/>
          </a:prstGeom>
          <a:solidFill>
            <a:srgbClr val="016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7" y="0"/>
            <a:ext cx="1871532" cy="1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487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9350" y="260648"/>
            <a:ext cx="11713301" cy="6336704"/>
          </a:xfrm>
          <a:prstGeom prst="rect">
            <a:avLst/>
          </a:prstGeom>
          <a:solidFill>
            <a:srgbClr val="016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7" y="0"/>
            <a:ext cx="1871532" cy="1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78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690B0-AC4D-491D-8224-9CD9317A91C5}" type="datetimeFigureOut">
              <a:rPr lang="en-NZ" smtClean="0"/>
              <a:t>12/04/2023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010DB-1659-4BBF-B863-A068F286C5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116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mountain&#10;&#10;Description automatically generated with low confidence">
            <a:extLst>
              <a:ext uri="{FF2B5EF4-FFF2-40B4-BE49-F238E27FC236}">
                <a16:creationId xmlns:a16="http://schemas.microsoft.com/office/drawing/2014/main" id="{861F0A9F-6B6F-464C-A7C9-F1F246D56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2"/>
          <a:stretch/>
        </p:blipFill>
        <p:spPr>
          <a:xfrm>
            <a:off x="1167706" y="1810194"/>
            <a:ext cx="8320234" cy="4100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D691C7-65E3-4D3C-A6AE-ADF8F7B4ECF5}"/>
              </a:ext>
            </a:extLst>
          </p:cNvPr>
          <p:cNvSpPr txBox="1"/>
          <p:nvPr/>
        </p:nvSpPr>
        <p:spPr>
          <a:xfrm>
            <a:off x="1412635" y="1968588"/>
            <a:ext cx="10390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Otago Tourism Policy School</a:t>
            </a:r>
          </a:p>
          <a:p>
            <a:r>
              <a:rPr lang="en-US" sz="3600" b="1" dirty="0">
                <a:latin typeface="+mj-lt"/>
              </a:rPr>
              <a:t>Are we fit for purpose?</a:t>
            </a:r>
          </a:p>
          <a:p>
            <a:r>
              <a:rPr lang="en-US" sz="2000" b="1" dirty="0">
                <a:latin typeface="+mj-lt"/>
              </a:rPr>
              <a:t>Heather Kirkham, GM Tourism, MBIE </a:t>
            </a:r>
            <a:r>
              <a:rPr lang="en-US" sz="3600" b="1" dirty="0">
                <a:latin typeface="+mj-lt"/>
              </a:rPr>
              <a:t> 	</a:t>
            </a:r>
            <a:endParaRPr lang="en-NZ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9052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2E49114-1D71-4C93-A696-A761AAFADD1D}"/>
              </a:ext>
            </a:extLst>
          </p:cNvPr>
          <p:cNvSpPr txBox="1"/>
          <p:nvPr/>
        </p:nvSpPr>
        <p:spPr>
          <a:xfrm>
            <a:off x="1575662" y="45937"/>
            <a:ext cx="8339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err="1"/>
              <a:t>Tātou</a:t>
            </a:r>
            <a:r>
              <a:rPr lang="en-NZ" sz="4000" b="1" dirty="0"/>
              <a:t>: </a:t>
            </a:r>
          </a:p>
          <a:p>
            <a:r>
              <a:rPr lang="en-NZ" sz="4000" b="1" dirty="0"/>
              <a:t>Tourism Industry Transformation Plan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A768DB5-877B-6792-9C04-434FF4D717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123" y="2843803"/>
            <a:ext cx="3298371" cy="2830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80AED0-01C7-7786-9244-DAFB59EA977E}"/>
              </a:ext>
            </a:extLst>
          </p:cNvPr>
          <p:cNvSpPr txBox="1"/>
          <p:nvPr/>
        </p:nvSpPr>
        <p:spPr>
          <a:xfrm>
            <a:off x="332509" y="1844980"/>
            <a:ext cx="5087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</a:t>
            </a:r>
            <a:r>
              <a:rPr lang="en-US" sz="2800" b="1" i="1" dirty="0">
                <a:solidFill>
                  <a:srgbClr val="00B0F0"/>
                </a:solidFill>
              </a:rPr>
              <a:t>Better Work </a:t>
            </a:r>
            <a:r>
              <a:rPr lang="en-US" sz="2800" i="1" dirty="0"/>
              <a:t>Phase identified four systemic challenges</a:t>
            </a:r>
            <a:endParaRPr lang="en-NZ" sz="2800" i="1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8D0A444-C1D2-712B-5256-316CF30D94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662" y="4688832"/>
            <a:ext cx="3118599" cy="1742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F8A3CD-AA2B-9293-D4CF-3EDE6676E86D}"/>
              </a:ext>
            </a:extLst>
          </p:cNvPr>
          <p:cNvSpPr txBox="1"/>
          <p:nvPr/>
        </p:nvSpPr>
        <p:spPr>
          <a:xfrm>
            <a:off x="5839330" y="2231151"/>
            <a:ext cx="615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…and 6 </a:t>
            </a:r>
            <a:r>
              <a:rPr lang="en-US" sz="2800" i="1" dirty="0" err="1"/>
              <a:t>Tirohanga</a:t>
            </a:r>
            <a:r>
              <a:rPr lang="en-US" sz="2800" i="1" dirty="0"/>
              <a:t> Hou to address them</a:t>
            </a:r>
            <a:endParaRPr lang="en-NZ" sz="2800" i="1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4DFBA80-E603-2789-8E6E-8FD5B3C4C8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7470" y="2799087"/>
            <a:ext cx="3118598" cy="283026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16FC302-C848-AEF6-F53B-DC49558E79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001" y="2946012"/>
            <a:ext cx="3247260" cy="1742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0D280A-E671-9CB2-A257-B8BA7DF2D9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185448"/>
            <a:ext cx="1179973" cy="11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12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C624FB1-A347-4703-84C0-2C78F62A48D1}"/>
              </a:ext>
            </a:extLst>
          </p:cNvPr>
          <p:cNvGrpSpPr/>
          <p:nvPr/>
        </p:nvGrpSpPr>
        <p:grpSpPr>
          <a:xfrm>
            <a:off x="645915" y="813199"/>
            <a:ext cx="11129744" cy="5704540"/>
            <a:chOff x="263759" y="1504950"/>
            <a:chExt cx="4936891" cy="5230638"/>
          </a:xfrm>
        </p:grpSpPr>
        <p:pic>
          <p:nvPicPr>
            <p:cNvPr id="6" name="Picture 5" descr="A picture containing sky, outdoor, snow, nature&#10;&#10;Description automatically generated">
              <a:extLst>
                <a:ext uri="{FF2B5EF4-FFF2-40B4-BE49-F238E27FC236}">
                  <a16:creationId xmlns:a16="http://schemas.microsoft.com/office/drawing/2014/main" id="{9783F097-55CC-44F6-9272-AFC2E91C4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684" r="-943"/>
            <a:stretch/>
          </p:blipFill>
          <p:spPr>
            <a:xfrm>
              <a:off x="2681287" y="1504950"/>
              <a:ext cx="2519363" cy="5060444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4FF031-177A-49E6-8E8C-10C0DC91D587}"/>
                </a:ext>
              </a:extLst>
            </p:cNvPr>
            <p:cNvSpPr txBox="1"/>
            <p:nvPr/>
          </p:nvSpPr>
          <p:spPr>
            <a:xfrm>
              <a:off x="263759" y="2276698"/>
              <a:ext cx="2400424" cy="445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NZ" sz="2800" dirty="0">
                  <a:solidFill>
                    <a:schemeClr val="tx1"/>
                  </a:solidFill>
                </a:rPr>
                <a:t>The</a:t>
              </a:r>
              <a:r>
                <a:rPr lang="en-NZ" sz="2800" dirty="0">
                  <a:solidFill>
                    <a:srgbClr val="35A135"/>
                  </a:solidFill>
                </a:rPr>
                <a:t> </a:t>
              </a:r>
              <a:r>
                <a:rPr lang="en-NZ" sz="2800" b="1" dirty="0">
                  <a:solidFill>
                    <a:srgbClr val="35A135"/>
                  </a:solidFill>
                </a:rPr>
                <a:t>Natural Environment</a:t>
              </a:r>
              <a:endParaRPr lang="en-NZ" sz="2800" dirty="0"/>
            </a:p>
            <a:p>
              <a:pPr algn="l"/>
              <a:endParaRPr lang="en-NZ" sz="1200" dirty="0"/>
            </a:p>
            <a:p>
              <a:r>
                <a:rPr lang="en-NZ" sz="2800" dirty="0"/>
                <a:t>Addressing challenges and harnessing opportunities related to how the tourism industry interfaces with our natural environment.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2800" dirty="0"/>
                <a:t>Adaptation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2800" dirty="0"/>
                <a:t>Mitigation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2800" dirty="0"/>
                <a:t>Biodiversity</a:t>
              </a:r>
            </a:p>
            <a:p>
              <a:endParaRPr lang="en-NZ" sz="2800" dirty="0"/>
            </a:p>
            <a:p>
              <a:r>
                <a:rPr lang="en-NZ" sz="2800" dirty="0"/>
                <a:t>Consultation in July</a:t>
              </a:r>
            </a:p>
            <a:p>
              <a:pPr algn="l"/>
              <a:endParaRPr lang="en-NZ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2E49114-1D71-4C93-A696-A761AAFADD1D}"/>
              </a:ext>
            </a:extLst>
          </p:cNvPr>
          <p:cNvSpPr txBox="1"/>
          <p:nvPr/>
        </p:nvSpPr>
        <p:spPr>
          <a:xfrm>
            <a:off x="1384300" y="105313"/>
            <a:ext cx="8531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4000" b="1" dirty="0"/>
              <a:t>Te </a:t>
            </a:r>
            <a:r>
              <a:rPr lang="en-NZ" sz="4000" b="1" dirty="0" err="1"/>
              <a:t>Taiao</a:t>
            </a:r>
            <a:r>
              <a:rPr lang="en-NZ" sz="4000" b="1" dirty="0"/>
              <a:t>: </a:t>
            </a:r>
          </a:p>
          <a:p>
            <a:r>
              <a:rPr lang="en-NZ" sz="4000" b="1" dirty="0"/>
              <a:t>Tourism ITP: Environment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FC9586-67C0-0CC6-06ED-F8070DB81E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27" y="383536"/>
            <a:ext cx="1179973" cy="11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530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1A50F-F30C-453A-A759-C56EBD089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788" y="1217728"/>
            <a:ext cx="11756212" cy="2117010"/>
          </a:xfrm>
        </p:spPr>
        <p:txBody>
          <a:bodyPr>
            <a:noAutofit/>
          </a:bodyPr>
          <a:lstStyle/>
          <a:p>
            <a:r>
              <a:rPr lang="en-NZ" sz="2000" b="1" dirty="0">
                <a:solidFill>
                  <a:schemeClr val="tx1"/>
                </a:solidFill>
              </a:rPr>
              <a:t>Destination Management Plans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NZ" sz="2000" b="0" i="0" u="none" strike="noStrike" baseline="0" dirty="0">
                <a:solidFill>
                  <a:schemeClr val="tx1"/>
                </a:solidFill>
              </a:rPr>
              <a:t>Tool to give communities input into tourism management for their region.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NZ" sz="2000" dirty="0">
                <a:solidFill>
                  <a:schemeClr val="tx1"/>
                </a:solidFill>
              </a:rPr>
              <a:t>RTOs building and maintaining strong relationships with mana whenua.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NZ" sz="2000" dirty="0">
                <a:solidFill>
                  <a:schemeClr val="tx1"/>
                </a:solidFill>
              </a:rPr>
              <a:t>Clear focus on regenerative and sustainable tourism.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NZ" sz="2000" b="0" i="0" u="none" strike="noStrike" baseline="0" dirty="0">
                <a:solidFill>
                  <a:schemeClr val="tx1"/>
                </a:solidFill>
              </a:rPr>
              <a:t>$600,000 for RTNZ to improve Destination Management capability.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7181A0-FA1C-4D9C-ACA1-58699B77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303057"/>
            <a:ext cx="10426535" cy="624468"/>
          </a:xfrm>
        </p:spPr>
        <p:txBody>
          <a:bodyPr>
            <a:noAutofit/>
          </a:bodyPr>
          <a:lstStyle/>
          <a:p>
            <a:r>
              <a:rPr lang="en-NZ" sz="4200" b="1" u="none" strike="noStrike" baseline="0" dirty="0" err="1"/>
              <a:t>Rohe</a:t>
            </a:r>
            <a:r>
              <a:rPr lang="en-NZ" sz="4200" b="1" u="none" strike="noStrike" baseline="0" dirty="0"/>
              <a:t>: </a:t>
            </a:r>
            <a:br>
              <a:rPr lang="en-NZ" sz="4200" b="1" u="none" strike="noStrike" baseline="0" dirty="0"/>
            </a:br>
            <a:r>
              <a:rPr lang="en-NZ" sz="4200" b="1" u="none" strike="noStrike" baseline="0" dirty="0"/>
              <a:t>Supporting communities to manage tourism</a:t>
            </a:r>
            <a:endParaRPr lang="en-NZ" sz="42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AEC7A3-5EEE-4DF7-908D-179117B1244F}"/>
              </a:ext>
            </a:extLst>
          </p:cNvPr>
          <p:cNvGrpSpPr/>
          <p:nvPr/>
        </p:nvGrpSpPr>
        <p:grpSpPr>
          <a:xfrm>
            <a:off x="435788" y="3624942"/>
            <a:ext cx="11484068" cy="2686227"/>
            <a:chOff x="-639654" y="3674138"/>
            <a:chExt cx="10591124" cy="26546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78AC0A-F8FD-4FCE-B362-C1AAB08D5C5C}"/>
                </a:ext>
              </a:extLst>
            </p:cNvPr>
            <p:cNvSpPr txBox="1"/>
            <p:nvPr/>
          </p:nvSpPr>
          <p:spPr>
            <a:xfrm>
              <a:off x="3622026" y="3674138"/>
              <a:ext cx="6329444" cy="25245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NZ" sz="2000" b="1" dirty="0">
                  <a:solidFill>
                    <a:schemeClr val="tx1"/>
                  </a:solidFill>
                </a:rPr>
                <a:t>Milford opportunities project – DM in action</a:t>
              </a:r>
            </a:p>
            <a:p>
              <a:endParaRPr lang="en-NZ" sz="2000" b="1" dirty="0">
                <a:solidFill>
                  <a:schemeClr val="tx1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NZ" sz="2000" b="0" i="0" u="none" strike="noStrike" baseline="0" dirty="0">
                  <a:solidFill>
                    <a:schemeClr val="tx1"/>
                  </a:solidFill>
                </a:rPr>
                <a:t>The Milford Road corridor and Milford Sound </a:t>
              </a:r>
              <a:r>
                <a:rPr lang="en-NZ" sz="2000" b="0" i="0" u="none" strike="noStrike" baseline="0" dirty="0" err="1">
                  <a:solidFill>
                    <a:schemeClr val="tx1"/>
                  </a:solidFill>
                </a:rPr>
                <a:t>Piopiotahi</a:t>
              </a:r>
              <a:r>
                <a:rPr lang="en-NZ" sz="2000" b="0" i="0" u="none" strike="noStrike" baseline="0" dirty="0">
                  <a:solidFill>
                    <a:schemeClr val="tx1"/>
                  </a:solidFill>
                </a:rPr>
                <a:t> have been under stress from over-tourism for years.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NZ" sz="2000" dirty="0">
                  <a:solidFill>
                    <a:schemeClr val="tx1"/>
                  </a:solidFill>
                </a:rPr>
                <a:t>Applying </a:t>
              </a:r>
              <a:r>
                <a:rPr lang="en-NZ" sz="2000" b="0" i="0" u="none" strike="noStrike" baseline="0" dirty="0">
                  <a:solidFill>
                    <a:schemeClr val="tx1"/>
                  </a:solidFill>
                </a:rPr>
                <a:t>the principles of Destination Management </a:t>
              </a:r>
              <a:endParaRPr lang="en-NZ" sz="2000" dirty="0">
                <a:solidFill>
                  <a:schemeClr val="tx1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NZ" sz="2000" b="0" i="0" u="none" strike="noStrike" baseline="0" dirty="0">
                  <a:solidFill>
                    <a:schemeClr val="tx1"/>
                  </a:solidFill>
                </a:rPr>
                <a:t>A template for other key tourism destinations across the country.</a:t>
              </a:r>
              <a:endParaRPr lang="en-NZ" sz="2000" u="sng" dirty="0">
                <a:solidFill>
                  <a:schemeClr val="tx1"/>
                </a:solidFill>
              </a:endParaRPr>
            </a:p>
            <a:p>
              <a:endParaRPr lang="en-NZ" sz="2000" dirty="0"/>
            </a:p>
          </p:txBody>
        </p:sp>
        <p:pic>
          <p:nvPicPr>
            <p:cNvPr id="11" name="Picture 10" descr="A picture containing outdoor, mountain, water, nature&#10;&#10;Description automatically generated">
              <a:extLst>
                <a:ext uri="{FF2B5EF4-FFF2-40B4-BE49-F238E27FC236}">
                  <a16:creationId xmlns:a16="http://schemas.microsoft.com/office/drawing/2014/main" id="{C7A52F2E-CCEE-4EB4-9B56-1B33CFCA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39654" y="3674138"/>
              <a:ext cx="4080625" cy="265464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19B77A8-0926-5E88-A16F-3639F231CF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800"/>
            <a:ext cx="1179973" cy="11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139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C21792-6F0E-9495-C65C-01F46DEA5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014" y="4156364"/>
            <a:ext cx="2948986" cy="2701636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261435DD-5BAC-4E6F-94EF-66F54A0BB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639" y="1350804"/>
            <a:ext cx="5637920" cy="53377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Z" sz="1900" b="1" dirty="0">
                <a:solidFill>
                  <a:schemeClr val="tx1"/>
                </a:solidFill>
              </a:rPr>
              <a:t>Responsible Camping Reforms to protect our places and communities</a:t>
            </a:r>
          </a:p>
          <a:p>
            <a:pPr algn="l">
              <a:lnSpc>
                <a:spcPct val="100000"/>
              </a:lnSpc>
            </a:pPr>
            <a:endParaRPr lang="en-NZ" sz="200" b="0" i="0" u="none" strike="noStrike" baseline="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NZ" sz="2000" b="0" i="0" u="none" strike="noStrike" baseline="0" dirty="0">
                <a:solidFill>
                  <a:schemeClr val="tx1"/>
                </a:solidFill>
              </a:rPr>
              <a:t>The reforms will include: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/>
                </a:solidFill>
              </a:rPr>
              <a:t>A regulated system for the certification and registration of self-contained vehicles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/>
                </a:solidFill>
              </a:rPr>
              <a:t>Strengthened infringement system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/>
                </a:solidFill>
              </a:rPr>
              <a:t>New rules for self-contained </a:t>
            </a:r>
            <a:r>
              <a:rPr lang="en-NZ" sz="2000" b="0" i="0" u="none" strike="noStrike" baseline="0" dirty="0">
                <a:solidFill>
                  <a:schemeClr val="tx1"/>
                </a:solidFill>
              </a:rPr>
              <a:t>vehicles (which includes them having a fixed toilet)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/>
                </a:solidFill>
              </a:rPr>
              <a:t>Option to extend to Waka Kotahi and LINZ land (currently includes Conservation Land)</a:t>
            </a:r>
          </a:p>
          <a:p>
            <a:pPr algn="l">
              <a:lnSpc>
                <a:spcPct val="100000"/>
              </a:lnSpc>
            </a:pPr>
            <a:endParaRPr lang="en-NZ" sz="2000" b="0" i="0" u="none" strike="noStrike" baseline="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NZ" sz="2000" dirty="0">
                <a:solidFill>
                  <a:schemeClr val="tx1"/>
                </a:solidFill>
              </a:rPr>
              <a:t>Government is supporting councils with $10m to support transition</a:t>
            </a:r>
            <a:endParaRPr lang="en-NZ" sz="2000" b="0" i="0" u="none" strike="noStrike" baseline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261064-A539-4C5F-95D1-04AC941F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98" y="350298"/>
            <a:ext cx="10034015" cy="427173"/>
          </a:xfrm>
        </p:spPr>
        <p:txBody>
          <a:bodyPr>
            <a:noAutofit/>
          </a:bodyPr>
          <a:lstStyle/>
          <a:p>
            <a:r>
              <a:rPr lang="en-NZ" sz="4200" b="1" u="none" strike="noStrike" baseline="0" dirty="0" err="1"/>
              <a:t>Rohe</a:t>
            </a:r>
            <a:r>
              <a:rPr lang="en-NZ" sz="4200" b="1" u="none" strike="noStrike" baseline="0" dirty="0"/>
              <a:t>: </a:t>
            </a:r>
            <a:br>
              <a:rPr lang="en-NZ" sz="4200" b="1" u="none" strike="noStrike" baseline="0" dirty="0"/>
            </a:br>
            <a:r>
              <a:rPr lang="en-NZ" sz="4200" b="1" u="none" strike="noStrike" baseline="0" dirty="0"/>
              <a:t>Supporting communities to manage tourism</a:t>
            </a:r>
            <a:endParaRPr lang="en-NZ" sz="42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366661-DB90-4D54-955E-176506182C93}"/>
              </a:ext>
            </a:extLst>
          </p:cNvPr>
          <p:cNvCxnSpPr>
            <a:cxnSpLocks/>
          </p:cNvCxnSpPr>
          <p:nvPr/>
        </p:nvCxnSpPr>
        <p:spPr>
          <a:xfrm flipH="1">
            <a:off x="6213604" y="1266198"/>
            <a:ext cx="1" cy="43256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ubtitle 1">
            <a:extLst>
              <a:ext uri="{FF2B5EF4-FFF2-40B4-BE49-F238E27FC236}">
                <a16:creationId xmlns:a16="http://schemas.microsoft.com/office/drawing/2014/main" id="{3E847311-5855-41A9-B813-5E1D8B5302EC}"/>
              </a:ext>
            </a:extLst>
          </p:cNvPr>
          <p:cNvSpPr txBox="1">
            <a:spLocks/>
          </p:cNvSpPr>
          <p:nvPr/>
        </p:nvSpPr>
        <p:spPr>
          <a:xfrm>
            <a:off x="6394148" y="2192168"/>
            <a:ext cx="5534213" cy="3484237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85992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7198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797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43965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2995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51594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101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68793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NZ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D0641-EA71-592F-ED48-1C8DAAE0AB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" y="13971"/>
            <a:ext cx="1179973" cy="1183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9BC6F-A075-E8D1-F2E8-6374F7611300}"/>
              </a:ext>
            </a:extLst>
          </p:cNvPr>
          <p:cNvSpPr txBox="1"/>
          <p:nvPr/>
        </p:nvSpPr>
        <p:spPr>
          <a:xfrm>
            <a:off x="6609958" y="1582340"/>
            <a:ext cx="5102591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b="1" dirty="0"/>
              <a:t>Tourism Infrastructure Fund</a:t>
            </a:r>
          </a:p>
          <a:p>
            <a:endParaRPr lang="en-NZ" u="sng" dirty="0"/>
          </a:p>
          <a:p>
            <a:r>
              <a:rPr lang="en-NZ" sz="2000" dirty="0"/>
              <a:t>The aim is to protect and enhance New Zealand’s reputation and support the visitor experience.</a:t>
            </a:r>
          </a:p>
          <a:p>
            <a:endParaRPr lang="en-NZ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000" dirty="0"/>
              <a:t>D</a:t>
            </a:r>
            <a:r>
              <a:rPr lang="en-NZ" sz="2000" i="0" u="none" strike="noStrike" baseline="0" dirty="0"/>
              <a:t>evelop tourism-related infrastructure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000" i="0" u="none" strike="noStrike" baseline="0" dirty="0"/>
              <a:t>Support local communities facing tourism pressures to address capacity constraints and/or realise their tourism potential</a:t>
            </a:r>
            <a:endParaRPr lang="en-NZ" sz="2000" dirty="0"/>
          </a:p>
          <a:p>
            <a:pPr algn="l"/>
            <a:endParaRPr lang="en-NZ" sz="2000" u="sng" dirty="0"/>
          </a:p>
          <a:p>
            <a:pPr algn="l"/>
            <a:r>
              <a:rPr lang="en-NZ" sz="2000" b="0" i="0" u="none" strike="noStrike" baseline="0" dirty="0"/>
              <a:t>Projects are co-funded in partnership with local councils (or community organisations with council support)</a:t>
            </a:r>
            <a:endParaRPr lang="en-NZ" sz="2000" dirty="0">
              <a:latin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05693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riding bikes on a road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B7EC44E-2948-4E12-B982-F13B4576F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32" y="1208320"/>
            <a:ext cx="11719174" cy="5378200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F324D9A6-6D33-4AB9-A3B1-1C638033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259" y="1436133"/>
            <a:ext cx="5189226" cy="496466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NZ" sz="2400" b="1" i="0" strike="noStrike" baseline="0" dirty="0" err="1">
                <a:solidFill>
                  <a:schemeClr val="tx1"/>
                </a:solidFill>
              </a:rPr>
              <a:t>Ngā</a:t>
            </a:r>
            <a:r>
              <a:rPr lang="en-NZ" sz="2400" b="1" i="0" strike="noStrike" baseline="0" dirty="0">
                <a:solidFill>
                  <a:schemeClr val="tx1"/>
                </a:solidFill>
              </a:rPr>
              <a:t> </a:t>
            </a:r>
            <a:r>
              <a:rPr lang="en-NZ" sz="2400" b="1" i="0" strike="noStrike" baseline="0" dirty="0" err="1">
                <a:solidFill>
                  <a:schemeClr val="tx1"/>
                </a:solidFill>
              </a:rPr>
              <a:t>Haerenga</a:t>
            </a:r>
            <a:r>
              <a:rPr lang="en-NZ" sz="2400" b="1" i="0" strike="noStrike" baseline="0" dirty="0">
                <a:solidFill>
                  <a:schemeClr val="tx1"/>
                </a:solidFill>
              </a:rPr>
              <a:t> New Zealand Cycle Trails</a:t>
            </a:r>
          </a:p>
          <a:p>
            <a:pPr algn="l">
              <a:lnSpc>
                <a:spcPct val="110000"/>
              </a:lnSpc>
            </a:pPr>
            <a:r>
              <a:rPr lang="en-NZ" sz="2400" b="0" i="0" u="none" strike="noStrike" baseline="0" dirty="0">
                <a:solidFill>
                  <a:schemeClr val="tx1"/>
                </a:solidFill>
              </a:rPr>
              <a:t>2 million people enjoy the Great Rides of </a:t>
            </a:r>
            <a:r>
              <a:rPr lang="en-NZ" sz="2400" b="0" i="0" u="none" strike="noStrike" baseline="0" dirty="0" err="1">
                <a:solidFill>
                  <a:schemeClr val="tx1"/>
                </a:solidFill>
              </a:rPr>
              <a:t>Ngā</a:t>
            </a:r>
            <a:r>
              <a:rPr lang="en-NZ" sz="2400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NZ" sz="2400" b="0" i="0" u="none" strike="noStrike" baseline="0" dirty="0" err="1">
                <a:solidFill>
                  <a:schemeClr val="tx1"/>
                </a:solidFill>
              </a:rPr>
              <a:t>Haerenga</a:t>
            </a:r>
            <a:r>
              <a:rPr lang="en-NZ" sz="2400" dirty="0">
                <a:solidFill>
                  <a:schemeClr val="tx1"/>
                </a:solidFill>
              </a:rPr>
              <a:t> every year, spending $950m</a:t>
            </a:r>
            <a:endParaRPr lang="en-NZ" sz="2400" b="0" i="0" u="none" strike="noStrike" baseline="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NZ" sz="2400" b="0" i="0" u="none" strike="noStrike" baseline="0" dirty="0">
                <a:solidFill>
                  <a:schemeClr val="tx1"/>
                </a:solidFill>
              </a:rPr>
              <a:t>Cycle tourism is a low carbon activity that can help connect visitors to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400" b="0" i="0" u="none" strike="noStrike" baseline="0" dirty="0">
                <a:solidFill>
                  <a:schemeClr val="tx1"/>
                </a:solidFill>
              </a:rPr>
              <a:t>local communities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400" b="0" i="0" u="none" strike="noStrike" baseline="0" dirty="0">
                <a:solidFill>
                  <a:schemeClr val="tx1"/>
                </a:solidFill>
              </a:rPr>
              <a:t>local food, beverage and artisanal products, and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400" b="0" i="0" u="none" strike="noStrike" baseline="0" dirty="0">
                <a:solidFill>
                  <a:schemeClr val="tx1"/>
                </a:solidFill>
              </a:rPr>
              <a:t>local culture and heritage.</a:t>
            </a:r>
          </a:p>
          <a:p>
            <a:r>
              <a:rPr lang="en-NZ" sz="2400" b="0" i="0" u="none" strike="noStrike" baseline="0" dirty="0">
                <a:solidFill>
                  <a:srgbClr val="FFFFFF"/>
                </a:solidFill>
              </a:rPr>
              <a:t> </a:t>
            </a:r>
            <a:endParaRPr lang="en-NZ" sz="2400" dirty="0">
              <a:solidFill>
                <a:srgbClr val="FFFFFF"/>
              </a:solidFill>
            </a:endParaRPr>
          </a:p>
          <a:p>
            <a:pPr algn="l"/>
            <a:endParaRPr lang="en-NZ" sz="2400" u="sng" dirty="0">
              <a:solidFill>
                <a:schemeClr val="tx1"/>
              </a:solidFill>
              <a:latin typeface="Gotham-Book"/>
            </a:endParaRPr>
          </a:p>
          <a:p>
            <a:pPr algn="l">
              <a:lnSpc>
                <a:spcPct val="120000"/>
              </a:lnSpc>
            </a:pPr>
            <a:endParaRPr lang="en-NZ" sz="4000" u="sng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69F4C2-BDC8-48CB-89B4-D7CBF2CB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972" y="168480"/>
            <a:ext cx="10779833" cy="883374"/>
          </a:xfrm>
        </p:spPr>
        <p:txBody>
          <a:bodyPr>
            <a:noAutofit/>
          </a:bodyPr>
          <a:lstStyle/>
          <a:p>
            <a:r>
              <a:rPr lang="en-NZ" sz="3500" b="1" u="none" strike="noStrike" baseline="0" dirty="0" err="1"/>
              <a:t>Rohe</a:t>
            </a:r>
            <a:r>
              <a:rPr lang="en-NZ" sz="3500" b="1" u="none" strike="noStrike" baseline="0" dirty="0"/>
              <a:t>/Manuhiri: </a:t>
            </a:r>
            <a:br>
              <a:rPr lang="en-NZ" sz="3500" b="1" u="none" strike="noStrike" baseline="0" dirty="0"/>
            </a:br>
            <a:r>
              <a:rPr lang="en-NZ" sz="3500" b="1" u="none" strike="noStrike" baseline="0" dirty="0"/>
              <a:t>Destinations and improving the visitor experience</a:t>
            </a:r>
            <a:endParaRPr lang="en-NZ" sz="3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8C98E-98B7-400B-9F58-9E47B9A745C0}"/>
              </a:ext>
            </a:extLst>
          </p:cNvPr>
          <p:cNvSpPr txBox="1"/>
          <p:nvPr/>
        </p:nvSpPr>
        <p:spPr>
          <a:xfrm>
            <a:off x="6601587" y="1436133"/>
            <a:ext cx="448279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NZ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b="0" i="0" u="none" strike="noStrike" baseline="0" dirty="0"/>
              <a:t>Trail users spend $950m pa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dirty="0"/>
              <a:t>1600 businesses associated with Great Ride trails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dirty="0"/>
              <a:t>$11m in health benefits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dirty="0"/>
              <a:t>128km of waterways fenced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dirty="0"/>
              <a:t>25,000 native trees planted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b="0" i="0" u="none" strike="noStrike" baseline="0" dirty="0"/>
              <a:t>$8m pa in government investment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b="0" i="0" u="none" strike="noStrike" baseline="0" dirty="0"/>
              <a:t>17,000 hours of vo</a:t>
            </a:r>
            <a:r>
              <a:rPr lang="en-NZ" sz="2400" dirty="0"/>
              <a:t>lunteer contributions</a:t>
            </a:r>
            <a:endParaRPr lang="en-NZ" sz="2400" b="0" i="0" u="none" strike="noStrike" baseline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sz="2400" b="0" i="0" u="none" strike="noStrike" baseline="0" dirty="0"/>
          </a:p>
          <a:p>
            <a:pPr algn="l"/>
            <a:endParaRPr lang="en-NZ" sz="2000" dirty="0">
              <a:latin typeface="Gotham-Book"/>
            </a:endParaRPr>
          </a:p>
          <a:p>
            <a:pPr algn="l"/>
            <a:endParaRPr lang="en-NZ" sz="2000" i="0" strike="noStrike" baseline="0" dirty="0">
              <a:latin typeface="Gotham-Book"/>
            </a:endParaRPr>
          </a:p>
          <a:p>
            <a:endParaRPr lang="en-NZ" sz="2400" b="1" u="sng" dirty="0">
              <a:latin typeface="Gotham-Book"/>
            </a:endParaRPr>
          </a:p>
          <a:p>
            <a:endParaRPr lang="en-NZ" sz="2400" b="1" u="sng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58CF44-2810-4B78-B060-866BD66847E8}"/>
              </a:ext>
            </a:extLst>
          </p:cNvPr>
          <p:cNvCxnSpPr>
            <a:cxnSpLocks/>
          </p:cNvCxnSpPr>
          <p:nvPr/>
        </p:nvCxnSpPr>
        <p:spPr>
          <a:xfrm>
            <a:off x="5854840" y="1405120"/>
            <a:ext cx="0" cy="4244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3BAD806-D9F9-F1FA-4ADB-E6F2ADD6E2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92"/>
            <a:ext cx="1179973" cy="11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BF54A2-EBD8-4F90-84A8-74D8B3E0A14E}"/>
              </a:ext>
            </a:extLst>
          </p:cNvPr>
          <p:cNvSpPr txBox="1"/>
          <p:nvPr/>
        </p:nvSpPr>
        <p:spPr>
          <a:xfrm>
            <a:off x="1235902" y="157832"/>
            <a:ext cx="7667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200" b="1" dirty="0" err="1"/>
              <a:t>Ōhanga</a:t>
            </a:r>
            <a:r>
              <a:rPr lang="en-NZ" sz="4200" b="1" dirty="0"/>
              <a:t> / </a:t>
            </a:r>
            <a:r>
              <a:rPr lang="en-NZ" sz="4200" b="1" dirty="0" err="1"/>
              <a:t>Taiao</a:t>
            </a:r>
            <a:r>
              <a:rPr lang="en-NZ" sz="4200" b="1" dirty="0"/>
              <a:t>:</a:t>
            </a:r>
          </a:p>
          <a:p>
            <a:r>
              <a:rPr lang="en-NZ" sz="4000" b="1" dirty="0"/>
              <a:t>Innovation Programme for Tourism Recovery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9880B-2EFC-4B6C-8C92-0BEBD339AA3A}"/>
              </a:ext>
            </a:extLst>
          </p:cNvPr>
          <p:cNvSpPr txBox="1"/>
          <p:nvPr/>
        </p:nvSpPr>
        <p:spPr>
          <a:xfrm>
            <a:off x="313983" y="1855953"/>
            <a:ext cx="8589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u="sng" dirty="0"/>
          </a:p>
          <a:p>
            <a:r>
              <a:rPr lang="en-NZ" sz="2400" b="0" i="0" u="none" strike="noStrike" baseline="0" dirty="0"/>
              <a:t>Designed to deliver </a:t>
            </a:r>
            <a:r>
              <a:rPr lang="en-NZ" sz="2400" b="1" i="0" u="none" strike="noStrike" baseline="0" dirty="0"/>
              <a:t>transformational </a:t>
            </a:r>
            <a:r>
              <a:rPr lang="en-NZ" sz="2400" b="0" i="0" u="none" strike="noStrike" baseline="0" dirty="0"/>
              <a:t>outcomes for the tourism sector.</a:t>
            </a:r>
            <a:endParaRPr lang="en-NZ" sz="2400" dirty="0"/>
          </a:p>
          <a:p>
            <a:endParaRPr lang="en-NZ" sz="2400" dirty="0"/>
          </a:p>
          <a:p>
            <a:r>
              <a:rPr lang="en-NZ" sz="2400" b="0" i="0" u="none" strike="noStrike" baseline="0" dirty="0"/>
              <a:t>Currently assessing stream one (feasibility) and  stream two (full business case) applications.</a:t>
            </a:r>
          </a:p>
          <a:p>
            <a:endParaRPr lang="en-NZ" sz="2400" dirty="0"/>
          </a:p>
          <a:p>
            <a:r>
              <a:rPr lang="en-NZ" sz="2400" b="0" i="0" u="none" strike="noStrike" baseline="0" dirty="0"/>
              <a:t>Funding will be provided for projects that deliver on at least one of the following outcomes:</a:t>
            </a:r>
            <a:r>
              <a:rPr lang="en-NZ" sz="2400" u="sng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F547D1-C74D-44CD-99D1-70F81EA28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8275" y="1125971"/>
            <a:ext cx="2887967" cy="542448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0D426F3-3BC0-4FD5-A6D2-93ED03FA65F1}"/>
              </a:ext>
            </a:extLst>
          </p:cNvPr>
          <p:cNvGrpSpPr/>
          <p:nvPr/>
        </p:nvGrpSpPr>
        <p:grpSpPr>
          <a:xfrm>
            <a:off x="313983" y="4330330"/>
            <a:ext cx="9472847" cy="1453105"/>
            <a:chOff x="351949" y="3999113"/>
            <a:chExt cx="9047232" cy="1387817"/>
          </a:xfrm>
        </p:grpSpPr>
        <p:pic>
          <p:nvPicPr>
            <p:cNvPr id="8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6C10F1E-F051-4F65-8CE1-68DAC257B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949" y="4048651"/>
              <a:ext cx="4877677" cy="1338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21D687-9C30-45A4-9E20-DE40FE969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1504" y="3999113"/>
              <a:ext cx="4877677" cy="133872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955E15-F04E-6F9F-5631-68433337D9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" y="167469"/>
            <a:ext cx="1179973" cy="11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835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0738-BF71-5A34-93EA-985DE160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716" y="-69360"/>
            <a:ext cx="9322565" cy="1325033"/>
          </a:xfrm>
        </p:spPr>
        <p:txBody>
          <a:bodyPr>
            <a:noAutofit/>
          </a:bodyPr>
          <a:lstStyle/>
          <a:p>
            <a:r>
              <a:rPr lang="en-US" sz="4000" b="1" dirty="0"/>
              <a:t>Manuhiri:</a:t>
            </a:r>
            <a:br>
              <a:rPr lang="en-US" sz="4000" b="1" dirty="0"/>
            </a:br>
            <a:r>
              <a:rPr lang="en-US" sz="4000" b="1" dirty="0"/>
              <a:t>Tourism New Zealand</a:t>
            </a:r>
            <a:endParaRPr lang="en-NZ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A3B20-5B06-3FFF-E0FA-A1537618D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262" y="1379913"/>
            <a:ext cx="10756669" cy="2527069"/>
          </a:xfrm>
        </p:spPr>
        <p:txBody>
          <a:bodyPr>
            <a:normAutofit/>
          </a:bodyPr>
          <a:lstStyle/>
          <a:p>
            <a:pPr algn="l"/>
            <a:r>
              <a:rPr lang="en-NZ" sz="2600" dirty="0">
                <a:solidFill>
                  <a:schemeClr val="tx1"/>
                </a:solidFill>
              </a:rPr>
              <a:t>$110m per annum to target high quality visitors from key markets. </a:t>
            </a:r>
          </a:p>
          <a:p>
            <a:pPr algn="l"/>
            <a:r>
              <a:rPr lang="en-NZ" sz="2600" dirty="0">
                <a:solidFill>
                  <a:schemeClr val="tx1"/>
                </a:solidFill>
              </a:rPr>
              <a:t>Support visitors on travelling safely and caring for our home, people and culture.</a:t>
            </a:r>
          </a:p>
          <a:p>
            <a:pPr algn="l"/>
            <a:r>
              <a:rPr lang="en-NZ" sz="2600" dirty="0">
                <a:solidFill>
                  <a:schemeClr val="tx1"/>
                </a:solidFill>
              </a:rPr>
              <a:t>TNZ works to ensure tourism contributes across four well-being pillars:</a:t>
            </a:r>
          </a:p>
          <a:p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D012D-260E-D98D-31FD-D660500C82B6}"/>
              </a:ext>
            </a:extLst>
          </p:cNvPr>
          <p:cNvSpPr txBox="1"/>
          <p:nvPr/>
        </p:nvSpPr>
        <p:spPr>
          <a:xfrm>
            <a:off x="1126533" y="3258589"/>
            <a:ext cx="10341033" cy="340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en-NZ" sz="2600" b="1" dirty="0"/>
              <a:t>Economy</a:t>
            </a:r>
            <a:r>
              <a:rPr lang="en-NZ" sz="2600" dirty="0"/>
              <a:t>   The tourism economy thrives and grows adding value</a:t>
            </a:r>
          </a:p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en-NZ" sz="2600" b="1" dirty="0"/>
              <a:t>Nature</a:t>
            </a:r>
            <a:r>
              <a:rPr lang="en-NZ" sz="2600" dirty="0"/>
              <a:t>       Tourism restores, maintains and nourishes the environment for</a:t>
            </a:r>
            <a:br>
              <a:rPr lang="en-NZ" sz="2600" dirty="0"/>
            </a:br>
            <a:r>
              <a:rPr lang="en-NZ" sz="2600" dirty="0"/>
              <a:t>                    intergenerational benefit </a:t>
            </a:r>
          </a:p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en-NZ" sz="2600" b="1" dirty="0"/>
              <a:t>Culture</a:t>
            </a:r>
            <a:r>
              <a:rPr lang="en-NZ" sz="2600" dirty="0"/>
              <a:t>      The tourism story and experience preserve and enhance our</a:t>
            </a:r>
            <a:br>
              <a:rPr lang="en-NZ" sz="2600" dirty="0"/>
            </a:br>
            <a:r>
              <a:rPr lang="en-NZ" sz="2600" dirty="0"/>
              <a:t>                    values, culture and heritage; the makeup of our identity.</a:t>
            </a:r>
          </a:p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en-NZ" sz="2600" b="1" dirty="0"/>
              <a:t>Society</a:t>
            </a:r>
            <a:r>
              <a:rPr lang="en-NZ" sz="2600" dirty="0"/>
              <a:t>      People in, and part of, tourism communities thrive through jobs,</a:t>
            </a:r>
            <a:br>
              <a:rPr lang="en-NZ" sz="2600" dirty="0"/>
            </a:br>
            <a:r>
              <a:rPr lang="en-NZ" sz="2600" dirty="0"/>
              <a:t>                   shared knowledge, and physical and mental well-being.</a:t>
            </a: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7F513-46D5-B830-6A54-AB320393CB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7" y="33250"/>
            <a:ext cx="1179973" cy="1183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F8A48E-FF08-E783-CF72-D021754FD0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11" y="1255672"/>
            <a:ext cx="11769777" cy="55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828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B0A2D4E-A286-445D-8443-586B1EDE1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89" y="1974683"/>
            <a:ext cx="7630362" cy="49393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Z" sz="2400" b="1" dirty="0">
                <a:solidFill>
                  <a:schemeClr val="tx1"/>
                </a:solidFill>
              </a:rPr>
              <a:t>Industry Transformation Plans</a:t>
            </a:r>
          </a:p>
          <a:p>
            <a:pPr>
              <a:lnSpc>
                <a:spcPct val="100000"/>
              </a:lnSpc>
            </a:pPr>
            <a:r>
              <a:rPr lang="en-NZ" sz="2400" b="1" dirty="0" err="1">
                <a:solidFill>
                  <a:schemeClr val="tx1"/>
                </a:solidFill>
              </a:rPr>
              <a:t>Tiaki</a:t>
            </a:r>
            <a:r>
              <a:rPr lang="en-NZ" sz="2400" b="1" dirty="0">
                <a:solidFill>
                  <a:schemeClr val="tx1"/>
                </a:solidFill>
              </a:rPr>
              <a:t> – Care for New Zealand </a:t>
            </a:r>
          </a:p>
          <a:p>
            <a:pPr>
              <a:lnSpc>
                <a:spcPct val="100000"/>
              </a:lnSpc>
            </a:pPr>
            <a:r>
              <a:rPr lang="en-NZ" sz="2000" b="0" i="0" u="none" strike="noStrike" baseline="0" dirty="0">
                <a:solidFill>
                  <a:schemeClr val="tx1"/>
                </a:solidFill>
                <a:latin typeface="Gotham-Book"/>
              </a:rPr>
              <a:t>Created through a </a:t>
            </a:r>
            <a:r>
              <a:rPr lang="en-NZ" sz="2000" i="0" u="none" strike="noStrike" baseline="0" dirty="0">
                <a:solidFill>
                  <a:schemeClr val="tx1"/>
                </a:solidFill>
                <a:latin typeface="Gotham-Bold"/>
              </a:rPr>
              <a:t>collective desire to share a connection </a:t>
            </a:r>
            <a:r>
              <a:rPr lang="en-NZ" sz="2000" b="0" i="0" u="none" strike="noStrike" baseline="0" dirty="0">
                <a:solidFill>
                  <a:schemeClr val="tx1"/>
                </a:solidFill>
                <a:latin typeface="Gotham-Book"/>
              </a:rPr>
              <a:t>to the natural world, inspiring and helping visitors to travel safely and conscientiously.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/>
                </a:solidFill>
              </a:rPr>
              <a:t>Strategy guided by a collective of seven organisations across public and private sectors and an independent Tikanga advisor</a:t>
            </a:r>
          </a:p>
          <a:p>
            <a:pPr algn="l"/>
            <a:r>
              <a:rPr lang="en-NZ" sz="2400" b="1" dirty="0">
                <a:solidFill>
                  <a:schemeClr val="tx1"/>
                </a:solidFill>
              </a:rPr>
              <a:t>Data Co-Leadership Group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/>
                </a:solidFill>
                <a:latin typeface="Gotham-Book"/>
              </a:rPr>
              <a:t>Developed by a sector-wide Tourism Data and Information Hui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/>
                </a:solidFill>
                <a:latin typeface="Gotham-Book"/>
              </a:rPr>
              <a:t>Industry, government, academic, </a:t>
            </a:r>
            <a:r>
              <a:rPr lang="en-NZ" sz="2000" dirty="0" err="1">
                <a:solidFill>
                  <a:schemeClr val="tx1"/>
                </a:solidFill>
                <a:latin typeface="Gotham-Book"/>
              </a:rPr>
              <a:t>m</a:t>
            </a:r>
            <a:r>
              <a:rPr lang="en-N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en-NZ" sz="2000" dirty="0" err="1">
                <a:solidFill>
                  <a:schemeClr val="tx1"/>
                </a:solidFill>
                <a:latin typeface="Gotham-Book"/>
              </a:rPr>
              <a:t>ori</a:t>
            </a:r>
            <a:r>
              <a:rPr lang="en-NZ" sz="2000" dirty="0">
                <a:solidFill>
                  <a:schemeClr val="tx1"/>
                </a:solidFill>
                <a:latin typeface="Gotham-Book"/>
              </a:rPr>
              <a:t>, and local government perspectives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/>
                </a:solidFill>
                <a:latin typeface="Gotham-Book"/>
              </a:rPr>
              <a:t>Will build on previous work </a:t>
            </a:r>
            <a:r>
              <a:rPr lang="en-NZ" sz="2000" dirty="0" err="1">
                <a:solidFill>
                  <a:schemeClr val="tx1"/>
                </a:solidFill>
                <a:latin typeface="Gotham-Book"/>
              </a:rPr>
              <a:t>eg</a:t>
            </a:r>
            <a:r>
              <a:rPr lang="en-NZ" sz="2000" dirty="0">
                <a:solidFill>
                  <a:schemeClr val="tx1"/>
                </a:solidFill>
                <a:latin typeface="Gotham-Book"/>
              </a:rPr>
              <a:t> sustainable tourism dashboard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CC7356-71C0-4F30-962B-2A59390A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83" y="257830"/>
            <a:ext cx="9729310" cy="344769"/>
          </a:xfrm>
        </p:spPr>
        <p:txBody>
          <a:bodyPr>
            <a:noAutofit/>
          </a:bodyPr>
          <a:lstStyle/>
          <a:p>
            <a:pPr algn="ctr"/>
            <a:r>
              <a:rPr lang="en-NZ" sz="4200" b="1" dirty="0"/>
              <a:t>Working in partnership with others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B59F5-D2E1-4E56-B4B0-23E44EE29414}"/>
              </a:ext>
            </a:extLst>
          </p:cNvPr>
          <p:cNvSpPr txBox="1"/>
          <p:nvPr/>
        </p:nvSpPr>
        <p:spPr>
          <a:xfrm>
            <a:off x="160688" y="1051353"/>
            <a:ext cx="12031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0" i="1" u="none" strike="noStrike" baseline="0" dirty="0"/>
              <a:t>To achieve the vision for tourism and transition the sector to a more regenerative model where our unique stories can be brought to life, we need to build more </a:t>
            </a:r>
            <a:r>
              <a:rPr lang="en-NZ" b="1" i="1" u="none" strike="noStrike" baseline="0" dirty="0"/>
              <a:t>meaningful partnerships</a:t>
            </a:r>
            <a:r>
              <a:rPr lang="en-NZ" i="1" dirty="0"/>
              <a:t>, a</a:t>
            </a:r>
            <a:r>
              <a:rPr lang="en-NZ" b="0" i="1" u="none" strike="noStrike" baseline="0" dirty="0"/>
              <a:t>cross Māori, industry, businesses, regions and communities. </a:t>
            </a:r>
          </a:p>
          <a:p>
            <a:endParaRPr lang="en-NZ" i="1" dirty="0"/>
          </a:p>
        </p:txBody>
      </p:sp>
      <p:pic>
        <p:nvPicPr>
          <p:cNvPr id="5" name="Picture 4" descr="A picture containing outdoor, fountain, dark&#10;&#10;Description automatically generated">
            <a:extLst>
              <a:ext uri="{FF2B5EF4-FFF2-40B4-BE49-F238E27FC236}">
                <a16:creationId xmlns:a16="http://schemas.microsoft.com/office/drawing/2014/main" id="{187D9126-E53B-49E4-BBAC-9DA1D64E0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646" y="2169718"/>
            <a:ext cx="3631336" cy="427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3331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ADA97-C670-65E7-838E-E127FF30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60" y="149244"/>
            <a:ext cx="10515600" cy="1325033"/>
          </a:xfrm>
        </p:spPr>
        <p:txBody>
          <a:bodyPr>
            <a:normAutofit/>
          </a:bodyPr>
          <a:lstStyle/>
          <a:p>
            <a:r>
              <a:rPr lang="en-US" sz="4400" b="1" dirty="0"/>
              <a:t>Sustainable funding, pricing, and charging</a:t>
            </a:r>
            <a:endParaRPr lang="en-NZ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947A5-3FAA-91A7-CB54-16CBED3BB2B6}"/>
              </a:ext>
            </a:extLst>
          </p:cNvPr>
          <p:cNvSpPr txBox="1"/>
          <p:nvPr/>
        </p:nvSpPr>
        <p:spPr>
          <a:xfrm>
            <a:off x="436260" y="1280160"/>
            <a:ext cx="53715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Acknowledged gap in funding for tourism related services; </a:t>
            </a:r>
            <a:r>
              <a:rPr lang="en-NZ" sz="2200" dirty="0"/>
              <a:t>multi-faceted: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Destination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(Mixed use)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Sector-specific services (business advice, data, industry advocacy)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Publicly provided attractions </a:t>
            </a:r>
            <a:r>
              <a:rPr lang="en-NZ" sz="2200" dirty="0" err="1"/>
              <a:t>eg</a:t>
            </a:r>
            <a:r>
              <a:rPr lang="en-NZ" sz="2200" dirty="0"/>
              <a:t> cycle trails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200" dirty="0"/>
          </a:p>
          <a:p>
            <a:endParaRPr lang="en-NZ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1609F-874D-391B-CCD1-3073D031D22B}"/>
              </a:ext>
            </a:extLst>
          </p:cNvPr>
          <p:cNvSpPr txBox="1"/>
          <p:nvPr/>
        </p:nvSpPr>
        <p:spPr>
          <a:xfrm>
            <a:off x="6384175" y="1280160"/>
            <a:ext cx="5509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/>
              <a:t>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(Differentiated) access charging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Targeted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Visitor levies (bed taxes, IVL, Stewart Island, Chatham Islands)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(Differentiated) service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200" dirty="0"/>
          </a:p>
          <a:p>
            <a:r>
              <a:rPr lang="en-NZ" sz="2200" b="1" dirty="0"/>
              <a:t>A systems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The right funding mechanism to link beneficiary to service and revenue to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Funding mechanisms that align with the changes we want to achieve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Cost-effective to collect, fair, and individual tools need to work as a set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2FA654-0DC3-5AC8-0D2E-290CF261391E}"/>
              </a:ext>
            </a:extLst>
          </p:cNvPr>
          <p:cNvCxnSpPr>
            <a:cxnSpLocks/>
          </p:cNvCxnSpPr>
          <p:nvPr/>
        </p:nvCxnSpPr>
        <p:spPr>
          <a:xfrm flipH="1">
            <a:off x="6095998" y="1280160"/>
            <a:ext cx="1" cy="43256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3960CA-4AD6-DBE4-D7F8-7BE40F6F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83" y="3830800"/>
            <a:ext cx="3721910" cy="24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370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65404AD-DEEF-732F-A902-59CB6B0DA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BCC23-0349-3F2E-E8A9-A6210A93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Pātai</a:t>
            </a:r>
            <a:r>
              <a:rPr lang="en-N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55801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1A50F-F30C-453A-A759-C56EBD089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09" y="1591202"/>
            <a:ext cx="6829545" cy="4839093"/>
          </a:xfrm>
        </p:spPr>
        <p:txBody>
          <a:bodyPr>
            <a:noAutofit/>
          </a:bodyPr>
          <a:lstStyle/>
          <a:p>
            <a:r>
              <a:rPr lang="en-NZ" sz="2800" b="1" dirty="0">
                <a:solidFill>
                  <a:schemeClr val="tx1"/>
                </a:solidFill>
              </a:rPr>
              <a:t>Steward</a:t>
            </a:r>
            <a:r>
              <a:rPr lang="en-NZ" sz="2800" dirty="0">
                <a:solidFill>
                  <a:schemeClr val="tx1"/>
                </a:solidFill>
              </a:rPr>
              <a:t>:  looking across the system to make sure it is working effectively</a:t>
            </a:r>
          </a:p>
          <a:p>
            <a:r>
              <a:rPr lang="en-NZ" sz="2800" b="1" dirty="0">
                <a:solidFill>
                  <a:schemeClr val="tx1"/>
                </a:solidFill>
              </a:rPr>
              <a:t>Regulator</a:t>
            </a:r>
            <a:r>
              <a:rPr lang="en-NZ" sz="2800" dirty="0">
                <a:solidFill>
                  <a:schemeClr val="tx1"/>
                </a:solidFill>
              </a:rPr>
              <a:t>: linked with other sectors, e.g.  international air services, access to public conservation lands</a:t>
            </a:r>
          </a:p>
          <a:p>
            <a:r>
              <a:rPr lang="en-NZ" sz="2800" b="1" dirty="0">
                <a:solidFill>
                  <a:schemeClr val="tx1"/>
                </a:solidFill>
              </a:rPr>
              <a:t>Actor</a:t>
            </a:r>
            <a:r>
              <a:rPr lang="en-NZ" sz="2800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 err="1">
                <a:solidFill>
                  <a:schemeClr val="tx1"/>
                </a:solidFill>
              </a:rPr>
              <a:t>eg</a:t>
            </a:r>
            <a:r>
              <a:rPr lang="en-NZ" sz="2800" dirty="0">
                <a:solidFill>
                  <a:schemeClr val="tx1"/>
                </a:solidFill>
              </a:rPr>
              <a:t> Investments and interventions: providing public goods used by visitors e.g. roads, broadband, amenities on public land.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tx1"/>
                </a:solidFill>
              </a:rPr>
              <a:t>Tourism New Zealand, Department of Conservation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7181A0-FA1C-4D9C-ACA1-58699B77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4" y="303057"/>
            <a:ext cx="11619937" cy="624468"/>
          </a:xfrm>
        </p:spPr>
        <p:txBody>
          <a:bodyPr>
            <a:noAutofit/>
          </a:bodyPr>
          <a:lstStyle/>
          <a:p>
            <a:pPr algn="ctr"/>
            <a:r>
              <a:rPr lang="en-NZ" sz="4200" b="1" u="none" strike="noStrike" baseline="0" dirty="0"/>
              <a:t>Role of government in Tourism</a:t>
            </a:r>
            <a:endParaRPr lang="en-NZ" sz="4200" b="1" dirty="0"/>
          </a:p>
        </p:txBody>
      </p:sp>
      <p:pic>
        <p:nvPicPr>
          <p:cNvPr id="11" name="Picture 10" descr="A picture containing outdoor, mountain, water, nature&#10;&#10;Description automatically generated">
            <a:extLst>
              <a:ext uri="{FF2B5EF4-FFF2-40B4-BE49-F238E27FC236}">
                <a16:creationId xmlns:a16="http://schemas.microsoft.com/office/drawing/2014/main" id="{C7A52F2E-CCEE-4EB4-9B56-1B33CFCAD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335" y="1932039"/>
            <a:ext cx="4424665" cy="39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67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FE0917-B06A-4F61-B17D-A681DC29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8"/>
            <a:ext cx="4087306" cy="28765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br>
              <a:rPr lang="en-US" sz="3400" b="1" dirty="0"/>
            </a:br>
            <a:r>
              <a:rPr lang="en-US" sz="4400" b="1" dirty="0"/>
              <a:t>Aotearoa NZ Government Tourism Strategy (2019)</a:t>
            </a:r>
            <a:br>
              <a:rPr lang="en-US" sz="4400" b="1" dirty="0"/>
            </a:br>
            <a:endParaRPr lang="en-US" sz="3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09C89-FF06-408C-BB81-FEEDC5288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991" y="0"/>
            <a:ext cx="1390008" cy="871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2AB93-9F96-4957-AC11-F553D2CF9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8" y="431797"/>
            <a:ext cx="6468242" cy="648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E8CADA-71E8-4439-9337-8A54BF12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76" y="298858"/>
            <a:ext cx="10959152" cy="132503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well was tourism doing up to 2020?</a:t>
            </a:r>
            <a:endParaRPr lang="en-NZ" sz="22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5E79A6-7567-4CFB-A25A-6C3128CD0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851250"/>
              </p:ext>
            </p:extLst>
          </p:nvPr>
        </p:nvGraphicFramePr>
        <p:xfrm>
          <a:off x="-385039" y="488903"/>
          <a:ext cx="12427654" cy="511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B51B4852-FD5C-6C4E-7367-055E5EDD4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3544"/>
              </p:ext>
            </p:extLst>
          </p:nvPr>
        </p:nvGraphicFramePr>
        <p:xfrm>
          <a:off x="149385" y="3854421"/>
          <a:ext cx="11845060" cy="2560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69012">
                  <a:extLst>
                    <a:ext uri="{9D8B030D-6E8A-4147-A177-3AD203B41FA5}">
                      <a16:colId xmlns:a16="http://schemas.microsoft.com/office/drawing/2014/main" val="3604011200"/>
                    </a:ext>
                  </a:extLst>
                </a:gridCol>
                <a:gridCol w="2369012">
                  <a:extLst>
                    <a:ext uri="{9D8B030D-6E8A-4147-A177-3AD203B41FA5}">
                      <a16:colId xmlns:a16="http://schemas.microsoft.com/office/drawing/2014/main" val="513110301"/>
                    </a:ext>
                  </a:extLst>
                </a:gridCol>
                <a:gridCol w="2369012">
                  <a:extLst>
                    <a:ext uri="{9D8B030D-6E8A-4147-A177-3AD203B41FA5}">
                      <a16:colId xmlns:a16="http://schemas.microsoft.com/office/drawing/2014/main" val="828263169"/>
                    </a:ext>
                  </a:extLst>
                </a:gridCol>
                <a:gridCol w="2426460">
                  <a:extLst>
                    <a:ext uri="{9D8B030D-6E8A-4147-A177-3AD203B41FA5}">
                      <a16:colId xmlns:a16="http://schemas.microsoft.com/office/drawing/2014/main" val="3443898378"/>
                    </a:ext>
                  </a:extLst>
                </a:gridCol>
                <a:gridCol w="2311564">
                  <a:extLst>
                    <a:ext uri="{9D8B030D-6E8A-4147-A177-3AD203B41FA5}">
                      <a16:colId xmlns:a16="http://schemas.microsoft.com/office/drawing/2014/main" val="2909922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Tourism value add 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2019 $16b </a:t>
                      </a:r>
                      <a:endParaRPr lang="en-NZ" b="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Daily spend (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intl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)    </a:t>
                      </a:r>
                      <a:br>
                        <a:rPr lang="en-US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2001 $340/day  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2020 $270/day</a:t>
                      </a:r>
                    </a:p>
                    <a:p>
                      <a:endParaRPr lang="en-N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Visitor satisfaction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 2020 Avg 9.13/10</a:t>
                      </a:r>
                    </a:p>
                    <a:p>
                      <a:pPr lv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Great Walks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89% met/exceeded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expectations</a:t>
                      </a:r>
                    </a:p>
                    <a:p>
                      <a:endParaRPr lang="en-N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CO2 emissions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2007 13.1m t  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2019 12.1m </a:t>
                      </a:r>
                    </a:p>
                    <a:p>
                      <a:pPr lvl="0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Tiaki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awareness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2020 16%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intl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visitors   </a:t>
                      </a:r>
                    </a:p>
                    <a:p>
                      <a:pPr lv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Cultural experience participation (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intl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2013 62%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2020 45%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Employment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2019  371,100 FTE 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221k direct &amp;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150k indirect</a:t>
                      </a:r>
                    </a:p>
                    <a:p>
                      <a:pPr lv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Regional development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Key benefit of tourism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But regions under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pressure e.g.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Qtwn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Rotorua,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Akld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Social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Licence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54%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NZers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“growth too high”</a:t>
                      </a:r>
                    </a:p>
                    <a:p>
                      <a:pPr lv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Median wage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2021 $23.02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cf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$25.50 horticulture</a:t>
                      </a:r>
                    </a:p>
                    <a:p>
                      <a:pPr lv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$29.66 all of NZ</a:t>
                      </a:r>
                      <a:endParaRPr lang="en-NZ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N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0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1833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3490-692F-AB8F-4775-7A5DEFA4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24" y="653512"/>
            <a:ext cx="10515600" cy="1325033"/>
          </a:xfrm>
        </p:spPr>
        <p:txBody>
          <a:bodyPr/>
          <a:lstStyle/>
          <a:p>
            <a:r>
              <a:rPr lang="en-NZ" sz="4400" b="1" dirty="0"/>
              <a:t>.. And now? </a:t>
            </a: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149CD81-36E0-557D-24D9-35EB8AED8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14401"/>
              </p:ext>
            </p:extLst>
          </p:nvPr>
        </p:nvGraphicFramePr>
        <p:xfrm>
          <a:off x="939051" y="2075296"/>
          <a:ext cx="897737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459">
                  <a:extLst>
                    <a:ext uri="{9D8B030D-6E8A-4147-A177-3AD203B41FA5}">
                      <a16:colId xmlns:a16="http://schemas.microsoft.com/office/drawing/2014/main" val="2752709101"/>
                    </a:ext>
                  </a:extLst>
                </a:gridCol>
                <a:gridCol w="2992459">
                  <a:extLst>
                    <a:ext uri="{9D8B030D-6E8A-4147-A177-3AD203B41FA5}">
                      <a16:colId xmlns:a16="http://schemas.microsoft.com/office/drawing/2014/main" val="270654910"/>
                    </a:ext>
                  </a:extLst>
                </a:gridCol>
                <a:gridCol w="2992459">
                  <a:extLst>
                    <a:ext uri="{9D8B030D-6E8A-4147-A177-3AD203B41FA5}">
                      <a16:colId xmlns:a16="http://schemas.microsoft.com/office/drawing/2014/main" val="274827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3200" dirty="0"/>
                        <a:t>% change from Jan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3200" dirty="0"/>
                        <a:t>Guest nights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3200" dirty="0"/>
                        <a:t>Electronic card spend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17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3200" dirty="0"/>
                        <a:t>Domestic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3200" b="1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3200" b="1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0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3200" dirty="0"/>
                        <a:t>International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3200" b="1" dirty="0"/>
                        <a:t>-35%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3200" b="1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93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3200" b="1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sz="3200" b="1" dirty="0"/>
                        <a:t>-3%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2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021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18AA9295-92F0-A646-2F26-55439719C4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367" y="886174"/>
            <a:ext cx="5378680" cy="5098989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CC74C0A-7665-49F5-CF52-A5AC030ED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8" y="1377478"/>
            <a:ext cx="6205129" cy="45669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16313DB-5054-4A48-54CC-A130C7C8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" y="52445"/>
            <a:ext cx="10515600" cy="1325033"/>
          </a:xfrm>
        </p:spPr>
        <p:txBody>
          <a:bodyPr/>
          <a:lstStyle/>
          <a:p>
            <a:r>
              <a:rPr lang="en-US" b="1" dirty="0"/>
              <a:t>Visitors (and flight capacity returns)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40463511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A011-C404-9A8F-906B-B27DD9B9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94" y="1534857"/>
            <a:ext cx="6755706" cy="5001945"/>
          </a:xfrm>
        </p:spPr>
        <p:txBody>
          <a:bodyPr>
            <a:normAutofit/>
          </a:bodyPr>
          <a:lstStyle/>
          <a:p>
            <a:r>
              <a:rPr lang="en-NZ" sz="4400" b="1" dirty="0"/>
              <a:t>Challenges for Tourism today</a:t>
            </a:r>
            <a:br>
              <a:rPr lang="en-NZ" sz="4400" dirty="0"/>
            </a:br>
            <a:r>
              <a:rPr lang="en-NZ" sz="3600" b="1" dirty="0" err="1"/>
              <a:t>Tātou</a:t>
            </a:r>
            <a:r>
              <a:rPr lang="en-NZ" sz="3600" dirty="0"/>
              <a:t>: Workforce, wages, conditions</a:t>
            </a:r>
            <a:br>
              <a:rPr lang="en-NZ" sz="3600" dirty="0"/>
            </a:br>
            <a:r>
              <a:rPr lang="en-NZ" sz="3600" b="1" dirty="0"/>
              <a:t>Te </a:t>
            </a:r>
            <a:r>
              <a:rPr lang="en-NZ" sz="3600" b="1" dirty="0" err="1"/>
              <a:t>Taiao</a:t>
            </a:r>
            <a:r>
              <a:rPr lang="en-NZ" sz="3600" dirty="0"/>
              <a:t>: Environment </a:t>
            </a:r>
            <a:br>
              <a:rPr lang="en-NZ" sz="3600" dirty="0"/>
            </a:br>
            <a:r>
              <a:rPr lang="en-NZ" sz="3600" b="1" dirty="0" err="1"/>
              <a:t>Rohe</a:t>
            </a:r>
            <a:r>
              <a:rPr lang="en-NZ" sz="3600" dirty="0"/>
              <a:t>: Destination management </a:t>
            </a:r>
            <a:br>
              <a:rPr lang="en-NZ" sz="3600" dirty="0"/>
            </a:br>
            <a:r>
              <a:rPr lang="en-NZ" sz="3600" b="1" dirty="0" err="1"/>
              <a:t>Ōhanga</a:t>
            </a:r>
            <a:r>
              <a:rPr lang="en-NZ" sz="3600" dirty="0"/>
              <a:t>: Innovation Programme</a:t>
            </a:r>
            <a:br>
              <a:rPr lang="en-NZ" sz="3600" dirty="0"/>
            </a:br>
            <a:r>
              <a:rPr lang="en-NZ" sz="3600" b="1" dirty="0"/>
              <a:t>Manuhiri</a:t>
            </a:r>
            <a:r>
              <a:rPr lang="en-NZ" sz="3600" dirty="0"/>
              <a:t>: Visitor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F27D8-61E9-9BAA-533B-51BCA3386C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807" y="321198"/>
            <a:ext cx="5189518" cy="52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619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2DE3-3753-84FA-720C-03FFAA3F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051" y="264527"/>
            <a:ext cx="10515600" cy="1325033"/>
          </a:xfrm>
        </p:spPr>
        <p:txBody>
          <a:bodyPr>
            <a:normAutofit/>
          </a:bodyPr>
          <a:lstStyle/>
          <a:p>
            <a:r>
              <a:rPr lang="en-NZ" sz="4400" b="1" dirty="0" err="1"/>
              <a:t>Tātou</a:t>
            </a:r>
            <a:r>
              <a:rPr lang="en-NZ" sz="4400" b="1" dirty="0"/>
              <a:t>: </a:t>
            </a:r>
            <a:r>
              <a:rPr lang="en-US" sz="4400" b="1" dirty="0"/>
              <a:t> Worker shortage </a:t>
            </a:r>
            <a:endParaRPr lang="en-NZ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6BFBB-6FF3-A18C-DB34-BB8142A9F11F}"/>
              </a:ext>
            </a:extLst>
          </p:cNvPr>
          <p:cNvSpPr/>
          <p:nvPr/>
        </p:nvSpPr>
        <p:spPr>
          <a:xfrm>
            <a:off x="342841" y="1547640"/>
            <a:ext cx="876359" cy="731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34811-2C1A-7624-D14F-6908ACD25474}"/>
              </a:ext>
            </a:extLst>
          </p:cNvPr>
          <p:cNvSpPr/>
          <p:nvPr/>
        </p:nvSpPr>
        <p:spPr>
          <a:xfrm>
            <a:off x="5162461" y="1547640"/>
            <a:ext cx="1238339" cy="731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6AA7D-0AAB-CDB2-923F-EF625BBEE862}"/>
              </a:ext>
            </a:extLst>
          </p:cNvPr>
          <p:cNvSpPr/>
          <p:nvPr/>
        </p:nvSpPr>
        <p:spPr>
          <a:xfrm>
            <a:off x="10621304" y="1547639"/>
            <a:ext cx="876359" cy="731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A5D0722E-6E8C-FEE9-5C59-575A21168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88" y="1474214"/>
            <a:ext cx="5318277" cy="4036572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7E080271-9CEC-49BB-ADB4-B33581DFC1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759" y="2233869"/>
            <a:ext cx="6553241" cy="3505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EC3656-B4D8-A8B8-2C1B-25000181866C}"/>
              </a:ext>
            </a:extLst>
          </p:cNvPr>
          <p:cNvSpPr/>
          <p:nvPr/>
        </p:nvSpPr>
        <p:spPr>
          <a:xfrm>
            <a:off x="5411240" y="2233869"/>
            <a:ext cx="455037" cy="2719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40k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35k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30k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25k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20k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15k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10k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5k</a:t>
            </a:r>
          </a:p>
          <a:p>
            <a:pPr algn="ctr"/>
            <a:endParaRPr lang="en-NZ" sz="10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855793-1AA5-5A99-BC2A-D90A9350F8CF}"/>
              </a:ext>
            </a:extLst>
          </p:cNvPr>
          <p:cNvSpPr/>
          <p:nvPr/>
        </p:nvSpPr>
        <p:spPr>
          <a:xfrm>
            <a:off x="6744976" y="1246159"/>
            <a:ext cx="4355031" cy="1325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International students (YE March)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(first applications)</a:t>
            </a:r>
            <a:endParaRPr lang="en-NZ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53257D-F509-7D9F-5F0C-1069F36BC888}"/>
              </a:ext>
            </a:extLst>
          </p:cNvPr>
          <p:cNvSpPr/>
          <p:nvPr/>
        </p:nvSpPr>
        <p:spPr>
          <a:xfrm>
            <a:off x="6400800" y="4847521"/>
            <a:ext cx="5791200" cy="496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    2014         2015              2016            2017          2018            2019          2020           2021            2022        2023</a:t>
            </a:r>
          </a:p>
          <a:p>
            <a:r>
              <a:rPr lang="en-US" sz="1000" b="1" dirty="0">
                <a:solidFill>
                  <a:schemeClr val="tx1"/>
                </a:solidFill>
              </a:rPr>
              <a:t>					                       (part)     </a:t>
            </a:r>
            <a:endParaRPr lang="en-NZ" sz="10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1F42D-8597-7BA7-0A8A-1C8F9AB89F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83" y="253573"/>
            <a:ext cx="1179973" cy="11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23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7EB9674-04BD-2576-0C67-9DF1BAF0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129" y="0"/>
            <a:ext cx="10515600" cy="1325033"/>
          </a:xfrm>
        </p:spPr>
        <p:txBody>
          <a:bodyPr/>
          <a:lstStyle/>
          <a:p>
            <a:r>
              <a:rPr lang="en-US" b="1" dirty="0"/>
              <a:t>Immigration settings</a:t>
            </a:r>
            <a:endParaRPr lang="en-NZ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75404-B99F-1853-4898-9CD47BECE19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71544" y="1773584"/>
            <a:ext cx="3932238" cy="48736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Immigration Rebalance</a:t>
            </a:r>
          </a:p>
          <a:p>
            <a:r>
              <a:rPr lang="en-NZ" dirty="0"/>
              <a:t>A longer-term focus, to support transition to a high-wage and low-emissions economy</a:t>
            </a:r>
          </a:p>
          <a:p>
            <a:r>
              <a:rPr lang="en-NZ" dirty="0"/>
              <a:t>Focussed on enabling higher-skilled workers to enter Aotearoa</a:t>
            </a:r>
          </a:p>
        </p:txBody>
      </p:sp>
      <p:pic>
        <p:nvPicPr>
          <p:cNvPr id="10" name="Picture 9" descr="A picture containing snow, ski tow, outdoor, transport&#10;&#10;Description automatically generated">
            <a:extLst>
              <a:ext uri="{FF2B5EF4-FFF2-40B4-BE49-F238E27FC236}">
                <a16:creationId xmlns:a16="http://schemas.microsoft.com/office/drawing/2014/main" id="{04149EE8-EC32-7C34-C022-DF3E237954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267" y="1773584"/>
            <a:ext cx="3124853" cy="409520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0B40BA6-2D83-0A4B-50EE-5FB1DF338D6E}"/>
              </a:ext>
            </a:extLst>
          </p:cNvPr>
          <p:cNvSpPr txBox="1">
            <a:spLocks/>
          </p:cNvSpPr>
          <p:nvPr/>
        </p:nvSpPr>
        <p:spPr>
          <a:xfrm>
            <a:off x="8147652" y="1612093"/>
            <a:ext cx="3932238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Tourism Transition</a:t>
            </a:r>
          </a:p>
          <a:p>
            <a:r>
              <a:rPr lang="en-US" dirty="0"/>
              <a:t>Extensions on working holiday visa settings</a:t>
            </a:r>
          </a:p>
          <a:p>
            <a:r>
              <a:rPr lang="en-US" dirty="0"/>
              <a:t>Concessions on wage rates for AEWV</a:t>
            </a:r>
          </a:p>
          <a:p>
            <a:r>
              <a:rPr lang="en-NZ" dirty="0">
                <a:effectLst/>
              </a:rPr>
              <a:t>Innovation and technology initiatives to reduce reliance on some types of labour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8F799-5471-CD98-1409-0BE38499D7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09" y="210791"/>
            <a:ext cx="1179973" cy="11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38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.v2.8 page - Copy.potx" id="{9FDAC692-9BB5-42D6-B23F-DED7AA3AB9AD}" vid="{8D2EEE42-2849-4920-9982-BF861F1A4D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408B8C22746E499982C1BD963955F2" ma:contentTypeVersion="16" ma:contentTypeDescription="Create a new document." ma:contentTypeScope="" ma:versionID="44b784f7e4de943f8d4235442854aeb3">
  <xsd:schema xmlns:xsd="http://www.w3.org/2001/XMLSchema" xmlns:xs="http://www.w3.org/2001/XMLSchema" xmlns:p="http://schemas.microsoft.com/office/2006/metadata/properties" xmlns:ns2="32cb602d-8189-4112-b11d-68ec1e0ac3d5" xmlns:ns3="dfbd8742-de2f-4d22-9c0e-7618d68088c2" targetNamespace="http://schemas.microsoft.com/office/2006/metadata/properties" ma:root="true" ma:fieldsID="238dc07a2b63161a63451f64d230be20" ns2:_="" ns3:_="">
    <xsd:import namespace="32cb602d-8189-4112-b11d-68ec1e0ac3d5"/>
    <xsd:import namespace="dfbd8742-de2f-4d22-9c0e-7618d6808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b602d-8189-4112-b11d-68ec1e0ac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3c6995-3e3f-4c40-9418-52743d0c8e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d8742-de2f-4d22-9c0e-7618d68088c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fe778d3-4807-464b-b898-28eadda7b1c0}" ma:internalName="TaxCatchAll" ma:showField="CatchAllData" ma:web="dfbd8742-de2f-4d22-9c0e-7618d68088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cb602d-8189-4112-b11d-68ec1e0ac3d5">
      <Terms xmlns="http://schemas.microsoft.com/office/infopath/2007/PartnerControls"/>
    </lcf76f155ced4ddcb4097134ff3c332f>
    <TaxCatchAll xmlns="dfbd8742-de2f-4d22-9c0e-7618d68088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DDA9D3-2CFB-421B-8009-42325BFAE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cb602d-8189-4112-b11d-68ec1e0ac3d5"/>
    <ds:schemaRef ds:uri="dfbd8742-de2f-4d22-9c0e-7618d68088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4FEBD6-591B-444B-99B2-462E30A4E5B2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32cb602d-8189-4112-b11d-68ec1e0ac3d5"/>
    <ds:schemaRef ds:uri="dfbd8742-de2f-4d22-9c0e-7618d68088c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92A9AC-F88D-4DB5-850A-FD46C80C8A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MBIE-Powerpoint-Presentation-widescreen 2019 AUG MASTER</Template>
  <TotalTime>35371</TotalTime>
  <Words>1227</Words>
  <Application>Microsoft Office PowerPoint</Application>
  <PresentationFormat>Widescreen</PresentationFormat>
  <Paragraphs>215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Gotham-Bold</vt:lpstr>
      <vt:lpstr>Gotham-Book</vt:lpstr>
      <vt:lpstr>1_Office Theme</vt:lpstr>
      <vt:lpstr>PowerPoint Presentation</vt:lpstr>
      <vt:lpstr>Role of government in Tourism</vt:lpstr>
      <vt:lpstr> Aotearoa NZ Government Tourism Strategy (2019) </vt:lpstr>
      <vt:lpstr>How well was tourism doing up to 2020?</vt:lpstr>
      <vt:lpstr>.. And now? </vt:lpstr>
      <vt:lpstr>Visitors (and flight capacity returns)</vt:lpstr>
      <vt:lpstr>Challenges for Tourism today Tātou: Workforce, wages, conditions Te Taiao: Environment  Rohe: Destination management  Ōhanga: Innovation Programme Manuhiri: Visitor experience</vt:lpstr>
      <vt:lpstr>Tātou:  Worker shortage </vt:lpstr>
      <vt:lpstr>Immigration settings</vt:lpstr>
      <vt:lpstr>PowerPoint Presentation</vt:lpstr>
      <vt:lpstr>PowerPoint Presentation</vt:lpstr>
      <vt:lpstr>Rohe:  Supporting communities to manage tourism</vt:lpstr>
      <vt:lpstr>Rohe:  Supporting communities to manage tourism</vt:lpstr>
      <vt:lpstr>Rohe/Manuhiri:  Destinations and improving the visitor experience</vt:lpstr>
      <vt:lpstr>PowerPoint Presentation</vt:lpstr>
      <vt:lpstr>Manuhiri: Tourism New Zealand</vt:lpstr>
      <vt:lpstr>Working in partnership with others</vt:lpstr>
      <vt:lpstr>Sustainable funding, pricing, and charging</vt:lpstr>
      <vt:lpstr>Pātai?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Programme for Tourism Recovery</dc:title>
  <dc:creator>Clara Rowe</dc:creator>
  <cp:lastModifiedBy>Jane Reynolds</cp:lastModifiedBy>
  <cp:revision>373</cp:revision>
  <dcterms:created xsi:type="dcterms:W3CDTF">2022-07-10T23:17:43Z</dcterms:created>
  <dcterms:modified xsi:type="dcterms:W3CDTF">2023-04-12T00:38:01Z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0x010100B71FADC7916DA2498906633702F2198F</vt:lpwstr>
  </property>
  <property fmtid="{D5CDD505-2E9C-101B-9397-08002B2CF9AE}" pid="3" name="MediaServiceImageTags">
    <vt:lpwstr/>
  </property>
</Properties>
</file>