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 id="2147483750" r:id="rId5"/>
  </p:sldMasterIdLst>
  <p:sldIdLst>
    <p:sldId id="257" r:id="rId6"/>
    <p:sldId id="259" r:id="rId7"/>
    <p:sldId id="302" r:id="rId8"/>
    <p:sldId id="294" r:id="rId9"/>
    <p:sldId id="283" r:id="rId10"/>
    <p:sldId id="300" r:id="rId11"/>
    <p:sldId id="288" r:id="rId12"/>
    <p:sldId id="287" r:id="rId13"/>
    <p:sldId id="289" r:id="rId14"/>
    <p:sldId id="290" r:id="rId15"/>
    <p:sldId id="291" r:id="rId16"/>
    <p:sldId id="286" r:id="rId17"/>
    <p:sldId id="292" r:id="rId18"/>
    <p:sldId id="293" r:id="rId19"/>
    <p:sldId id="303" r:id="rId20"/>
    <p:sldId id="298" r:id="rId2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a:srgbClr val="2AAC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78E83-2C9D-4877-A3B7-607DE7EBCD24}" v="2" dt="2023-03-23T00:44:53.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i Goulter" userId="af8538f3-73b2-4329-b703-551f19824fff" providerId="ADAL" clId="{1BE78E83-2C9D-4877-A3B7-607DE7EBCD24}"/>
    <pc:docChg chg="undo custSel addSld delSld modSld">
      <pc:chgData name="Kiri Goulter" userId="af8538f3-73b2-4329-b703-551f19824fff" providerId="ADAL" clId="{1BE78E83-2C9D-4877-A3B7-607DE7EBCD24}" dt="2023-03-23T00:48:08.670" v="226" actId="122"/>
      <pc:docMkLst>
        <pc:docMk/>
      </pc:docMkLst>
      <pc:sldChg chg="modSp mod">
        <pc:chgData name="Kiri Goulter" userId="af8538f3-73b2-4329-b703-551f19824fff" providerId="ADAL" clId="{1BE78E83-2C9D-4877-A3B7-607DE7EBCD24}" dt="2023-03-21T22:47:12.546" v="2" actId="207"/>
        <pc:sldMkLst>
          <pc:docMk/>
          <pc:sldMk cId="4043737824" sldId="257"/>
        </pc:sldMkLst>
        <pc:spChg chg="mod">
          <ac:chgData name="Kiri Goulter" userId="af8538f3-73b2-4329-b703-551f19824fff" providerId="ADAL" clId="{1BE78E83-2C9D-4877-A3B7-607DE7EBCD24}" dt="2023-03-21T22:47:12.546" v="2" actId="207"/>
          <ac:spMkLst>
            <pc:docMk/>
            <pc:sldMk cId="4043737824" sldId="257"/>
            <ac:spMk id="9" creationId="{BBD7905F-B9DE-2675-3DC3-797CE435AF6B}"/>
          </ac:spMkLst>
        </pc:spChg>
      </pc:sldChg>
      <pc:sldChg chg="del">
        <pc:chgData name="Kiri Goulter" userId="af8538f3-73b2-4329-b703-551f19824fff" providerId="ADAL" clId="{1BE78E83-2C9D-4877-A3B7-607DE7EBCD24}" dt="2023-03-23T00:40:05.298" v="19" actId="47"/>
        <pc:sldMkLst>
          <pc:docMk/>
          <pc:sldMk cId="2416777819" sldId="285"/>
        </pc:sldMkLst>
      </pc:sldChg>
      <pc:sldChg chg="modSp mod">
        <pc:chgData name="Kiri Goulter" userId="af8538f3-73b2-4329-b703-551f19824fff" providerId="ADAL" clId="{1BE78E83-2C9D-4877-A3B7-607DE7EBCD24}" dt="2023-03-22T20:19:06.058" v="13" actId="207"/>
        <pc:sldMkLst>
          <pc:docMk/>
          <pc:sldMk cId="508273544" sldId="294"/>
        </pc:sldMkLst>
        <pc:spChg chg="mod">
          <ac:chgData name="Kiri Goulter" userId="af8538f3-73b2-4329-b703-551f19824fff" providerId="ADAL" clId="{1BE78E83-2C9D-4877-A3B7-607DE7EBCD24}" dt="2023-03-22T20:19:06.058" v="13" actId="207"/>
          <ac:spMkLst>
            <pc:docMk/>
            <pc:sldMk cId="508273544" sldId="294"/>
            <ac:spMk id="6" creationId="{80E9331B-77DA-7138-EFFE-A784D8F51CF4}"/>
          </ac:spMkLst>
        </pc:spChg>
      </pc:sldChg>
      <pc:sldChg chg="del">
        <pc:chgData name="Kiri Goulter" userId="af8538f3-73b2-4329-b703-551f19824fff" providerId="ADAL" clId="{1BE78E83-2C9D-4877-A3B7-607DE7EBCD24}" dt="2023-03-22T20:28:18.766" v="17" actId="47"/>
        <pc:sldMkLst>
          <pc:docMk/>
          <pc:sldMk cId="573168150" sldId="295"/>
        </pc:sldMkLst>
      </pc:sldChg>
      <pc:sldChg chg="add del">
        <pc:chgData name="Kiri Goulter" userId="af8538f3-73b2-4329-b703-551f19824fff" providerId="ADAL" clId="{1BE78E83-2C9D-4877-A3B7-607DE7EBCD24}" dt="2023-03-22T20:27:01.849" v="16" actId="47"/>
        <pc:sldMkLst>
          <pc:docMk/>
          <pc:sldMk cId="4220752057" sldId="296"/>
        </pc:sldMkLst>
      </pc:sldChg>
      <pc:sldChg chg="del">
        <pc:chgData name="Kiri Goulter" userId="af8538f3-73b2-4329-b703-551f19824fff" providerId="ADAL" clId="{1BE78E83-2C9D-4877-A3B7-607DE7EBCD24}" dt="2023-03-22T20:29:47.062" v="18" actId="47"/>
        <pc:sldMkLst>
          <pc:docMk/>
          <pc:sldMk cId="3446456952" sldId="297"/>
        </pc:sldMkLst>
      </pc:sldChg>
      <pc:sldChg chg="modSp mod">
        <pc:chgData name="Kiri Goulter" userId="af8538f3-73b2-4329-b703-551f19824fff" providerId="ADAL" clId="{1BE78E83-2C9D-4877-A3B7-607DE7EBCD24}" dt="2023-03-23T00:48:08.670" v="226" actId="122"/>
        <pc:sldMkLst>
          <pc:docMk/>
          <pc:sldMk cId="1947651014" sldId="298"/>
        </pc:sldMkLst>
        <pc:spChg chg="mod">
          <ac:chgData name="Kiri Goulter" userId="af8538f3-73b2-4329-b703-551f19824fff" providerId="ADAL" clId="{1BE78E83-2C9D-4877-A3B7-607DE7EBCD24}" dt="2023-03-23T00:48:08.670" v="226" actId="122"/>
          <ac:spMkLst>
            <pc:docMk/>
            <pc:sldMk cId="1947651014" sldId="298"/>
            <ac:spMk id="2" creationId="{C4870408-59C8-2DBC-B10A-87045BFFE55E}"/>
          </ac:spMkLst>
        </pc:spChg>
      </pc:sldChg>
      <pc:sldChg chg="modSp mod">
        <pc:chgData name="Kiri Goulter" userId="af8538f3-73b2-4329-b703-551f19824fff" providerId="ADAL" clId="{1BE78E83-2C9D-4877-A3B7-607DE7EBCD24}" dt="2023-03-22T20:18:22.431" v="9" actId="113"/>
        <pc:sldMkLst>
          <pc:docMk/>
          <pc:sldMk cId="1030940473" sldId="302"/>
        </pc:sldMkLst>
        <pc:spChg chg="mod">
          <ac:chgData name="Kiri Goulter" userId="af8538f3-73b2-4329-b703-551f19824fff" providerId="ADAL" clId="{1BE78E83-2C9D-4877-A3B7-607DE7EBCD24}" dt="2023-03-22T20:18:22.431" v="9" actId="113"/>
          <ac:spMkLst>
            <pc:docMk/>
            <pc:sldMk cId="1030940473" sldId="302"/>
            <ac:spMk id="6" creationId="{27383D81-7C53-9B28-227C-66A219C7867B}"/>
          </ac:spMkLst>
        </pc:spChg>
      </pc:sldChg>
      <pc:sldChg chg="modSp mod">
        <pc:chgData name="Kiri Goulter" userId="af8538f3-73b2-4329-b703-551f19824fff" providerId="ADAL" clId="{1BE78E83-2C9D-4877-A3B7-607DE7EBCD24}" dt="2023-03-23T00:47:19.242" v="224" actId="5793"/>
        <pc:sldMkLst>
          <pc:docMk/>
          <pc:sldMk cId="1800909971" sldId="303"/>
        </pc:sldMkLst>
        <pc:spChg chg="mod">
          <ac:chgData name="Kiri Goulter" userId="af8538f3-73b2-4329-b703-551f19824fff" providerId="ADAL" clId="{1BE78E83-2C9D-4877-A3B7-607DE7EBCD24}" dt="2023-03-23T00:47:19.242" v="224" actId="5793"/>
          <ac:spMkLst>
            <pc:docMk/>
            <pc:sldMk cId="1800909971" sldId="303"/>
            <ac:spMk id="7" creationId="{3D1EDC68-966E-2C35-5C4F-26AAE36622F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3/23/2023</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3/23/2023</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3/23/2023</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233DF-BEB2-2887-BCE4-F5D7A0AD32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BAE61D67-4E27-F68C-3657-28D4A59BC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D5C45692-CF3E-A409-F43E-8B782E7797E1}"/>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E0E40C2F-3E67-BFB5-125C-9E922109FD9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7072D96-00FD-4169-DFC1-E4B7D8309C13}"/>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3806884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C52E-AA71-C37C-EA95-303B90FC3347}"/>
              </a:ext>
            </a:extLst>
          </p:cNvPr>
          <p:cNvSpPr>
            <a:spLocks noGrp="1"/>
          </p:cNvSpPr>
          <p:nvPr>
            <p:ph type="title"/>
          </p:nvPr>
        </p:nvSpPr>
        <p:spPr/>
        <p:txBody>
          <a:body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B7A479B9-3416-F5AB-75D3-D5512B4048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EC0B315-C790-15AA-A192-EF2CF1230E53}"/>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35402BA3-4A5F-ACDF-E4EA-A8B2D60ED950}"/>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E7CF40A-67F6-F649-3B4C-5B3901181EA0}"/>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7538059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933B-6DDB-49BB-A39D-DA8A212348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839872CA-3864-6F6F-EF01-06A81623AD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074700-8439-0051-720B-E000BFD8AC09}"/>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D2143D73-2F04-D230-F92F-38F3537AAA7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C19A421-3175-86B6-2DD5-963DBA0D4F2E}"/>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3775160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BC8D1-BBD5-841F-7730-3B7B38508F2E}"/>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E726BFE-01FF-B743-AA10-6E8933F9A8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01B54B6A-2D6E-ADE6-BA6D-98C3F33DC8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A3751317-6380-AE7A-D0CC-E1DCED0C3619}"/>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6" name="Footer Placeholder 5">
            <a:extLst>
              <a:ext uri="{FF2B5EF4-FFF2-40B4-BE49-F238E27FC236}">
                <a16:creationId xmlns:a16="http://schemas.microsoft.com/office/drawing/2014/main" id="{2FE80BDA-EF59-7A74-87D5-1E7EB8D2C5A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1DD866E-B3AF-06A8-A51C-EAB73071B13C}"/>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185094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299DA-A8BF-67A8-CF36-F9BA548A5FB4}"/>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85B06C6-288E-1891-AFF3-C55379AC74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07EE97-9BA1-A778-0429-98A9921D85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E794D283-D513-205A-D6AA-6BCB45C90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4DAF91-6530-EBB0-9EA4-B7C8C90A4D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3E39155B-D5D3-4719-D269-AB1418B486EC}"/>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8" name="Footer Placeholder 7">
            <a:extLst>
              <a:ext uri="{FF2B5EF4-FFF2-40B4-BE49-F238E27FC236}">
                <a16:creationId xmlns:a16="http://schemas.microsoft.com/office/drawing/2014/main" id="{7555ED60-93F5-CF6F-C492-A816D8F5311D}"/>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5793B55A-C5BA-6E30-9CE8-0B2084D0BFF7}"/>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1776156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CAF78-5E43-640E-F44E-47E1AD8BB5C8}"/>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FC8CF069-3D59-2A31-4C46-B1B43BD1BC3C}"/>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4" name="Footer Placeholder 3">
            <a:extLst>
              <a:ext uri="{FF2B5EF4-FFF2-40B4-BE49-F238E27FC236}">
                <a16:creationId xmlns:a16="http://schemas.microsoft.com/office/drawing/2014/main" id="{9DF64628-464A-0A68-6CF1-7169996B6B9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4628F865-BF69-8C6B-0045-1AB37148B45D}"/>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16046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8464DC-FD59-8B25-A258-5E17FCC6EE80}"/>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3" name="Footer Placeholder 2">
            <a:extLst>
              <a:ext uri="{FF2B5EF4-FFF2-40B4-BE49-F238E27FC236}">
                <a16:creationId xmlns:a16="http://schemas.microsoft.com/office/drawing/2014/main" id="{5B4ABB60-16E7-C845-57E6-AB7030DA1D70}"/>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3173FED1-BB6C-DB44-D9FA-9958D7DFDF42}"/>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35279115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7FB46-3284-EE6C-8615-A048820BC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8D48788B-E1C6-1EDB-A6AF-2D3596B7B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6607DC38-AFAB-0C6F-B619-8BB33C26F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1F2742-7A0C-6438-550D-E128D5712A76}"/>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6" name="Footer Placeholder 5">
            <a:extLst>
              <a:ext uri="{FF2B5EF4-FFF2-40B4-BE49-F238E27FC236}">
                <a16:creationId xmlns:a16="http://schemas.microsoft.com/office/drawing/2014/main" id="{84B7B2F5-7CFD-A60A-44CD-1FEAA2D1A71C}"/>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B9F27EF0-67D7-06A7-C394-0DA0D513F1AA}"/>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188209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3/23/2023</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9136-E01A-8C5D-F63E-A5A4B66D30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82313329-4271-B5DD-5421-FD138AF77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F81325E5-846A-4BE0-B4B4-CC54E3E968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AD4475-C121-7402-C697-3A889F6B68C6}"/>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6" name="Footer Placeholder 5">
            <a:extLst>
              <a:ext uri="{FF2B5EF4-FFF2-40B4-BE49-F238E27FC236}">
                <a16:creationId xmlns:a16="http://schemas.microsoft.com/office/drawing/2014/main" id="{BE5F07C6-6157-A050-1CB2-2CD48EB68F33}"/>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9CE4FEC7-F869-E6A5-919E-AFE228A61492}"/>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2360562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C6886-94D0-E749-325D-5D26C00E366E}"/>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7CC3A453-E2D1-12B7-B095-CDE3FED353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F4F65C2-14FF-A50E-A407-E8662AD1F154}"/>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C0E65995-E63A-33A1-DBDC-9A6F4BB269B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0523B8AB-043E-AF02-0710-B37965DAE57E}"/>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41210257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0C9CFC-E0FB-4A2E-226E-98C9582ED3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5E571FC5-AD1F-8A7D-C425-5ACA616C32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4432DF0C-C3C0-4DC4-CDCC-A96DF724E16F}"/>
              </a:ext>
            </a:extLst>
          </p:cNvPr>
          <p:cNvSpPr>
            <a:spLocks noGrp="1"/>
          </p:cNvSpPr>
          <p:nvPr>
            <p:ph type="dt" sz="half" idx="10"/>
          </p:nvPr>
        </p:nvSpPr>
        <p:spPr/>
        <p:txBody>
          <a:body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D31F3E8F-912E-BA01-D011-7FA72757FF19}"/>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46F76D31-D02D-77A9-B90D-2A412F5D5930}"/>
              </a:ext>
            </a:extLst>
          </p:cNvPr>
          <p:cNvSpPr>
            <a:spLocks noGrp="1"/>
          </p:cNvSpPr>
          <p:nvPr>
            <p:ph type="sldNum" sz="quarter" idx="12"/>
          </p:nvPr>
        </p:nvSpPr>
        <p:spPr/>
        <p:txBody>
          <a:bodyPr/>
          <a:lstStyle/>
          <a:p>
            <a:fld id="{BF62C9A8-B1FB-4EDE-888F-6538B86C2CB0}" type="slidenum">
              <a:rPr lang="en-NZ" smtClean="0"/>
              <a:t>‹#›</a:t>
            </a:fld>
            <a:endParaRPr lang="en-NZ"/>
          </a:p>
        </p:txBody>
      </p:sp>
    </p:spTree>
    <p:extLst>
      <p:ext uri="{BB962C8B-B14F-4D97-AF65-F5344CB8AC3E}">
        <p14:creationId xmlns:p14="http://schemas.microsoft.com/office/powerpoint/2010/main" val="399879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3/23/2023</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3/23/2023</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3/23/2023</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3/23/2023</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3/23/2023</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3/23/2023</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3/23/2023</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38DBC0-ABF1-8BC0-D17C-F7D41AD63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EAB079B6-7761-0EBF-353C-47D6C2F83C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BE72B46D-6938-52E0-7A8A-E6FC1BFFE7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84240F-6E61-47D3-AFE0-4DE66CEC74E1}" type="datetimeFigureOut">
              <a:rPr lang="en-NZ" smtClean="0"/>
              <a:t>23/03/2023</a:t>
            </a:fld>
            <a:endParaRPr lang="en-NZ"/>
          </a:p>
        </p:txBody>
      </p:sp>
      <p:sp>
        <p:nvSpPr>
          <p:cNvPr id="5" name="Footer Placeholder 4">
            <a:extLst>
              <a:ext uri="{FF2B5EF4-FFF2-40B4-BE49-F238E27FC236}">
                <a16:creationId xmlns:a16="http://schemas.microsoft.com/office/drawing/2014/main" id="{2C7BE5CB-614B-8426-0109-359CC511D4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DA4A6CE3-2553-E67E-F48B-8D70EC1471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62C9A8-B1FB-4EDE-888F-6538B86C2CB0}" type="slidenum">
              <a:rPr lang="en-NZ" smtClean="0"/>
              <a:t>‹#›</a:t>
            </a:fld>
            <a:endParaRPr lang="en-NZ"/>
          </a:p>
        </p:txBody>
      </p:sp>
    </p:spTree>
    <p:extLst>
      <p:ext uri="{BB962C8B-B14F-4D97-AF65-F5344CB8AC3E}">
        <p14:creationId xmlns:p14="http://schemas.microsoft.com/office/powerpoint/2010/main" val="1795319702"/>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52.jpeg"/><Relationship Id="rId3" Type="http://schemas.openxmlformats.org/officeDocument/2006/relationships/image" Target="../media/image47.jpeg"/><Relationship Id="rId7" Type="http://schemas.openxmlformats.org/officeDocument/2006/relationships/image" Target="../media/image51.jpeg"/><Relationship Id="rId2" Type="http://schemas.openxmlformats.org/officeDocument/2006/relationships/image" Target="../media/image46.jpeg"/><Relationship Id="rId1" Type="http://schemas.openxmlformats.org/officeDocument/2006/relationships/slideLayout" Target="../slideLayouts/slideLayout12.xml"/><Relationship Id="rId6" Type="http://schemas.openxmlformats.org/officeDocument/2006/relationships/image" Target="../media/image50.jpeg"/><Relationship Id="rId11" Type="http://schemas.openxmlformats.org/officeDocument/2006/relationships/image" Target="../media/image55.jpeg"/><Relationship Id="rId5" Type="http://schemas.openxmlformats.org/officeDocument/2006/relationships/image" Target="../media/image49.jpe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13.xml.rels><?xml version="1.0" encoding="UTF-8" standalone="yes"?>
<Relationships xmlns="http://schemas.openxmlformats.org/package/2006/relationships"><Relationship Id="rId8" Type="http://schemas.openxmlformats.org/officeDocument/2006/relationships/image" Target="../media/image62.jpeg"/><Relationship Id="rId13" Type="http://schemas.openxmlformats.org/officeDocument/2006/relationships/image" Target="../media/image67.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image" Target="../media/image60.jpeg"/><Relationship Id="rId11" Type="http://schemas.openxmlformats.org/officeDocument/2006/relationships/image" Target="../media/image65.jpeg"/><Relationship Id="rId5" Type="http://schemas.openxmlformats.org/officeDocument/2006/relationships/image" Target="../media/image59.jpe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image" Target="../media/image58.jpeg"/><Relationship Id="rId9" Type="http://schemas.openxmlformats.org/officeDocument/2006/relationships/image" Target="../media/image63.jpeg"/><Relationship Id="rId14" Type="http://schemas.openxmlformats.org/officeDocument/2006/relationships/image" Target="../media/image6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jpeg"/><Relationship Id="rId3" Type="http://schemas.openxmlformats.org/officeDocument/2006/relationships/image" Target="../media/image8.svg"/><Relationship Id="rId21" Type="http://schemas.openxmlformats.org/officeDocument/2006/relationships/image" Target="../media/image26.jpe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jpeg"/><Relationship Id="rId25" Type="http://schemas.openxmlformats.org/officeDocument/2006/relationships/image" Target="../media/image30.jpeg"/><Relationship Id="rId2" Type="http://schemas.openxmlformats.org/officeDocument/2006/relationships/image" Target="../media/image7.png"/><Relationship Id="rId16" Type="http://schemas.openxmlformats.org/officeDocument/2006/relationships/image" Target="../media/image21.jpeg"/><Relationship Id="rId20" Type="http://schemas.openxmlformats.org/officeDocument/2006/relationships/image" Target="../media/image25.jpeg"/><Relationship Id="rId29" Type="http://schemas.openxmlformats.org/officeDocument/2006/relationships/image" Target="../media/image34.jpe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24" Type="http://schemas.openxmlformats.org/officeDocument/2006/relationships/image" Target="../media/image29.jpeg"/><Relationship Id="rId32" Type="http://schemas.openxmlformats.org/officeDocument/2006/relationships/image" Target="../media/image37.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10" Type="http://schemas.openxmlformats.org/officeDocument/2006/relationships/image" Target="../media/image15.jpeg"/><Relationship Id="rId19" Type="http://schemas.openxmlformats.org/officeDocument/2006/relationships/image" Target="../media/image24.jpeg"/><Relationship Id="rId31" Type="http://schemas.openxmlformats.org/officeDocument/2006/relationships/image" Target="../media/image36.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png"/><Relationship Id="rId22" Type="http://schemas.openxmlformats.org/officeDocument/2006/relationships/image" Target="../media/image27.jpeg"/><Relationship Id="rId27" Type="http://schemas.openxmlformats.org/officeDocument/2006/relationships/image" Target="../media/image32.png"/><Relationship Id="rId30" Type="http://schemas.openxmlformats.org/officeDocument/2006/relationships/image" Target="../media/image35.jpeg"/></Relationships>
</file>

<file path=ppt/slides/_rels/slide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2889117"/>
            <a:ext cx="6253317" cy="1435995"/>
          </a:xfrm>
        </p:spPr>
        <p:txBody>
          <a:bodyPr>
            <a:noAutofit/>
          </a:bodyPr>
          <a:lstStyle/>
          <a:p>
            <a:r>
              <a:rPr lang="en-US" sz="5400" dirty="0">
                <a:latin typeface="+mn-lt"/>
              </a:rPr>
              <a:t>Are we fit for purpose? </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r>
              <a:rPr lang="en-NZ" sz="2400" dirty="0"/>
              <a:t>Central Structures/Regional Organisations</a:t>
            </a:r>
            <a:endParaRPr lang="en-US" sz="2400" dirty="0">
              <a:solidFill>
                <a:schemeClr val="tx1">
                  <a:lumMod val="85000"/>
                  <a:lumOff val="15000"/>
                </a:schemeClr>
              </a:solidFill>
            </a:endParaRPr>
          </a:p>
        </p:txBody>
      </p:sp>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graphical user interface&#10;&#10;Description automatically generated">
            <a:extLst>
              <a:ext uri="{FF2B5EF4-FFF2-40B4-BE49-F238E27FC236}">
                <a16:creationId xmlns:a16="http://schemas.microsoft.com/office/drawing/2014/main" id="{98432FFE-61EE-476E-8E56-14A96F4D2A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2900" y="5290492"/>
            <a:ext cx="3255453" cy="1221935"/>
          </a:xfrm>
          <a:prstGeom prst="rect">
            <a:avLst/>
          </a:prstGeom>
        </p:spPr>
      </p:pic>
      <p:sp>
        <p:nvSpPr>
          <p:cNvPr id="10" name="Rectangle 9">
            <a:extLst>
              <a:ext uri="{FF2B5EF4-FFF2-40B4-BE49-F238E27FC236}">
                <a16:creationId xmlns:a16="http://schemas.microsoft.com/office/drawing/2014/main" id="{32A5F488-03D9-277F-890D-3F05FF569FBC}"/>
              </a:ext>
            </a:extLst>
          </p:cNvPr>
          <p:cNvSpPr/>
          <p:nvPr/>
        </p:nvSpPr>
        <p:spPr>
          <a:xfrm>
            <a:off x="0" y="-2"/>
            <a:ext cx="4656852" cy="6858001"/>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2" name="Picture 11" descr="A picture containing graphical user interface&#10;&#10;Description automatically generated">
            <a:extLst>
              <a:ext uri="{FF2B5EF4-FFF2-40B4-BE49-F238E27FC236}">
                <a16:creationId xmlns:a16="http://schemas.microsoft.com/office/drawing/2014/main" id="{24D6E820-5F19-A93D-065C-FD40E5AD1D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2117" y="5140700"/>
            <a:ext cx="3357017" cy="1260057"/>
          </a:xfrm>
          <a:prstGeom prst="rect">
            <a:avLst/>
          </a:prstGeom>
        </p:spPr>
      </p:pic>
      <p:sp>
        <p:nvSpPr>
          <p:cNvPr id="9" name="TextBox 8">
            <a:extLst>
              <a:ext uri="{FF2B5EF4-FFF2-40B4-BE49-F238E27FC236}">
                <a16:creationId xmlns:a16="http://schemas.microsoft.com/office/drawing/2014/main" id="{BBD7905F-B9DE-2675-3DC3-797CE435AF6B}"/>
              </a:ext>
            </a:extLst>
          </p:cNvPr>
          <p:cNvSpPr txBox="1"/>
          <p:nvPr/>
        </p:nvSpPr>
        <p:spPr>
          <a:xfrm>
            <a:off x="5289752" y="5806082"/>
            <a:ext cx="6094378" cy="646331"/>
          </a:xfrm>
          <a:prstGeom prst="rect">
            <a:avLst/>
          </a:prstGeom>
          <a:noFill/>
        </p:spPr>
        <p:txBody>
          <a:bodyPr wrap="square">
            <a:spAutoFit/>
          </a:bodyPr>
          <a:lstStyle/>
          <a:p>
            <a:r>
              <a:rPr lang="en-NZ" b="1" dirty="0">
                <a:solidFill>
                  <a:schemeClr val="tx1">
                    <a:lumMod val="50000"/>
                    <a:lumOff val="50000"/>
                  </a:schemeClr>
                </a:solidFill>
              </a:rPr>
              <a:t>Kiri Goulter </a:t>
            </a:r>
          </a:p>
          <a:p>
            <a:r>
              <a:rPr lang="en-NZ" b="1" dirty="0">
                <a:solidFill>
                  <a:schemeClr val="tx1">
                    <a:lumMod val="50000"/>
                    <a:lumOff val="50000"/>
                  </a:schemeClr>
                </a:solidFill>
              </a:rPr>
              <a:t>Director – Destination Management </a:t>
            </a:r>
          </a:p>
        </p:txBody>
      </p:sp>
    </p:spTree>
    <p:extLst>
      <p:ext uri="{BB962C8B-B14F-4D97-AF65-F5344CB8AC3E}">
        <p14:creationId xmlns:p14="http://schemas.microsoft.com/office/powerpoint/2010/main" val="4043737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5202324-C40E-CD49-B225-3237B3093F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48"/>
          <a:stretch/>
        </p:blipFill>
        <p:spPr>
          <a:xfrm>
            <a:off x="-87550" y="0"/>
            <a:ext cx="12279549" cy="2821683"/>
          </a:xfrm>
          <a:prstGeom prst="rect">
            <a:avLst/>
          </a:prstGeom>
        </p:spPr>
      </p:pic>
      <p:pic>
        <p:nvPicPr>
          <p:cNvPr id="5" name="Picture 4">
            <a:extLst>
              <a:ext uri="{FF2B5EF4-FFF2-40B4-BE49-F238E27FC236}">
                <a16:creationId xmlns:a16="http://schemas.microsoft.com/office/drawing/2014/main" id="{53BD1FB3-3D4A-72BB-2E33-918CF03827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103122"/>
            <a:ext cx="12192000" cy="3754877"/>
          </a:xfrm>
          <a:prstGeom prst="rect">
            <a:avLst/>
          </a:prstGeom>
        </p:spPr>
      </p:pic>
    </p:spTree>
    <p:extLst>
      <p:ext uri="{BB962C8B-B14F-4D97-AF65-F5344CB8AC3E}">
        <p14:creationId xmlns:p14="http://schemas.microsoft.com/office/powerpoint/2010/main" val="4016725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4455268"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C4870408-59C8-2DBC-B10A-87045BFFE55E}"/>
              </a:ext>
            </a:extLst>
          </p:cNvPr>
          <p:cNvSpPr txBox="1">
            <a:spLocks/>
          </p:cNvSpPr>
          <p:nvPr/>
        </p:nvSpPr>
        <p:spPr>
          <a:xfrm>
            <a:off x="468850" y="940745"/>
            <a:ext cx="3517567" cy="4835618"/>
          </a:xfrm>
          <a:prstGeom prst="rect">
            <a:avLst/>
          </a:prstGeom>
        </p:spPr>
        <p:txBody>
          <a:bodyPr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3200" dirty="0">
                <a:latin typeface="+mn-lt"/>
              </a:rPr>
              <a:t>DM involves the management of all aspects of a destination that contribute to a visitor’s experience, including the perspectives, needs and expectations of: </a:t>
            </a:r>
            <a:br>
              <a:rPr kumimoji="0" lang="en-US" sz="2800" i="0" u="none" strike="noStrike" kern="1200" cap="none" spc="0" normalizeH="0" baseline="0" noProof="0" dirty="0">
                <a:ln>
                  <a:noFill/>
                </a:ln>
                <a:effectLst/>
                <a:uLnTx/>
                <a:uFillTx/>
                <a:latin typeface="+mn-lt"/>
                <a:ea typeface="+mn-ea"/>
                <a:cs typeface="+mn-cs"/>
              </a:rPr>
            </a:br>
            <a:endParaRPr kumimoji="0" lang="en-NZ" sz="2800" b="0" i="0" u="none" strike="noStrike" kern="1200" cap="none" spc="-50" normalizeH="0" baseline="0" noProof="0" dirty="0">
              <a:ln>
                <a:noFill/>
              </a:ln>
              <a:solidFill>
                <a:srgbClr val="000000">
                  <a:lumMod val="75000"/>
                  <a:lumOff val="25000"/>
                </a:srgbClr>
              </a:solidFill>
              <a:effectLst/>
              <a:uLnTx/>
              <a:uFillTx/>
              <a:latin typeface="Bookman Old Style" panose="020F0302020204030204"/>
              <a:ea typeface="+mj-ea"/>
              <a:cs typeface="+mj-cs"/>
            </a:endParaRPr>
          </a:p>
        </p:txBody>
      </p:sp>
      <p:pic>
        <p:nvPicPr>
          <p:cNvPr id="3" name="Content Placeholder 3">
            <a:extLst>
              <a:ext uri="{FF2B5EF4-FFF2-40B4-BE49-F238E27FC236}">
                <a16:creationId xmlns:a16="http://schemas.microsoft.com/office/drawing/2014/main" id="{380DAE76-0D9A-657C-A8B8-A2D0D16EF6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46355" y="1289425"/>
            <a:ext cx="6448431" cy="3351907"/>
          </a:xfrm>
          <a:prstGeom prst="rect">
            <a:avLst/>
          </a:prstGeom>
        </p:spPr>
      </p:pic>
      <p:sp>
        <p:nvSpPr>
          <p:cNvPr id="6" name="TextBox 5">
            <a:extLst>
              <a:ext uri="{FF2B5EF4-FFF2-40B4-BE49-F238E27FC236}">
                <a16:creationId xmlns:a16="http://schemas.microsoft.com/office/drawing/2014/main" id="{1FE5035E-77B9-D520-9A55-6A15F21D1BA2}"/>
              </a:ext>
            </a:extLst>
          </p:cNvPr>
          <p:cNvSpPr txBox="1"/>
          <p:nvPr/>
        </p:nvSpPr>
        <p:spPr>
          <a:xfrm>
            <a:off x="4670124" y="5422420"/>
            <a:ext cx="7521876" cy="707886"/>
          </a:xfrm>
          <a:prstGeom prst="rect">
            <a:avLst/>
          </a:prstGeom>
          <a:noFill/>
        </p:spPr>
        <p:txBody>
          <a:bodyPr wrap="square">
            <a:spAutoFit/>
          </a:bodyPr>
          <a:lstStyle/>
          <a:p>
            <a:pPr algn="ctr"/>
            <a:r>
              <a:rPr kumimoji="0" lang="en-US" sz="2000" b="0" i="0" u="none" strike="noStrike" kern="1200" cap="none" spc="0" normalizeH="0" baseline="0" noProof="0" dirty="0">
                <a:ln>
                  <a:noFill/>
                </a:ln>
                <a:effectLst/>
                <a:uLnTx/>
                <a:uFillTx/>
                <a:ea typeface="+mn-ea"/>
                <a:cs typeface="Arial" panose="020B0604020202020204" pitchFamily="34" charset="0"/>
              </a:rPr>
              <a:t>It is an ongoing process that requires destinations to consider the social, economic, cultural and environmental risks and opportunities.</a:t>
            </a:r>
            <a:endParaRPr lang="en-NZ" sz="2000" dirty="0"/>
          </a:p>
        </p:txBody>
      </p:sp>
    </p:spTree>
    <p:extLst>
      <p:ext uri="{BB962C8B-B14F-4D97-AF65-F5344CB8AC3E}">
        <p14:creationId xmlns:p14="http://schemas.microsoft.com/office/powerpoint/2010/main" val="973927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A picture containing text, different, same&#10;&#10;Description automatically generated">
            <a:extLst>
              <a:ext uri="{FF2B5EF4-FFF2-40B4-BE49-F238E27FC236}">
                <a16:creationId xmlns:a16="http://schemas.microsoft.com/office/drawing/2014/main" id="{FEBCF449-4EE2-EB10-4613-DD4EC9259C6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2465" y="122978"/>
            <a:ext cx="2022422" cy="2985028"/>
          </a:xfrm>
          <a:prstGeom prst="rect">
            <a:avLst/>
          </a:prstGeom>
        </p:spPr>
      </p:pic>
      <p:pic>
        <p:nvPicPr>
          <p:cNvPr id="5" name="Picture 4" descr="A picture containing text, mountain, outdoor&#10;&#10;Description automatically generated">
            <a:extLst>
              <a:ext uri="{FF2B5EF4-FFF2-40B4-BE49-F238E27FC236}">
                <a16:creationId xmlns:a16="http://schemas.microsoft.com/office/drawing/2014/main" id="{77937004-506F-D3F9-C01E-6534AEBA59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297" y="3183450"/>
            <a:ext cx="2136590" cy="3163556"/>
          </a:xfrm>
          <a:prstGeom prst="rect">
            <a:avLst/>
          </a:prstGeom>
        </p:spPr>
      </p:pic>
      <p:pic>
        <p:nvPicPr>
          <p:cNvPr id="6" name="Picture 5" descr="A picture containing text, nature, sunset&#10;&#10;Description automatically generated">
            <a:extLst>
              <a:ext uri="{FF2B5EF4-FFF2-40B4-BE49-F238E27FC236}">
                <a16:creationId xmlns:a16="http://schemas.microsoft.com/office/drawing/2014/main" id="{98C6EC8D-BDA7-792E-F077-E8FAE4E0BF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34460" y="122979"/>
            <a:ext cx="2866490" cy="4195022"/>
          </a:xfrm>
          <a:prstGeom prst="rect">
            <a:avLst/>
          </a:prstGeom>
        </p:spPr>
      </p:pic>
      <p:pic>
        <p:nvPicPr>
          <p:cNvPr id="7" name="Picture 6">
            <a:extLst>
              <a:ext uri="{FF2B5EF4-FFF2-40B4-BE49-F238E27FC236}">
                <a16:creationId xmlns:a16="http://schemas.microsoft.com/office/drawing/2014/main" id="{DAF6CA8B-C4DD-9325-8560-A3920A106CFA}"/>
              </a:ext>
            </a:extLst>
          </p:cNvPr>
          <p:cNvPicPr>
            <a:picLocks noChangeAspect="1"/>
          </p:cNvPicPr>
          <p:nvPr/>
        </p:nvPicPr>
        <p:blipFill>
          <a:blip r:embed="rId5">
            <a:extLst>
              <a:ext uri="{28A0092B-C50C-407E-A947-70E740481C1C}">
                <a14:useLocalDpi xmlns:a14="http://schemas.microsoft.com/office/drawing/2010/main"/>
              </a:ext>
            </a:extLst>
          </a:blip>
          <a:srcRect/>
          <a:stretch/>
        </p:blipFill>
        <p:spPr>
          <a:xfrm>
            <a:off x="5370742" y="288335"/>
            <a:ext cx="2155518" cy="1205972"/>
          </a:xfrm>
          <a:prstGeom prst="rect">
            <a:avLst/>
          </a:prstGeom>
        </p:spPr>
      </p:pic>
      <p:pic>
        <p:nvPicPr>
          <p:cNvPr id="8" name="Picture 7">
            <a:extLst>
              <a:ext uri="{FF2B5EF4-FFF2-40B4-BE49-F238E27FC236}">
                <a16:creationId xmlns:a16="http://schemas.microsoft.com/office/drawing/2014/main" id="{26FDBD43-7281-7B84-357D-A1789EF6BC42}"/>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5370742" y="1589559"/>
            <a:ext cx="2190202" cy="1518447"/>
          </a:xfrm>
          <a:prstGeom prst="rect">
            <a:avLst/>
          </a:prstGeom>
        </p:spPr>
      </p:pic>
      <p:pic>
        <p:nvPicPr>
          <p:cNvPr id="9" name="Picture 8">
            <a:extLst>
              <a:ext uri="{FF2B5EF4-FFF2-40B4-BE49-F238E27FC236}">
                <a16:creationId xmlns:a16="http://schemas.microsoft.com/office/drawing/2014/main" id="{E435E6D4-CEA6-4134-700F-0FDDCAD20AB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271316" y="3363647"/>
            <a:ext cx="2356407" cy="3188107"/>
          </a:xfrm>
          <a:prstGeom prst="rect">
            <a:avLst/>
          </a:prstGeom>
        </p:spPr>
      </p:pic>
      <p:pic>
        <p:nvPicPr>
          <p:cNvPr id="10" name="Picture 9" descr="Diagram&#10;&#10;Description automatically generated with medium confidence">
            <a:extLst>
              <a:ext uri="{FF2B5EF4-FFF2-40B4-BE49-F238E27FC236}">
                <a16:creationId xmlns:a16="http://schemas.microsoft.com/office/drawing/2014/main" id="{5E66E4CD-95CB-8024-6B5B-DE9451552AC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345254" y="4380121"/>
            <a:ext cx="2855695" cy="1966885"/>
          </a:xfrm>
          <a:prstGeom prst="rect">
            <a:avLst/>
          </a:prstGeom>
        </p:spPr>
      </p:pic>
      <p:pic>
        <p:nvPicPr>
          <p:cNvPr id="11" name="Picture 10">
            <a:extLst>
              <a:ext uri="{FF2B5EF4-FFF2-40B4-BE49-F238E27FC236}">
                <a16:creationId xmlns:a16="http://schemas.microsoft.com/office/drawing/2014/main" id="{DD861028-F8DF-9EF2-F200-F705D055FDA6}"/>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7577060" y="3364541"/>
            <a:ext cx="2233442" cy="3187153"/>
          </a:xfrm>
          <a:prstGeom prst="rect">
            <a:avLst/>
          </a:prstGeom>
        </p:spPr>
      </p:pic>
      <p:pic>
        <p:nvPicPr>
          <p:cNvPr id="12" name="Picture 11">
            <a:extLst>
              <a:ext uri="{FF2B5EF4-FFF2-40B4-BE49-F238E27FC236}">
                <a16:creationId xmlns:a16="http://schemas.microsoft.com/office/drawing/2014/main" id="{2F00FBF4-7557-8BB1-1190-7642872B2370}"/>
              </a:ext>
            </a:extLst>
          </p:cNvPr>
          <p:cNvPicPr>
            <a:picLocks noChangeAspect="1"/>
          </p:cNvPicPr>
          <p:nvPr/>
        </p:nvPicPr>
        <p:blipFill>
          <a:blip r:embed="rId10">
            <a:extLst>
              <a:ext uri="{28A0092B-C50C-407E-A947-70E740481C1C}">
                <a14:useLocalDpi xmlns:a14="http://schemas.microsoft.com/office/drawing/2010/main"/>
              </a:ext>
            </a:extLst>
          </a:blip>
          <a:srcRect/>
          <a:stretch/>
        </p:blipFill>
        <p:spPr>
          <a:xfrm>
            <a:off x="7655664" y="175802"/>
            <a:ext cx="4398039" cy="3060472"/>
          </a:xfrm>
          <a:prstGeom prst="rect">
            <a:avLst/>
          </a:prstGeom>
        </p:spPr>
      </p:pic>
      <p:pic>
        <p:nvPicPr>
          <p:cNvPr id="13" name="Picture 12">
            <a:extLst>
              <a:ext uri="{FF2B5EF4-FFF2-40B4-BE49-F238E27FC236}">
                <a16:creationId xmlns:a16="http://schemas.microsoft.com/office/drawing/2014/main" id="{D3454672-1BBC-2C33-1E4D-35A1EBD4BEEA}"/>
              </a:ext>
            </a:extLst>
          </p:cNvPr>
          <p:cNvPicPr>
            <a:picLocks noChangeAspect="1"/>
          </p:cNvPicPr>
          <p:nvPr/>
        </p:nvPicPr>
        <p:blipFill>
          <a:blip r:embed="rId11" cstate="email">
            <a:extLst>
              <a:ext uri="{28A0092B-C50C-407E-A947-70E740481C1C}">
                <a14:useLocalDpi xmlns:a14="http://schemas.microsoft.com/office/drawing/2010/main"/>
              </a:ext>
            </a:extLst>
          </a:blip>
          <a:srcRect/>
          <a:stretch/>
        </p:blipFill>
        <p:spPr>
          <a:xfrm>
            <a:off x="9822592" y="3369183"/>
            <a:ext cx="2227167" cy="3182201"/>
          </a:xfrm>
          <a:prstGeom prst="rect">
            <a:avLst/>
          </a:prstGeom>
        </p:spPr>
      </p:pic>
    </p:spTree>
    <p:extLst>
      <p:ext uri="{BB962C8B-B14F-4D97-AF65-F5344CB8AC3E}">
        <p14:creationId xmlns:p14="http://schemas.microsoft.com/office/powerpoint/2010/main" val="1649790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id="{9C22523B-8449-A4E0-4A76-576E15CF112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07658" y="1790066"/>
            <a:ext cx="2250161" cy="3240000"/>
          </a:xfrm>
          <a:prstGeom prst="rect">
            <a:avLst/>
          </a:prstGeom>
        </p:spPr>
      </p:pic>
      <p:pic>
        <p:nvPicPr>
          <p:cNvPr id="5" name="Picture 4" descr="A group of people sitting on a blanket in a field&#10;&#10;Description automatically generated with medium confidence">
            <a:extLst>
              <a:ext uri="{FF2B5EF4-FFF2-40B4-BE49-F238E27FC236}">
                <a16:creationId xmlns:a16="http://schemas.microsoft.com/office/drawing/2014/main" id="{4695DF33-ED88-4018-E6AA-2340F1380C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7658" y="5112388"/>
            <a:ext cx="2250000" cy="1573089"/>
          </a:xfrm>
          <a:prstGeom prst="rect">
            <a:avLst/>
          </a:prstGeom>
        </p:spPr>
      </p:pic>
      <p:pic>
        <p:nvPicPr>
          <p:cNvPr id="6" name="Picture 5" descr="A picture containing text, nature&#10;&#10;Description automatically generated">
            <a:extLst>
              <a:ext uri="{FF2B5EF4-FFF2-40B4-BE49-F238E27FC236}">
                <a16:creationId xmlns:a16="http://schemas.microsoft.com/office/drawing/2014/main" id="{E690ECF5-9B9A-DECF-888F-8F66970CA8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1157" y="230642"/>
            <a:ext cx="2268000" cy="1587451"/>
          </a:xfrm>
          <a:prstGeom prst="rect">
            <a:avLst/>
          </a:prstGeom>
        </p:spPr>
      </p:pic>
      <p:pic>
        <p:nvPicPr>
          <p:cNvPr id="7" name="Picture 6" descr="A picture containing text, nature&#10;&#10;Description automatically generated">
            <a:extLst>
              <a:ext uri="{FF2B5EF4-FFF2-40B4-BE49-F238E27FC236}">
                <a16:creationId xmlns:a16="http://schemas.microsoft.com/office/drawing/2014/main" id="{3BEF3B4B-B626-0903-B572-A4D54848874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21157" y="1854519"/>
            <a:ext cx="2268000" cy="1587451"/>
          </a:xfrm>
          <a:prstGeom prst="rect">
            <a:avLst/>
          </a:prstGeom>
        </p:spPr>
      </p:pic>
      <p:pic>
        <p:nvPicPr>
          <p:cNvPr id="8" name="Picture 7" descr="A picture containing text, nature&#10;&#10;Description automatically generated">
            <a:extLst>
              <a:ext uri="{FF2B5EF4-FFF2-40B4-BE49-F238E27FC236}">
                <a16:creationId xmlns:a16="http://schemas.microsoft.com/office/drawing/2014/main" id="{71A70924-E5D2-173A-5ED4-220D359D49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621157" y="3488555"/>
            <a:ext cx="2268000" cy="1569698"/>
          </a:xfrm>
          <a:prstGeom prst="rect">
            <a:avLst/>
          </a:prstGeom>
        </p:spPr>
      </p:pic>
      <p:pic>
        <p:nvPicPr>
          <p:cNvPr id="9" name="Picture 8" descr="A picture containing graphical user interface&#10;&#10;Description automatically generated">
            <a:extLst>
              <a:ext uri="{FF2B5EF4-FFF2-40B4-BE49-F238E27FC236}">
                <a16:creationId xmlns:a16="http://schemas.microsoft.com/office/drawing/2014/main" id="{69477AB5-0213-CAEE-6109-2B18B673AEE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199995" y="3565027"/>
            <a:ext cx="2546203" cy="3120450"/>
          </a:xfrm>
          <a:prstGeom prst="rect">
            <a:avLst/>
          </a:prstGeom>
        </p:spPr>
      </p:pic>
      <p:pic>
        <p:nvPicPr>
          <p:cNvPr id="10" name="Picture 9" descr="A picture containing text, grass, sky, nature&#10;&#10;Description automatically generated">
            <a:extLst>
              <a:ext uri="{FF2B5EF4-FFF2-40B4-BE49-F238E27FC236}">
                <a16:creationId xmlns:a16="http://schemas.microsoft.com/office/drawing/2014/main" id="{6647BB84-CB8E-CC78-3AEA-C986BE6FBA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8732" y="89360"/>
            <a:ext cx="2384425" cy="1668463"/>
          </a:xfrm>
          <a:prstGeom prst="rect">
            <a:avLst/>
          </a:prstGeom>
        </p:spPr>
      </p:pic>
      <p:pic>
        <p:nvPicPr>
          <p:cNvPr id="11" name="Picture 10" descr="Graphical user interface, website&#10;&#10;Description automatically generated">
            <a:extLst>
              <a:ext uri="{FF2B5EF4-FFF2-40B4-BE49-F238E27FC236}">
                <a16:creationId xmlns:a16="http://schemas.microsoft.com/office/drawing/2014/main" id="{0FEBD2FD-4D45-E190-73AE-E0676084D8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57394" y="3481477"/>
            <a:ext cx="2242602" cy="3204000"/>
          </a:xfrm>
          <a:prstGeom prst="rect">
            <a:avLst/>
          </a:prstGeom>
        </p:spPr>
      </p:pic>
      <p:pic>
        <p:nvPicPr>
          <p:cNvPr id="12" name="Picture 11" descr="A picture containing text, grass, outdoor, sign&#10;&#10;Description automatically generated">
            <a:extLst>
              <a:ext uri="{FF2B5EF4-FFF2-40B4-BE49-F238E27FC236}">
                <a16:creationId xmlns:a16="http://schemas.microsoft.com/office/drawing/2014/main" id="{795ABC7C-4AEC-6ACF-4167-42A0511C055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957394" y="230641"/>
            <a:ext cx="2242601" cy="3204000"/>
          </a:xfrm>
          <a:prstGeom prst="rect">
            <a:avLst/>
          </a:prstGeom>
        </p:spPr>
      </p:pic>
      <p:pic>
        <p:nvPicPr>
          <p:cNvPr id="13" name="Picture 12" descr="Chart, bubble chart&#10;&#10;Description automatically generated">
            <a:extLst>
              <a:ext uri="{FF2B5EF4-FFF2-40B4-BE49-F238E27FC236}">
                <a16:creationId xmlns:a16="http://schemas.microsoft.com/office/drawing/2014/main" id="{1342EB73-F758-6343-1BF7-3BDCB9ABA79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771358" y="89360"/>
            <a:ext cx="2283499" cy="3339640"/>
          </a:xfrm>
          <a:prstGeom prst="rect">
            <a:avLst/>
          </a:prstGeom>
        </p:spPr>
      </p:pic>
      <p:pic>
        <p:nvPicPr>
          <p:cNvPr id="14" name="Picture 13" descr="A picture containing text, water, outdoor, shore&#10;&#10;Description automatically generated">
            <a:extLst>
              <a:ext uri="{FF2B5EF4-FFF2-40B4-BE49-F238E27FC236}">
                <a16:creationId xmlns:a16="http://schemas.microsoft.com/office/drawing/2014/main" id="{414BCEB7-A24B-56DA-D7F8-2E7D4F0BACE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746198" y="3384253"/>
            <a:ext cx="2295826" cy="3301224"/>
          </a:xfrm>
          <a:prstGeom prst="rect">
            <a:avLst/>
          </a:prstGeom>
        </p:spPr>
      </p:pic>
      <p:pic>
        <p:nvPicPr>
          <p:cNvPr id="15" name="Picture 14" descr="Graphical user interface, text, application&#10;&#10;Description automatically generated">
            <a:extLst>
              <a:ext uri="{FF2B5EF4-FFF2-40B4-BE49-F238E27FC236}">
                <a16:creationId xmlns:a16="http://schemas.microsoft.com/office/drawing/2014/main" id="{9CBFDF93-9563-EE95-5AB8-79CA2A229ED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298198" y="1854519"/>
            <a:ext cx="2448000" cy="1712538"/>
          </a:xfrm>
          <a:prstGeom prst="rect">
            <a:avLst/>
          </a:prstGeom>
        </p:spPr>
      </p:pic>
      <p:pic>
        <p:nvPicPr>
          <p:cNvPr id="16" name="Picture 15" descr="A picture containing website&#10;&#10;Description automatically generated">
            <a:extLst>
              <a:ext uri="{FF2B5EF4-FFF2-40B4-BE49-F238E27FC236}">
                <a16:creationId xmlns:a16="http://schemas.microsoft.com/office/drawing/2014/main" id="{36D2188B-B174-180F-2070-A8BA3334A7D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307657" y="230641"/>
            <a:ext cx="2250000" cy="1527182"/>
          </a:xfrm>
          <a:prstGeom prst="rect">
            <a:avLst/>
          </a:prstGeom>
        </p:spPr>
      </p:pic>
      <p:pic>
        <p:nvPicPr>
          <p:cNvPr id="17" name="Picture 16" descr="A picture containing text, outdoor, nature&#10;&#10;Description automatically generated">
            <a:extLst>
              <a:ext uri="{FF2B5EF4-FFF2-40B4-BE49-F238E27FC236}">
                <a16:creationId xmlns:a16="http://schemas.microsoft.com/office/drawing/2014/main" id="{867283F6-503D-8B40-1A6F-B5A820F2390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621157" y="5120080"/>
            <a:ext cx="2268000" cy="1554346"/>
          </a:xfrm>
          <a:prstGeom prst="rect">
            <a:avLst/>
          </a:prstGeom>
        </p:spPr>
      </p:pic>
    </p:spTree>
    <p:extLst>
      <p:ext uri="{BB962C8B-B14F-4D97-AF65-F5344CB8AC3E}">
        <p14:creationId xmlns:p14="http://schemas.microsoft.com/office/powerpoint/2010/main" val="138576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12192000"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7" name="TextBox 6">
            <a:extLst>
              <a:ext uri="{FF2B5EF4-FFF2-40B4-BE49-F238E27FC236}">
                <a16:creationId xmlns:a16="http://schemas.microsoft.com/office/drawing/2014/main" id="{3D1EDC68-966E-2C35-5C4F-26AAE36622F4}"/>
              </a:ext>
            </a:extLst>
          </p:cNvPr>
          <p:cNvSpPr txBox="1"/>
          <p:nvPr/>
        </p:nvSpPr>
        <p:spPr>
          <a:xfrm>
            <a:off x="710118" y="1392545"/>
            <a:ext cx="11050622" cy="3194721"/>
          </a:xfrm>
          <a:prstGeom prst="rect">
            <a:avLst/>
          </a:prstGeom>
          <a:noFill/>
        </p:spPr>
        <p:txBody>
          <a:bodyPr wrap="square">
            <a:spAutoFit/>
          </a:bodyPr>
          <a:lstStyle/>
          <a:p>
            <a:pPr algn="ctr">
              <a:lnSpc>
                <a:spcPct val="90000"/>
              </a:lnSpc>
              <a:spcBef>
                <a:spcPct val="0"/>
              </a:spcBef>
              <a:defRPr/>
            </a:pPr>
            <a:r>
              <a:rPr lang="en-NZ" sz="3200" spc="-50" dirty="0">
                <a:solidFill>
                  <a:schemeClr val="tx1">
                    <a:lumMod val="75000"/>
                    <a:lumOff val="25000"/>
                  </a:schemeClr>
                </a:solidFill>
                <a:ea typeface="+mj-ea"/>
                <a:cs typeface="+mj-cs"/>
              </a:rPr>
              <a:t>Most destinations globally are also pondering how to be </a:t>
            </a:r>
            <a:r>
              <a:rPr lang="en-NZ" sz="3200" b="1" spc="-50" dirty="0">
                <a:solidFill>
                  <a:schemeClr val="bg1"/>
                </a:solidFill>
                <a:ea typeface="+mj-ea"/>
                <a:cs typeface="+mj-cs"/>
              </a:rPr>
              <a:t>fit for a purposeful future.</a:t>
            </a:r>
            <a:br>
              <a:rPr lang="en-NZ" sz="3200" b="1" spc="-50" dirty="0">
                <a:solidFill>
                  <a:schemeClr val="bg1"/>
                </a:solidFill>
                <a:ea typeface="+mj-ea"/>
                <a:cs typeface="+mj-cs"/>
              </a:rPr>
            </a:br>
            <a:endParaRPr lang="en-NZ" sz="3200" b="1" spc="-50" dirty="0">
              <a:solidFill>
                <a:schemeClr val="bg1"/>
              </a:solidFill>
              <a:ea typeface="+mj-ea"/>
              <a:cs typeface="+mj-cs"/>
            </a:endParaRPr>
          </a:p>
          <a:p>
            <a:pPr algn="ctr">
              <a:lnSpc>
                <a:spcPct val="90000"/>
              </a:lnSpc>
              <a:spcBef>
                <a:spcPct val="0"/>
              </a:spcBef>
              <a:defRPr/>
            </a:pPr>
            <a:r>
              <a:rPr lang="en-NZ" sz="3200" spc="-50" dirty="0">
                <a:solidFill>
                  <a:schemeClr val="tx1">
                    <a:lumMod val="75000"/>
                    <a:lumOff val="25000"/>
                  </a:schemeClr>
                </a:solidFill>
                <a:ea typeface="+mj-ea"/>
                <a:cs typeface="+mj-cs"/>
              </a:rPr>
              <a:t>Significant barriers to a destination management approach also exist in most other countries and most are challenged with dysfunctional systems that are not fit-for-purpose for residents, funders, or industry.</a:t>
            </a:r>
          </a:p>
        </p:txBody>
      </p:sp>
    </p:spTree>
    <p:extLst>
      <p:ext uri="{BB962C8B-B14F-4D97-AF65-F5344CB8AC3E}">
        <p14:creationId xmlns:p14="http://schemas.microsoft.com/office/powerpoint/2010/main" val="2263048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12192000"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7" name="TextBox 6">
            <a:extLst>
              <a:ext uri="{FF2B5EF4-FFF2-40B4-BE49-F238E27FC236}">
                <a16:creationId xmlns:a16="http://schemas.microsoft.com/office/drawing/2014/main" id="{3D1EDC68-966E-2C35-5C4F-26AAE36622F4}"/>
              </a:ext>
            </a:extLst>
          </p:cNvPr>
          <p:cNvSpPr txBox="1"/>
          <p:nvPr/>
        </p:nvSpPr>
        <p:spPr>
          <a:xfrm>
            <a:off x="330739" y="2274838"/>
            <a:ext cx="11050622" cy="2751522"/>
          </a:xfrm>
          <a:prstGeom prst="rect">
            <a:avLst/>
          </a:prstGeom>
          <a:noFill/>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50" normalizeH="0" baseline="0" noProof="0" dirty="0">
                <a:ln>
                  <a:noFill/>
                </a:ln>
                <a:solidFill>
                  <a:srgbClr val="000000">
                    <a:lumMod val="75000"/>
                    <a:lumOff val="25000"/>
                  </a:srgbClr>
                </a:solidFill>
                <a:effectLst/>
                <a:uLnTx/>
                <a:uFillTx/>
                <a:latin typeface="Franklin Gothic Book" panose="020F0502020204030204"/>
                <a:ea typeface="+mn-ea"/>
                <a:cs typeface="+mn-cs"/>
              </a:rPr>
              <a:t>Are our regional tourism organisations and system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NZ" sz="3200" b="0" i="0" u="none" strike="noStrike" kern="1200" cap="none" spc="-50" normalizeH="0" baseline="0" noProof="0" dirty="0">
                <a:ln>
                  <a:noFill/>
                </a:ln>
                <a:solidFill>
                  <a:srgbClr val="000000">
                    <a:lumMod val="75000"/>
                    <a:lumOff val="25000"/>
                  </a:srgbClr>
                </a:solidFill>
                <a:effectLst/>
                <a:uLnTx/>
                <a:uFillTx/>
                <a:latin typeface="Franklin Gothic Book" panose="020F0502020204030204"/>
                <a:ea typeface="+mn-ea"/>
                <a:cs typeface="+mn-cs"/>
              </a:rPr>
              <a:t>fit for purpose? </a:t>
            </a:r>
          </a:p>
          <a:p>
            <a:pPr marL="0" marR="0" lvl="0" indent="0" algn="ctr" defTabSz="914400" rtl="0" eaLnBrk="1" fontAlgn="auto" latinLnBrk="0" hangingPunct="1">
              <a:lnSpc>
                <a:spcPct val="90000"/>
              </a:lnSpc>
              <a:spcBef>
                <a:spcPct val="0"/>
              </a:spcBef>
              <a:spcAft>
                <a:spcPts val="0"/>
              </a:spcAft>
              <a:buClrTx/>
              <a:buSzTx/>
              <a:buFontTx/>
              <a:buNone/>
              <a:tabLst/>
              <a:defRPr/>
            </a:pPr>
            <a:endParaRPr lang="en-NZ" sz="3200" spc="-50" dirty="0">
              <a:solidFill>
                <a:srgbClr val="000000">
                  <a:lumMod val="75000"/>
                  <a:lumOff val="25000"/>
                </a:srgbClr>
              </a:solidFill>
              <a:latin typeface="Franklin Gothic Book"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lang="en-NZ" sz="3200" spc="-50" dirty="0">
              <a:solidFill>
                <a:srgbClr val="000000">
                  <a:lumMod val="75000"/>
                  <a:lumOff val="25000"/>
                </a:srgbClr>
              </a:solidFill>
              <a:latin typeface="Franklin Gothic Book" panose="020F05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lang="en-NZ" sz="3200" spc="-50" noProof="0" dirty="0">
                <a:solidFill>
                  <a:srgbClr val="000000">
                    <a:lumMod val="75000"/>
                    <a:lumOff val="25000"/>
                  </a:srgbClr>
                </a:solidFill>
                <a:latin typeface="Franklin Gothic Book" panose="020F0502020204030204"/>
              </a:rPr>
              <a:t>And………</a:t>
            </a:r>
            <a:r>
              <a:rPr lang="en-NZ" sz="3200" spc="-50" noProof="0" dirty="0">
                <a:solidFill>
                  <a:schemeClr val="bg1"/>
                </a:solidFill>
                <a:latin typeface="Franklin Gothic Book" panose="020F0502020204030204"/>
              </a:rPr>
              <a:t>fit for what </a:t>
            </a:r>
            <a:r>
              <a:rPr lang="en-NZ" sz="3200" spc="-50" noProof="0" dirty="0" err="1">
                <a:solidFill>
                  <a:schemeClr val="bg1"/>
                </a:solidFill>
                <a:latin typeface="Franklin Gothic Book" panose="020F0502020204030204"/>
              </a:rPr>
              <a:t>purpo</a:t>
            </a:r>
            <a:r>
              <a:rPr lang="en-NZ" sz="3200" spc="-50" dirty="0">
                <a:solidFill>
                  <a:schemeClr val="bg1"/>
                </a:solidFill>
                <a:latin typeface="Franklin Gothic Book" panose="020F0502020204030204"/>
              </a:rPr>
              <a:t>se?</a:t>
            </a:r>
            <a:br>
              <a:rPr kumimoji="0" lang="en-NZ" sz="3200" b="1" i="0" u="none" strike="noStrike" kern="1200" cap="none" spc="-50" normalizeH="0" baseline="0" noProof="0" dirty="0">
                <a:ln>
                  <a:noFill/>
                </a:ln>
                <a:solidFill>
                  <a:srgbClr val="FFFFFF"/>
                </a:solidFill>
                <a:effectLst/>
                <a:uLnTx/>
                <a:uFillTx/>
                <a:latin typeface="Franklin Gothic Book" panose="020F0502020204030204"/>
                <a:ea typeface="+mn-ea"/>
                <a:cs typeface="+mn-cs"/>
              </a:rPr>
            </a:br>
            <a:endParaRPr kumimoji="0" lang="en-NZ" sz="3200" b="1" i="0" u="none" strike="noStrike" kern="1200" cap="none" spc="-50" normalizeH="0" baseline="0" noProof="0" dirty="0">
              <a:ln>
                <a:noFill/>
              </a:ln>
              <a:solidFill>
                <a:srgbClr val="FFFFFF"/>
              </a:solidFill>
              <a:effectLst/>
              <a:uLnTx/>
              <a:uFillTx/>
              <a:latin typeface="Franklin Gothic Book" panose="020F0502020204030204"/>
              <a:ea typeface="+mn-ea"/>
              <a:cs typeface="+mn-cs"/>
            </a:endParaRPr>
          </a:p>
        </p:txBody>
      </p:sp>
    </p:spTree>
    <p:extLst>
      <p:ext uri="{BB962C8B-B14F-4D97-AF65-F5344CB8AC3E}">
        <p14:creationId xmlns:p14="http://schemas.microsoft.com/office/powerpoint/2010/main" val="180090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4455268"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C4870408-59C8-2DBC-B10A-87045BFFE55E}"/>
              </a:ext>
            </a:extLst>
          </p:cNvPr>
          <p:cNvSpPr txBox="1">
            <a:spLocks/>
          </p:cNvSpPr>
          <p:nvPr/>
        </p:nvSpPr>
        <p:spPr>
          <a:xfrm>
            <a:off x="4766732" y="442609"/>
            <a:ext cx="6977796" cy="4766553"/>
          </a:xfrm>
          <a:prstGeom prst="rect">
            <a:avLst/>
          </a:prstGeom>
        </p:spPr>
        <p:txBody>
          <a:bodyPr anchor="b">
            <a:no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3200" dirty="0">
                <a:latin typeface="+mn-lt"/>
              </a:rPr>
              <a:t>“Done well, destination management both protects a place and the businesses that rely on the travel industry. Done poorly, it erodes a place, its businesses and everyone’s – including residents’ – experience”.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50" normalizeH="0" baseline="0" noProof="0" dirty="0">
              <a:ln>
                <a:noFill/>
              </a:ln>
              <a:solidFill>
                <a:srgbClr val="000000">
                  <a:lumMod val="75000"/>
                  <a:lumOff val="25000"/>
                </a:srgbClr>
              </a:solidFill>
              <a:effectLst/>
              <a:uLnTx/>
              <a:uFillTx/>
              <a:latin typeface="+mn-lt"/>
              <a:ea typeface="+mj-ea"/>
              <a:cs typeface="+mj-cs"/>
            </a:endParaRPr>
          </a:p>
        </p:txBody>
      </p:sp>
      <p:pic>
        <p:nvPicPr>
          <p:cNvPr id="4" name="Picture 2" descr="See related image detail">
            <a:extLst>
              <a:ext uri="{FF2B5EF4-FFF2-40B4-BE49-F238E27FC236}">
                <a16:creationId xmlns:a16="http://schemas.microsoft.com/office/drawing/2014/main" id="{402C454A-048A-D41E-5DAA-C709E31C0E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5763" y="1539404"/>
            <a:ext cx="2640328" cy="240029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00F0EA6-9881-66CE-74BB-5100C9554D6D}"/>
              </a:ext>
            </a:extLst>
          </p:cNvPr>
          <p:cNvSpPr txBox="1"/>
          <p:nvPr/>
        </p:nvSpPr>
        <p:spPr>
          <a:xfrm>
            <a:off x="667560" y="4538710"/>
            <a:ext cx="3120147" cy="1754326"/>
          </a:xfrm>
          <a:prstGeom prst="rect">
            <a:avLst/>
          </a:prstGeom>
          <a:noFill/>
        </p:spPr>
        <p:txBody>
          <a:bodyPr wrap="square">
            <a:spAutoFit/>
          </a:bodyPr>
          <a:lstStyle/>
          <a:p>
            <a:pPr algn="ctr"/>
            <a:r>
              <a:rPr lang="en-US" sz="1800" dirty="0">
                <a:solidFill>
                  <a:srgbClr val="4F5260"/>
                </a:solidFill>
                <a:effectLst/>
                <a:ea typeface="Karla" pitchFamily="2" charset="0"/>
                <a:cs typeface="Karla" pitchFamily="2" charset="0"/>
              </a:rPr>
              <a:t>Reference:  World Economic Forum Ten Principles for Sustainable Destinations: Charting a new path forward for travel and tourism White Paper, September 2022. </a:t>
            </a:r>
          </a:p>
        </p:txBody>
      </p:sp>
    </p:spTree>
    <p:extLst>
      <p:ext uri="{BB962C8B-B14F-4D97-AF65-F5344CB8AC3E}">
        <p14:creationId xmlns:p14="http://schemas.microsoft.com/office/powerpoint/2010/main" val="194765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026" name="Picture 2" descr="Chteau Tongariro. National Park, New Zealand. | Vintage travel posters,  National parks, Travel posters">
            <a:extLst>
              <a:ext uri="{FF2B5EF4-FFF2-40B4-BE49-F238E27FC236}">
                <a16:creationId xmlns:a16="http://schemas.microsoft.com/office/drawing/2014/main" id="{D9D025CE-DFFD-9621-CA3C-EDDCA332FE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6681" y="1243660"/>
            <a:ext cx="3295412" cy="51315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4B2E699-2390-A960-5C96-027B89C377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7910" y="234933"/>
            <a:ext cx="3280052" cy="2346354"/>
          </a:xfrm>
          <a:prstGeom prst="rect">
            <a:avLst/>
          </a:prstGeom>
        </p:spPr>
      </p:pic>
      <p:pic>
        <p:nvPicPr>
          <p:cNvPr id="4" name="Content Placeholder 3">
            <a:extLst>
              <a:ext uri="{FF2B5EF4-FFF2-40B4-BE49-F238E27FC236}">
                <a16:creationId xmlns:a16="http://schemas.microsoft.com/office/drawing/2014/main" id="{08517857-26E5-8359-9535-112F50F6F2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5562" y="788676"/>
            <a:ext cx="3463647" cy="5586526"/>
          </a:xfrm>
          <a:prstGeom prst="rect">
            <a:avLst/>
          </a:prstGeom>
        </p:spPr>
      </p:pic>
    </p:spTree>
    <p:extLst>
      <p:ext uri="{BB962C8B-B14F-4D97-AF65-F5344CB8AC3E}">
        <p14:creationId xmlns:p14="http://schemas.microsoft.com/office/powerpoint/2010/main" val="90988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3161489"/>
            <a:ext cx="12192000" cy="3696511"/>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pic>
        <p:nvPicPr>
          <p:cNvPr id="4" name="Content Placeholder 3">
            <a:extLst>
              <a:ext uri="{FF2B5EF4-FFF2-40B4-BE49-F238E27FC236}">
                <a16:creationId xmlns:a16="http://schemas.microsoft.com/office/drawing/2014/main" id="{D826FC1A-36BE-04EE-ED0D-6CFDEE49208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388813" y="230333"/>
            <a:ext cx="4944203" cy="3198667"/>
          </a:xfrm>
          <a:prstGeom prst="rect">
            <a:avLst/>
          </a:prstGeom>
          <a:ln>
            <a:solidFill>
              <a:schemeClr val="tx1"/>
            </a:solidFill>
          </a:ln>
        </p:spPr>
      </p:pic>
      <p:sp>
        <p:nvSpPr>
          <p:cNvPr id="6" name="Content Placeholder 2">
            <a:extLst>
              <a:ext uri="{FF2B5EF4-FFF2-40B4-BE49-F238E27FC236}">
                <a16:creationId xmlns:a16="http://schemas.microsoft.com/office/drawing/2014/main" id="{27383D81-7C53-9B28-227C-66A219C7867B}"/>
              </a:ext>
            </a:extLst>
          </p:cNvPr>
          <p:cNvSpPr txBox="1">
            <a:spLocks/>
          </p:cNvSpPr>
          <p:nvPr/>
        </p:nvSpPr>
        <p:spPr>
          <a:xfrm>
            <a:off x="457200" y="3641275"/>
            <a:ext cx="11060348" cy="2718881"/>
          </a:xfrm>
          <a:prstGeom prst="rect">
            <a:avLst/>
          </a:prstGeom>
        </p:spPr>
        <p:txBody>
          <a:bodyPr>
            <a:no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Arial" panose="020B0604020202020204" pitchFamily="34" charset="0"/>
              <a:buChar char="•"/>
            </a:pPr>
            <a:r>
              <a:rPr lang="en-US" sz="2200" b="1" dirty="0">
                <a:solidFill>
                  <a:srgbClr val="3F4647"/>
                </a:solidFill>
              </a:rPr>
              <a:t> </a:t>
            </a:r>
            <a:r>
              <a:rPr lang="en-US" sz="2200" b="1" dirty="0">
                <a:solidFill>
                  <a:schemeClr val="tx1"/>
                </a:solidFill>
              </a:rPr>
              <a:t>Sustainability: </a:t>
            </a:r>
            <a:r>
              <a:rPr lang="en-US" sz="2200" dirty="0">
                <a:solidFill>
                  <a:schemeClr val="tx1"/>
                </a:solidFill>
              </a:rPr>
              <a:t>All sector participants will need to embrace the concepts of </a:t>
            </a:r>
            <a:r>
              <a:rPr lang="en-US" sz="2200" dirty="0" err="1">
                <a:solidFill>
                  <a:schemeClr val="tx1"/>
                </a:solidFill>
              </a:rPr>
              <a:t>manaakitanga</a:t>
            </a:r>
            <a:r>
              <a:rPr lang="en-US" sz="2200" dirty="0">
                <a:solidFill>
                  <a:schemeClr val="tx1"/>
                </a:solidFill>
              </a:rPr>
              <a:t> (hospitality) and </a:t>
            </a:r>
            <a:r>
              <a:rPr lang="en-US" sz="2200" dirty="0" err="1">
                <a:solidFill>
                  <a:schemeClr val="tx1"/>
                </a:solidFill>
              </a:rPr>
              <a:t>kaitiakitanga</a:t>
            </a:r>
            <a:r>
              <a:rPr lang="en-US" sz="2200" dirty="0">
                <a:solidFill>
                  <a:schemeClr val="tx1"/>
                </a:solidFill>
              </a:rPr>
              <a:t> (guardianship).</a:t>
            </a:r>
          </a:p>
          <a:p>
            <a:pPr>
              <a:buFont typeface="Arial" panose="020B0604020202020204" pitchFamily="34" charset="0"/>
              <a:buChar char="•"/>
            </a:pPr>
            <a:r>
              <a:rPr lang="en-US" sz="2200" b="1" dirty="0">
                <a:solidFill>
                  <a:schemeClr val="tx1"/>
                </a:solidFill>
              </a:rPr>
              <a:t> Secure and conserve a long-term future:</a:t>
            </a:r>
            <a:r>
              <a:rPr lang="en-US" sz="2200" dirty="0">
                <a:solidFill>
                  <a:schemeClr val="tx1"/>
                </a:solidFill>
              </a:rPr>
              <a:t> Conserving the natural, built, cultural and social environment with which tourism interacts.</a:t>
            </a:r>
          </a:p>
          <a:p>
            <a:pPr>
              <a:buFont typeface="Arial" panose="020B0604020202020204" pitchFamily="34" charset="0"/>
              <a:buChar char="•"/>
            </a:pPr>
            <a:r>
              <a:rPr lang="en-US" sz="2200" b="1" dirty="0">
                <a:solidFill>
                  <a:schemeClr val="tx1"/>
                </a:solidFill>
              </a:rPr>
              <a:t> RTOs will take on an expanded role:</a:t>
            </a:r>
            <a:r>
              <a:rPr lang="en-US" sz="2200" dirty="0">
                <a:solidFill>
                  <a:schemeClr val="tx1"/>
                </a:solidFill>
              </a:rPr>
              <a:t> Destination marketing and management, domestic and international marketing and regional tourism planning and development.</a:t>
            </a:r>
          </a:p>
        </p:txBody>
      </p:sp>
    </p:spTree>
    <p:extLst>
      <p:ext uri="{BB962C8B-B14F-4D97-AF65-F5344CB8AC3E}">
        <p14:creationId xmlns:p14="http://schemas.microsoft.com/office/powerpoint/2010/main" val="103094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1" y="0"/>
            <a:ext cx="4455268"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a:extLst>
              <a:ext uri="{FF2B5EF4-FFF2-40B4-BE49-F238E27FC236}">
                <a16:creationId xmlns:a16="http://schemas.microsoft.com/office/drawing/2014/main" id="{550EC2A5-D253-4ECF-20ED-E2C978B8DDBD}"/>
              </a:ext>
            </a:extLst>
          </p:cNvPr>
          <p:cNvSpPr txBox="1"/>
          <p:nvPr/>
        </p:nvSpPr>
        <p:spPr>
          <a:xfrm>
            <a:off x="5048655" y="1072499"/>
            <a:ext cx="6459166" cy="4893647"/>
          </a:xfrm>
          <a:prstGeom prst="rect">
            <a:avLst/>
          </a:prstGeom>
          <a:noFill/>
        </p:spPr>
        <p:txBody>
          <a:bodyPr wrap="square">
            <a:spAutoFit/>
          </a:bodyPr>
          <a:lstStyle/>
          <a:p>
            <a:pPr marL="0" indent="0" algn="ctr">
              <a:buNone/>
            </a:pPr>
            <a:r>
              <a:rPr lang="en-NZ" sz="2400" dirty="0">
                <a:solidFill>
                  <a:schemeClr val="tx1">
                    <a:lumMod val="75000"/>
                    <a:lumOff val="25000"/>
                  </a:schemeClr>
                </a:solidFill>
                <a:cs typeface="Arial" panose="020B0604020202020204" pitchFamily="34" charset="0"/>
              </a:rPr>
              <a:t>“The NZTS envisages strengthened links between central government, local government and operators, and that tourism planning will be better co-ordinated and managed regionally. </a:t>
            </a:r>
          </a:p>
          <a:p>
            <a:pPr marL="0" indent="0" algn="ctr">
              <a:buNone/>
            </a:pPr>
            <a:endParaRPr lang="en-NZ" sz="2400" dirty="0">
              <a:solidFill>
                <a:schemeClr val="tx1">
                  <a:lumMod val="75000"/>
                  <a:lumOff val="25000"/>
                </a:schemeClr>
              </a:solidFill>
              <a:cs typeface="Arial" panose="020B0604020202020204" pitchFamily="34" charset="0"/>
            </a:endParaRPr>
          </a:p>
          <a:p>
            <a:pPr marL="0" indent="0" algn="ctr">
              <a:buNone/>
            </a:pPr>
            <a:endParaRPr lang="en-NZ" sz="2400" dirty="0">
              <a:solidFill>
                <a:schemeClr val="tx1">
                  <a:lumMod val="75000"/>
                  <a:lumOff val="25000"/>
                </a:schemeClr>
              </a:solidFill>
              <a:cs typeface="Arial" panose="020B0604020202020204" pitchFamily="34" charset="0"/>
            </a:endParaRPr>
          </a:p>
          <a:p>
            <a:pPr marL="0" indent="0" algn="ctr">
              <a:buNone/>
            </a:pPr>
            <a:r>
              <a:rPr lang="en-NZ" sz="2400" dirty="0">
                <a:solidFill>
                  <a:schemeClr val="tx1">
                    <a:lumMod val="75000"/>
                    <a:lumOff val="25000"/>
                  </a:schemeClr>
                </a:solidFill>
                <a:cs typeface="Arial" panose="020B0604020202020204" pitchFamily="34" charset="0"/>
              </a:rPr>
              <a:t>It is also clear that to undertake wider ranging functions proposed by NZTS, RTOs would need to undergo radical changes to their statutory and organisational mandates, funding, and staffing in order to adequately address planning for sustainable tourism.”</a:t>
            </a:r>
          </a:p>
          <a:p>
            <a:pPr algn="ctr"/>
            <a:endParaRPr lang="en-NZ" sz="2400" dirty="0"/>
          </a:p>
        </p:txBody>
      </p:sp>
      <p:sp>
        <p:nvSpPr>
          <p:cNvPr id="6" name="Title 1">
            <a:extLst>
              <a:ext uri="{FF2B5EF4-FFF2-40B4-BE49-F238E27FC236}">
                <a16:creationId xmlns:a16="http://schemas.microsoft.com/office/drawing/2014/main" id="{80E9331B-77DA-7138-EFFE-A784D8F51CF4}"/>
              </a:ext>
            </a:extLst>
          </p:cNvPr>
          <p:cNvSpPr txBox="1">
            <a:spLocks/>
          </p:cNvSpPr>
          <p:nvPr/>
        </p:nvSpPr>
        <p:spPr>
          <a:xfrm>
            <a:off x="468851" y="1425347"/>
            <a:ext cx="3517567" cy="2093975"/>
          </a:xfrm>
          <a:prstGeom prst="rect">
            <a:avLst/>
          </a:prstGeom>
        </p:spPr>
        <p:txBody>
          <a:bodyPr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r>
              <a:rPr lang="mi-NZ" sz="3200" dirty="0">
                <a:latin typeface="+mn-lt"/>
              </a:rPr>
              <a:t>RTOs with a wider range of functions</a:t>
            </a:r>
          </a:p>
          <a:p>
            <a:endParaRPr lang="en-NZ" sz="3200" dirty="0">
              <a:latin typeface="+mn-lt"/>
            </a:endParaRPr>
          </a:p>
        </p:txBody>
      </p:sp>
    </p:spTree>
    <p:extLst>
      <p:ext uri="{BB962C8B-B14F-4D97-AF65-F5344CB8AC3E}">
        <p14:creationId xmlns:p14="http://schemas.microsoft.com/office/powerpoint/2010/main" val="50827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3" name="Graphic 62">
            <a:extLst>
              <a:ext uri="{FF2B5EF4-FFF2-40B4-BE49-F238E27FC236}">
                <a16:creationId xmlns:a16="http://schemas.microsoft.com/office/drawing/2014/main" id="{45FEA887-6DBF-9143-9312-D312EAFE935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73166" y="4704802"/>
            <a:ext cx="2589819" cy="974590"/>
          </a:xfrm>
          <a:prstGeom prst="rect">
            <a:avLst/>
          </a:prstGeom>
        </p:spPr>
      </p:pic>
      <p:pic>
        <p:nvPicPr>
          <p:cNvPr id="65" name="Picture 64">
            <a:extLst>
              <a:ext uri="{FF2B5EF4-FFF2-40B4-BE49-F238E27FC236}">
                <a16:creationId xmlns:a16="http://schemas.microsoft.com/office/drawing/2014/main" id="{A2DE1A70-72B2-B67D-4011-A4C3823E9D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31101" y="240256"/>
            <a:ext cx="2722214" cy="1165448"/>
          </a:xfrm>
          <a:prstGeom prst="rect">
            <a:avLst/>
          </a:prstGeom>
        </p:spPr>
      </p:pic>
      <p:pic>
        <p:nvPicPr>
          <p:cNvPr id="67" name="Picture 66">
            <a:extLst>
              <a:ext uri="{FF2B5EF4-FFF2-40B4-BE49-F238E27FC236}">
                <a16:creationId xmlns:a16="http://schemas.microsoft.com/office/drawing/2014/main" id="{6E7166FA-1B17-FC1B-9F11-D4724A46B1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37769" y="1435717"/>
            <a:ext cx="1333735" cy="1213600"/>
          </a:xfrm>
          <a:prstGeom prst="rect">
            <a:avLst/>
          </a:prstGeom>
        </p:spPr>
      </p:pic>
      <p:pic>
        <p:nvPicPr>
          <p:cNvPr id="69" name="Picture 68">
            <a:extLst>
              <a:ext uri="{FF2B5EF4-FFF2-40B4-BE49-F238E27FC236}">
                <a16:creationId xmlns:a16="http://schemas.microsoft.com/office/drawing/2014/main" id="{E00A79AE-72E9-39D0-04A0-C4388927F9F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76649" y="5729650"/>
            <a:ext cx="1930136" cy="953537"/>
          </a:xfrm>
          <a:prstGeom prst="rect">
            <a:avLst/>
          </a:prstGeom>
        </p:spPr>
      </p:pic>
      <p:pic>
        <p:nvPicPr>
          <p:cNvPr id="71" name="Picture 70">
            <a:extLst>
              <a:ext uri="{FF2B5EF4-FFF2-40B4-BE49-F238E27FC236}">
                <a16:creationId xmlns:a16="http://schemas.microsoft.com/office/drawing/2014/main" id="{572CB312-0242-1EC2-B29D-3843E49128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59442" y="4027050"/>
            <a:ext cx="2306362" cy="696127"/>
          </a:xfrm>
          <a:prstGeom prst="rect">
            <a:avLst/>
          </a:prstGeom>
        </p:spPr>
      </p:pic>
      <p:pic>
        <p:nvPicPr>
          <p:cNvPr id="73" name="Picture 72">
            <a:extLst>
              <a:ext uri="{FF2B5EF4-FFF2-40B4-BE49-F238E27FC236}">
                <a16:creationId xmlns:a16="http://schemas.microsoft.com/office/drawing/2014/main" id="{4A4BDC72-6A3F-9627-1498-E1BBFED63DF8}"/>
              </a:ext>
            </a:extLst>
          </p:cNvPr>
          <p:cNvPicPr>
            <a:picLocks/>
          </p:cNvPicPr>
          <p:nvPr/>
        </p:nvPicPr>
        <p:blipFill>
          <a:blip r:embed="rId8" cstate="email">
            <a:extLst>
              <a:ext uri="{28A0092B-C50C-407E-A947-70E740481C1C}">
                <a14:useLocalDpi xmlns:a14="http://schemas.microsoft.com/office/drawing/2010/main"/>
              </a:ext>
            </a:extLst>
          </a:blip>
          <a:stretch>
            <a:fillRect/>
          </a:stretch>
        </p:blipFill>
        <p:spPr>
          <a:xfrm>
            <a:off x="5344321" y="1430522"/>
            <a:ext cx="1261347" cy="1196634"/>
          </a:xfrm>
          <a:prstGeom prst="rect">
            <a:avLst/>
          </a:prstGeom>
        </p:spPr>
      </p:pic>
      <p:pic>
        <p:nvPicPr>
          <p:cNvPr id="75" name="Picture 74">
            <a:extLst>
              <a:ext uri="{FF2B5EF4-FFF2-40B4-BE49-F238E27FC236}">
                <a16:creationId xmlns:a16="http://schemas.microsoft.com/office/drawing/2014/main" id="{D24E5B94-A48C-A1AB-EB2D-62E9BDA6EAF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97588" y="5711888"/>
            <a:ext cx="5209627" cy="1052254"/>
          </a:xfrm>
          <a:prstGeom prst="rect">
            <a:avLst/>
          </a:prstGeom>
        </p:spPr>
      </p:pic>
      <p:pic>
        <p:nvPicPr>
          <p:cNvPr id="77" name="Picture 76">
            <a:extLst>
              <a:ext uri="{FF2B5EF4-FFF2-40B4-BE49-F238E27FC236}">
                <a16:creationId xmlns:a16="http://schemas.microsoft.com/office/drawing/2014/main" id="{170A72B6-1C1F-F72F-B487-AD56E1D161D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872020" y="3990677"/>
            <a:ext cx="2349316" cy="755350"/>
          </a:xfrm>
          <a:prstGeom prst="rect">
            <a:avLst/>
          </a:prstGeom>
        </p:spPr>
      </p:pic>
      <p:pic>
        <p:nvPicPr>
          <p:cNvPr id="79" name="Picture 78">
            <a:extLst>
              <a:ext uri="{FF2B5EF4-FFF2-40B4-BE49-F238E27FC236}">
                <a16:creationId xmlns:a16="http://schemas.microsoft.com/office/drawing/2014/main" id="{54F03759-7237-E5DD-71CC-E413ACCF99C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97588" y="3415631"/>
            <a:ext cx="2167237" cy="955380"/>
          </a:xfrm>
          <a:prstGeom prst="rect">
            <a:avLst/>
          </a:prstGeom>
        </p:spPr>
      </p:pic>
      <p:pic>
        <p:nvPicPr>
          <p:cNvPr id="81" name="Picture 80">
            <a:extLst>
              <a:ext uri="{FF2B5EF4-FFF2-40B4-BE49-F238E27FC236}">
                <a16:creationId xmlns:a16="http://schemas.microsoft.com/office/drawing/2014/main" id="{1986C9F1-C560-6329-10A0-899C3F98424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90868" y="1539745"/>
            <a:ext cx="2314800" cy="1252273"/>
          </a:xfrm>
          <a:prstGeom prst="rect">
            <a:avLst/>
          </a:prstGeom>
        </p:spPr>
      </p:pic>
      <p:pic>
        <p:nvPicPr>
          <p:cNvPr id="83" name="Picture 82">
            <a:extLst>
              <a:ext uri="{FF2B5EF4-FFF2-40B4-BE49-F238E27FC236}">
                <a16:creationId xmlns:a16="http://schemas.microsoft.com/office/drawing/2014/main" id="{CAD4B491-8B47-CD48-C0DE-1C5B6AD8F093}"/>
              </a:ext>
            </a:extLst>
          </p:cNvPr>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90868" y="4788619"/>
            <a:ext cx="2314575" cy="1971675"/>
          </a:xfrm>
          <a:prstGeom prst="rect">
            <a:avLst/>
          </a:prstGeom>
        </p:spPr>
      </p:pic>
      <p:pic>
        <p:nvPicPr>
          <p:cNvPr id="85" name="Picture 84">
            <a:extLst>
              <a:ext uri="{FF2B5EF4-FFF2-40B4-BE49-F238E27FC236}">
                <a16:creationId xmlns:a16="http://schemas.microsoft.com/office/drawing/2014/main" id="{C8E45CCE-26DA-2AEF-2621-1993315998A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0868" y="3780968"/>
            <a:ext cx="2314800" cy="877588"/>
          </a:xfrm>
          <a:prstGeom prst="rect">
            <a:avLst/>
          </a:prstGeom>
        </p:spPr>
      </p:pic>
      <p:pic>
        <p:nvPicPr>
          <p:cNvPr id="87" name="Picture 86">
            <a:extLst>
              <a:ext uri="{FF2B5EF4-FFF2-40B4-BE49-F238E27FC236}">
                <a16:creationId xmlns:a16="http://schemas.microsoft.com/office/drawing/2014/main" id="{7617835C-7A53-3CF6-C639-FFAB8BE0CB8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867998" y="4802679"/>
            <a:ext cx="3552900" cy="791192"/>
          </a:xfrm>
          <a:prstGeom prst="rect">
            <a:avLst/>
          </a:prstGeom>
        </p:spPr>
      </p:pic>
      <p:pic>
        <p:nvPicPr>
          <p:cNvPr id="89" name="Picture 88">
            <a:extLst>
              <a:ext uri="{FF2B5EF4-FFF2-40B4-BE49-F238E27FC236}">
                <a16:creationId xmlns:a16="http://schemas.microsoft.com/office/drawing/2014/main" id="{30CAC683-7EDF-66BB-A1A3-5E8DC0E4F658}"/>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8482985" y="4828255"/>
            <a:ext cx="2066207" cy="791192"/>
          </a:xfrm>
          <a:prstGeom prst="rect">
            <a:avLst/>
          </a:prstGeom>
        </p:spPr>
      </p:pic>
      <p:pic>
        <p:nvPicPr>
          <p:cNvPr id="91" name="Picture 90">
            <a:extLst>
              <a:ext uri="{FF2B5EF4-FFF2-40B4-BE49-F238E27FC236}">
                <a16:creationId xmlns:a16="http://schemas.microsoft.com/office/drawing/2014/main" id="{86014F4E-417D-84E3-6B78-72FFE910B0D7}"/>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0868" y="286291"/>
            <a:ext cx="2314800" cy="1170903"/>
          </a:xfrm>
          <a:prstGeom prst="rect">
            <a:avLst/>
          </a:prstGeom>
        </p:spPr>
      </p:pic>
      <p:pic>
        <p:nvPicPr>
          <p:cNvPr id="93" name="Picture 92">
            <a:extLst>
              <a:ext uri="{FF2B5EF4-FFF2-40B4-BE49-F238E27FC236}">
                <a16:creationId xmlns:a16="http://schemas.microsoft.com/office/drawing/2014/main" id="{2422B767-B37C-7ABE-A446-EEBB6DAEC64D}"/>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756612" y="234802"/>
            <a:ext cx="2810166" cy="1170902"/>
          </a:xfrm>
          <a:prstGeom prst="rect">
            <a:avLst/>
          </a:prstGeom>
        </p:spPr>
      </p:pic>
      <p:pic>
        <p:nvPicPr>
          <p:cNvPr id="95" name="Picture 94">
            <a:extLst>
              <a:ext uri="{FF2B5EF4-FFF2-40B4-BE49-F238E27FC236}">
                <a16:creationId xmlns:a16="http://schemas.microsoft.com/office/drawing/2014/main" id="{F3CD4A7D-C0F7-196E-E0D4-A5838A39C487}"/>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9903692" y="5717375"/>
            <a:ext cx="1728766" cy="978086"/>
          </a:xfrm>
          <a:prstGeom prst="rect">
            <a:avLst/>
          </a:prstGeom>
        </p:spPr>
      </p:pic>
      <p:pic>
        <p:nvPicPr>
          <p:cNvPr id="97" name="Picture 96">
            <a:extLst>
              <a:ext uri="{FF2B5EF4-FFF2-40B4-BE49-F238E27FC236}">
                <a16:creationId xmlns:a16="http://schemas.microsoft.com/office/drawing/2014/main" id="{CA8F1926-6EBC-F0C0-DAA8-713BB1B3357E}"/>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9795873" y="3943127"/>
            <a:ext cx="2137043" cy="648237"/>
          </a:xfrm>
          <a:prstGeom prst="rect">
            <a:avLst/>
          </a:prstGeom>
        </p:spPr>
      </p:pic>
      <p:pic>
        <p:nvPicPr>
          <p:cNvPr id="98" name="Picture 97" descr="Logo&#10;&#10;Description automatically generated">
            <a:extLst>
              <a:ext uri="{FF2B5EF4-FFF2-40B4-BE49-F238E27FC236}">
                <a16:creationId xmlns:a16="http://schemas.microsoft.com/office/drawing/2014/main" id="{DE585563-6086-F94E-1A80-D56F0FD289A1}"/>
              </a:ext>
            </a:extLst>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90868" y="2873905"/>
            <a:ext cx="2331881" cy="828000"/>
          </a:xfrm>
          <a:prstGeom prst="rect">
            <a:avLst/>
          </a:prstGeom>
        </p:spPr>
      </p:pic>
      <p:pic>
        <p:nvPicPr>
          <p:cNvPr id="99" name="Picture 98" descr="Logo, company name&#10;&#10;Description automatically generated">
            <a:extLst>
              <a:ext uri="{FF2B5EF4-FFF2-40B4-BE49-F238E27FC236}">
                <a16:creationId xmlns:a16="http://schemas.microsoft.com/office/drawing/2014/main" id="{EDB5CA32-0464-B90E-A2F0-33B4AA2F8353}"/>
              </a:ext>
            </a:extLst>
          </p:cNvPr>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2491111" y="4384124"/>
            <a:ext cx="2266367" cy="1237932"/>
          </a:xfrm>
          <a:prstGeom prst="rect">
            <a:avLst/>
          </a:prstGeom>
        </p:spPr>
      </p:pic>
      <p:pic>
        <p:nvPicPr>
          <p:cNvPr id="100" name="Picture 99" descr="A picture containing diagram&#10;&#10;Description automatically generated">
            <a:extLst>
              <a:ext uri="{FF2B5EF4-FFF2-40B4-BE49-F238E27FC236}">
                <a16:creationId xmlns:a16="http://schemas.microsoft.com/office/drawing/2014/main" id="{A4AB08C6-A4BF-5E72-5CF8-3B081BE7C5E7}"/>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2452474" y="269292"/>
            <a:ext cx="1381998" cy="1332389"/>
          </a:xfrm>
          <a:prstGeom prst="rect">
            <a:avLst/>
          </a:prstGeom>
        </p:spPr>
      </p:pic>
      <p:pic>
        <p:nvPicPr>
          <p:cNvPr id="101" name="Picture 100" descr="Logo&#10;&#10;Description automatically generated">
            <a:extLst>
              <a:ext uri="{FF2B5EF4-FFF2-40B4-BE49-F238E27FC236}">
                <a16:creationId xmlns:a16="http://schemas.microsoft.com/office/drawing/2014/main" id="{7FCCAE78-F6DC-3CF0-DF60-AAE523627360}"/>
              </a:ext>
            </a:extLst>
          </p:cNvPr>
          <p:cNvPicPr>
            <a:picLocks noChangeAspect="1"/>
          </p:cNvPicPr>
          <p:nvPr/>
        </p:nvPicPr>
        <p:blipFill rotWithShape="1">
          <a:blip r:embed="rId24" cstate="email">
            <a:extLst>
              <a:ext uri="{28A0092B-C50C-407E-A947-70E740481C1C}">
                <a14:useLocalDpi xmlns:a14="http://schemas.microsoft.com/office/drawing/2010/main"/>
              </a:ext>
            </a:extLst>
          </a:blip>
          <a:srcRect/>
          <a:stretch/>
        </p:blipFill>
        <p:spPr>
          <a:xfrm>
            <a:off x="6742510" y="1510266"/>
            <a:ext cx="2811089" cy="499864"/>
          </a:xfrm>
          <a:prstGeom prst="rect">
            <a:avLst/>
          </a:prstGeom>
        </p:spPr>
      </p:pic>
      <p:pic>
        <p:nvPicPr>
          <p:cNvPr id="102" name="Picture 101" descr="Graphical user interface, logo&#10;&#10;Description automatically generated with medium confidence">
            <a:extLst>
              <a:ext uri="{FF2B5EF4-FFF2-40B4-BE49-F238E27FC236}">
                <a16:creationId xmlns:a16="http://schemas.microsoft.com/office/drawing/2014/main" id="{BD804B49-5F4E-5CA0-C268-FC286D1638C2}"/>
              </a:ext>
            </a:extLst>
          </p:cNvPr>
          <p:cNvPicPr>
            <a:picLocks noChangeAspect="1"/>
          </p:cNvPicPr>
          <p:nvPr/>
        </p:nvPicPr>
        <p:blipFill rotWithShape="1">
          <a:blip r:embed="rId25" cstate="email">
            <a:extLst>
              <a:ext uri="{28A0092B-C50C-407E-A947-70E740481C1C}">
                <a14:useLocalDpi xmlns:a14="http://schemas.microsoft.com/office/drawing/2010/main"/>
              </a:ext>
            </a:extLst>
          </a:blip>
          <a:srcRect/>
          <a:stretch/>
        </p:blipFill>
        <p:spPr>
          <a:xfrm>
            <a:off x="4027786" y="2780213"/>
            <a:ext cx="2548568" cy="558427"/>
          </a:xfrm>
          <a:prstGeom prst="rect">
            <a:avLst/>
          </a:prstGeom>
        </p:spPr>
      </p:pic>
      <p:pic>
        <p:nvPicPr>
          <p:cNvPr id="103" name="Picture 102" descr="Logo&#10;&#10;Description automatically generated">
            <a:extLst>
              <a:ext uri="{FF2B5EF4-FFF2-40B4-BE49-F238E27FC236}">
                <a16:creationId xmlns:a16="http://schemas.microsoft.com/office/drawing/2014/main" id="{B48D79DB-7BAD-5859-02C9-1B0CAD5512B5}"/>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2479231" y="1691513"/>
            <a:ext cx="1382400" cy="1382400"/>
          </a:xfrm>
          <a:prstGeom prst="rect">
            <a:avLst/>
          </a:prstGeom>
        </p:spPr>
      </p:pic>
      <p:pic>
        <p:nvPicPr>
          <p:cNvPr id="104" name="Picture 103" descr="Logo&#10;&#10;Description automatically generated">
            <a:extLst>
              <a:ext uri="{FF2B5EF4-FFF2-40B4-BE49-F238E27FC236}">
                <a16:creationId xmlns:a16="http://schemas.microsoft.com/office/drawing/2014/main" id="{CCBDE21C-9A33-0735-600A-D7EC6DFFFAA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756367" y="3422999"/>
            <a:ext cx="2346378" cy="386112"/>
          </a:xfrm>
          <a:prstGeom prst="rect">
            <a:avLst/>
          </a:prstGeom>
        </p:spPr>
      </p:pic>
      <p:pic>
        <p:nvPicPr>
          <p:cNvPr id="105" name="Picture 104" descr="A close up of a sign&#10;&#10;Description automatically generated with low confidence">
            <a:extLst>
              <a:ext uri="{FF2B5EF4-FFF2-40B4-BE49-F238E27FC236}">
                <a16:creationId xmlns:a16="http://schemas.microsoft.com/office/drawing/2014/main" id="{96E5BF28-CC3A-B95D-E240-2533C3149F38}"/>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9570383" y="3327252"/>
            <a:ext cx="2295692" cy="386112"/>
          </a:xfrm>
          <a:prstGeom prst="rect">
            <a:avLst/>
          </a:prstGeom>
        </p:spPr>
      </p:pic>
      <p:pic>
        <p:nvPicPr>
          <p:cNvPr id="106" name="Picture 105" descr="A picture containing text, clipart&#10;&#10;Description automatically generated">
            <a:extLst>
              <a:ext uri="{FF2B5EF4-FFF2-40B4-BE49-F238E27FC236}">
                <a16:creationId xmlns:a16="http://schemas.microsoft.com/office/drawing/2014/main" id="{0FF2CB78-0121-E945-31B7-2075FA558343}"/>
              </a:ext>
            </a:extLst>
          </p:cNvPr>
          <p:cNvPicPr>
            <a:picLocks noChangeAspect="1"/>
          </p:cNvPicPr>
          <p:nvPr/>
        </p:nvPicPr>
        <p:blipFill rotWithShape="1">
          <a:blip r:embed="rId29" cstate="email">
            <a:extLst>
              <a:ext uri="{28A0092B-C50C-407E-A947-70E740481C1C}">
                <a14:useLocalDpi xmlns:a14="http://schemas.microsoft.com/office/drawing/2010/main"/>
              </a:ext>
            </a:extLst>
          </a:blip>
          <a:srcRect/>
          <a:stretch/>
        </p:blipFill>
        <p:spPr>
          <a:xfrm>
            <a:off x="6742510" y="2089632"/>
            <a:ext cx="2176413" cy="1155397"/>
          </a:xfrm>
          <a:prstGeom prst="rect">
            <a:avLst/>
          </a:prstGeom>
        </p:spPr>
      </p:pic>
      <p:pic>
        <p:nvPicPr>
          <p:cNvPr id="107" name="Picture 106" descr="Logo, company name&#10;&#10;Description automatically generated">
            <a:extLst>
              <a:ext uri="{FF2B5EF4-FFF2-40B4-BE49-F238E27FC236}">
                <a16:creationId xmlns:a16="http://schemas.microsoft.com/office/drawing/2014/main" id="{2720DFD5-F787-1B1B-37D8-4A81C8E1FDE5}"/>
              </a:ext>
            </a:extLst>
          </p:cNvPr>
          <p:cNvPicPr>
            <a:picLocks noChangeAspect="1"/>
          </p:cNvPicPr>
          <p:nvPr/>
        </p:nvPicPr>
        <p:blipFill rotWithShape="1">
          <a:blip r:embed="rId30" cstate="email">
            <a:extLst>
              <a:ext uri="{28A0092B-C50C-407E-A947-70E740481C1C}">
                <a14:useLocalDpi xmlns:a14="http://schemas.microsoft.com/office/drawing/2010/main"/>
              </a:ext>
            </a:extLst>
          </a:blip>
          <a:srcRect/>
          <a:stretch/>
        </p:blipFill>
        <p:spPr>
          <a:xfrm>
            <a:off x="9670075" y="237368"/>
            <a:ext cx="2196000" cy="1323457"/>
          </a:xfrm>
          <a:prstGeom prst="rect">
            <a:avLst/>
          </a:prstGeom>
        </p:spPr>
      </p:pic>
      <p:pic>
        <p:nvPicPr>
          <p:cNvPr id="109" name="Picture 108" descr="Logo, company name&#10;&#10;Description automatically generated">
            <a:extLst>
              <a:ext uri="{FF2B5EF4-FFF2-40B4-BE49-F238E27FC236}">
                <a16:creationId xmlns:a16="http://schemas.microsoft.com/office/drawing/2014/main" id="{FD4063D2-3338-3E98-B06B-5CC3358D881C}"/>
              </a:ext>
            </a:extLst>
          </p:cNvPr>
          <p:cNvPicPr>
            <a:picLocks noChangeAspect="1"/>
          </p:cNvPicPr>
          <p:nvPr/>
        </p:nvPicPr>
        <p:blipFill rotWithShape="1">
          <a:blip r:embed="rId31" cstate="email">
            <a:extLst>
              <a:ext uri="{28A0092B-C50C-407E-A947-70E740481C1C}">
                <a14:useLocalDpi xmlns:a14="http://schemas.microsoft.com/office/drawing/2010/main"/>
              </a:ext>
            </a:extLst>
          </a:blip>
          <a:srcRect/>
          <a:stretch/>
        </p:blipFill>
        <p:spPr>
          <a:xfrm>
            <a:off x="9690441" y="1604917"/>
            <a:ext cx="2175634" cy="1533251"/>
          </a:xfrm>
          <a:prstGeom prst="rect">
            <a:avLst/>
          </a:prstGeom>
        </p:spPr>
      </p:pic>
      <p:pic>
        <p:nvPicPr>
          <p:cNvPr id="1026" name="Picture 2" descr="Waitaki, New Zealand – Explore Oamaru &amp; the Waitaki District in New Zealand">
            <a:extLst>
              <a:ext uri="{FF2B5EF4-FFF2-40B4-BE49-F238E27FC236}">
                <a16:creationId xmlns:a16="http://schemas.microsoft.com/office/drawing/2014/main" id="{90CF3033-7EA9-D672-557E-9AA50AC66F99}"/>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205638" y="3192290"/>
            <a:ext cx="2295692" cy="91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350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8">
            <a:extLst>
              <a:ext uri="{FF2B5EF4-FFF2-40B4-BE49-F238E27FC236}">
                <a16:creationId xmlns:a16="http://schemas.microsoft.com/office/drawing/2014/main" id="{22125D49-F6AF-97B2-0424-9CC0824FBFE0}"/>
              </a:ext>
            </a:extLst>
          </p:cNvPr>
          <p:cNvPicPr>
            <a:picLocks noChangeAspect="1"/>
          </p:cNvPicPr>
          <p:nvPr/>
        </p:nvPicPr>
        <p:blipFill rotWithShape="1">
          <a:blip r:embed="rId2"/>
          <a:srcRect l="15993" t="6852" r="19636" b="12932"/>
          <a:stretch/>
        </p:blipFill>
        <p:spPr>
          <a:xfrm>
            <a:off x="583659" y="0"/>
            <a:ext cx="10408596" cy="6971793"/>
          </a:xfrm>
          <a:prstGeom prst="rect">
            <a:avLst/>
          </a:prstGeom>
        </p:spPr>
      </p:pic>
    </p:spTree>
    <p:extLst>
      <p:ext uri="{BB962C8B-B14F-4D97-AF65-F5344CB8AC3E}">
        <p14:creationId xmlns:p14="http://schemas.microsoft.com/office/powerpoint/2010/main" val="1946829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4455268"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C4870408-59C8-2DBC-B10A-87045BFFE55E}"/>
              </a:ext>
            </a:extLst>
          </p:cNvPr>
          <p:cNvSpPr txBox="1">
            <a:spLocks/>
          </p:cNvSpPr>
          <p:nvPr/>
        </p:nvSpPr>
        <p:spPr>
          <a:xfrm>
            <a:off x="585100" y="766928"/>
            <a:ext cx="3517567" cy="2093975"/>
          </a:xfrm>
          <a:prstGeom prst="rect">
            <a:avLst/>
          </a:prstGeom>
        </p:spPr>
        <p:txBody>
          <a:bodyPr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mi-NZ" sz="3200" dirty="0">
                <a:latin typeface="+mn-lt"/>
              </a:rPr>
              <a:t>RTO baseline funding set to reduce further</a:t>
            </a:r>
            <a:endParaRPr lang="en-NZ" sz="3200" dirty="0">
              <a:latin typeface="+mn-lt"/>
            </a:endParaRPr>
          </a:p>
        </p:txBody>
      </p:sp>
      <p:pic>
        <p:nvPicPr>
          <p:cNvPr id="4" name="image13.png">
            <a:extLst>
              <a:ext uri="{FF2B5EF4-FFF2-40B4-BE49-F238E27FC236}">
                <a16:creationId xmlns:a16="http://schemas.microsoft.com/office/drawing/2014/main" id="{0EF46946-2896-E338-C150-7A08D9CF6257}"/>
              </a:ext>
            </a:extLst>
          </p:cNvPr>
          <p:cNvPicPr>
            <a:picLocks/>
          </p:cNvPicPr>
          <p:nvPr/>
        </p:nvPicPr>
        <p:blipFill>
          <a:blip r:embed="rId2" cstate="email">
            <a:extLst>
              <a:ext uri="{28A0092B-C50C-407E-A947-70E740481C1C}">
                <a14:useLocalDpi xmlns:a14="http://schemas.microsoft.com/office/drawing/2010/main"/>
              </a:ext>
            </a:extLst>
          </a:blip>
          <a:srcRect/>
          <a:stretch>
            <a:fillRect/>
          </a:stretch>
        </p:blipFill>
        <p:spPr>
          <a:xfrm>
            <a:off x="4933654" y="1813915"/>
            <a:ext cx="6770522" cy="4009333"/>
          </a:xfrm>
          <a:prstGeom prst="rect">
            <a:avLst/>
          </a:prstGeom>
          <a:ln/>
        </p:spPr>
      </p:pic>
      <p:sp>
        <p:nvSpPr>
          <p:cNvPr id="3" name="Oval 2">
            <a:extLst>
              <a:ext uri="{FF2B5EF4-FFF2-40B4-BE49-F238E27FC236}">
                <a16:creationId xmlns:a16="http://schemas.microsoft.com/office/drawing/2014/main" id="{5EE148BC-2AE9-7BA7-FCE2-03E2617668B9}"/>
              </a:ext>
            </a:extLst>
          </p:cNvPr>
          <p:cNvSpPr/>
          <p:nvPr/>
        </p:nvSpPr>
        <p:spPr>
          <a:xfrm>
            <a:off x="7276289" y="1984443"/>
            <a:ext cx="1819073" cy="7393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87C24B9F-186A-5FA9-E95C-CE273AA22F32}"/>
              </a:ext>
            </a:extLst>
          </p:cNvPr>
          <p:cNvSpPr txBox="1"/>
          <p:nvPr/>
        </p:nvSpPr>
        <p:spPr>
          <a:xfrm>
            <a:off x="8453336" y="1252848"/>
            <a:ext cx="1926077" cy="646331"/>
          </a:xfrm>
          <a:prstGeom prst="rect">
            <a:avLst/>
          </a:prstGeom>
          <a:noFill/>
        </p:spPr>
        <p:txBody>
          <a:bodyPr wrap="square" rtlCol="0">
            <a:spAutoFit/>
          </a:bodyPr>
          <a:lstStyle/>
          <a:p>
            <a:r>
              <a:rPr lang="en-NZ" dirty="0"/>
              <a:t>MBIE STAPP/</a:t>
            </a:r>
            <a:r>
              <a:rPr lang="en-NZ" dirty="0" err="1"/>
              <a:t>SRR</a:t>
            </a:r>
            <a:r>
              <a:rPr lang="en-NZ" dirty="0"/>
              <a:t> Funding </a:t>
            </a:r>
            <a:endParaRPr lang="en-AU" dirty="0"/>
          </a:p>
        </p:txBody>
      </p:sp>
    </p:spTree>
    <p:extLst>
      <p:ext uri="{BB962C8B-B14F-4D97-AF65-F5344CB8AC3E}">
        <p14:creationId xmlns:p14="http://schemas.microsoft.com/office/powerpoint/2010/main" val="319596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20C48C-8972-07B7-FA25-E8C431F62C72}"/>
              </a:ext>
            </a:extLst>
          </p:cNvPr>
          <p:cNvSpPr/>
          <p:nvPr/>
        </p:nvSpPr>
        <p:spPr>
          <a:xfrm>
            <a:off x="0" y="0"/>
            <a:ext cx="4455268" cy="6858000"/>
          </a:xfrm>
          <a:prstGeom prst="rect">
            <a:avLst/>
          </a:prstGeom>
          <a:solidFill>
            <a:srgbClr val="2AAC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C4870408-59C8-2DBC-B10A-87045BFFE55E}"/>
              </a:ext>
            </a:extLst>
          </p:cNvPr>
          <p:cNvSpPr txBox="1">
            <a:spLocks/>
          </p:cNvSpPr>
          <p:nvPr/>
        </p:nvSpPr>
        <p:spPr>
          <a:xfrm>
            <a:off x="585100" y="766928"/>
            <a:ext cx="3517567" cy="2093975"/>
          </a:xfrm>
          <a:prstGeom prst="rect">
            <a:avLst/>
          </a:prstGeom>
        </p:spPr>
        <p:txBody>
          <a:bodyPr anchor="b">
            <a:normAutofit/>
          </a:bodyPr>
          <a:lst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mi-NZ" sz="3200" dirty="0">
                <a:latin typeface="+mn-lt"/>
              </a:rPr>
              <a:t>Local Government is a key actor in the system</a:t>
            </a:r>
            <a:endParaRPr lang="en-NZ" sz="3200" dirty="0">
              <a:latin typeface="+mn-lt"/>
            </a:endParaRPr>
          </a:p>
        </p:txBody>
      </p:sp>
      <p:pic>
        <p:nvPicPr>
          <p:cNvPr id="3" name="Content Placeholder 4">
            <a:extLst>
              <a:ext uri="{FF2B5EF4-FFF2-40B4-BE49-F238E27FC236}">
                <a16:creationId xmlns:a16="http://schemas.microsoft.com/office/drawing/2014/main" id="{BB25D917-F380-5BA1-5D43-B20EE828FA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011694" y="589305"/>
            <a:ext cx="4841261" cy="5976865"/>
          </a:xfrm>
          <a:prstGeom prst="rect">
            <a:avLst/>
          </a:prstGeom>
        </p:spPr>
      </p:pic>
    </p:spTree>
    <p:extLst>
      <p:ext uri="{BB962C8B-B14F-4D97-AF65-F5344CB8AC3E}">
        <p14:creationId xmlns:p14="http://schemas.microsoft.com/office/powerpoint/2010/main" val="39722662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99C5E51-BD7D-6C08-221A-55E5099B6E9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92222" y="0"/>
            <a:ext cx="4912468" cy="6877457"/>
          </a:xfrm>
          <a:prstGeom prst="rect">
            <a:avLst/>
          </a:prstGeom>
        </p:spPr>
      </p:pic>
      <p:pic>
        <p:nvPicPr>
          <p:cNvPr id="3" name="Picture 2">
            <a:extLst>
              <a:ext uri="{FF2B5EF4-FFF2-40B4-BE49-F238E27FC236}">
                <a16:creationId xmlns:a16="http://schemas.microsoft.com/office/drawing/2014/main" id="{5C3FC221-349E-AC96-FEED-C82220EB080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03508" y="0"/>
            <a:ext cx="4827659" cy="6820622"/>
          </a:xfrm>
          <a:prstGeom prst="rect">
            <a:avLst/>
          </a:prstGeom>
        </p:spPr>
      </p:pic>
    </p:spTree>
    <p:extLst>
      <p:ext uri="{BB962C8B-B14F-4D97-AF65-F5344CB8AC3E}">
        <p14:creationId xmlns:p14="http://schemas.microsoft.com/office/powerpoint/2010/main" val="691455288"/>
      </p:ext>
    </p:extLst>
  </p:cSld>
  <p:clrMapOvr>
    <a:masterClrMapping/>
  </p:clrMapOvr>
</p:sld>
</file>

<file path=ppt/theme/theme1.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2cb602d-8189-4112-b11d-68ec1e0ac3d5">
      <Terms xmlns="http://schemas.microsoft.com/office/infopath/2007/PartnerControls"/>
    </lcf76f155ced4ddcb4097134ff3c332f>
    <TaxCatchAll xmlns="dfbd8742-de2f-4d22-9c0e-7618d68088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408B8C22746E499982C1BD963955F2" ma:contentTypeVersion="16" ma:contentTypeDescription="Create a new document." ma:contentTypeScope="" ma:versionID="44b784f7e4de943f8d4235442854aeb3">
  <xsd:schema xmlns:xsd="http://www.w3.org/2001/XMLSchema" xmlns:xs="http://www.w3.org/2001/XMLSchema" xmlns:p="http://schemas.microsoft.com/office/2006/metadata/properties" xmlns:ns2="32cb602d-8189-4112-b11d-68ec1e0ac3d5" xmlns:ns3="dfbd8742-de2f-4d22-9c0e-7618d68088c2" targetNamespace="http://schemas.microsoft.com/office/2006/metadata/properties" ma:root="true" ma:fieldsID="238dc07a2b63161a63451f64d230be20" ns2:_="" ns3:_="">
    <xsd:import namespace="32cb602d-8189-4112-b11d-68ec1e0ac3d5"/>
    <xsd:import namespace="dfbd8742-de2f-4d22-9c0e-7618d68088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cb602d-8189-4112-b11d-68ec1e0ac3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e3c6995-3e3f-4c40-9418-52743d0c8e5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fbd8742-de2f-4d22-9c0e-7618d68088c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fe778d3-4807-464b-b898-28eadda7b1c0}" ma:internalName="TaxCatchAll" ma:showField="CatchAllData" ma:web="dfbd8742-de2f-4d22-9c0e-7618d68088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D91D560-6218-4F9C-98F5-C0C891C05ACF}">
  <ds:schemaRefs>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aaed458e-b531-4923-acbb-2d0bd993be60"/>
    <ds:schemaRef ds:uri="fe038ba3-18a6-4b83-ae36-adb476e15fc2"/>
    <ds:schemaRef ds:uri="http://www.w3.org/XML/1998/namespace"/>
    <ds:schemaRef ds:uri="http://purl.org/dc/dcmitype/"/>
  </ds:schemaRefs>
</ds:datastoreItem>
</file>

<file path=customXml/itemProps2.xml><?xml version="1.0" encoding="utf-8"?>
<ds:datastoreItem xmlns:ds="http://schemas.openxmlformats.org/officeDocument/2006/customXml" ds:itemID="{F8A5DF7F-7BD2-46A6-A669-1C41866798F3}">
  <ds:schemaRefs>
    <ds:schemaRef ds:uri="http://schemas.microsoft.com/sharepoint/v3/contenttype/forms"/>
  </ds:schemaRefs>
</ds:datastoreItem>
</file>

<file path=customXml/itemProps3.xml><?xml version="1.0" encoding="utf-8"?>
<ds:datastoreItem xmlns:ds="http://schemas.openxmlformats.org/officeDocument/2006/customXml" ds:itemID="{97A58250-91D1-48AB-95D8-032848EDE85E}"/>
</file>

<file path=docProps/app.xml><?xml version="1.0" encoding="utf-8"?>
<Properties xmlns="http://schemas.openxmlformats.org/officeDocument/2006/extended-properties" xmlns:vt="http://schemas.openxmlformats.org/officeDocument/2006/docPropsVTypes">
  <Template>{6DDC0EF7-FD9B-48DA-8318-055D083F1866}tf56160789_win32</Template>
  <TotalTime>1332</TotalTime>
  <Words>365</Words>
  <Application>Microsoft Office PowerPoint</Application>
  <PresentationFormat>Widescreen</PresentationFormat>
  <Paragraphs>26</Paragraphs>
  <Slides>16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Bookman Old Style</vt:lpstr>
      <vt:lpstr>Calibri</vt:lpstr>
      <vt:lpstr>Calibri Light</vt:lpstr>
      <vt:lpstr>Franklin Gothic Book</vt:lpstr>
      <vt:lpstr>1_RetrospectVTI</vt:lpstr>
      <vt:lpstr>Office Theme</vt:lpstr>
      <vt:lpstr>Are we fit for purpose?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we fit for purpose?</dc:title>
  <dc:creator>Kirsty Davies</dc:creator>
  <cp:lastModifiedBy>Kiri Goulter</cp:lastModifiedBy>
  <cp:revision>5</cp:revision>
  <cp:lastPrinted>2023-03-21T22:46:40Z</cp:lastPrinted>
  <dcterms:created xsi:type="dcterms:W3CDTF">2023-03-21T00:39:50Z</dcterms:created>
  <dcterms:modified xsi:type="dcterms:W3CDTF">2023-03-23T00:48:13Z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0x010100924B95C64E61474C9984CE43C70D8E2D</vt:lpwstr>
  </property>
  <property fmtid="{D5CDD505-2E9C-101B-9397-08002B2CF9AE}" pid="3" name="MediaServiceImageTags">
    <vt:lpwstr/>
  </property>
</Properties>
</file>