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5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7.xml" ContentType="application/vnd.openxmlformats-officedocument.presentationml.slideLayout+xml"/>
  <Override PartName="/ppt/authors.xml" ContentType="application/vnd.ms-powerpoi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9"/>
    <p:sldMasterId id="2147484141" r:id="rId10"/>
    <p:sldMasterId id="2147484200" r:id="rId11"/>
  </p:sldMasterIdLst>
  <p:notesMasterIdLst>
    <p:notesMasterId r:id="rId31"/>
  </p:notesMasterIdLst>
  <p:sldIdLst>
    <p:sldId id="259" r:id="rId12"/>
    <p:sldId id="2147480268" r:id="rId13"/>
    <p:sldId id="2147480277" r:id="rId14"/>
    <p:sldId id="6197" r:id="rId15"/>
    <p:sldId id="2147480279" r:id="rId16"/>
    <p:sldId id="2147480280" r:id="rId17"/>
    <p:sldId id="2147480266" r:id="rId18"/>
    <p:sldId id="2147480284" r:id="rId19"/>
    <p:sldId id="2147481032" r:id="rId20"/>
    <p:sldId id="2147481033" r:id="rId21"/>
    <p:sldId id="2147481037" r:id="rId22"/>
    <p:sldId id="2147481038" r:id="rId23"/>
    <p:sldId id="2147481039" r:id="rId24"/>
    <p:sldId id="2147481040" r:id="rId25"/>
    <p:sldId id="2147481041" r:id="rId26"/>
    <p:sldId id="2147481044" r:id="rId27"/>
    <p:sldId id="2147481045" r:id="rId28"/>
    <p:sldId id="2147481042" r:id="rId29"/>
    <p:sldId id="214748104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8E4FD1-E25E-4451-B3FD-948244DDA589}">
          <p14:sldIdLst>
            <p14:sldId id="259"/>
            <p14:sldId id="2147480268"/>
            <p14:sldId id="2147480277"/>
            <p14:sldId id="6197"/>
            <p14:sldId id="2147480279"/>
            <p14:sldId id="2147480280"/>
            <p14:sldId id="2147480266"/>
            <p14:sldId id="2147480284"/>
            <p14:sldId id="2147481032"/>
            <p14:sldId id="2147481033"/>
            <p14:sldId id="2147481037"/>
            <p14:sldId id="2147481038"/>
            <p14:sldId id="2147481039"/>
            <p14:sldId id="2147481040"/>
            <p14:sldId id="2147481041"/>
            <p14:sldId id="2147481044"/>
            <p14:sldId id="2147481045"/>
            <p14:sldId id="2147481042"/>
            <p14:sldId id="2147481043"/>
          </p14:sldIdLst>
        </p14:section>
        <p14:section name="Default Section" id="{B7EBDD62-C9BD-4673-B99A-70561F0D3660}">
          <p14:sldIdLst/>
        </p14:section>
        <p14:section name="Why we need biomarkers" id="{C5D30848-4C52-4B0B-8588-D65163F8333E}">
          <p14:sldIdLst/>
        </p14:section>
        <p14:section name="Steatohepatitis" id="{67A462E3-3074-426C-B284-A450D67D6BAE}">
          <p14:sldIdLst/>
        </p14:section>
        <p14:section name="Fibrosis" id="{FECD6DAD-0F0E-4567-8727-A80BC6612428}">
          <p14:sldIdLst/>
        </p14:section>
        <p14:section name="Combination biomarkers" id="{9E26BF0A-E92B-484D-B690-8E06BEA1322D}">
          <p14:sldIdLst/>
        </p14:section>
        <p14:section name="Clinical perspective" id="{69F63959-31CB-4962-BBD5-3FE9A4EB85E8}">
          <p14:sldIdLst/>
        </p14:section>
        <p14:section name="Default Section" id="{829A3F9C-CE7C-4FE2-B2E8-0B5D76BCE3F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70A76B-BFB7-FE3E-08A9-42BC44EFD90F}" name="AAHX (Aadam Ali Hasnain)" initials="A(AH" userId="S::AAHX@novonordisk.com::d5b6ac6e-e8fe-4d35-95db-d51b0c2900f6" providerId="AD"/>
  <p188:author id="{864B4FA9-5659-2154-3AC0-47797B9CC0AD}" name="UMUJ (Shuvolina Mukherjee)" initials="U(M" userId="S::UMUJ@novonordisk.com::04aa2c0d-73e7-443d-aa62-6e62b45e087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39" autoAdjust="0"/>
    <p:restoredTop sz="85070" autoAdjust="0"/>
  </p:normalViewPr>
  <p:slideViewPr>
    <p:cSldViewPr snapToGrid="0">
      <p:cViewPr varScale="1">
        <p:scale>
          <a:sx n="133" d="100"/>
          <a:sy n="133" d="100"/>
        </p:scale>
        <p:origin x="208" y="776"/>
      </p:cViewPr>
      <p:guideLst/>
    </p:cSldViewPr>
  </p:slideViewPr>
  <p:outlineViewPr>
    <p:cViewPr>
      <p:scale>
        <a:sx n="33" d="100"/>
        <a:sy n="33" d="100"/>
      </p:scale>
      <p:origin x="0" y="-1453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38" Type="http://schemas.openxmlformats.org/officeDocument/2006/relationships/customXml" Target="../customXml/item10.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presProps" Target="presProps.xml"/><Relationship Id="rId37" Type="http://schemas.openxmlformats.org/officeDocument/2006/relationships/customXml" Target="../customXml/item9.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microsoft.com/office/2018/10/relationships/authors" Target="authors.xml"/><Relationship Id="rId10" Type="http://schemas.openxmlformats.org/officeDocument/2006/relationships/slideMaster" Target="slideMasters/slideMaster2.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A888C-699C-4881-945B-B3808AE753E8}" type="datetimeFigureOut">
              <a:rPr lang="en-AU" smtClean="0"/>
              <a:t>13/8/2024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9E529-E22F-491A-B822-DE84B8D8A7B5}" type="slidenum">
              <a:rPr lang="en-AU" smtClean="0"/>
              <a:t>‹#›</a:t>
            </a:fld>
            <a:endParaRPr lang="en-AU"/>
          </a:p>
        </p:txBody>
      </p:sp>
    </p:spTree>
    <p:extLst>
      <p:ext uri="{BB962C8B-B14F-4D97-AF65-F5344CB8AC3E}">
        <p14:creationId xmlns:p14="http://schemas.microsoft.com/office/powerpoint/2010/main" val="184716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26988" y="744538"/>
            <a:ext cx="6615112" cy="3722687"/>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p>
        </p:txBody>
      </p:sp>
      <p:sp>
        <p:nvSpPr>
          <p:cNvPr id="77828" name="Slide Number Placeholder 3"/>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F16558-D99C-4C08-8AAF-BFAECD87C8F8}" type="slidenum">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9446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NAFL is associated with insulin resistance, obesity and CV risk factors</a:t>
            </a:r>
          </a:p>
          <a:p>
            <a:r>
              <a:rPr lang="en-CA" sz="1200" dirty="0"/>
              <a:t>Cirrhosis (fibrosis stage F4) is associated with increased risk of mortality.</a:t>
            </a:r>
          </a:p>
          <a:p>
            <a:r>
              <a:rPr lang="en-CA" sz="1200" dirty="0"/>
              <a:t>CVD is the primary cause of death in people with NASH</a:t>
            </a:r>
          </a:p>
          <a:p>
            <a:r>
              <a:rPr lang="en-CA" sz="1200" dirty="0"/>
              <a:t>People with pre-cirrhotic NASH have an increased risk of HCC</a:t>
            </a:r>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328364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525BB-E29A-A25E-DDD5-E82DF56D7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643D2-013C-459A-7BFD-3DB59FE29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3870F-D30E-B2C9-47E6-91A81C768BF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Analysis of subjects with low visceral far and low hepatic fat </a:t>
            </a:r>
            <a:r>
              <a:rPr lang="en-US" sz="1200" b="0" i="1" kern="1200" dirty="0">
                <a:solidFill>
                  <a:schemeClr val="tx1"/>
                </a:solidFill>
                <a:effectLst/>
                <a:latin typeface="+mn-lt"/>
                <a:ea typeface="+mn-ea"/>
                <a:cs typeface="+mn-cs"/>
              </a:rPr>
              <a:t>vs.</a:t>
            </a:r>
            <a:r>
              <a:rPr lang="en-US" sz="1200" b="0" i="0" kern="1200" dirty="0">
                <a:solidFill>
                  <a:schemeClr val="tx1"/>
                </a:solidFill>
                <a:effectLst/>
                <a:latin typeface="+mn-lt"/>
                <a:ea typeface="+mn-ea"/>
                <a:cs typeface="+mn-cs"/>
              </a:rPr>
              <a:t> those with both high visceral and hepatic fat showed that that insulin resistance increases proportionally to both visceral and liver fat.</a:t>
            </a:r>
          </a:p>
          <a:p>
            <a:r>
              <a:rPr lang="en-US" sz="1200" b="0" i="0" kern="1200" dirty="0">
                <a:solidFill>
                  <a:schemeClr val="tx1"/>
                </a:solidFill>
                <a:effectLst/>
                <a:latin typeface="+mn-lt"/>
                <a:ea typeface="+mn-ea"/>
                <a:cs typeface="+mn-cs"/>
              </a:rPr>
              <a:t>In conditions of insulin resistance, hepatic insulin sensitivity and hepatic insulin clearance are decreased proportionally to both hepatic and visceral fat content</a:t>
            </a:r>
            <a:endParaRPr lang="en-GB" dirty="0"/>
          </a:p>
        </p:txBody>
      </p:sp>
      <p:sp>
        <p:nvSpPr>
          <p:cNvPr id="4" name="Slide Number Placeholder 3">
            <a:extLst>
              <a:ext uri="{FF2B5EF4-FFF2-40B4-BE49-F238E27FC236}">
                <a16:creationId xmlns:a16="http://schemas.microsoft.com/office/drawing/2014/main" id="{CEAD510D-BBAC-B0D7-094B-743DCC2352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428340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26988" y="744538"/>
            <a:ext cx="6615112" cy="3722687"/>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p>
        </p:txBody>
      </p:sp>
      <p:sp>
        <p:nvSpPr>
          <p:cNvPr id="77828" name="Slide Number Placeholder 3"/>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F16558-D99C-4C08-8AAF-BFAECD87C8F8}" type="slidenum">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1706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1" dirty="0"/>
              <a:t>Facilitator</a:t>
            </a:r>
            <a:r>
              <a:rPr lang="en-GB" b="1" baseline="0" dirty="0"/>
              <a:t> guide: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a:t>
            </a:r>
            <a:r>
              <a:rPr lang="en-GB" baseline="0" dirty="0"/>
              <a:t> figure on this slide depicts the treatment options for weight management and the </a:t>
            </a:r>
            <a:r>
              <a:rPr lang="en-AU" baseline="0" dirty="0"/>
              <a:t>National Health and Medical Research Council recommendations for management and intensification of treatment based on the range of BMI with/without risk factors and/or comorbidities.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1" dirty="0"/>
              <a:t>Notes: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are a few/limited</a:t>
            </a:r>
            <a:r>
              <a:rPr lang="en-GB" baseline="0" dirty="0"/>
              <a:t> </a:t>
            </a:r>
            <a:r>
              <a:rPr lang="en-GB" dirty="0"/>
              <a:t>treatment</a:t>
            </a:r>
            <a:r>
              <a:rPr lang="en-GB" baseline="0" dirty="0"/>
              <a:t> options for weight management with which patients can achieve low to high mean weight loss.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National Health and Medical Research Council (2013) Clinical practice guidelines for the management of overweight and obesity in adults, adolescents and children in Australia recommend lifestyle and behavioural changes,</a:t>
            </a:r>
            <a:r>
              <a:rPr lang="en-AU" baseline="0" dirty="0"/>
              <a:t> that is nutrition, physical activity and psychological approaches to behavioural change as treatment considerations for patients with the MBI range of 25 to 26.9. Lifestyle and behavioural change, low complexity of treatment, are the first line treatment option for overweight and obesity, but the mean weight loss that can be achieved remains low.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a:t>For BMI of 27-29.9 with risk factors and/or comorbidities, or BMI &gt;30, anti-obesity medications and reduced calorie diet or very low energy diets are recommended as adjunct to lifestyle approaches. These treatment approaches are of medium complexity and can achieve medium mean weight loss, when it comes to anti-obesity medications, we have had only 2 options thus far.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a:t>On the other end of the spectrum, for patients with a BMI of 35-39.9 with risk factors and/or comorbidities or BMI </a:t>
            </a:r>
            <a:r>
              <a:rPr lang="en-AU" baseline="0" dirty="0">
                <a:latin typeface="Verdana"/>
                <a:ea typeface="Verdana"/>
                <a:cs typeface="Verdana"/>
              </a:rPr>
              <a:t>≥40, bariatric surgery may be considered. Though high mean weight loss can be achieved with bariatric surgery this treatment option is of high complexity and may not be suited to all patients.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Bariatric surgery is not generally an</a:t>
            </a:r>
            <a:r>
              <a:rPr lang="en-AU" baseline="0" dirty="0"/>
              <a:t> </a:t>
            </a:r>
            <a:r>
              <a:rPr lang="en-AU" dirty="0"/>
              <a:t>immediate consideration unless: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other interventions have not been successful</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other interventions are contraindicated</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t>a person’s BMI is &gt; 50 kg/m</a:t>
            </a:r>
            <a:r>
              <a:rPr lang="en-AU" baseline="30000" dirty="0"/>
              <a:t>2</a:t>
            </a:r>
            <a:r>
              <a:rPr lang="en-AU" dirty="0"/>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t>Key</a:t>
            </a:r>
            <a:r>
              <a:rPr lang="en-AU" b="1" baseline="0" dirty="0"/>
              <a:t> messages: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baseline="0" dirty="0"/>
              <a:t>In Australia there are limited options for weight loss </a:t>
            </a:r>
            <a:r>
              <a:rPr lang="en-GB" b="1" baseline="0" dirty="0"/>
              <a:t>with which patients can achieve low to high mean weight loss.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baseline="0" dirty="0"/>
              <a:t>More intensive weight management interventions—such as very low-energy diets, weight loss medication and bariatric surgery may need to be considered as adjuncts to lifestyle approaches, especially when a person is obese and/or has risk factors or comorbidities, or has been unsuccessful reducing weight using lifestyle approaches.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1" baseline="0" dirty="0"/>
              <a:t>Reference:</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AU" dirty="0" err="1">
                <a:solidFill>
                  <a:srgbClr val="8C857B"/>
                </a:solidFill>
              </a:rPr>
              <a:t>Grima</a:t>
            </a:r>
            <a:r>
              <a:rPr lang="en-AU" dirty="0">
                <a:solidFill>
                  <a:srgbClr val="8C857B"/>
                </a:solidFill>
              </a:rPr>
              <a:t> M and Dixon JB AFP 2013;42(8):532-41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AU" dirty="0">
                <a:solidFill>
                  <a:srgbClr val="8C857B"/>
                </a:solidFill>
              </a:rPr>
              <a:t>National Health and Medical Research Council (2013) Clinical practice guidelines for the management of overweight and obesity in adults, adolescents and children in Australia. Melbourne: National Health and Medical Research Council.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Calibri" panose="020F0502020204030204"/>
                <a:ea typeface="+mn-ea"/>
                <a:cs typeface="+mn-cs"/>
              </a:rPr>
              <a:t>Investor Presentation</a:t>
            </a:r>
          </a:p>
        </p:txBody>
      </p:sp>
    </p:spTree>
    <p:extLst>
      <p:ext uri="{BB962C8B-B14F-4D97-AF65-F5344CB8AC3E}">
        <p14:creationId xmlns:p14="http://schemas.microsoft.com/office/powerpoint/2010/main" val="36470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26988" y="744538"/>
            <a:ext cx="6615112" cy="3722687"/>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dirty="0"/>
          </a:p>
        </p:txBody>
      </p:sp>
      <p:sp>
        <p:nvSpPr>
          <p:cNvPr id="77828" name="Slide Number Placeholder 3"/>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F16558-D99C-4C08-8AAF-BFAECD87C8F8}" type="slidenum">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8156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9E529-E22F-491A-B822-DE84B8D8A7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5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9E529-E22F-491A-B822-DE84B8D8A7B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4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5857A86-4B1D-A360-D57D-A6498370AAC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22F0FB04-638F-643D-89BA-144E88409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540C55F4-7DC4-EAC7-7D25-491C4876F0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b="1">
                <a:solidFill>
                  <a:schemeClr val="tx1"/>
                </a:solidFill>
                <a:latin typeface="Arial" panose="020B0604020202020204" pitchFamily="34" charset="0"/>
                <a:ea typeface="MS PGothic" panose="020B0600070205080204" pitchFamily="34" charset="-128"/>
              </a:defRPr>
            </a:lvl1pPr>
            <a:lvl2pPr marL="742950" indent="-285750" defTabSz="942975">
              <a:defRPr b="1">
                <a:solidFill>
                  <a:schemeClr val="tx1"/>
                </a:solidFill>
                <a:latin typeface="Arial" panose="020B0604020202020204" pitchFamily="34" charset="0"/>
                <a:ea typeface="MS PGothic" panose="020B0600070205080204" pitchFamily="34" charset="-128"/>
              </a:defRPr>
            </a:lvl2pPr>
            <a:lvl3pPr marL="1143000" indent="-228600" defTabSz="942975">
              <a:defRPr b="1">
                <a:solidFill>
                  <a:schemeClr val="tx1"/>
                </a:solidFill>
                <a:latin typeface="Arial" panose="020B0604020202020204" pitchFamily="34" charset="0"/>
                <a:ea typeface="MS PGothic" panose="020B0600070205080204" pitchFamily="34" charset="-128"/>
              </a:defRPr>
            </a:lvl3pPr>
            <a:lvl4pPr marL="1600200" indent="-228600" defTabSz="942975">
              <a:defRPr b="1">
                <a:solidFill>
                  <a:schemeClr val="tx1"/>
                </a:solidFill>
                <a:latin typeface="Arial" panose="020B0604020202020204" pitchFamily="34" charset="0"/>
                <a:ea typeface="MS PGothic" panose="020B0600070205080204" pitchFamily="34" charset="-128"/>
              </a:defRPr>
            </a:lvl4pPr>
            <a:lvl5pPr marL="2057400" indent="-228600" defTabSz="942975">
              <a:defRPr b="1">
                <a:solidFill>
                  <a:schemeClr val="tx1"/>
                </a:solidFill>
                <a:latin typeface="Arial" panose="020B0604020202020204" pitchFamily="34" charset="0"/>
                <a:ea typeface="MS PGothic" panose="020B0600070205080204" pitchFamily="34" charset="-128"/>
              </a:defRPr>
            </a:lvl5pPr>
            <a:lvl6pPr marL="2514600" indent="-228600" defTabSz="9429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9429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9429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942975"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42975" rtl="0" eaLnBrk="1" fontAlgn="auto" latinLnBrk="0" hangingPunct="1">
              <a:lnSpc>
                <a:spcPct val="100000"/>
              </a:lnSpc>
              <a:spcBef>
                <a:spcPts val="0"/>
              </a:spcBef>
              <a:spcAft>
                <a:spcPts val="0"/>
              </a:spcAft>
              <a:buClrTx/>
              <a:buSzTx/>
              <a:buFontTx/>
              <a:buNone/>
              <a:tabLst/>
              <a:defRPr/>
            </a:pPr>
            <a:fld id="{60CD2152-D0A9-0742-BB49-8B89D4888C5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42975"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3558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6.emf"/></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3.xml"/><Relationship Id="rId5" Type="http://schemas.openxmlformats.org/officeDocument/2006/relationships/tags" Target="../tags/tag8.xml"/><Relationship Id="rId4" Type="http://schemas.openxmlformats.org/officeDocument/2006/relationships/tags" Target="../tags/tag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27EE658B-0E8E-F0A3-3EF5-1BE05488297F}"/>
              </a:ext>
            </a:extLst>
          </p:cNvPr>
          <p:cNvSpPr>
            <a:spLocks noGrp="1"/>
          </p:cNvSpPr>
          <p:nvPr>
            <p:ph type="dt" sz="half" idx="10"/>
          </p:nvPr>
        </p:nvSpPr>
        <p:spPr/>
        <p:txBody>
          <a:bodyPr/>
          <a:lstStyle>
            <a:lvl1pPr>
              <a:defRPr/>
            </a:lvl1pPr>
          </a:lstStyle>
          <a:p>
            <a:pPr>
              <a:defRPr/>
            </a:pPr>
            <a:fld id="{8B404B91-DE2A-D045-8B2F-CFC1E345216B}"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C9C82AE7-ACD5-4D52-1AF4-C480F0FEDFE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38A75A-F2C0-0145-BD2C-69BAC3006A27}"/>
              </a:ext>
            </a:extLst>
          </p:cNvPr>
          <p:cNvSpPr>
            <a:spLocks noGrp="1"/>
          </p:cNvSpPr>
          <p:nvPr>
            <p:ph type="sldNum" sz="quarter" idx="12"/>
          </p:nvPr>
        </p:nvSpPr>
        <p:spPr/>
        <p:txBody>
          <a:bodyPr/>
          <a:lstStyle>
            <a:lvl1pPr>
              <a:defRPr/>
            </a:lvl1pPr>
          </a:lstStyle>
          <a:p>
            <a:pPr>
              <a:defRPr/>
            </a:pPr>
            <a:fld id="{AC1201C2-F6C9-0A41-AA67-1C151EA2B1FF}" type="slidenum">
              <a:rPr lang="en-GB" altLang="en-US"/>
              <a:pPr>
                <a:defRPr/>
              </a:pPr>
              <a:t>‹#›</a:t>
            </a:fld>
            <a:endParaRPr lang="en-GB" altLang="en-US"/>
          </a:p>
        </p:txBody>
      </p:sp>
    </p:spTree>
    <p:extLst>
      <p:ext uri="{BB962C8B-B14F-4D97-AF65-F5344CB8AC3E}">
        <p14:creationId xmlns:p14="http://schemas.microsoft.com/office/powerpoint/2010/main" val="402815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6DBBC-00D7-A4C3-91E4-AF23BF3420A7}"/>
              </a:ext>
            </a:extLst>
          </p:cNvPr>
          <p:cNvSpPr>
            <a:spLocks noGrp="1"/>
          </p:cNvSpPr>
          <p:nvPr>
            <p:ph type="dt" sz="half" idx="10"/>
          </p:nvPr>
        </p:nvSpPr>
        <p:spPr/>
        <p:txBody>
          <a:bodyPr/>
          <a:lstStyle>
            <a:lvl1pPr>
              <a:defRPr/>
            </a:lvl1pPr>
          </a:lstStyle>
          <a:p>
            <a:pPr>
              <a:defRPr/>
            </a:pPr>
            <a:fld id="{74A98FD3-F661-1D4F-8116-949BF846C0A8}"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DBDAC6B4-F26A-3969-8D80-EC10ADC38AE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54DB34-A4EB-8853-9EB1-3B9709F87778}"/>
              </a:ext>
            </a:extLst>
          </p:cNvPr>
          <p:cNvSpPr>
            <a:spLocks noGrp="1"/>
          </p:cNvSpPr>
          <p:nvPr>
            <p:ph type="sldNum" sz="quarter" idx="12"/>
          </p:nvPr>
        </p:nvSpPr>
        <p:spPr/>
        <p:txBody>
          <a:bodyPr/>
          <a:lstStyle>
            <a:lvl1pPr>
              <a:defRPr/>
            </a:lvl1pPr>
          </a:lstStyle>
          <a:p>
            <a:pPr>
              <a:defRPr/>
            </a:pPr>
            <a:fld id="{30FD8CB1-D602-994A-A1A5-003681993988}" type="slidenum">
              <a:rPr lang="en-GB" altLang="en-US"/>
              <a:pPr>
                <a:defRPr/>
              </a:pPr>
              <a:t>‹#›</a:t>
            </a:fld>
            <a:endParaRPr lang="en-GB" altLang="en-US"/>
          </a:p>
        </p:txBody>
      </p:sp>
    </p:spTree>
    <p:extLst>
      <p:ext uri="{BB962C8B-B14F-4D97-AF65-F5344CB8AC3E}">
        <p14:creationId xmlns:p14="http://schemas.microsoft.com/office/powerpoint/2010/main" val="39418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15374-8125-F71A-7933-983C1A5A2EF1}"/>
              </a:ext>
            </a:extLst>
          </p:cNvPr>
          <p:cNvSpPr>
            <a:spLocks noGrp="1"/>
          </p:cNvSpPr>
          <p:nvPr>
            <p:ph type="dt" sz="half" idx="10"/>
          </p:nvPr>
        </p:nvSpPr>
        <p:spPr/>
        <p:txBody>
          <a:bodyPr/>
          <a:lstStyle>
            <a:lvl1pPr>
              <a:defRPr/>
            </a:lvl1pPr>
          </a:lstStyle>
          <a:p>
            <a:pPr>
              <a:defRPr/>
            </a:pPr>
            <a:fld id="{CE327176-1C02-E141-A567-995B56F6F53F}"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55C77F02-075B-1CF5-2DCA-6D0DF3FAEDF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AF2C422-08B7-74C6-C2B7-362534BB6135}"/>
              </a:ext>
            </a:extLst>
          </p:cNvPr>
          <p:cNvSpPr>
            <a:spLocks noGrp="1"/>
          </p:cNvSpPr>
          <p:nvPr>
            <p:ph type="sldNum" sz="quarter" idx="12"/>
          </p:nvPr>
        </p:nvSpPr>
        <p:spPr/>
        <p:txBody>
          <a:bodyPr/>
          <a:lstStyle>
            <a:lvl1pPr>
              <a:defRPr/>
            </a:lvl1pPr>
          </a:lstStyle>
          <a:p>
            <a:pPr>
              <a:defRPr/>
            </a:pPr>
            <a:fld id="{549DFB9B-BF23-D045-B463-3ED9F13A999F}" type="slidenum">
              <a:rPr lang="en-GB" altLang="en-US"/>
              <a:pPr>
                <a:defRPr/>
              </a:pPr>
              <a:t>‹#›</a:t>
            </a:fld>
            <a:endParaRPr lang="en-GB" altLang="en-US"/>
          </a:p>
        </p:txBody>
      </p:sp>
    </p:spTree>
    <p:extLst>
      <p:ext uri="{BB962C8B-B14F-4D97-AF65-F5344CB8AC3E}">
        <p14:creationId xmlns:p14="http://schemas.microsoft.com/office/powerpoint/2010/main" val="240993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apositivo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1424" y="2276872"/>
            <a:ext cx="10369152" cy="3361928"/>
          </a:xfrm>
          <a:prstGeom prst="rect">
            <a:avLst/>
          </a:prstGeom>
        </p:spPr>
        <p:txBody>
          <a:bodyPr/>
          <a:lstStyle>
            <a:lvl1pPr marL="0" indent="0" algn="ctr">
              <a:buNone/>
              <a:defRPr sz="2800" baseline="0">
                <a:solidFill>
                  <a:srgbClr val="660033"/>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dirty="0"/>
          </a:p>
        </p:txBody>
      </p:sp>
      <p:sp>
        <p:nvSpPr>
          <p:cNvPr id="12" name="Marcador de Posição do Texto 11"/>
          <p:cNvSpPr>
            <a:spLocks noGrp="1"/>
          </p:cNvSpPr>
          <p:nvPr>
            <p:ph type="body" sz="quarter" idx="11"/>
          </p:nvPr>
        </p:nvSpPr>
        <p:spPr>
          <a:xfrm>
            <a:off x="334434" y="6309320"/>
            <a:ext cx="11426196" cy="476250"/>
          </a:xfrm>
          <a:prstGeom prst="rect">
            <a:avLst/>
          </a:prstGeom>
        </p:spPr>
        <p:txBody>
          <a:bodyPr/>
          <a:lstStyle>
            <a:lvl1pPr>
              <a:buNone/>
              <a:defRPr sz="2000">
                <a:solidFill>
                  <a:srgbClr val="660033"/>
                </a:solidFill>
                <a:latin typeface="Helvetica" pitchFamily="34" charset="0"/>
                <a:cs typeface="Helvetica" pitchFamily="34" charset="0"/>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28106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05C00986-E244-14CA-8232-C42A3513945B}"/>
              </a:ext>
            </a:extLst>
          </p:cNvPr>
          <p:cNvSpPr>
            <a:spLocks noGrp="1"/>
          </p:cNvSpPr>
          <p:nvPr>
            <p:ph type="dt" sz="half" idx="10"/>
          </p:nvPr>
        </p:nvSpPr>
        <p:spPr/>
        <p:txBody>
          <a:bodyPr/>
          <a:lstStyle>
            <a:lvl1pPr>
              <a:defRPr/>
            </a:lvl1pPr>
          </a:lstStyle>
          <a:p>
            <a:pPr>
              <a:defRPr/>
            </a:pPr>
            <a:fld id="{08DB3642-B3E7-499D-BC4F-C7BA189FCB1E}"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8DAF9F95-A487-3FBD-A79E-91BD2E63427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AF65A8-8114-DC04-5452-55594C91F5EF}"/>
              </a:ext>
            </a:extLst>
          </p:cNvPr>
          <p:cNvSpPr>
            <a:spLocks noGrp="1"/>
          </p:cNvSpPr>
          <p:nvPr>
            <p:ph type="sldNum" sz="quarter" idx="12"/>
          </p:nvPr>
        </p:nvSpPr>
        <p:spPr/>
        <p:txBody>
          <a:bodyPr/>
          <a:lstStyle>
            <a:lvl1pPr>
              <a:defRPr/>
            </a:lvl1pPr>
          </a:lstStyle>
          <a:p>
            <a:pPr>
              <a:defRPr/>
            </a:pPr>
            <a:fld id="{340BF3A4-1B1D-4B15-9D61-0E53D3DE1D21}" type="slidenum">
              <a:rPr lang="en-GB" altLang="en-US"/>
              <a:pPr>
                <a:defRPr/>
              </a:pPr>
              <a:t>‹#›</a:t>
            </a:fld>
            <a:endParaRPr lang="en-GB" altLang="en-US"/>
          </a:p>
        </p:txBody>
      </p:sp>
    </p:spTree>
    <p:extLst>
      <p:ext uri="{BB962C8B-B14F-4D97-AF65-F5344CB8AC3E}">
        <p14:creationId xmlns:p14="http://schemas.microsoft.com/office/powerpoint/2010/main" val="22257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6419B-31C3-2AF3-1830-59DD70BC8386}"/>
              </a:ext>
            </a:extLst>
          </p:cNvPr>
          <p:cNvSpPr>
            <a:spLocks noGrp="1"/>
          </p:cNvSpPr>
          <p:nvPr>
            <p:ph type="dt" sz="half" idx="10"/>
          </p:nvPr>
        </p:nvSpPr>
        <p:spPr/>
        <p:txBody>
          <a:bodyPr/>
          <a:lstStyle>
            <a:lvl1pPr>
              <a:defRPr/>
            </a:lvl1pPr>
          </a:lstStyle>
          <a:p>
            <a:pPr>
              <a:defRPr/>
            </a:pPr>
            <a:fld id="{40914A2E-9186-468E-BDD1-F7A379194315}"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A601B2FB-05C0-A5EA-1B80-CB7EE60B940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28DB77-08A2-AB01-A0E7-5A70F78F41DC}"/>
              </a:ext>
            </a:extLst>
          </p:cNvPr>
          <p:cNvSpPr>
            <a:spLocks noGrp="1"/>
          </p:cNvSpPr>
          <p:nvPr>
            <p:ph type="sldNum" sz="quarter" idx="12"/>
          </p:nvPr>
        </p:nvSpPr>
        <p:spPr/>
        <p:txBody>
          <a:bodyPr/>
          <a:lstStyle>
            <a:lvl1pPr>
              <a:defRPr/>
            </a:lvl1pPr>
          </a:lstStyle>
          <a:p>
            <a:pPr>
              <a:defRPr/>
            </a:pPr>
            <a:fld id="{B9C61AF6-42F9-4398-B3FC-0186E25FEE63}" type="slidenum">
              <a:rPr lang="en-GB" altLang="en-US"/>
              <a:pPr>
                <a:defRPr/>
              </a:pPr>
              <a:t>‹#›</a:t>
            </a:fld>
            <a:endParaRPr lang="en-GB" altLang="en-US"/>
          </a:p>
        </p:txBody>
      </p:sp>
    </p:spTree>
    <p:extLst>
      <p:ext uri="{BB962C8B-B14F-4D97-AF65-F5344CB8AC3E}">
        <p14:creationId xmlns:p14="http://schemas.microsoft.com/office/powerpoint/2010/main" val="290665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3C18928-5D93-7C73-FD07-CC5DC84AB02D}"/>
              </a:ext>
            </a:extLst>
          </p:cNvPr>
          <p:cNvSpPr>
            <a:spLocks noGrp="1"/>
          </p:cNvSpPr>
          <p:nvPr>
            <p:ph type="dt" sz="half" idx="10"/>
          </p:nvPr>
        </p:nvSpPr>
        <p:spPr/>
        <p:txBody>
          <a:bodyPr/>
          <a:lstStyle>
            <a:lvl1pPr>
              <a:defRPr/>
            </a:lvl1pPr>
          </a:lstStyle>
          <a:p>
            <a:pPr>
              <a:defRPr/>
            </a:pPr>
            <a:fld id="{950B188F-6B91-4805-8B14-235EB5233BF5}"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8E481F93-B0DD-A09B-B3E9-644F4CCDCF7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424818A-EEA1-0B84-3451-E783E5B34320}"/>
              </a:ext>
            </a:extLst>
          </p:cNvPr>
          <p:cNvSpPr>
            <a:spLocks noGrp="1"/>
          </p:cNvSpPr>
          <p:nvPr>
            <p:ph type="sldNum" sz="quarter" idx="12"/>
          </p:nvPr>
        </p:nvSpPr>
        <p:spPr/>
        <p:txBody>
          <a:bodyPr/>
          <a:lstStyle>
            <a:lvl1pPr>
              <a:defRPr/>
            </a:lvl1pPr>
          </a:lstStyle>
          <a:p>
            <a:pPr>
              <a:defRPr/>
            </a:pPr>
            <a:fld id="{AB5FE44E-7859-404D-B31B-6795E678ED79}" type="slidenum">
              <a:rPr lang="en-GB" altLang="en-US"/>
              <a:pPr>
                <a:defRPr/>
              </a:pPr>
              <a:t>‹#›</a:t>
            </a:fld>
            <a:endParaRPr lang="en-GB" altLang="en-US"/>
          </a:p>
        </p:txBody>
      </p:sp>
    </p:spTree>
    <p:extLst>
      <p:ext uri="{BB962C8B-B14F-4D97-AF65-F5344CB8AC3E}">
        <p14:creationId xmlns:p14="http://schemas.microsoft.com/office/powerpoint/2010/main" val="359015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BB972D-19F2-53A6-2538-F206106E3A2E}"/>
              </a:ext>
            </a:extLst>
          </p:cNvPr>
          <p:cNvSpPr>
            <a:spLocks noGrp="1"/>
          </p:cNvSpPr>
          <p:nvPr>
            <p:ph type="dt" sz="half" idx="10"/>
          </p:nvPr>
        </p:nvSpPr>
        <p:spPr/>
        <p:txBody>
          <a:bodyPr/>
          <a:lstStyle>
            <a:lvl1pPr>
              <a:defRPr/>
            </a:lvl1pPr>
          </a:lstStyle>
          <a:p>
            <a:pPr>
              <a:defRPr/>
            </a:pPr>
            <a:fld id="{CFD20E8C-934E-46F0-AA9C-AD2426051E9E}" type="datetime1">
              <a:rPr lang="en-US" altLang="en-US"/>
              <a:pPr>
                <a:defRPr/>
              </a:pPr>
              <a:t>8/13/24</a:t>
            </a:fld>
            <a:endParaRPr lang="en-GB" altLang="en-US"/>
          </a:p>
        </p:txBody>
      </p:sp>
      <p:sp>
        <p:nvSpPr>
          <p:cNvPr id="6" name="Footer Placeholder 4">
            <a:extLst>
              <a:ext uri="{FF2B5EF4-FFF2-40B4-BE49-F238E27FC236}">
                <a16:creationId xmlns:a16="http://schemas.microsoft.com/office/drawing/2014/main" id="{6CE669E3-A6F6-B113-E16A-B1E47538740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8154432-6957-0ED1-66E2-EA63E202A38A}"/>
              </a:ext>
            </a:extLst>
          </p:cNvPr>
          <p:cNvSpPr>
            <a:spLocks noGrp="1"/>
          </p:cNvSpPr>
          <p:nvPr>
            <p:ph type="sldNum" sz="quarter" idx="12"/>
          </p:nvPr>
        </p:nvSpPr>
        <p:spPr/>
        <p:txBody>
          <a:bodyPr/>
          <a:lstStyle>
            <a:lvl1pPr>
              <a:defRPr/>
            </a:lvl1pPr>
          </a:lstStyle>
          <a:p>
            <a:pPr>
              <a:defRPr/>
            </a:pPr>
            <a:fld id="{BCBC38C1-8001-4DE8-934A-AED7485FEA6A}" type="slidenum">
              <a:rPr lang="en-GB" altLang="en-US"/>
              <a:pPr>
                <a:defRPr/>
              </a:pPr>
              <a:t>‹#›</a:t>
            </a:fld>
            <a:endParaRPr lang="en-GB" altLang="en-US"/>
          </a:p>
        </p:txBody>
      </p:sp>
    </p:spTree>
    <p:extLst>
      <p:ext uri="{BB962C8B-B14F-4D97-AF65-F5344CB8AC3E}">
        <p14:creationId xmlns:p14="http://schemas.microsoft.com/office/powerpoint/2010/main" val="68932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DEFEAE0-46A4-CA0E-A7DE-AEDE9C1654A2}"/>
              </a:ext>
            </a:extLst>
          </p:cNvPr>
          <p:cNvSpPr>
            <a:spLocks noGrp="1"/>
          </p:cNvSpPr>
          <p:nvPr>
            <p:ph type="dt" sz="half" idx="10"/>
          </p:nvPr>
        </p:nvSpPr>
        <p:spPr/>
        <p:txBody>
          <a:bodyPr/>
          <a:lstStyle>
            <a:lvl1pPr>
              <a:defRPr/>
            </a:lvl1pPr>
          </a:lstStyle>
          <a:p>
            <a:pPr>
              <a:defRPr/>
            </a:pPr>
            <a:fld id="{78F69DFA-0EAB-4739-A16E-D98D79D191FD}" type="datetime1">
              <a:rPr lang="en-US" altLang="en-US"/>
              <a:pPr>
                <a:defRPr/>
              </a:pPr>
              <a:t>8/13/24</a:t>
            </a:fld>
            <a:endParaRPr lang="en-GB" altLang="en-US"/>
          </a:p>
        </p:txBody>
      </p:sp>
      <p:sp>
        <p:nvSpPr>
          <p:cNvPr id="8" name="Footer Placeholder 4">
            <a:extLst>
              <a:ext uri="{FF2B5EF4-FFF2-40B4-BE49-F238E27FC236}">
                <a16:creationId xmlns:a16="http://schemas.microsoft.com/office/drawing/2014/main" id="{EAFE0E0E-A4C5-9606-4C0D-2CE88696C46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39C40F8-C038-B03E-1628-8CEE84C67A16}"/>
              </a:ext>
            </a:extLst>
          </p:cNvPr>
          <p:cNvSpPr>
            <a:spLocks noGrp="1"/>
          </p:cNvSpPr>
          <p:nvPr>
            <p:ph type="sldNum" sz="quarter" idx="12"/>
          </p:nvPr>
        </p:nvSpPr>
        <p:spPr/>
        <p:txBody>
          <a:bodyPr/>
          <a:lstStyle>
            <a:lvl1pPr>
              <a:defRPr/>
            </a:lvl1pPr>
          </a:lstStyle>
          <a:p>
            <a:pPr>
              <a:defRPr/>
            </a:pPr>
            <a:fld id="{30967F06-627F-45AC-B477-876528D29671}" type="slidenum">
              <a:rPr lang="en-GB" altLang="en-US"/>
              <a:pPr>
                <a:defRPr/>
              </a:pPr>
              <a:t>‹#›</a:t>
            </a:fld>
            <a:endParaRPr lang="en-GB" altLang="en-US"/>
          </a:p>
        </p:txBody>
      </p:sp>
    </p:spTree>
    <p:extLst>
      <p:ext uri="{BB962C8B-B14F-4D97-AF65-F5344CB8AC3E}">
        <p14:creationId xmlns:p14="http://schemas.microsoft.com/office/powerpoint/2010/main" val="3865930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605FB23-60F5-1D15-8BEE-D1018B02F530}"/>
              </a:ext>
            </a:extLst>
          </p:cNvPr>
          <p:cNvSpPr>
            <a:spLocks noGrp="1"/>
          </p:cNvSpPr>
          <p:nvPr>
            <p:ph type="dt" sz="half" idx="10"/>
          </p:nvPr>
        </p:nvSpPr>
        <p:spPr/>
        <p:txBody>
          <a:bodyPr/>
          <a:lstStyle>
            <a:lvl1pPr>
              <a:defRPr/>
            </a:lvl1pPr>
          </a:lstStyle>
          <a:p>
            <a:pPr>
              <a:defRPr/>
            </a:pPr>
            <a:fld id="{6025AB70-2837-4149-8B38-0B5DF23101E7}" type="datetime1">
              <a:rPr lang="en-US" altLang="en-US"/>
              <a:pPr>
                <a:defRPr/>
              </a:pPr>
              <a:t>8/13/24</a:t>
            </a:fld>
            <a:endParaRPr lang="en-GB" altLang="en-US"/>
          </a:p>
        </p:txBody>
      </p:sp>
      <p:sp>
        <p:nvSpPr>
          <p:cNvPr id="4" name="Footer Placeholder 4">
            <a:extLst>
              <a:ext uri="{FF2B5EF4-FFF2-40B4-BE49-F238E27FC236}">
                <a16:creationId xmlns:a16="http://schemas.microsoft.com/office/drawing/2014/main" id="{03E5C0F5-F936-3C0C-8CDD-65A8CA8F85C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0B92E45-78E8-9C3D-36AC-370547B87BD0}"/>
              </a:ext>
            </a:extLst>
          </p:cNvPr>
          <p:cNvSpPr>
            <a:spLocks noGrp="1"/>
          </p:cNvSpPr>
          <p:nvPr>
            <p:ph type="sldNum" sz="quarter" idx="12"/>
          </p:nvPr>
        </p:nvSpPr>
        <p:spPr/>
        <p:txBody>
          <a:bodyPr/>
          <a:lstStyle>
            <a:lvl1pPr>
              <a:defRPr/>
            </a:lvl1pPr>
          </a:lstStyle>
          <a:p>
            <a:pPr>
              <a:defRPr/>
            </a:pPr>
            <a:fld id="{9A3572CC-E298-451C-97C3-373530526490}" type="slidenum">
              <a:rPr lang="en-GB" altLang="en-US"/>
              <a:pPr>
                <a:defRPr/>
              </a:pPr>
              <a:t>‹#›</a:t>
            </a:fld>
            <a:endParaRPr lang="en-GB" altLang="en-US"/>
          </a:p>
        </p:txBody>
      </p:sp>
    </p:spTree>
    <p:extLst>
      <p:ext uri="{BB962C8B-B14F-4D97-AF65-F5344CB8AC3E}">
        <p14:creationId xmlns:p14="http://schemas.microsoft.com/office/powerpoint/2010/main" val="412849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F812C9F-A226-CE44-DDC5-4248386C3C53}"/>
              </a:ext>
            </a:extLst>
          </p:cNvPr>
          <p:cNvSpPr>
            <a:spLocks noGrp="1"/>
          </p:cNvSpPr>
          <p:nvPr>
            <p:ph type="dt" sz="half" idx="10"/>
          </p:nvPr>
        </p:nvSpPr>
        <p:spPr/>
        <p:txBody>
          <a:bodyPr/>
          <a:lstStyle>
            <a:lvl1pPr>
              <a:defRPr/>
            </a:lvl1pPr>
          </a:lstStyle>
          <a:p>
            <a:pPr>
              <a:defRPr/>
            </a:pPr>
            <a:fld id="{A8F8E7E2-4C5B-41C6-9B19-2AD8E1068C28}" type="datetime1">
              <a:rPr lang="en-US" altLang="en-US"/>
              <a:pPr>
                <a:defRPr/>
              </a:pPr>
              <a:t>8/13/24</a:t>
            </a:fld>
            <a:endParaRPr lang="en-GB" altLang="en-US"/>
          </a:p>
        </p:txBody>
      </p:sp>
      <p:sp>
        <p:nvSpPr>
          <p:cNvPr id="3" name="Footer Placeholder 4">
            <a:extLst>
              <a:ext uri="{FF2B5EF4-FFF2-40B4-BE49-F238E27FC236}">
                <a16:creationId xmlns:a16="http://schemas.microsoft.com/office/drawing/2014/main" id="{3A011487-4A80-77F2-27C4-CCFC8C095A0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F89DB7B-1B4C-9DF4-9822-8D395424ED2B}"/>
              </a:ext>
            </a:extLst>
          </p:cNvPr>
          <p:cNvSpPr>
            <a:spLocks noGrp="1"/>
          </p:cNvSpPr>
          <p:nvPr>
            <p:ph type="sldNum" sz="quarter" idx="12"/>
          </p:nvPr>
        </p:nvSpPr>
        <p:spPr/>
        <p:txBody>
          <a:bodyPr/>
          <a:lstStyle>
            <a:lvl1pPr>
              <a:defRPr/>
            </a:lvl1pPr>
          </a:lstStyle>
          <a:p>
            <a:pPr>
              <a:defRPr/>
            </a:pPr>
            <a:fld id="{BF652E97-A178-4A2F-ADD9-B03F9592B09B}" type="slidenum">
              <a:rPr lang="en-GB" altLang="en-US"/>
              <a:pPr>
                <a:defRPr/>
              </a:pPr>
              <a:t>‹#›</a:t>
            </a:fld>
            <a:endParaRPr lang="en-GB" altLang="en-US"/>
          </a:p>
        </p:txBody>
      </p:sp>
    </p:spTree>
    <p:extLst>
      <p:ext uri="{BB962C8B-B14F-4D97-AF65-F5344CB8AC3E}">
        <p14:creationId xmlns:p14="http://schemas.microsoft.com/office/powerpoint/2010/main" val="203350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7EAA5-ADB1-187F-23E6-B5F32B2549D0}"/>
              </a:ext>
            </a:extLst>
          </p:cNvPr>
          <p:cNvSpPr>
            <a:spLocks noGrp="1"/>
          </p:cNvSpPr>
          <p:nvPr>
            <p:ph type="dt" sz="half" idx="10"/>
          </p:nvPr>
        </p:nvSpPr>
        <p:spPr/>
        <p:txBody>
          <a:bodyPr/>
          <a:lstStyle>
            <a:lvl1pPr>
              <a:defRPr/>
            </a:lvl1pPr>
          </a:lstStyle>
          <a:p>
            <a:pPr>
              <a:defRPr/>
            </a:pPr>
            <a:fld id="{D0D6DF08-EF7E-C34B-843E-9764C652E508}"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4393E7AB-6146-F64D-2182-04A69C8B787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004E78-16A0-FEAF-0220-41E460768B8D}"/>
              </a:ext>
            </a:extLst>
          </p:cNvPr>
          <p:cNvSpPr>
            <a:spLocks noGrp="1"/>
          </p:cNvSpPr>
          <p:nvPr>
            <p:ph type="sldNum" sz="quarter" idx="12"/>
          </p:nvPr>
        </p:nvSpPr>
        <p:spPr/>
        <p:txBody>
          <a:bodyPr/>
          <a:lstStyle>
            <a:lvl1pPr>
              <a:defRPr/>
            </a:lvl1pPr>
          </a:lstStyle>
          <a:p>
            <a:pPr>
              <a:defRPr/>
            </a:pPr>
            <a:fld id="{6E6CDC06-0E7B-154A-838E-BDBC6BA864B6}" type="slidenum">
              <a:rPr lang="en-GB" altLang="en-US"/>
              <a:pPr>
                <a:defRPr/>
              </a:pPr>
              <a:t>‹#›</a:t>
            </a:fld>
            <a:endParaRPr lang="en-GB" altLang="en-US"/>
          </a:p>
        </p:txBody>
      </p:sp>
    </p:spTree>
    <p:extLst>
      <p:ext uri="{BB962C8B-B14F-4D97-AF65-F5344CB8AC3E}">
        <p14:creationId xmlns:p14="http://schemas.microsoft.com/office/powerpoint/2010/main" val="85849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1CD329-6F4A-A139-732E-0187D2EC66F1}"/>
              </a:ext>
            </a:extLst>
          </p:cNvPr>
          <p:cNvSpPr>
            <a:spLocks noGrp="1"/>
          </p:cNvSpPr>
          <p:nvPr>
            <p:ph type="dt" sz="half" idx="10"/>
          </p:nvPr>
        </p:nvSpPr>
        <p:spPr/>
        <p:txBody>
          <a:bodyPr/>
          <a:lstStyle>
            <a:lvl1pPr>
              <a:defRPr/>
            </a:lvl1pPr>
          </a:lstStyle>
          <a:p>
            <a:pPr>
              <a:defRPr/>
            </a:pPr>
            <a:fld id="{BC43F579-17D4-4E0F-9CE0-1D2812771D83}" type="datetime1">
              <a:rPr lang="en-US" altLang="en-US"/>
              <a:pPr>
                <a:defRPr/>
              </a:pPr>
              <a:t>8/13/24</a:t>
            </a:fld>
            <a:endParaRPr lang="en-GB" altLang="en-US"/>
          </a:p>
        </p:txBody>
      </p:sp>
      <p:sp>
        <p:nvSpPr>
          <p:cNvPr id="6" name="Footer Placeholder 4">
            <a:extLst>
              <a:ext uri="{FF2B5EF4-FFF2-40B4-BE49-F238E27FC236}">
                <a16:creationId xmlns:a16="http://schemas.microsoft.com/office/drawing/2014/main" id="{930E959A-6BBC-0E28-0EA4-7A8536B8F84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0EDD16A-53E2-E1D6-14F2-12B078156582}"/>
              </a:ext>
            </a:extLst>
          </p:cNvPr>
          <p:cNvSpPr>
            <a:spLocks noGrp="1"/>
          </p:cNvSpPr>
          <p:nvPr>
            <p:ph type="sldNum" sz="quarter" idx="12"/>
          </p:nvPr>
        </p:nvSpPr>
        <p:spPr/>
        <p:txBody>
          <a:bodyPr/>
          <a:lstStyle>
            <a:lvl1pPr>
              <a:defRPr/>
            </a:lvl1pPr>
          </a:lstStyle>
          <a:p>
            <a:pPr>
              <a:defRPr/>
            </a:pPr>
            <a:fld id="{C014A1A5-38CA-4538-980D-C78CD2182CB3}" type="slidenum">
              <a:rPr lang="en-GB" altLang="en-US"/>
              <a:pPr>
                <a:defRPr/>
              </a:pPr>
              <a:t>‹#›</a:t>
            </a:fld>
            <a:endParaRPr lang="en-GB" altLang="en-US"/>
          </a:p>
        </p:txBody>
      </p:sp>
    </p:spTree>
    <p:extLst>
      <p:ext uri="{BB962C8B-B14F-4D97-AF65-F5344CB8AC3E}">
        <p14:creationId xmlns:p14="http://schemas.microsoft.com/office/powerpoint/2010/main" val="2055120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130AE27-1CEC-4F4D-DB72-37FC30C4164F}"/>
              </a:ext>
            </a:extLst>
          </p:cNvPr>
          <p:cNvSpPr>
            <a:spLocks noGrp="1"/>
          </p:cNvSpPr>
          <p:nvPr>
            <p:ph type="dt" sz="half" idx="10"/>
          </p:nvPr>
        </p:nvSpPr>
        <p:spPr/>
        <p:txBody>
          <a:bodyPr/>
          <a:lstStyle>
            <a:lvl1pPr>
              <a:defRPr/>
            </a:lvl1pPr>
          </a:lstStyle>
          <a:p>
            <a:pPr>
              <a:defRPr/>
            </a:pPr>
            <a:fld id="{763EBFC5-76B0-4E48-9D18-6ECEFF2E4018}" type="datetime1">
              <a:rPr lang="en-US" altLang="en-US"/>
              <a:pPr>
                <a:defRPr/>
              </a:pPr>
              <a:t>8/13/24</a:t>
            </a:fld>
            <a:endParaRPr lang="en-GB" altLang="en-US"/>
          </a:p>
        </p:txBody>
      </p:sp>
      <p:sp>
        <p:nvSpPr>
          <p:cNvPr id="6" name="Footer Placeholder 4">
            <a:extLst>
              <a:ext uri="{FF2B5EF4-FFF2-40B4-BE49-F238E27FC236}">
                <a16:creationId xmlns:a16="http://schemas.microsoft.com/office/drawing/2014/main" id="{0E54DEC4-9963-65EA-8E99-2829ED2162B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DEF352-DA2B-BE57-8A79-EF3AED6FCA7B}"/>
              </a:ext>
            </a:extLst>
          </p:cNvPr>
          <p:cNvSpPr>
            <a:spLocks noGrp="1"/>
          </p:cNvSpPr>
          <p:nvPr>
            <p:ph type="sldNum" sz="quarter" idx="12"/>
          </p:nvPr>
        </p:nvSpPr>
        <p:spPr/>
        <p:txBody>
          <a:bodyPr/>
          <a:lstStyle>
            <a:lvl1pPr>
              <a:defRPr/>
            </a:lvl1pPr>
          </a:lstStyle>
          <a:p>
            <a:pPr>
              <a:defRPr/>
            </a:pPr>
            <a:fld id="{DB0B459E-6B4A-4247-A31E-B9BA94AA57E3}" type="slidenum">
              <a:rPr lang="en-GB" altLang="en-US"/>
              <a:pPr>
                <a:defRPr/>
              </a:pPr>
              <a:t>‹#›</a:t>
            </a:fld>
            <a:endParaRPr lang="en-GB" altLang="en-US"/>
          </a:p>
        </p:txBody>
      </p:sp>
    </p:spTree>
    <p:extLst>
      <p:ext uri="{BB962C8B-B14F-4D97-AF65-F5344CB8AC3E}">
        <p14:creationId xmlns:p14="http://schemas.microsoft.com/office/powerpoint/2010/main" val="31377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3828D-5872-B404-48B4-0F3B5BB2ACBA}"/>
              </a:ext>
            </a:extLst>
          </p:cNvPr>
          <p:cNvSpPr>
            <a:spLocks noGrp="1"/>
          </p:cNvSpPr>
          <p:nvPr>
            <p:ph type="dt" sz="half" idx="10"/>
          </p:nvPr>
        </p:nvSpPr>
        <p:spPr/>
        <p:txBody>
          <a:bodyPr/>
          <a:lstStyle>
            <a:lvl1pPr>
              <a:defRPr/>
            </a:lvl1pPr>
          </a:lstStyle>
          <a:p>
            <a:pPr>
              <a:defRPr/>
            </a:pPr>
            <a:fld id="{B28A8DCB-E3F2-462E-998E-7331732AD376}"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DD3373FF-6FBD-6029-B22A-F27BDD1475A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1A9E6A7-A7D1-B982-F7CA-79329C551A62}"/>
              </a:ext>
            </a:extLst>
          </p:cNvPr>
          <p:cNvSpPr>
            <a:spLocks noGrp="1"/>
          </p:cNvSpPr>
          <p:nvPr>
            <p:ph type="sldNum" sz="quarter" idx="12"/>
          </p:nvPr>
        </p:nvSpPr>
        <p:spPr/>
        <p:txBody>
          <a:bodyPr/>
          <a:lstStyle>
            <a:lvl1pPr>
              <a:defRPr/>
            </a:lvl1pPr>
          </a:lstStyle>
          <a:p>
            <a:pPr>
              <a:defRPr/>
            </a:pPr>
            <a:fld id="{E72C70D5-5FB0-4539-AAE5-622982A5E110}" type="slidenum">
              <a:rPr lang="en-GB" altLang="en-US"/>
              <a:pPr>
                <a:defRPr/>
              </a:pPr>
              <a:t>‹#›</a:t>
            </a:fld>
            <a:endParaRPr lang="en-GB" altLang="en-US"/>
          </a:p>
        </p:txBody>
      </p:sp>
    </p:spTree>
    <p:extLst>
      <p:ext uri="{BB962C8B-B14F-4D97-AF65-F5344CB8AC3E}">
        <p14:creationId xmlns:p14="http://schemas.microsoft.com/office/powerpoint/2010/main" val="378491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0C3DA-B319-B350-126C-117A1D4A69F9}"/>
              </a:ext>
            </a:extLst>
          </p:cNvPr>
          <p:cNvSpPr>
            <a:spLocks noGrp="1"/>
          </p:cNvSpPr>
          <p:nvPr>
            <p:ph type="dt" sz="half" idx="10"/>
          </p:nvPr>
        </p:nvSpPr>
        <p:spPr/>
        <p:txBody>
          <a:bodyPr/>
          <a:lstStyle>
            <a:lvl1pPr>
              <a:defRPr/>
            </a:lvl1pPr>
          </a:lstStyle>
          <a:p>
            <a:pPr>
              <a:defRPr/>
            </a:pPr>
            <a:fld id="{F780A0E5-039A-4F32-B0D6-F7826E8B7DD6}"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B70D8A9A-2C84-C075-64D5-99177672C45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9ED2349-29CB-F6E9-A213-1A04A6374B07}"/>
              </a:ext>
            </a:extLst>
          </p:cNvPr>
          <p:cNvSpPr>
            <a:spLocks noGrp="1"/>
          </p:cNvSpPr>
          <p:nvPr>
            <p:ph type="sldNum" sz="quarter" idx="12"/>
          </p:nvPr>
        </p:nvSpPr>
        <p:spPr/>
        <p:txBody>
          <a:bodyPr/>
          <a:lstStyle>
            <a:lvl1pPr>
              <a:defRPr/>
            </a:lvl1pPr>
          </a:lstStyle>
          <a:p>
            <a:pPr>
              <a:defRPr/>
            </a:pPr>
            <a:fld id="{E6FE5BDE-1117-4866-8FBF-CF878B20057E}" type="slidenum">
              <a:rPr lang="en-GB" altLang="en-US"/>
              <a:pPr>
                <a:defRPr/>
              </a:pPr>
              <a:t>‹#›</a:t>
            </a:fld>
            <a:endParaRPr lang="en-GB" altLang="en-US"/>
          </a:p>
        </p:txBody>
      </p:sp>
    </p:spTree>
    <p:extLst>
      <p:ext uri="{BB962C8B-B14F-4D97-AF65-F5344CB8AC3E}">
        <p14:creationId xmlns:p14="http://schemas.microsoft.com/office/powerpoint/2010/main" val="1257978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Diapositivo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1424" y="2276872"/>
            <a:ext cx="10369152" cy="3361928"/>
          </a:xfrm>
          <a:prstGeom prst="rect">
            <a:avLst/>
          </a:prstGeom>
        </p:spPr>
        <p:txBody>
          <a:bodyPr/>
          <a:lstStyle>
            <a:lvl1pPr marL="0" indent="0" algn="ctr">
              <a:buNone/>
              <a:defRPr sz="2800" baseline="0">
                <a:solidFill>
                  <a:srgbClr val="660033"/>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dirty="0"/>
          </a:p>
        </p:txBody>
      </p:sp>
      <p:sp>
        <p:nvSpPr>
          <p:cNvPr id="12" name="Marcador de Posição do Texto 11"/>
          <p:cNvSpPr>
            <a:spLocks noGrp="1"/>
          </p:cNvSpPr>
          <p:nvPr>
            <p:ph type="body" sz="quarter" idx="11"/>
          </p:nvPr>
        </p:nvSpPr>
        <p:spPr>
          <a:xfrm>
            <a:off x="334434" y="6309320"/>
            <a:ext cx="11426196" cy="476250"/>
          </a:xfrm>
          <a:prstGeom prst="rect">
            <a:avLst/>
          </a:prstGeom>
        </p:spPr>
        <p:txBody>
          <a:bodyPr/>
          <a:lstStyle>
            <a:lvl1pPr>
              <a:buNone/>
              <a:defRPr sz="2000">
                <a:solidFill>
                  <a:srgbClr val="660033"/>
                </a:solidFill>
                <a:latin typeface="Helvetica" pitchFamily="34" charset="0"/>
                <a:cs typeface="Helvetica" pitchFamily="34" charset="0"/>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85580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13 August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1" i="1">
                <a:solidFill>
                  <a:schemeClr val="tx2"/>
                </a:solidFill>
              </a:defRPr>
            </a:lvl1pPr>
          </a:lstStyle>
          <a:p>
            <a:pPr lvl="0"/>
            <a:r>
              <a:rPr lang="en-GB"/>
              <a:t>Insert notes</a:t>
            </a:r>
          </a:p>
        </p:txBody>
      </p:sp>
    </p:spTree>
    <p:extLst>
      <p:ext uri="{BB962C8B-B14F-4D97-AF65-F5344CB8AC3E}">
        <p14:creationId xmlns:p14="http://schemas.microsoft.com/office/powerpoint/2010/main" val="3062806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vl1pPr>
          </a:lstStyle>
          <a:p>
            <a:r>
              <a:rPr lang="en-GB" noProof="0"/>
              <a:t>Click to add title</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8" y="6210000"/>
            <a:ext cx="10269143" cy="324000"/>
          </a:xfrm>
        </p:spPr>
        <p:txBody>
          <a:bodyPr anchor="b"/>
          <a:lstStyle>
            <a:lvl1pPr marL="0" indent="0">
              <a:spcAft>
                <a:spcPts val="0"/>
              </a:spcAft>
              <a:buNone/>
              <a:defRPr sz="800" i="1">
                <a:solidFill>
                  <a:schemeClr val="tx2"/>
                </a:solidFill>
              </a:defRPr>
            </a:lvl1pPr>
          </a:lstStyle>
          <a:p>
            <a:pPr lvl="0"/>
            <a:r>
              <a:rPr lang="en-GB"/>
              <a:t>Insert notes</a:t>
            </a:r>
          </a:p>
        </p:txBody>
      </p:sp>
      <p:pic>
        <p:nvPicPr>
          <p:cNvPr id="3" name="Graphic 2">
            <a:extLst>
              <a:ext uri="{FF2B5EF4-FFF2-40B4-BE49-F238E27FC236}">
                <a16:creationId xmlns:a16="http://schemas.microsoft.com/office/drawing/2014/main" id="{78689BF0-E826-F23F-0AF8-599B697A812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07420" y="6238516"/>
            <a:ext cx="834795" cy="403104"/>
          </a:xfrm>
          <a:prstGeom prst="rect">
            <a:avLst/>
          </a:prstGeom>
        </p:spPr>
      </p:pic>
    </p:spTree>
    <p:extLst>
      <p:ext uri="{BB962C8B-B14F-4D97-AF65-F5344CB8AC3E}">
        <p14:creationId xmlns:p14="http://schemas.microsoft.com/office/powerpoint/2010/main" val="3512056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4_Diapositivo de título">
    <p:spTree>
      <p:nvGrpSpPr>
        <p:cNvPr id="1" name=""/>
        <p:cNvGrpSpPr/>
        <p:nvPr/>
      </p:nvGrpSpPr>
      <p:grpSpPr>
        <a:xfrm>
          <a:off x="0" y="0"/>
          <a:ext cx="0" cy="0"/>
          <a:chOff x="0" y="0"/>
          <a:chExt cx="0" cy="0"/>
        </a:xfrm>
      </p:grpSpPr>
      <p:sp>
        <p:nvSpPr>
          <p:cNvPr id="5" name="Rectangle 7"/>
          <p:cNvSpPr>
            <a:spLocks noChangeArrowheads="1"/>
          </p:cNvSpPr>
          <p:nvPr/>
        </p:nvSpPr>
        <p:spPr bwMode="auto">
          <a:xfrm>
            <a:off x="1" y="0"/>
            <a:ext cx="624417" cy="6858000"/>
          </a:xfrm>
          <a:prstGeom prst="rect">
            <a:avLst/>
          </a:prstGeom>
          <a:solidFill>
            <a:srgbClr val="D84F34"/>
          </a:solidFill>
          <a:ln>
            <a:noFill/>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6" name="Rectangle 8"/>
          <p:cNvSpPr>
            <a:spLocks noChangeArrowheads="1"/>
          </p:cNvSpPr>
          <p:nvPr/>
        </p:nvSpPr>
        <p:spPr bwMode="auto">
          <a:xfrm>
            <a:off x="624418" y="6453188"/>
            <a:ext cx="11567583" cy="404812"/>
          </a:xfrm>
          <a:prstGeom prst="rect">
            <a:avLst/>
          </a:prstGeom>
          <a:solidFill>
            <a:srgbClr val="D84F34"/>
          </a:solidFill>
          <a:ln>
            <a:noFill/>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sp>
        <p:nvSpPr>
          <p:cNvPr id="3" name="Subtítulo 2"/>
          <p:cNvSpPr>
            <a:spLocks noGrp="1"/>
          </p:cNvSpPr>
          <p:nvPr>
            <p:ph type="subTitle" idx="1"/>
          </p:nvPr>
        </p:nvSpPr>
        <p:spPr>
          <a:xfrm>
            <a:off x="911424" y="2276872"/>
            <a:ext cx="10369152" cy="3361928"/>
          </a:xfrm>
          <a:prstGeom prst="rect">
            <a:avLst/>
          </a:prstGeom>
        </p:spPr>
        <p:txBody>
          <a:bodyPr/>
          <a:lstStyle>
            <a:lvl1pPr marL="0" indent="0" algn="ctr">
              <a:buNone/>
              <a:defRPr sz="2800" baseline="0">
                <a:solidFill>
                  <a:srgbClr val="660033"/>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dirty="0"/>
          </a:p>
        </p:txBody>
      </p:sp>
      <p:sp>
        <p:nvSpPr>
          <p:cNvPr id="12" name="Marcador de Posição do Texto 11"/>
          <p:cNvSpPr>
            <a:spLocks noGrp="1"/>
          </p:cNvSpPr>
          <p:nvPr>
            <p:ph type="body" sz="quarter" idx="11"/>
          </p:nvPr>
        </p:nvSpPr>
        <p:spPr>
          <a:xfrm>
            <a:off x="334434" y="6309320"/>
            <a:ext cx="11426196" cy="476250"/>
          </a:xfrm>
          <a:prstGeom prst="rect">
            <a:avLst/>
          </a:prstGeom>
        </p:spPr>
        <p:txBody>
          <a:bodyPr/>
          <a:lstStyle>
            <a:lvl1pPr>
              <a:buNone/>
              <a:defRPr sz="2000">
                <a:solidFill>
                  <a:srgbClr val="660033"/>
                </a:solidFill>
                <a:latin typeface="Helvetica" pitchFamily="34" charset="0"/>
                <a:cs typeface="Helvetica" pitchFamily="34" charset="0"/>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213435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10" name="Title 1"/>
          <p:cNvSpPr>
            <a:spLocks noGrp="1"/>
          </p:cNvSpPr>
          <p:nvPr>
            <p:ph type="title"/>
          </p:nvPr>
        </p:nvSpPr>
        <p:spPr>
          <a:xfrm>
            <a:off x="609759" y="238129"/>
            <a:ext cx="10872444" cy="1103313"/>
          </a:xfrm>
          <a:prstGeom prst="rect">
            <a:avLst/>
          </a:prstGeom>
        </p:spPr>
        <p:txBody>
          <a:bodyPr/>
          <a:lstStyle/>
          <a:p>
            <a:r>
              <a:rPr lang="en-US" dirty="0"/>
              <a:t>Click to edit Master title style</a:t>
            </a:r>
          </a:p>
        </p:txBody>
      </p:sp>
      <p:sp>
        <p:nvSpPr>
          <p:cNvPr id="5" name="Content Placeholder 3"/>
          <p:cNvSpPr>
            <a:spLocks noGrp="1"/>
          </p:cNvSpPr>
          <p:nvPr>
            <p:ph sz="half" idx="2"/>
          </p:nvPr>
        </p:nvSpPr>
        <p:spPr>
          <a:xfrm>
            <a:off x="6252635" y="1510730"/>
            <a:ext cx="5262811" cy="4665746"/>
          </a:xfrm>
          <a:prstGeom prst="rect">
            <a:avLst/>
          </a:prstGeom>
        </p:spPr>
        <p:txBody>
          <a:bodyPr/>
          <a:lstStyle>
            <a:lvl1pPr>
              <a:defRPr sz="210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6" name="Content Placeholder 2"/>
          <p:cNvSpPr>
            <a:spLocks noGrp="1"/>
          </p:cNvSpPr>
          <p:nvPr>
            <p:ph sz="half" idx="1"/>
          </p:nvPr>
        </p:nvSpPr>
        <p:spPr>
          <a:xfrm>
            <a:off x="601820" y="1510730"/>
            <a:ext cx="5309279"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5717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1357D802-7DCD-4410-B228-C80881454976}"/>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2">
            <a:extLst>
              <a:ext uri="{FF2B5EF4-FFF2-40B4-BE49-F238E27FC236}">
                <a16:creationId xmlns:a16="http://schemas.microsoft.com/office/drawing/2014/main" id="{C374893A-CA28-42BC-B550-3DF51604B12A}"/>
              </a:ext>
            </a:extLst>
          </p:cNvPr>
          <p:cNvSpPr>
            <a:spLocks noGrp="1"/>
          </p:cNvSpPr>
          <p:nvPr>
            <p:ph type="body" sz="quarter" idx="10"/>
          </p:nvPr>
        </p:nvSpPr>
        <p:spPr>
          <a:xfrm>
            <a:off x="838201" y="6249529"/>
            <a:ext cx="10521951" cy="460304"/>
          </a:xfrm>
        </p:spPr>
        <p:txBody>
          <a:bodyPr lIns="0" tIns="0" rIns="0" bIns="0" anchor="b">
            <a:noAutofit/>
          </a:bodyPr>
          <a:lstStyle>
            <a:lvl1pPr marL="0" indent="0">
              <a:spcBef>
                <a:spcPts val="0"/>
              </a:spcBef>
              <a:buNone/>
              <a:defRPr sz="933">
                <a:solidFill>
                  <a:schemeClr val="accent3"/>
                </a:solidFill>
              </a:defRPr>
            </a:lvl1pPr>
            <a:lvl2pPr marL="353474" indent="0">
              <a:buNone/>
              <a:defRPr sz="1067">
                <a:solidFill>
                  <a:schemeClr val="accent3"/>
                </a:solidFill>
              </a:defRPr>
            </a:lvl2pPr>
            <a:lvl3pPr marL="715415" indent="0">
              <a:buNone/>
              <a:defRPr sz="1067">
                <a:solidFill>
                  <a:schemeClr val="accent3"/>
                </a:solidFill>
              </a:defRPr>
            </a:lvl3pPr>
            <a:lvl4pPr marL="1077357" indent="0">
              <a:buNone/>
              <a:defRPr sz="1067">
                <a:solidFill>
                  <a:schemeClr val="accent3"/>
                </a:solidFill>
              </a:defRPr>
            </a:lvl4pPr>
            <a:lvl5pPr marL="1430831" indent="0">
              <a:buNone/>
              <a:defRPr sz="1067">
                <a:solidFill>
                  <a:schemeClr val="accent3"/>
                </a:solidFill>
              </a:defRPr>
            </a:lvl5pPr>
          </a:lstStyle>
          <a:p>
            <a:pPr lvl="0"/>
            <a:r>
              <a:rPr lang="en-US" dirty="0"/>
              <a:t>Edit Master text styles</a:t>
            </a:r>
          </a:p>
        </p:txBody>
      </p:sp>
    </p:spTree>
    <p:extLst>
      <p:ext uri="{BB962C8B-B14F-4D97-AF65-F5344CB8AC3E}">
        <p14:creationId xmlns:p14="http://schemas.microsoft.com/office/powerpoint/2010/main" val="1622177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F805624E-85F4-FA72-3803-612B6A255A20}"/>
              </a:ext>
            </a:extLst>
          </p:cNvPr>
          <p:cNvSpPr>
            <a:spLocks noGrp="1"/>
          </p:cNvSpPr>
          <p:nvPr>
            <p:ph type="dt" sz="half" idx="10"/>
          </p:nvPr>
        </p:nvSpPr>
        <p:spPr/>
        <p:txBody>
          <a:bodyPr/>
          <a:lstStyle>
            <a:lvl1pPr>
              <a:defRPr/>
            </a:lvl1pPr>
          </a:lstStyle>
          <a:p>
            <a:pPr>
              <a:defRPr/>
            </a:pPr>
            <a:fld id="{1B733FBC-3ECB-9545-AC76-65151B99583D}"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9FDDC956-55CC-1298-C693-DC6AA01428F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5F34F1-65C6-369B-92C7-7677CD6C6D38}"/>
              </a:ext>
            </a:extLst>
          </p:cNvPr>
          <p:cNvSpPr>
            <a:spLocks noGrp="1"/>
          </p:cNvSpPr>
          <p:nvPr>
            <p:ph type="sldNum" sz="quarter" idx="12"/>
          </p:nvPr>
        </p:nvSpPr>
        <p:spPr/>
        <p:txBody>
          <a:bodyPr/>
          <a:lstStyle>
            <a:lvl1pPr>
              <a:defRPr/>
            </a:lvl1pPr>
          </a:lstStyle>
          <a:p>
            <a:pPr>
              <a:defRPr/>
            </a:pPr>
            <a:fld id="{198C61CE-4CDF-9048-85F9-9AFD95D5D36C}" type="slidenum">
              <a:rPr lang="en-GB" altLang="en-US"/>
              <a:pPr>
                <a:defRPr/>
              </a:pPr>
              <a:t>‹#›</a:t>
            </a:fld>
            <a:endParaRPr lang="en-GB" altLang="en-US"/>
          </a:p>
        </p:txBody>
      </p:sp>
    </p:spTree>
    <p:extLst>
      <p:ext uri="{BB962C8B-B14F-4D97-AF65-F5344CB8AC3E}">
        <p14:creationId xmlns:p14="http://schemas.microsoft.com/office/powerpoint/2010/main" val="176899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Ref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lvl1pPr>
          </a:lstStyle>
          <a:p>
            <a:r>
              <a:rPr lang="en-US" dirty="0"/>
              <a:t>Click to Edit Master Title Style</a:t>
            </a:r>
          </a:p>
        </p:txBody>
      </p:sp>
      <p:sp>
        <p:nvSpPr>
          <p:cNvPr id="3" name="Text Placeholder 4"/>
          <p:cNvSpPr>
            <a:spLocks noGrp="1"/>
          </p:cNvSpPr>
          <p:nvPr>
            <p:ph type="body" sz="quarter" idx="10"/>
          </p:nvPr>
        </p:nvSpPr>
        <p:spPr>
          <a:xfrm>
            <a:off x="16936" y="6481767"/>
            <a:ext cx="11260667" cy="342900"/>
          </a:xfrm>
        </p:spPr>
        <p:txBody>
          <a:bodyPr anchor="b">
            <a:noAutofit/>
          </a:bodyPr>
          <a:lstStyle>
            <a:lvl1pPr marL="0" indent="0">
              <a:spcAft>
                <a:spcPts val="0"/>
              </a:spcAft>
              <a:buNone/>
              <a:defRPr sz="1467">
                <a:solidFill>
                  <a:schemeClr val="tx1"/>
                </a:solidFill>
                <a:latin typeface="+mn-lt"/>
              </a:defRPr>
            </a:lvl1pPr>
            <a:lvl2pPr marL="457189" indent="0">
              <a:buNone/>
              <a:defRPr sz="1100"/>
            </a:lvl2pPr>
            <a:lvl3pPr marL="914377" indent="0">
              <a:buNone/>
              <a:defRPr sz="1100"/>
            </a:lvl3pPr>
            <a:lvl4pPr marL="1371566" indent="0">
              <a:buNone/>
              <a:defRPr sz="1100"/>
            </a:lvl4pPr>
            <a:lvl5pPr marL="1828754" indent="0">
              <a:buNone/>
              <a:defRPr sz="1100"/>
            </a:lvl5pPr>
          </a:lstStyle>
          <a:p>
            <a:pPr lvl="0"/>
            <a:r>
              <a:rPr lang="en-US" dirty="0"/>
              <a:t>Click to edit Master text styles</a:t>
            </a:r>
          </a:p>
        </p:txBody>
      </p:sp>
    </p:spTree>
    <p:extLst>
      <p:ext uri="{BB962C8B-B14F-4D97-AF65-F5344CB8AC3E}">
        <p14:creationId xmlns:p14="http://schemas.microsoft.com/office/powerpoint/2010/main" val="1993164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2"/>
          <p:cNvSpPr>
            <a:spLocks noGrp="1"/>
          </p:cNvSpPr>
          <p:nvPr>
            <p:ph type="body" sz="quarter" idx="10"/>
          </p:nvPr>
        </p:nvSpPr>
        <p:spPr>
          <a:xfrm>
            <a:off x="423334" y="5877637"/>
            <a:ext cx="10303807" cy="582431"/>
          </a:xfrm>
        </p:spPr>
        <p:txBody>
          <a:bodyPr anchor="b">
            <a:noAutofit/>
          </a:bodyPr>
          <a:lstStyle>
            <a:lvl1pPr marL="0" indent="0">
              <a:buNone/>
              <a:defRPr sz="1067">
                <a:solidFill>
                  <a:srgbClr val="AEA79F"/>
                </a:solidFill>
              </a:defRPr>
            </a:lvl1pPr>
            <a:lvl2pPr>
              <a:defRPr sz="1067">
                <a:solidFill>
                  <a:srgbClr val="82786F"/>
                </a:solidFill>
              </a:defRPr>
            </a:lvl2pPr>
            <a:lvl3pPr>
              <a:defRPr sz="1067">
                <a:solidFill>
                  <a:srgbClr val="82786F"/>
                </a:solidFill>
              </a:defRPr>
            </a:lvl3pPr>
            <a:lvl4pPr>
              <a:defRPr sz="1067">
                <a:solidFill>
                  <a:srgbClr val="82786F"/>
                </a:solidFill>
              </a:defRPr>
            </a:lvl4pPr>
            <a:lvl5pPr>
              <a:defRPr sz="1067">
                <a:solidFill>
                  <a:srgbClr val="82786F"/>
                </a:solidFill>
              </a:defRPr>
            </a:lvl5pPr>
          </a:lstStyle>
          <a:p>
            <a:pPr lvl="0"/>
            <a:r>
              <a:rPr lang="en-GB"/>
              <a:t>Click to edit Master text styles</a:t>
            </a:r>
          </a:p>
        </p:txBody>
      </p:sp>
      <p:sp>
        <p:nvSpPr>
          <p:cNvPr id="4" name="Footer Placeholder 5">
            <a:extLst>
              <a:ext uri="{FF2B5EF4-FFF2-40B4-BE49-F238E27FC236}">
                <a16:creationId xmlns:a16="http://schemas.microsoft.com/office/drawing/2014/main" id="{93478D22-97E1-2E4D-BACF-29B445ABAD11}"/>
              </a:ext>
            </a:extLst>
          </p:cNvPr>
          <p:cNvSpPr>
            <a:spLocks noGrp="1" noChangeArrowheads="1"/>
          </p:cNvSpPr>
          <p:nvPr>
            <p:ph type="ftr" sz="quarter" idx="11"/>
          </p:nvPr>
        </p:nvSpPr>
        <p:spPr bwMode="auto">
          <a:xfrm>
            <a:off x="7902575" y="125413"/>
            <a:ext cx="3867150" cy="134937"/>
          </a:xfrm>
        </p:spPr>
        <p:txBody>
          <a:bodyPr wrap="square" lIns="0" tIns="0" rIns="0" bIns="0" numCol="1"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a:t>Sema NASH GEP meeting</a:t>
            </a:r>
            <a:endParaRPr lang="en-GB" dirty="0"/>
          </a:p>
        </p:txBody>
      </p:sp>
    </p:spTree>
    <p:extLst>
      <p:ext uri="{BB962C8B-B14F-4D97-AF65-F5344CB8AC3E}">
        <p14:creationId xmlns:p14="http://schemas.microsoft.com/office/powerpoint/2010/main" val="23213171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65544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27"/>
            <a:ext cx="11347200" cy="521883"/>
          </a:xfrm>
        </p:spPr>
        <p:txBody>
          <a:bodyPr anchor="ctr" anchorCtr="0"/>
          <a:lstStyle>
            <a:lvl1pPr>
              <a:defRPr sz="3200"/>
            </a:lvl1pPr>
          </a:lstStyle>
          <a:p>
            <a:r>
              <a:rPr lang="en-US" noProof="0"/>
              <a:t>Click to edit Master title style</a:t>
            </a:r>
            <a:endParaRPr lang="en-GB" noProof="0"/>
          </a:p>
        </p:txBody>
      </p:sp>
      <p:sp>
        <p:nvSpPr>
          <p:cNvPr id="3" name="Text Placeholder 2"/>
          <p:cNvSpPr>
            <a:spLocks noGrp="1"/>
          </p:cNvSpPr>
          <p:nvPr>
            <p:ph type="body" sz="quarter" idx="10" hasCustomPrompt="1"/>
          </p:nvPr>
        </p:nvSpPr>
        <p:spPr>
          <a:xfrm>
            <a:off x="423334" y="5877637"/>
            <a:ext cx="10303807" cy="582431"/>
          </a:xfrm>
        </p:spPr>
        <p:txBody>
          <a:bodyPr anchor="b">
            <a:noAutofit/>
          </a:bodyPr>
          <a:lstStyle>
            <a:lvl1pPr marL="0" indent="0">
              <a:buNone/>
              <a:defRPr sz="1067">
                <a:solidFill>
                  <a:srgbClr val="AEA79F"/>
                </a:solidFill>
              </a:defRPr>
            </a:lvl1pPr>
            <a:lvl2pPr>
              <a:defRPr sz="1067">
                <a:solidFill>
                  <a:srgbClr val="82786F"/>
                </a:solidFill>
              </a:defRPr>
            </a:lvl2pPr>
            <a:lvl3pPr>
              <a:defRPr sz="1067">
                <a:solidFill>
                  <a:srgbClr val="82786F"/>
                </a:solidFill>
              </a:defRPr>
            </a:lvl3pPr>
            <a:lvl4pPr>
              <a:defRPr sz="1067">
                <a:solidFill>
                  <a:srgbClr val="82786F"/>
                </a:solidFill>
              </a:defRPr>
            </a:lvl4pPr>
            <a:lvl5pPr>
              <a:defRPr sz="1067">
                <a:solidFill>
                  <a:srgbClr val="82786F"/>
                </a:solidFill>
              </a:defRPr>
            </a:lvl5pPr>
          </a:lstStyle>
          <a:p>
            <a:pPr lvl="0"/>
            <a:r>
              <a:rPr lang="en-US"/>
              <a:t>Reference</a:t>
            </a:r>
          </a:p>
        </p:txBody>
      </p:sp>
      <p:sp>
        <p:nvSpPr>
          <p:cNvPr id="7" name="Rectangle 5"/>
          <p:cNvSpPr>
            <a:spLocks noGrp="1" noChangeArrowheads="1"/>
          </p:cNvSpPr>
          <p:nvPr>
            <p:ph type="ftr" sz="quarter" idx="3"/>
          </p:nvPr>
        </p:nvSpPr>
        <p:spPr bwMode="auto">
          <a:xfrm>
            <a:off x="7902450" y="125268"/>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a:t>SSV slide semaglutide NASH ph3 version 2.0</a:t>
            </a:r>
          </a:p>
        </p:txBody>
      </p:sp>
    </p:spTree>
    <p:extLst>
      <p:ext uri="{BB962C8B-B14F-4D97-AF65-F5344CB8AC3E}">
        <p14:creationId xmlns:p14="http://schemas.microsoft.com/office/powerpoint/2010/main" val="39939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l="2599" r="5875" b="5263"/>
          <a:stretch>
            <a:fillRect/>
          </a:stretch>
        </p:blipFill>
        <p:spPr bwMode="auto">
          <a:xfrm>
            <a:off x="3908" y="5867400"/>
            <a:ext cx="1219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fontAlgn="base">
              <a:spcBef>
                <a:spcPct val="0"/>
              </a:spcBef>
              <a:spcAft>
                <a:spcPct val="0"/>
              </a:spcAft>
              <a:defRPr>
                <a:latin typeface="Arial" charset="0"/>
                <a:ea typeface="Osaka" charset="-128"/>
              </a:defRPr>
            </a:lvl1pPr>
          </a:lstStyle>
          <a:p>
            <a:pPr>
              <a:defRPr/>
            </a:pPr>
            <a:fld id="{70507B75-BE78-4A88-A743-7A89020CA427}" type="datetimeFigureOut">
              <a:rPr lang="en-US" altLang="ja-JP"/>
              <a:pPr>
                <a:defRPr/>
              </a:pPr>
              <a:t>8/13/24</a:t>
            </a:fld>
            <a:endParaRPr altLang="en-US">
              <a:ea typeface="ＭＳ Ｐゴシック"/>
            </a:endParaRPr>
          </a:p>
        </p:txBody>
      </p:sp>
      <p:sp>
        <p:nvSpPr>
          <p:cNvPr id="4"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altLang="en-US"/>
          </a:p>
        </p:txBody>
      </p:sp>
      <p:sp>
        <p:nvSpPr>
          <p:cNvPr id="5" name="Slide Number Placeholder 3"/>
          <p:cNvSpPr>
            <a:spLocks noGrp="1"/>
          </p:cNvSpPr>
          <p:nvPr>
            <p:ph type="sldNum" sz="quarter" idx="12"/>
          </p:nvPr>
        </p:nvSpPr>
        <p:spPr/>
        <p:txBody>
          <a:bodyPr/>
          <a:lstStyle>
            <a:lvl1pPr fontAlgn="base">
              <a:spcBef>
                <a:spcPct val="0"/>
              </a:spcBef>
              <a:spcAft>
                <a:spcPct val="0"/>
              </a:spcAft>
              <a:defRPr>
                <a:latin typeface="Arial" charset="0"/>
                <a:ea typeface="Osaka" charset="-128"/>
              </a:defRPr>
            </a:lvl1pPr>
          </a:lstStyle>
          <a:p>
            <a:pPr>
              <a:defRPr/>
            </a:pPr>
            <a:fld id="{04B7EDB3-6687-4F4C-A676-E9398D31E2CE}" type="slidenum">
              <a:rPr lang="en-US" altLang="ja-JP"/>
              <a:pPr>
                <a:defRPr/>
              </a:pPr>
              <a:t>‹#›</a:t>
            </a:fld>
            <a:endParaRPr altLang="en-US">
              <a:ea typeface="ＭＳ Ｐゴシック"/>
            </a:endParaRPr>
          </a:p>
        </p:txBody>
      </p:sp>
    </p:spTree>
    <p:extLst>
      <p:ext uri="{BB962C8B-B14F-4D97-AF65-F5344CB8AC3E}">
        <p14:creationId xmlns:p14="http://schemas.microsoft.com/office/powerpoint/2010/main" val="1025714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
        <p:nvSpPr>
          <p:cNvPr id="12" name="Right Triangle 11">
            <a:extLst>
              <a:ext uri="{FF2B5EF4-FFF2-40B4-BE49-F238E27FC236}">
                <a16:creationId xmlns:a16="http://schemas.microsoft.com/office/drawing/2014/main" id="{74023777-31E5-41B1-B51E-80FC9A654FF5}"/>
              </a:ext>
            </a:extLst>
          </p:cNvPr>
          <p:cNvSpPr/>
          <p:nvPr userDrawn="1"/>
        </p:nvSpPr>
        <p:spPr>
          <a:xfrm flipH="1" flipV="1">
            <a:off x="11213327" y="0"/>
            <a:ext cx="978673" cy="97867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a:extLst>
              <a:ext uri="{FF2B5EF4-FFF2-40B4-BE49-F238E27FC236}">
                <a16:creationId xmlns:a16="http://schemas.microsoft.com/office/drawing/2014/main" id="{21FDCD92-B880-4280-A56F-BCFD321806DA}"/>
              </a:ext>
            </a:extLst>
          </p:cNvPr>
          <p:cNvSpPr/>
          <p:nvPr userDrawn="1"/>
        </p:nvSpPr>
        <p:spPr>
          <a:xfrm>
            <a:off x="11054702" y="109538"/>
            <a:ext cx="1078982" cy="554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TextBox 13">
            <a:extLst>
              <a:ext uri="{FF2B5EF4-FFF2-40B4-BE49-F238E27FC236}">
                <a16:creationId xmlns:a16="http://schemas.microsoft.com/office/drawing/2014/main" id="{CAA090ED-DA06-4220-A768-BF874E841AF5}"/>
              </a:ext>
            </a:extLst>
          </p:cNvPr>
          <p:cNvSpPr txBox="1"/>
          <p:nvPr userDrawn="1"/>
        </p:nvSpPr>
        <p:spPr>
          <a:xfrm>
            <a:off x="11102847" y="154197"/>
            <a:ext cx="982692" cy="465306"/>
          </a:xfrm>
          <a:prstGeom prst="rect">
            <a:avLst/>
          </a:prstGeom>
          <a:solidFill>
            <a:schemeClr val="bg1"/>
          </a:solidFill>
          <a:ln w="38100">
            <a:solidFill>
              <a:schemeClr val="bg2"/>
            </a:solidFill>
            <a:miter lim="800000"/>
          </a:ln>
          <a:effectLst/>
        </p:spPr>
        <p:txBody>
          <a:bodyPr wrap="none" lIns="54000" tIns="54000" rIns="54000" bIns="54000" rtlCol="0">
            <a:spAutoFit/>
          </a:bodyPr>
          <a:lstStyle/>
          <a:p>
            <a:pPr algn="ctr">
              <a:lnSpc>
                <a:spcPct val="120000"/>
              </a:lnSpc>
            </a:pPr>
            <a:r>
              <a:rPr lang="en-GB" sz="1000" spc="200" baseline="0" dirty="0">
                <a:solidFill>
                  <a:schemeClr val="bg2">
                    <a:lumMod val="75000"/>
                  </a:schemeClr>
                </a:solidFill>
              </a:rPr>
              <a:t>INCLUDED</a:t>
            </a:r>
            <a:br>
              <a:rPr lang="en-GB" sz="1000" spc="200" baseline="0" dirty="0">
                <a:solidFill>
                  <a:schemeClr val="bg2">
                    <a:lumMod val="75000"/>
                  </a:schemeClr>
                </a:solidFill>
              </a:rPr>
            </a:br>
            <a:r>
              <a:rPr lang="en-GB" sz="1000" spc="200" baseline="0" dirty="0">
                <a:solidFill>
                  <a:schemeClr val="bg2">
                    <a:lumMod val="75000"/>
                  </a:schemeClr>
                </a:solidFill>
              </a:rPr>
              <a:t>IN POSTER</a:t>
            </a:r>
          </a:p>
        </p:txBody>
      </p:sp>
    </p:spTree>
    <p:extLst>
      <p:ext uri="{BB962C8B-B14F-4D97-AF65-F5344CB8AC3E}">
        <p14:creationId xmlns:p14="http://schemas.microsoft.com/office/powerpoint/2010/main" val="90414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01441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71475" y="6363987"/>
            <a:ext cx="1306512" cy="166199"/>
          </a:xfrm>
        </p:spPr>
        <p:txBody>
          <a:bodyPr wrap="none" lIns="0" tIns="0" rIns="0" bIns="0" anchor="b" anchorCtr="0">
            <a:spAutoFit/>
          </a:bodyPr>
          <a:lstStyle>
            <a:lvl1pPr marL="0" indent="0">
              <a:lnSpc>
                <a:spcPct val="90000"/>
              </a:lnSpc>
              <a:spcBef>
                <a:spcPts val="0"/>
              </a:spcBef>
              <a:buNone/>
              <a:defRPr sz="1200"/>
            </a:lvl1pPr>
          </a:lstStyle>
          <a:p>
            <a:pPr lvl="0"/>
            <a:r>
              <a:rPr lang="en-US" dirty="0"/>
              <a:t>Click to add footnote</a:t>
            </a:r>
            <a:endParaRPr lang="en-GB" dirty="0"/>
          </a:p>
        </p:txBody>
      </p:sp>
      <p:sp>
        <p:nvSpPr>
          <p:cNvPr id="8" name="Text Placeholder 6"/>
          <p:cNvSpPr>
            <a:spLocks noGrp="1"/>
          </p:cNvSpPr>
          <p:nvPr>
            <p:ph type="body" sz="quarter" idx="11" hasCustomPrompt="1"/>
          </p:nvPr>
        </p:nvSpPr>
        <p:spPr>
          <a:xfrm>
            <a:off x="10116433" y="6363987"/>
            <a:ext cx="1499835" cy="166199"/>
          </a:xfrm>
        </p:spPr>
        <p:txBody>
          <a:bodyPr wrap="none" lIns="0" tIns="0" rIns="0" bIns="0" anchor="b" anchorCtr="0">
            <a:spAutoFit/>
          </a:bodyPr>
          <a:lstStyle>
            <a:lvl1pPr marL="0" indent="0" algn="r">
              <a:lnSpc>
                <a:spcPct val="90000"/>
              </a:lnSpc>
              <a:spcBef>
                <a:spcPts val="0"/>
              </a:spcBef>
              <a:buNone/>
              <a:defRPr sz="1200"/>
            </a:lvl1pPr>
          </a:lstStyle>
          <a:p>
            <a:pPr lvl="0"/>
            <a:r>
              <a:rPr lang="en-US" dirty="0"/>
              <a:t>Click to add source note</a:t>
            </a:r>
            <a:endParaRPr lang="en-GB" dirty="0"/>
          </a:p>
        </p:txBody>
      </p:sp>
      <p:sp>
        <p:nvSpPr>
          <p:cNvPr id="9" name="Title 8"/>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2"/>
          </p:nvPr>
        </p:nvSpPr>
        <p:spPr>
          <a:xfrm>
            <a:off x="371478" y="1354137"/>
            <a:ext cx="11244791" cy="48307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8180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 Red option 2">
    <p:spTree>
      <p:nvGrpSpPr>
        <p:cNvPr id="1" name=""/>
        <p:cNvGrpSpPr/>
        <p:nvPr/>
      </p:nvGrpSpPr>
      <p:grpSpPr>
        <a:xfrm>
          <a:off x="0" y="0"/>
          <a:ext cx="0" cy="0"/>
          <a:chOff x="0" y="0"/>
          <a:chExt cx="0" cy="0"/>
        </a:xfrm>
      </p:grpSpPr>
      <p:pic>
        <p:nvPicPr>
          <p:cNvPr id="11" name="Picture 10" descr="PPT Template_widescreen_background file_red.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269F7152-Edit.jpg"/>
          <p:cNvPicPr>
            <a:picLocks noChangeAspect="1"/>
          </p:cNvPicPr>
          <p:nvPr userDrawn="1"/>
        </p:nvPicPr>
        <p:blipFill rotWithShape="1">
          <a:blip r:embed="rId3">
            <a:extLst>
              <a:ext uri="{28A0092B-C50C-407E-A947-70E740481C1C}">
                <a14:useLocalDpi xmlns:a14="http://schemas.microsoft.com/office/drawing/2010/main" val="0"/>
              </a:ext>
            </a:extLst>
          </a:blip>
          <a:srcRect l="20099" r="20655"/>
          <a:stretch/>
        </p:blipFill>
        <p:spPr>
          <a:xfrm>
            <a:off x="6106243" y="1"/>
            <a:ext cx="6085757" cy="6887423"/>
          </a:xfrm>
          <a:prstGeom prst="rect">
            <a:avLst/>
          </a:prstGeom>
        </p:spPr>
      </p:pic>
      <p:sp>
        <p:nvSpPr>
          <p:cNvPr id="12" name="Title 8"/>
          <p:cNvSpPr>
            <a:spLocks noGrp="1"/>
          </p:cNvSpPr>
          <p:nvPr>
            <p:ph type="title"/>
          </p:nvPr>
        </p:nvSpPr>
        <p:spPr>
          <a:xfrm>
            <a:off x="509178" y="1721123"/>
            <a:ext cx="5287017" cy="1738173"/>
          </a:xfrm>
        </p:spPr>
        <p:txBody>
          <a:bodyPr anchor="t"/>
          <a:lstStyle>
            <a:lvl1pPr>
              <a:defRPr sz="3733">
                <a:solidFill>
                  <a:schemeClr val="bg1"/>
                </a:solidFill>
              </a:defRPr>
            </a:lvl1pPr>
          </a:lstStyle>
          <a:p>
            <a:r>
              <a:rPr lang="en-GB"/>
              <a:t>Click to edit Master title style</a:t>
            </a:r>
            <a:endParaRPr lang="en-US" dirty="0"/>
          </a:p>
        </p:txBody>
      </p:sp>
      <p:sp>
        <p:nvSpPr>
          <p:cNvPr id="13"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887916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tex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BCD240-945D-4270-9476-0BC1A9E38FD6}"/>
              </a:ext>
            </a:extLst>
          </p:cNvPr>
          <p:cNvGraphicFramePr>
            <a:graphicFrameLocks noChangeAspect="1"/>
          </p:cNvGraphicFramePr>
          <p:nvPr userDrawn="1">
            <p:custDataLst>
              <p:tags r:id="rId1"/>
            </p:custDataLst>
          </p:nvPr>
        </p:nvGraphicFramePr>
        <p:xfrm>
          <a:off x="2119" y="1590"/>
          <a:ext cx="2117"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87BCD240-945D-4270-9476-0BC1A9E38FD6}"/>
                          </a:ext>
                        </a:extLst>
                      </p:cNvPr>
                      <p:cNvPicPr/>
                      <p:nvPr/>
                    </p:nvPicPr>
                    <p:blipFill>
                      <a:blip r:embed="rId4"/>
                      <a:stretch>
                        <a:fillRect/>
                      </a:stretch>
                    </p:blipFill>
                    <p:spPr>
                      <a:xfrm>
                        <a:off x="2119" y="1590"/>
                        <a:ext cx="2117" cy="1588"/>
                      </a:xfrm>
                      <a:prstGeom prst="rect">
                        <a:avLst/>
                      </a:prstGeom>
                    </p:spPr>
                  </p:pic>
                </p:oleObj>
              </mc:Fallback>
            </mc:AlternateContent>
          </a:graphicData>
        </a:graphic>
      </p:graphicFrame>
      <p:sp>
        <p:nvSpPr>
          <p:cNvPr id="13" name="Text Placeholder 20">
            <a:extLst>
              <a:ext uri="{FF2B5EF4-FFF2-40B4-BE49-F238E27FC236}">
                <a16:creationId xmlns:a16="http://schemas.microsoft.com/office/drawing/2014/main" id="{9B58EF3C-7A67-914C-8F40-F236EA7C2B16}"/>
              </a:ext>
            </a:extLst>
          </p:cNvPr>
          <p:cNvSpPr>
            <a:spLocks noGrp="1"/>
          </p:cNvSpPr>
          <p:nvPr>
            <p:ph type="body" sz="quarter" idx="21" hasCustomPrompt="1"/>
          </p:nvPr>
        </p:nvSpPr>
        <p:spPr>
          <a:xfrm>
            <a:off x="431800" y="1118646"/>
            <a:ext cx="11219731" cy="4261431"/>
          </a:xfrm>
          <a:prstGeom prst="rect">
            <a:avLst/>
          </a:prstGeom>
        </p:spPr>
        <p:txBody>
          <a:bodyPr lIns="0" tIns="0" rIns="0" bIns="0">
            <a:noAutofit/>
          </a:bodyPr>
          <a:lstStyle>
            <a:lvl1pPr marL="0" indent="0" algn="l">
              <a:lnSpc>
                <a:spcPct val="100000"/>
              </a:lnSpc>
              <a:buNone/>
              <a:defRPr sz="12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215989" indent="0">
              <a:buNone/>
              <a:defRPr/>
            </a:lvl2pPr>
            <a:lvl3pPr marL="431979" indent="0">
              <a:buNone/>
              <a:defRPr/>
            </a:lvl3pPr>
            <a:lvl4pPr marL="647968" indent="0">
              <a:buNone/>
              <a:defRPr/>
            </a:lvl4pPr>
            <a:lvl5pPr marL="863957" indent="0">
              <a:buNone/>
              <a:defRPr/>
            </a:lvl5pPr>
          </a:lstStyle>
          <a:p>
            <a:pPr lvl="0"/>
            <a:r>
              <a:rPr lang="en-US"/>
              <a:t>Placeholder text</a:t>
            </a:r>
          </a:p>
        </p:txBody>
      </p:sp>
      <p:sp>
        <p:nvSpPr>
          <p:cNvPr id="14" name="Title 11">
            <a:extLst>
              <a:ext uri="{FF2B5EF4-FFF2-40B4-BE49-F238E27FC236}">
                <a16:creationId xmlns:a16="http://schemas.microsoft.com/office/drawing/2014/main" id="{0B66ED36-CBC0-3B42-A63D-4151FC9BA21D}"/>
              </a:ext>
            </a:extLst>
          </p:cNvPr>
          <p:cNvSpPr>
            <a:spLocks noGrp="1"/>
          </p:cNvSpPr>
          <p:nvPr>
            <p:ph type="title"/>
          </p:nvPr>
        </p:nvSpPr>
        <p:spPr>
          <a:xfrm>
            <a:off x="431802" y="280284"/>
            <a:ext cx="11219729" cy="506525"/>
          </a:xfrm>
          <a:prstGeom prst="rect">
            <a:avLst/>
          </a:prstGeom>
        </p:spPr>
        <p:txBody>
          <a:bodyPr lIns="0" anchor="ctr">
            <a:normAutofit/>
          </a:bodyPr>
          <a:lstStyle>
            <a:lvl1pPr marL="0" indent="0">
              <a:buClr>
                <a:schemeClr val="tx2"/>
              </a:buClr>
              <a:buFont typeface="Arial" panose="020B0604020202020204" pitchFamily="34" charset="0"/>
              <a:buNone/>
              <a:defRPr sz="24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4">
            <a:extLst>
              <a:ext uri="{FF2B5EF4-FFF2-40B4-BE49-F238E27FC236}">
                <a16:creationId xmlns:a16="http://schemas.microsoft.com/office/drawing/2014/main" id="{735942AB-356A-DF4B-9DD9-A31543441EC2}"/>
              </a:ext>
            </a:extLst>
          </p:cNvPr>
          <p:cNvSpPr>
            <a:spLocks noGrp="1"/>
          </p:cNvSpPr>
          <p:nvPr>
            <p:ph type="sldNum" sz="quarter" idx="4"/>
          </p:nvPr>
        </p:nvSpPr>
        <p:spPr>
          <a:xfrm>
            <a:off x="5786851" y="6517099"/>
            <a:ext cx="618301" cy="280967"/>
          </a:xfrm>
          <a:prstGeom prst="rect">
            <a:avLst/>
          </a:prstGeom>
        </p:spPr>
        <p:txBody>
          <a:bodyPr anchor="ctr"/>
          <a:lstStyle>
            <a:lvl1pPr algn="ctr">
              <a:defRPr sz="800" b="0" i="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356BDCB9-D4DB-814A-AD1B-A6254AB07F86}" type="slidenum">
              <a:rPr lang="en-US" smtClean="0"/>
              <a:pPr/>
              <a:t>‹#›</a:t>
            </a:fld>
            <a:endParaRPr lang="en-US"/>
          </a:p>
        </p:txBody>
      </p:sp>
    </p:spTree>
    <p:extLst>
      <p:ext uri="{BB962C8B-B14F-4D97-AF65-F5344CB8AC3E}">
        <p14:creationId xmlns:p14="http://schemas.microsoft.com/office/powerpoint/2010/main" val="25803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p15:clr>
            <a:srgbClr val="FBAE40"/>
          </p15:clr>
        </p15:guide>
        <p15:guide id="2" pos="3840">
          <p15:clr>
            <a:srgbClr val="FBAE40"/>
          </p15:clr>
        </p15:guide>
        <p15:guide id="3" orient="horz">
          <p15:clr>
            <a:srgbClr val="FBAE40"/>
          </p15:clr>
        </p15:guide>
        <p15:guide id="4" pos="2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F6E6A6B-8E05-28D1-7088-3C8BA23B26AA}"/>
              </a:ext>
            </a:extLst>
          </p:cNvPr>
          <p:cNvSpPr>
            <a:spLocks noGrp="1"/>
          </p:cNvSpPr>
          <p:nvPr>
            <p:ph type="dt" sz="half" idx="10"/>
          </p:nvPr>
        </p:nvSpPr>
        <p:spPr/>
        <p:txBody>
          <a:bodyPr/>
          <a:lstStyle>
            <a:lvl1pPr>
              <a:defRPr/>
            </a:lvl1pPr>
          </a:lstStyle>
          <a:p>
            <a:pPr>
              <a:defRPr/>
            </a:pPr>
            <a:fld id="{EB137310-BAC3-6949-9522-F754AB7CECF1}" type="datetime1">
              <a:rPr lang="en-US" altLang="en-US"/>
              <a:pPr>
                <a:defRPr/>
              </a:pPr>
              <a:t>8/13/24</a:t>
            </a:fld>
            <a:endParaRPr lang="en-GB" altLang="en-US"/>
          </a:p>
        </p:txBody>
      </p:sp>
      <p:sp>
        <p:nvSpPr>
          <p:cNvPr id="6" name="Footer Placeholder 4">
            <a:extLst>
              <a:ext uri="{FF2B5EF4-FFF2-40B4-BE49-F238E27FC236}">
                <a16:creationId xmlns:a16="http://schemas.microsoft.com/office/drawing/2014/main" id="{CFFFA729-E134-9267-87D1-37F24BF0850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289AE64-0C39-264C-4421-E6DF0C61F513}"/>
              </a:ext>
            </a:extLst>
          </p:cNvPr>
          <p:cNvSpPr>
            <a:spLocks noGrp="1"/>
          </p:cNvSpPr>
          <p:nvPr>
            <p:ph type="sldNum" sz="quarter" idx="12"/>
          </p:nvPr>
        </p:nvSpPr>
        <p:spPr/>
        <p:txBody>
          <a:bodyPr/>
          <a:lstStyle>
            <a:lvl1pPr>
              <a:defRPr/>
            </a:lvl1pPr>
          </a:lstStyle>
          <a:p>
            <a:pPr>
              <a:defRPr/>
            </a:pPr>
            <a:fld id="{DAEDB54A-6DFA-8C48-89CF-AD6B18C41641}" type="slidenum">
              <a:rPr lang="en-GB" altLang="en-US"/>
              <a:pPr>
                <a:defRPr/>
              </a:pPr>
              <a:t>‹#›</a:t>
            </a:fld>
            <a:endParaRPr lang="en-GB" altLang="en-US"/>
          </a:p>
        </p:txBody>
      </p:sp>
    </p:spTree>
    <p:extLst>
      <p:ext uri="{BB962C8B-B14F-4D97-AF65-F5344CB8AC3E}">
        <p14:creationId xmlns:p14="http://schemas.microsoft.com/office/powerpoint/2010/main" val="3757960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 Red option 5 (no image)">
    <p:spTree>
      <p:nvGrpSpPr>
        <p:cNvPr id="1" name=""/>
        <p:cNvGrpSpPr/>
        <p:nvPr/>
      </p:nvGrpSpPr>
      <p:grpSpPr>
        <a:xfrm>
          <a:off x="0" y="0"/>
          <a:ext cx="0" cy="0"/>
          <a:chOff x="0" y="0"/>
          <a:chExt cx="0" cy="0"/>
        </a:xfrm>
      </p:grpSpPr>
      <p:pic>
        <p:nvPicPr>
          <p:cNvPr id="9" name="Picture 8" descr="PPT Template_widescreen_background file_red.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8"/>
          <p:cNvSpPr>
            <a:spLocks noGrp="1"/>
          </p:cNvSpPr>
          <p:nvPr>
            <p:ph type="title"/>
          </p:nvPr>
        </p:nvSpPr>
        <p:spPr>
          <a:xfrm>
            <a:off x="509178" y="1721123"/>
            <a:ext cx="5287017" cy="1738173"/>
          </a:xfrm>
        </p:spPr>
        <p:txBody>
          <a:bodyPr anchor="t"/>
          <a:lstStyle>
            <a:lvl1pPr>
              <a:defRPr sz="3733">
                <a:solidFill>
                  <a:schemeClr val="bg1"/>
                </a:solidFill>
              </a:defRPr>
            </a:lvl1pPr>
          </a:lstStyle>
          <a:p>
            <a:r>
              <a:rPr lang="en-GB"/>
              <a:t>Click to edit Master title style</a:t>
            </a:r>
            <a:endParaRPr lang="en-US" dirty="0"/>
          </a:p>
        </p:txBody>
      </p:sp>
      <p:sp>
        <p:nvSpPr>
          <p:cNvPr id="8"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080130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ormal - small title">
    <p:spTree>
      <p:nvGrpSpPr>
        <p:cNvPr id="1" name=""/>
        <p:cNvGrpSpPr/>
        <p:nvPr/>
      </p:nvGrpSpPr>
      <p:grpSpPr>
        <a:xfrm>
          <a:off x="0" y="0"/>
          <a:ext cx="0" cy="0"/>
          <a:chOff x="0" y="0"/>
          <a:chExt cx="0" cy="0"/>
        </a:xfrm>
      </p:grpSpPr>
      <p:sp>
        <p:nvSpPr>
          <p:cNvPr id="11" name="Title 1"/>
          <p:cNvSpPr>
            <a:spLocks noGrp="1"/>
          </p:cNvSpPr>
          <p:nvPr>
            <p:ph type="title"/>
          </p:nvPr>
        </p:nvSpPr>
        <p:spPr>
          <a:xfrm>
            <a:off x="422400" y="288000"/>
            <a:ext cx="11347200" cy="864000"/>
          </a:xfrm>
        </p:spPr>
        <p:txBody>
          <a:bodyPr anchor="t" anchorCtr="0"/>
          <a:lstStyle>
            <a:lvl1pPr>
              <a:defRPr sz="2400"/>
            </a:lvl1pPr>
          </a:lstStyle>
          <a:p>
            <a:r>
              <a:rPr lang="en-US" noProof="0" dirty="0"/>
              <a:t>Click to edit Master title style</a:t>
            </a:r>
            <a:endParaRPr lang="en-GB" noProof="0" dirty="0"/>
          </a:p>
        </p:txBody>
      </p:sp>
      <p:sp>
        <p:nvSpPr>
          <p:cNvPr id="3" name="Text Placeholder 2"/>
          <p:cNvSpPr>
            <a:spLocks noGrp="1"/>
          </p:cNvSpPr>
          <p:nvPr>
            <p:ph type="body" sz="quarter" idx="10"/>
          </p:nvPr>
        </p:nvSpPr>
        <p:spPr>
          <a:xfrm>
            <a:off x="421218" y="1750485"/>
            <a:ext cx="11347449" cy="3941233"/>
          </a:xfrm>
        </p:spPr>
        <p:txBody>
          <a:bodyPr>
            <a:normAutofit/>
          </a:bodyPr>
          <a:lstStyle>
            <a:lvl1pPr>
              <a:buClr>
                <a:schemeClr val="accent1"/>
              </a:buClr>
              <a:defRPr lang="en-US" sz="1400" dirty="0" smtClean="0"/>
            </a:lvl1pPr>
            <a:lvl2pPr>
              <a:buClr>
                <a:schemeClr val="accent1"/>
              </a:buClr>
              <a:defRPr lang="en-US" sz="1400" dirty="0" smtClean="0"/>
            </a:lvl2pPr>
            <a:lvl3pPr>
              <a:buClr>
                <a:schemeClr val="accent1"/>
              </a:buClr>
              <a:defRPr lang="en-US" sz="1400" dirty="0" smtClean="0"/>
            </a:lvl3pPr>
            <a:lvl4pPr>
              <a:buClr>
                <a:schemeClr val="accent1"/>
              </a:buClr>
              <a:defRPr lang="en-US" sz="1400" dirty="0" smtClean="0"/>
            </a:lvl4pPr>
            <a:lvl5pPr>
              <a:buClr>
                <a:schemeClr val="accent1"/>
              </a:buClr>
              <a:defRPr lang="en-GB"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7246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GB"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dirty="0"/>
          </a:p>
        </p:txBody>
      </p:sp>
    </p:spTree>
    <p:extLst>
      <p:ext uri="{BB962C8B-B14F-4D97-AF65-F5344CB8AC3E}">
        <p14:creationId xmlns:p14="http://schemas.microsoft.com/office/powerpoint/2010/main" val="1782748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878528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pic>
        <p:nvPicPr>
          <p:cNvPr id="6" name="Picture 7" descr="USY_MB1_PMS_1_Colour_Standar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5367" y="5924551"/>
            <a:ext cx="1479551" cy="510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509178" y="1721123"/>
            <a:ext cx="5287017" cy="1738173"/>
          </a:xfrm>
        </p:spPr>
        <p:txBody>
          <a:bodyPr anchor="t"/>
          <a:lstStyle>
            <a:lvl1pPr>
              <a:defRPr sz="3733">
                <a:solidFill>
                  <a:schemeClr val="accent1"/>
                </a:solidFill>
              </a:defRPr>
            </a:lvl1pPr>
          </a:lstStyle>
          <a:p>
            <a:r>
              <a:rPr lang="en-GB"/>
              <a:t>Click to edit Master title style</a:t>
            </a:r>
            <a:endParaRPr lang="en-US" dirty="0"/>
          </a:p>
        </p:txBody>
      </p:sp>
      <p:sp>
        <p:nvSpPr>
          <p:cNvPr id="11"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331020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1" y="647700"/>
            <a:ext cx="10895015" cy="1292867"/>
          </a:xfrm>
        </p:spPr>
        <p:txBody>
          <a:bodyPr/>
          <a:lstStyle>
            <a:lvl1pPr>
              <a:defRPr/>
            </a:lvl1pPr>
          </a:lstStyle>
          <a:p>
            <a:r>
              <a:rPr lang="en-GB" dirty="0"/>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5" y="1944000"/>
            <a:ext cx="5286000" cy="4266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dirty="0"/>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dirty="0"/>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4256439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9756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latin typeface="Apis For Office" panose="020B0504010101010104" pitchFamily="34" charset="0"/>
              </a:defRPr>
            </a:lvl1pPr>
          </a:lstStyle>
          <a:p>
            <a:fld id="{BBDAB545-D447-4D2B-8720-76E9A0ED3117}" type="datetime3">
              <a:rPr lang="en-US" smtClean="0"/>
              <a:pPr/>
              <a:t>13 August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latin typeface="Apis For Office" panose="020B0504010101010104" pitchFamily="34" charset="0"/>
              </a:defRPr>
            </a:lvl1p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latin typeface="Apis For Office" panose="020B0504010101010104" pitchFamily="34" charset="0"/>
              </a:defRPr>
            </a:lvl1pPr>
          </a:lstStyle>
          <a:p>
            <a:fld id="{23AA811B-2EBD-4900-905E-5BE206449611}" type="slidenum">
              <a:rPr lang="en-GB" smtClean="0"/>
              <a:pPr/>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67" i="1">
                <a:solidFill>
                  <a:schemeClr val="tx2"/>
                </a:solidFill>
              </a:defRPr>
            </a:lvl1pPr>
          </a:lstStyle>
          <a:p>
            <a:pPr lvl="0"/>
            <a:r>
              <a:rPr lang="en-GB"/>
              <a:t>Insert notes</a:t>
            </a:r>
          </a:p>
        </p:txBody>
      </p:sp>
      <p:sp>
        <p:nvSpPr>
          <p:cNvPr id="10" name="Text Placeholder 4">
            <a:extLst>
              <a:ext uri="{FF2B5EF4-FFF2-40B4-BE49-F238E27FC236}">
                <a16:creationId xmlns:a16="http://schemas.microsoft.com/office/drawing/2014/main" id="{5FA96055-F41A-411B-AC3E-55CE92C9BB48}"/>
              </a:ext>
            </a:extLst>
          </p:cNvPr>
          <p:cNvSpPr>
            <a:spLocks noGrp="1"/>
          </p:cNvSpPr>
          <p:nvPr>
            <p:ph type="body" sz="quarter" idx="14" hasCustomPrompt="1"/>
          </p:nvPr>
        </p:nvSpPr>
        <p:spPr>
          <a:xfrm>
            <a:off x="648002" y="1630133"/>
            <a:ext cx="10896001" cy="324000"/>
          </a:xfrm>
        </p:spPr>
        <p:txBody>
          <a:bodyPr/>
          <a:lstStyle>
            <a:lvl1pPr marL="0" indent="0">
              <a:buNone/>
              <a:defRPr sz="1400" b="1" cap="all" baseline="0">
                <a:solidFill>
                  <a:schemeClr val="accent5"/>
                </a:solidFill>
              </a:defRPr>
            </a:lvl1pPr>
          </a:lstStyle>
          <a:p>
            <a:pPr lvl="0"/>
            <a:r>
              <a:rPr lang="en-GB"/>
              <a:t>Click to add SUBTITLE</a:t>
            </a:r>
          </a:p>
        </p:txBody>
      </p:sp>
    </p:spTree>
    <p:extLst>
      <p:ext uri="{BB962C8B-B14F-4D97-AF65-F5344CB8AC3E}">
        <p14:creationId xmlns:p14="http://schemas.microsoft.com/office/powerpoint/2010/main" val="4257568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6"/>
          <p:cNvPicPr>
            <a:picLocks noChangeAspect="1"/>
          </p:cNvPicPr>
          <p:nvPr userDrawn="1"/>
        </p:nvPicPr>
        <p:blipFill rotWithShape="1">
          <a:blip r:embed="rId3">
            <a:extLst>
              <a:ext uri="{28A0092B-C50C-407E-A947-70E740481C1C}">
                <a14:useLocalDpi xmlns:a14="http://schemas.microsoft.com/office/drawing/2010/main" val="0"/>
              </a:ext>
            </a:extLst>
          </a:blip>
          <a:srcRect l="6662" r="28959"/>
          <a:stretch/>
        </p:blipFill>
        <p:spPr bwMode="auto">
          <a:xfrm>
            <a:off x="6040966" y="0"/>
            <a:ext cx="615103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509178" y="1721123"/>
            <a:ext cx="5287017" cy="1738173"/>
          </a:xfrm>
        </p:spPr>
        <p:txBody>
          <a:bodyPr anchor="t"/>
          <a:lstStyle>
            <a:lvl1pPr>
              <a:defRPr sz="3733">
                <a:solidFill>
                  <a:schemeClr val="bg1"/>
                </a:solidFill>
              </a:defRPr>
            </a:lvl1pPr>
          </a:lstStyle>
          <a:p>
            <a:r>
              <a:rPr lang="en-GB"/>
              <a:t>Click to edit Master title style</a:t>
            </a:r>
            <a:endParaRPr lang="en-US" dirty="0"/>
          </a:p>
        </p:txBody>
      </p:sp>
      <p:sp>
        <p:nvSpPr>
          <p:cNvPr id="8"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569068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N MASH GSE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226151"/>
            <a:ext cx="9245300" cy="850843"/>
          </a:xfrm>
        </p:spPr>
        <p:txBody>
          <a:bodyPr/>
          <a:lstStyle>
            <a:lvl1pPr>
              <a:defRPr lang="en-US" sz="2600" noProof="0" dirty="0"/>
            </a:lvl1pPr>
          </a:lstStyle>
          <a:p>
            <a:r>
              <a:rPr lang="en-US" noProof="0" dirty="0"/>
              <a:t>Click to add the title</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11218564" cy="324000"/>
          </a:xfrm>
        </p:spPr>
        <p:txBody>
          <a:bodyPr anchor="b"/>
          <a:lstStyle>
            <a:lvl1pPr marL="0" indent="0">
              <a:spcBef>
                <a:spcPts val="0"/>
              </a:spcBef>
              <a:spcAft>
                <a:spcPts val="0"/>
              </a:spcAft>
              <a:buNone/>
              <a:defRPr sz="800" i="1">
                <a:solidFill>
                  <a:srgbClr val="001965"/>
                </a:solidFill>
              </a:defRPr>
            </a:lvl1pPr>
          </a:lstStyle>
          <a:p>
            <a:pPr lvl="0"/>
            <a:r>
              <a:rPr lang="en-US"/>
              <a:t>Insert notes</a:t>
            </a:r>
          </a:p>
        </p:txBody>
      </p:sp>
      <p:pic>
        <p:nvPicPr>
          <p:cNvPr id="3" name="Picture 4">
            <a:extLst>
              <a:ext uri="{FF2B5EF4-FFF2-40B4-BE49-F238E27FC236}">
                <a16:creationId xmlns:a16="http://schemas.microsoft.com/office/drawing/2014/main" id="{F43CE677-7A17-EF38-457E-D1C33BBD04D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7024" y="331322"/>
            <a:ext cx="1489539" cy="112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EC58E356-D864-C3C1-62CF-A3D503D2252F}"/>
              </a:ext>
            </a:extLst>
          </p:cNvPr>
          <p:cNvSpPr>
            <a:spLocks noChangeArrowheads="1"/>
          </p:cNvSpPr>
          <p:nvPr userDrawn="1"/>
        </p:nvSpPr>
        <p:spPr bwMode="auto">
          <a:xfrm>
            <a:off x="0" y="0"/>
            <a:ext cx="325437" cy="6858000"/>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5" name="Rectangle 8">
            <a:extLst>
              <a:ext uri="{FF2B5EF4-FFF2-40B4-BE49-F238E27FC236}">
                <a16:creationId xmlns:a16="http://schemas.microsoft.com/office/drawing/2014/main" id="{13D8973F-14F2-7658-A943-7FE30908C00B}"/>
              </a:ext>
            </a:extLst>
          </p:cNvPr>
          <p:cNvSpPr>
            <a:spLocks noChangeArrowheads="1"/>
          </p:cNvSpPr>
          <p:nvPr userDrawn="1"/>
        </p:nvSpPr>
        <p:spPr bwMode="auto">
          <a:xfrm>
            <a:off x="325436" y="6646998"/>
            <a:ext cx="11866563" cy="211002"/>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Tree>
    <p:extLst>
      <p:ext uri="{BB962C8B-B14F-4D97-AF65-F5344CB8AC3E}">
        <p14:creationId xmlns:p14="http://schemas.microsoft.com/office/powerpoint/2010/main" val="3559140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7EB196A-C1BB-4FC2-AF05-293ED1339395}" type="datetime1">
              <a:rPr lang="en-US" altLang="en-US"/>
              <a:pPr>
                <a:defRPr/>
              </a:pPr>
              <a:t>8/13/24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74ADDD4-F33E-426A-92B3-8DD991373C14}" type="slidenum">
              <a:rPr lang="en-GB" altLang="en-US"/>
              <a:pPr/>
              <a:t>‹#›</a:t>
            </a:fld>
            <a:endParaRPr lang="en-GB" altLang="en-US"/>
          </a:p>
        </p:txBody>
      </p:sp>
    </p:spTree>
    <p:extLst>
      <p:ext uri="{BB962C8B-B14F-4D97-AF65-F5344CB8AC3E}">
        <p14:creationId xmlns:p14="http://schemas.microsoft.com/office/powerpoint/2010/main" val="408668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EDE7E0-9666-987C-67D4-65353B47F58F}"/>
              </a:ext>
            </a:extLst>
          </p:cNvPr>
          <p:cNvSpPr>
            <a:spLocks noGrp="1"/>
          </p:cNvSpPr>
          <p:nvPr>
            <p:ph type="dt" sz="half" idx="10"/>
          </p:nvPr>
        </p:nvSpPr>
        <p:spPr/>
        <p:txBody>
          <a:bodyPr/>
          <a:lstStyle>
            <a:lvl1pPr>
              <a:defRPr/>
            </a:lvl1pPr>
          </a:lstStyle>
          <a:p>
            <a:pPr>
              <a:defRPr/>
            </a:pPr>
            <a:fld id="{E6607CE1-9DDB-374C-9ECB-F73D8412282A}" type="datetime1">
              <a:rPr lang="en-US" altLang="en-US"/>
              <a:pPr>
                <a:defRPr/>
              </a:pPr>
              <a:t>8/13/24</a:t>
            </a:fld>
            <a:endParaRPr lang="en-GB" altLang="en-US"/>
          </a:p>
        </p:txBody>
      </p:sp>
      <p:sp>
        <p:nvSpPr>
          <p:cNvPr id="8" name="Footer Placeholder 4">
            <a:extLst>
              <a:ext uri="{FF2B5EF4-FFF2-40B4-BE49-F238E27FC236}">
                <a16:creationId xmlns:a16="http://schemas.microsoft.com/office/drawing/2014/main" id="{FA18C2F2-8E26-A3BE-F058-5680EDCE0D1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999B379-3E66-DD25-F541-28416FBA8939}"/>
              </a:ext>
            </a:extLst>
          </p:cNvPr>
          <p:cNvSpPr>
            <a:spLocks noGrp="1"/>
          </p:cNvSpPr>
          <p:nvPr>
            <p:ph type="sldNum" sz="quarter" idx="12"/>
          </p:nvPr>
        </p:nvSpPr>
        <p:spPr/>
        <p:txBody>
          <a:bodyPr/>
          <a:lstStyle>
            <a:lvl1pPr>
              <a:defRPr/>
            </a:lvl1pPr>
          </a:lstStyle>
          <a:p>
            <a:pPr>
              <a:defRPr/>
            </a:pPr>
            <a:fld id="{C9EAFCD0-6E88-714A-8511-E19502636A55}" type="slidenum">
              <a:rPr lang="en-GB" altLang="en-US"/>
              <a:pPr>
                <a:defRPr/>
              </a:pPr>
              <a:t>‹#›</a:t>
            </a:fld>
            <a:endParaRPr lang="en-GB" altLang="en-US"/>
          </a:p>
        </p:txBody>
      </p:sp>
    </p:spTree>
    <p:extLst>
      <p:ext uri="{BB962C8B-B14F-4D97-AF65-F5344CB8AC3E}">
        <p14:creationId xmlns:p14="http://schemas.microsoft.com/office/powerpoint/2010/main" val="618225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sx="1000" sy="1000" algn="tl">
                    <a:srgbClr val="C0C0C0"/>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98E144-5054-44F7-82A8-1B6B0F2BEC42}" type="datetime1">
              <a:rPr lang="en-US" altLang="en-US"/>
              <a:pPr>
                <a:defRPr/>
              </a:pPr>
              <a:t>8/13/24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8125DD2-6F3F-4ECF-BA6F-E56DEF8A8CDE}" type="slidenum">
              <a:rPr lang="en-GB" altLang="en-US"/>
              <a:pPr/>
              <a:t>‹#›</a:t>
            </a:fld>
            <a:endParaRPr lang="en-GB" altLang="en-US"/>
          </a:p>
        </p:txBody>
      </p:sp>
    </p:spTree>
    <p:extLst>
      <p:ext uri="{BB962C8B-B14F-4D97-AF65-F5344CB8AC3E}">
        <p14:creationId xmlns:p14="http://schemas.microsoft.com/office/powerpoint/2010/main" val="2341627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977DD1-26A9-4904-912A-46E1BD915C57}" type="datetime1">
              <a:rPr lang="en-US" altLang="en-US"/>
              <a:pPr>
                <a:defRPr/>
              </a:pPr>
              <a:t>8/13/24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3257802-E4E0-42AC-91D3-32ADF0B23827}" type="slidenum">
              <a:rPr lang="en-GB" altLang="en-US"/>
              <a:pPr/>
              <a:t>‹#›</a:t>
            </a:fld>
            <a:endParaRPr lang="en-GB" altLang="en-US"/>
          </a:p>
        </p:txBody>
      </p:sp>
    </p:spTree>
    <p:extLst>
      <p:ext uri="{BB962C8B-B14F-4D97-AF65-F5344CB8AC3E}">
        <p14:creationId xmlns:p14="http://schemas.microsoft.com/office/powerpoint/2010/main" val="2366214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C7F3012-BCEE-4BE5-9BF6-121EFE75AA31}" type="datetime1">
              <a:rPr lang="en-US" altLang="en-US"/>
              <a:pPr>
                <a:defRPr/>
              </a:pPr>
              <a:t>8/13/24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ABEAF81-1B34-4B8B-B913-A319BF0FEB09}" type="slidenum">
              <a:rPr lang="en-GB" altLang="en-US"/>
              <a:pPr/>
              <a:t>‹#›</a:t>
            </a:fld>
            <a:endParaRPr lang="en-GB" altLang="en-US"/>
          </a:p>
        </p:txBody>
      </p:sp>
    </p:spTree>
    <p:extLst>
      <p:ext uri="{BB962C8B-B14F-4D97-AF65-F5344CB8AC3E}">
        <p14:creationId xmlns:p14="http://schemas.microsoft.com/office/powerpoint/2010/main" val="1799139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A4FB9B-7FAD-4BD0-ABB6-1581710EBDC0}" type="datetime1">
              <a:rPr lang="en-US" altLang="en-US"/>
              <a:pPr>
                <a:defRPr/>
              </a:pPr>
              <a:t>8/13/24</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80579E7-9FA3-4F08-98FA-3DF5A49F28C6}" type="slidenum">
              <a:rPr lang="en-GB" altLang="en-US"/>
              <a:pPr/>
              <a:t>‹#›</a:t>
            </a:fld>
            <a:endParaRPr lang="en-GB" altLang="en-US"/>
          </a:p>
        </p:txBody>
      </p:sp>
    </p:spTree>
    <p:extLst>
      <p:ext uri="{BB962C8B-B14F-4D97-AF65-F5344CB8AC3E}">
        <p14:creationId xmlns:p14="http://schemas.microsoft.com/office/powerpoint/2010/main" val="1555410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F2CE3A-3E2A-4ED8-8AC7-5D7CAD6C7C59}" type="datetime1">
              <a:rPr lang="en-US" altLang="en-US"/>
              <a:pPr>
                <a:defRPr/>
              </a:pPr>
              <a:t>8/13/24</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5A71B0E9-22EA-4605-8F7B-9D9892DA1F01}" type="slidenum">
              <a:rPr lang="en-GB" altLang="en-US"/>
              <a:pPr/>
              <a:t>‹#›</a:t>
            </a:fld>
            <a:endParaRPr lang="en-GB" altLang="en-US"/>
          </a:p>
        </p:txBody>
      </p:sp>
    </p:spTree>
    <p:extLst>
      <p:ext uri="{BB962C8B-B14F-4D97-AF65-F5344CB8AC3E}">
        <p14:creationId xmlns:p14="http://schemas.microsoft.com/office/powerpoint/2010/main" val="977872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4CDFAF-7CB6-429D-8573-C2AC89B22DA1}" type="datetime1">
              <a:rPr lang="en-US" altLang="en-US"/>
              <a:pPr>
                <a:defRPr/>
              </a:pPr>
              <a:t>8/13/24</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F99C9BED-A443-4762-A1EA-4270BBC771EE}" type="slidenum">
              <a:rPr lang="en-GB" altLang="en-US"/>
              <a:pPr/>
              <a:t>‹#›</a:t>
            </a:fld>
            <a:endParaRPr lang="en-GB" altLang="en-US"/>
          </a:p>
        </p:txBody>
      </p:sp>
    </p:spTree>
    <p:extLst>
      <p:ext uri="{BB962C8B-B14F-4D97-AF65-F5344CB8AC3E}">
        <p14:creationId xmlns:p14="http://schemas.microsoft.com/office/powerpoint/2010/main" val="2678792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78DAC-CF15-4180-8E7A-21EE72A93867}" type="datetime1">
              <a:rPr lang="en-US" altLang="en-US"/>
              <a:pPr>
                <a:defRPr/>
              </a:pPr>
              <a:t>8/13/24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EFA5EAB-DE91-479E-9714-9F8C89DF5CFC}" type="slidenum">
              <a:rPr lang="en-GB" altLang="en-US"/>
              <a:pPr/>
              <a:t>‹#›</a:t>
            </a:fld>
            <a:endParaRPr lang="en-GB" altLang="en-US"/>
          </a:p>
        </p:txBody>
      </p:sp>
    </p:spTree>
    <p:extLst>
      <p:ext uri="{BB962C8B-B14F-4D97-AF65-F5344CB8AC3E}">
        <p14:creationId xmlns:p14="http://schemas.microsoft.com/office/powerpoint/2010/main" val="2117249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936334-6AC3-409C-A630-F2DEB02A88B9}" type="datetime1">
              <a:rPr lang="en-US" altLang="en-US"/>
              <a:pPr>
                <a:defRPr/>
              </a:pPr>
              <a:t>8/13/24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A8880C3-8D33-48EF-B138-7E085A1773C6}" type="slidenum">
              <a:rPr lang="en-GB" altLang="en-US"/>
              <a:pPr/>
              <a:t>‹#›</a:t>
            </a:fld>
            <a:endParaRPr lang="en-GB" altLang="en-US"/>
          </a:p>
        </p:txBody>
      </p:sp>
    </p:spTree>
    <p:extLst>
      <p:ext uri="{BB962C8B-B14F-4D97-AF65-F5344CB8AC3E}">
        <p14:creationId xmlns:p14="http://schemas.microsoft.com/office/powerpoint/2010/main" val="1068784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19FE29-CCD8-47B7-A65B-BA56210B9C1D}" type="datetime1">
              <a:rPr lang="en-US" altLang="en-US"/>
              <a:pPr>
                <a:defRPr/>
              </a:pPr>
              <a:t>8/13/24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05E67C2-283B-43F2-BFC0-FFD56D03197F}" type="slidenum">
              <a:rPr lang="en-GB" altLang="en-US"/>
              <a:pPr/>
              <a:t>‹#›</a:t>
            </a:fld>
            <a:endParaRPr lang="en-GB" altLang="en-US"/>
          </a:p>
        </p:txBody>
      </p:sp>
    </p:spTree>
    <p:extLst>
      <p:ext uri="{BB962C8B-B14F-4D97-AF65-F5344CB8AC3E}">
        <p14:creationId xmlns:p14="http://schemas.microsoft.com/office/powerpoint/2010/main" val="1203141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C4B339-B494-479D-997F-6BEDAC0A823F}" type="datetime1">
              <a:rPr lang="en-US" altLang="en-US"/>
              <a:pPr>
                <a:defRPr/>
              </a:pPr>
              <a:t>8/13/24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10CB065-F14F-4697-A82D-42821B932D7A}" type="slidenum">
              <a:rPr lang="en-GB" altLang="en-US"/>
              <a:pPr/>
              <a:t>‹#›</a:t>
            </a:fld>
            <a:endParaRPr lang="en-GB" altLang="en-US"/>
          </a:p>
        </p:txBody>
      </p:sp>
    </p:spTree>
    <p:extLst>
      <p:ext uri="{BB962C8B-B14F-4D97-AF65-F5344CB8AC3E}">
        <p14:creationId xmlns:p14="http://schemas.microsoft.com/office/powerpoint/2010/main" val="408338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7D3D51-48E2-00C1-7697-9DF697EF446E}"/>
              </a:ext>
            </a:extLst>
          </p:cNvPr>
          <p:cNvSpPr>
            <a:spLocks noGrp="1"/>
          </p:cNvSpPr>
          <p:nvPr>
            <p:ph type="dt" sz="half" idx="10"/>
          </p:nvPr>
        </p:nvSpPr>
        <p:spPr/>
        <p:txBody>
          <a:bodyPr/>
          <a:lstStyle>
            <a:lvl1pPr>
              <a:defRPr/>
            </a:lvl1pPr>
          </a:lstStyle>
          <a:p>
            <a:pPr>
              <a:defRPr/>
            </a:pPr>
            <a:fld id="{8A9D581D-A196-A44A-9869-A40085751C5B}" type="datetime1">
              <a:rPr lang="en-US" altLang="en-US"/>
              <a:pPr>
                <a:defRPr/>
              </a:pPr>
              <a:t>8/13/24</a:t>
            </a:fld>
            <a:endParaRPr lang="en-GB" altLang="en-US"/>
          </a:p>
        </p:txBody>
      </p:sp>
      <p:sp>
        <p:nvSpPr>
          <p:cNvPr id="4" name="Footer Placeholder 4">
            <a:extLst>
              <a:ext uri="{FF2B5EF4-FFF2-40B4-BE49-F238E27FC236}">
                <a16:creationId xmlns:a16="http://schemas.microsoft.com/office/drawing/2014/main" id="{59250365-A43C-5A2E-0C0A-51862F8F6F9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849D38D-33C6-F4CC-5065-98DF40244514}"/>
              </a:ext>
            </a:extLst>
          </p:cNvPr>
          <p:cNvSpPr>
            <a:spLocks noGrp="1"/>
          </p:cNvSpPr>
          <p:nvPr>
            <p:ph type="sldNum" sz="quarter" idx="12"/>
          </p:nvPr>
        </p:nvSpPr>
        <p:spPr/>
        <p:txBody>
          <a:bodyPr/>
          <a:lstStyle>
            <a:lvl1pPr>
              <a:defRPr/>
            </a:lvl1pPr>
          </a:lstStyle>
          <a:p>
            <a:pPr>
              <a:defRPr/>
            </a:pPr>
            <a:fld id="{85F69BEB-0C9C-2D46-A89A-AC50EFBE99A8}" type="slidenum">
              <a:rPr lang="en-GB" altLang="en-US"/>
              <a:pPr>
                <a:defRPr/>
              </a:pPr>
              <a:t>‹#›</a:t>
            </a:fld>
            <a:endParaRPr lang="en-GB" altLang="en-US"/>
          </a:p>
        </p:txBody>
      </p:sp>
    </p:spTree>
    <p:extLst>
      <p:ext uri="{BB962C8B-B14F-4D97-AF65-F5344CB8AC3E}">
        <p14:creationId xmlns:p14="http://schemas.microsoft.com/office/powerpoint/2010/main" val="2814158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Diapositivo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1424" y="2276872"/>
            <a:ext cx="10369152" cy="3361928"/>
          </a:xfrm>
          <a:prstGeom prst="rect">
            <a:avLst/>
          </a:prstGeom>
        </p:spPr>
        <p:txBody>
          <a:bodyPr/>
          <a:lstStyle>
            <a:lvl1pPr marL="0" indent="0" algn="ctr">
              <a:buNone/>
              <a:defRPr sz="2800" baseline="0">
                <a:solidFill>
                  <a:srgbClr val="660033"/>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dirty="0"/>
          </a:p>
        </p:txBody>
      </p:sp>
      <p:sp>
        <p:nvSpPr>
          <p:cNvPr id="12" name="Marcador de Posição do Texto 11"/>
          <p:cNvSpPr>
            <a:spLocks noGrp="1"/>
          </p:cNvSpPr>
          <p:nvPr>
            <p:ph type="body" sz="quarter" idx="11"/>
          </p:nvPr>
        </p:nvSpPr>
        <p:spPr>
          <a:xfrm>
            <a:off x="334434" y="6309320"/>
            <a:ext cx="11426196" cy="476250"/>
          </a:xfrm>
          <a:prstGeom prst="rect">
            <a:avLst/>
          </a:prstGeom>
        </p:spPr>
        <p:txBody>
          <a:bodyPr/>
          <a:lstStyle>
            <a:lvl1pPr>
              <a:buNone/>
              <a:defRPr sz="2000">
                <a:solidFill>
                  <a:srgbClr val="660033"/>
                </a:solidFill>
                <a:latin typeface="Helvetica" pitchFamily="34" charset="0"/>
                <a:cs typeface="Helvetica" pitchFamily="34" charset="0"/>
              </a:defRPr>
            </a:lvl1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05760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7937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71475" y="6363987"/>
            <a:ext cx="1306512" cy="166199"/>
          </a:xfrm>
        </p:spPr>
        <p:txBody>
          <a:bodyPr wrap="none" lIns="0" tIns="0" rIns="0" bIns="0" anchor="b" anchorCtr="0">
            <a:spAutoFit/>
          </a:bodyPr>
          <a:lstStyle>
            <a:lvl1pPr marL="0" indent="0">
              <a:lnSpc>
                <a:spcPct val="90000"/>
              </a:lnSpc>
              <a:spcBef>
                <a:spcPts val="0"/>
              </a:spcBef>
              <a:buNone/>
              <a:defRPr sz="1200"/>
            </a:lvl1pPr>
          </a:lstStyle>
          <a:p>
            <a:pPr lvl="0"/>
            <a:r>
              <a:rPr lang="en-US" dirty="0"/>
              <a:t>Click to add footnote</a:t>
            </a:r>
            <a:endParaRPr lang="en-GB" dirty="0"/>
          </a:p>
        </p:txBody>
      </p:sp>
      <p:sp>
        <p:nvSpPr>
          <p:cNvPr id="8" name="Text Placeholder 6"/>
          <p:cNvSpPr>
            <a:spLocks noGrp="1"/>
          </p:cNvSpPr>
          <p:nvPr>
            <p:ph type="body" sz="quarter" idx="11" hasCustomPrompt="1"/>
          </p:nvPr>
        </p:nvSpPr>
        <p:spPr>
          <a:xfrm>
            <a:off x="10116433" y="6363987"/>
            <a:ext cx="1499835" cy="166199"/>
          </a:xfrm>
        </p:spPr>
        <p:txBody>
          <a:bodyPr wrap="none" lIns="0" tIns="0" rIns="0" bIns="0" anchor="b" anchorCtr="0">
            <a:spAutoFit/>
          </a:bodyPr>
          <a:lstStyle>
            <a:lvl1pPr marL="0" indent="0" algn="r">
              <a:lnSpc>
                <a:spcPct val="90000"/>
              </a:lnSpc>
              <a:spcBef>
                <a:spcPts val="0"/>
              </a:spcBef>
              <a:buNone/>
              <a:defRPr sz="1200"/>
            </a:lvl1pPr>
          </a:lstStyle>
          <a:p>
            <a:pPr lvl="0"/>
            <a:r>
              <a:rPr lang="en-US" dirty="0"/>
              <a:t>Click to add source note</a:t>
            </a:r>
            <a:endParaRPr lang="en-GB" dirty="0"/>
          </a:p>
        </p:txBody>
      </p:sp>
      <p:sp>
        <p:nvSpPr>
          <p:cNvPr id="9" name="Title 8"/>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2"/>
          </p:nvPr>
        </p:nvSpPr>
        <p:spPr>
          <a:xfrm>
            <a:off x="371478" y="1354137"/>
            <a:ext cx="11244791" cy="48307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7074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 Red option 2">
    <p:spTree>
      <p:nvGrpSpPr>
        <p:cNvPr id="1" name=""/>
        <p:cNvGrpSpPr/>
        <p:nvPr/>
      </p:nvGrpSpPr>
      <p:grpSpPr>
        <a:xfrm>
          <a:off x="0" y="0"/>
          <a:ext cx="0" cy="0"/>
          <a:chOff x="0" y="0"/>
          <a:chExt cx="0" cy="0"/>
        </a:xfrm>
      </p:grpSpPr>
      <p:pic>
        <p:nvPicPr>
          <p:cNvPr id="11" name="Picture 10" descr="PPT Template_widescreen_background file_red.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269F7152-Edit.jpg"/>
          <p:cNvPicPr>
            <a:picLocks noChangeAspect="1"/>
          </p:cNvPicPr>
          <p:nvPr userDrawn="1"/>
        </p:nvPicPr>
        <p:blipFill rotWithShape="1">
          <a:blip r:embed="rId3">
            <a:extLst>
              <a:ext uri="{28A0092B-C50C-407E-A947-70E740481C1C}">
                <a14:useLocalDpi xmlns:a14="http://schemas.microsoft.com/office/drawing/2010/main" val="0"/>
              </a:ext>
            </a:extLst>
          </a:blip>
          <a:srcRect l="20099" r="20655"/>
          <a:stretch/>
        </p:blipFill>
        <p:spPr>
          <a:xfrm>
            <a:off x="6106243" y="1"/>
            <a:ext cx="6085757" cy="6887423"/>
          </a:xfrm>
          <a:prstGeom prst="rect">
            <a:avLst/>
          </a:prstGeom>
        </p:spPr>
      </p:pic>
      <p:sp>
        <p:nvSpPr>
          <p:cNvPr id="12" name="Title 8"/>
          <p:cNvSpPr>
            <a:spLocks noGrp="1"/>
          </p:cNvSpPr>
          <p:nvPr>
            <p:ph type="title"/>
          </p:nvPr>
        </p:nvSpPr>
        <p:spPr>
          <a:xfrm>
            <a:off x="509178" y="1721123"/>
            <a:ext cx="5287017" cy="1738173"/>
          </a:xfrm>
        </p:spPr>
        <p:txBody>
          <a:bodyPr anchor="t"/>
          <a:lstStyle>
            <a:lvl1pPr>
              <a:defRPr sz="3733">
                <a:solidFill>
                  <a:schemeClr val="bg1"/>
                </a:solidFill>
              </a:defRPr>
            </a:lvl1pPr>
          </a:lstStyle>
          <a:p>
            <a:r>
              <a:rPr lang="en-GB"/>
              <a:t>Click to edit Master title style</a:t>
            </a:r>
            <a:endParaRPr lang="en-US" dirty="0"/>
          </a:p>
        </p:txBody>
      </p:sp>
      <p:sp>
        <p:nvSpPr>
          <p:cNvPr id="13"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57142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tex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BCD240-945D-4270-9476-0BC1A9E38FD6}"/>
              </a:ext>
            </a:extLst>
          </p:cNvPr>
          <p:cNvGraphicFramePr>
            <a:graphicFrameLocks noChangeAspect="1"/>
          </p:cNvGraphicFramePr>
          <p:nvPr userDrawn="1">
            <p:custDataLst>
              <p:tags r:id="rId1"/>
            </p:custDataLst>
          </p:nvPr>
        </p:nvGraphicFramePr>
        <p:xfrm>
          <a:off x="2119" y="1590"/>
          <a:ext cx="2117"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87BCD240-945D-4270-9476-0BC1A9E38FD6}"/>
                          </a:ext>
                        </a:extLst>
                      </p:cNvPr>
                      <p:cNvPicPr/>
                      <p:nvPr/>
                    </p:nvPicPr>
                    <p:blipFill>
                      <a:blip r:embed="rId4"/>
                      <a:stretch>
                        <a:fillRect/>
                      </a:stretch>
                    </p:blipFill>
                    <p:spPr>
                      <a:xfrm>
                        <a:off x="2119" y="1590"/>
                        <a:ext cx="2117" cy="1588"/>
                      </a:xfrm>
                      <a:prstGeom prst="rect">
                        <a:avLst/>
                      </a:prstGeom>
                    </p:spPr>
                  </p:pic>
                </p:oleObj>
              </mc:Fallback>
            </mc:AlternateContent>
          </a:graphicData>
        </a:graphic>
      </p:graphicFrame>
      <p:sp>
        <p:nvSpPr>
          <p:cNvPr id="13" name="Text Placeholder 20">
            <a:extLst>
              <a:ext uri="{FF2B5EF4-FFF2-40B4-BE49-F238E27FC236}">
                <a16:creationId xmlns:a16="http://schemas.microsoft.com/office/drawing/2014/main" id="{9B58EF3C-7A67-914C-8F40-F236EA7C2B16}"/>
              </a:ext>
            </a:extLst>
          </p:cNvPr>
          <p:cNvSpPr>
            <a:spLocks noGrp="1"/>
          </p:cNvSpPr>
          <p:nvPr>
            <p:ph type="body" sz="quarter" idx="21" hasCustomPrompt="1"/>
          </p:nvPr>
        </p:nvSpPr>
        <p:spPr>
          <a:xfrm>
            <a:off x="431800" y="1118646"/>
            <a:ext cx="11219731" cy="4261431"/>
          </a:xfrm>
          <a:prstGeom prst="rect">
            <a:avLst/>
          </a:prstGeom>
        </p:spPr>
        <p:txBody>
          <a:bodyPr lIns="0" tIns="0" rIns="0" bIns="0">
            <a:noAutofit/>
          </a:bodyPr>
          <a:lstStyle>
            <a:lvl1pPr marL="0" indent="0" algn="l">
              <a:lnSpc>
                <a:spcPct val="100000"/>
              </a:lnSpc>
              <a:buNone/>
              <a:defRPr sz="12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215989" indent="0">
              <a:buNone/>
              <a:defRPr/>
            </a:lvl2pPr>
            <a:lvl3pPr marL="431979" indent="0">
              <a:buNone/>
              <a:defRPr/>
            </a:lvl3pPr>
            <a:lvl4pPr marL="647968" indent="0">
              <a:buNone/>
              <a:defRPr/>
            </a:lvl4pPr>
            <a:lvl5pPr marL="863957" indent="0">
              <a:buNone/>
              <a:defRPr/>
            </a:lvl5pPr>
          </a:lstStyle>
          <a:p>
            <a:pPr lvl="0"/>
            <a:r>
              <a:rPr lang="en-US"/>
              <a:t>Placeholder text</a:t>
            </a:r>
          </a:p>
        </p:txBody>
      </p:sp>
      <p:sp>
        <p:nvSpPr>
          <p:cNvPr id="14" name="Title 11">
            <a:extLst>
              <a:ext uri="{FF2B5EF4-FFF2-40B4-BE49-F238E27FC236}">
                <a16:creationId xmlns:a16="http://schemas.microsoft.com/office/drawing/2014/main" id="{0B66ED36-CBC0-3B42-A63D-4151FC9BA21D}"/>
              </a:ext>
            </a:extLst>
          </p:cNvPr>
          <p:cNvSpPr>
            <a:spLocks noGrp="1"/>
          </p:cNvSpPr>
          <p:nvPr>
            <p:ph type="title"/>
          </p:nvPr>
        </p:nvSpPr>
        <p:spPr>
          <a:xfrm>
            <a:off x="431802" y="280284"/>
            <a:ext cx="11219729" cy="506525"/>
          </a:xfrm>
          <a:prstGeom prst="rect">
            <a:avLst/>
          </a:prstGeom>
        </p:spPr>
        <p:txBody>
          <a:bodyPr lIns="0" anchor="ctr">
            <a:normAutofit/>
          </a:bodyPr>
          <a:lstStyle>
            <a:lvl1pPr marL="0" indent="0">
              <a:buClr>
                <a:schemeClr val="tx2"/>
              </a:buClr>
              <a:buFont typeface="Arial" panose="020B0604020202020204" pitchFamily="34" charset="0"/>
              <a:buNone/>
              <a:defRPr sz="24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4">
            <a:extLst>
              <a:ext uri="{FF2B5EF4-FFF2-40B4-BE49-F238E27FC236}">
                <a16:creationId xmlns:a16="http://schemas.microsoft.com/office/drawing/2014/main" id="{735942AB-356A-DF4B-9DD9-A31543441EC2}"/>
              </a:ext>
            </a:extLst>
          </p:cNvPr>
          <p:cNvSpPr>
            <a:spLocks noGrp="1"/>
          </p:cNvSpPr>
          <p:nvPr>
            <p:ph type="sldNum" sz="quarter" idx="4"/>
          </p:nvPr>
        </p:nvSpPr>
        <p:spPr>
          <a:xfrm>
            <a:off x="5786851" y="6517099"/>
            <a:ext cx="618301" cy="280967"/>
          </a:xfrm>
          <a:prstGeom prst="rect">
            <a:avLst/>
          </a:prstGeom>
        </p:spPr>
        <p:txBody>
          <a:bodyPr anchor="ctr"/>
          <a:lstStyle>
            <a:lvl1pPr algn="ctr">
              <a:defRPr sz="800" b="0" i="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356BDCB9-D4DB-814A-AD1B-A6254AB07F86}" type="slidenum">
              <a:rPr lang="en-US" smtClean="0"/>
              <a:pPr/>
              <a:t>‹#›</a:t>
            </a:fld>
            <a:endParaRPr lang="en-US"/>
          </a:p>
        </p:txBody>
      </p:sp>
    </p:spTree>
    <p:extLst>
      <p:ext uri="{BB962C8B-B14F-4D97-AF65-F5344CB8AC3E}">
        <p14:creationId xmlns:p14="http://schemas.microsoft.com/office/powerpoint/2010/main" val="11845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p15:clr>
            <a:srgbClr val="FBAE40"/>
          </p15:clr>
        </p15:guide>
        <p15:guide id="2" pos="3840">
          <p15:clr>
            <a:srgbClr val="FBAE40"/>
          </p15:clr>
        </p15:guide>
        <p15:guide id="3" orient="horz">
          <p15:clr>
            <a:srgbClr val="FBAE40"/>
          </p15:clr>
        </p15:guide>
        <p15:guide id="4" pos="27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 Red option 5 (no image)">
    <p:spTree>
      <p:nvGrpSpPr>
        <p:cNvPr id="1" name=""/>
        <p:cNvGrpSpPr/>
        <p:nvPr/>
      </p:nvGrpSpPr>
      <p:grpSpPr>
        <a:xfrm>
          <a:off x="0" y="0"/>
          <a:ext cx="0" cy="0"/>
          <a:chOff x="0" y="0"/>
          <a:chExt cx="0" cy="0"/>
        </a:xfrm>
      </p:grpSpPr>
      <p:pic>
        <p:nvPicPr>
          <p:cNvPr id="9" name="Picture 8" descr="PPT Template_widescreen_background file_red.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8"/>
          <p:cNvSpPr>
            <a:spLocks noGrp="1"/>
          </p:cNvSpPr>
          <p:nvPr>
            <p:ph type="title"/>
          </p:nvPr>
        </p:nvSpPr>
        <p:spPr>
          <a:xfrm>
            <a:off x="509178" y="1721123"/>
            <a:ext cx="5287017" cy="1738173"/>
          </a:xfrm>
        </p:spPr>
        <p:txBody>
          <a:bodyPr anchor="t"/>
          <a:lstStyle>
            <a:lvl1pPr>
              <a:defRPr sz="3733">
                <a:solidFill>
                  <a:schemeClr val="bg1"/>
                </a:solidFill>
              </a:defRPr>
            </a:lvl1pPr>
          </a:lstStyle>
          <a:p>
            <a:r>
              <a:rPr lang="en-GB"/>
              <a:t>Click to edit Master title style</a:t>
            </a:r>
            <a:endParaRPr lang="en-US" dirty="0"/>
          </a:p>
        </p:txBody>
      </p:sp>
      <p:sp>
        <p:nvSpPr>
          <p:cNvPr id="8"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014584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Normal - small title">
    <p:spTree>
      <p:nvGrpSpPr>
        <p:cNvPr id="1" name=""/>
        <p:cNvGrpSpPr/>
        <p:nvPr/>
      </p:nvGrpSpPr>
      <p:grpSpPr>
        <a:xfrm>
          <a:off x="0" y="0"/>
          <a:ext cx="0" cy="0"/>
          <a:chOff x="0" y="0"/>
          <a:chExt cx="0" cy="0"/>
        </a:xfrm>
      </p:grpSpPr>
      <p:sp>
        <p:nvSpPr>
          <p:cNvPr id="11" name="Title 1"/>
          <p:cNvSpPr>
            <a:spLocks noGrp="1"/>
          </p:cNvSpPr>
          <p:nvPr>
            <p:ph type="title"/>
          </p:nvPr>
        </p:nvSpPr>
        <p:spPr>
          <a:xfrm>
            <a:off x="422400" y="288000"/>
            <a:ext cx="11347200" cy="864000"/>
          </a:xfrm>
        </p:spPr>
        <p:txBody>
          <a:bodyPr anchor="t" anchorCtr="0"/>
          <a:lstStyle>
            <a:lvl1pPr>
              <a:defRPr sz="2400"/>
            </a:lvl1pPr>
          </a:lstStyle>
          <a:p>
            <a:r>
              <a:rPr lang="en-US" noProof="0" dirty="0"/>
              <a:t>Click to edit Master title style</a:t>
            </a:r>
            <a:endParaRPr lang="en-GB" noProof="0" dirty="0"/>
          </a:p>
        </p:txBody>
      </p:sp>
      <p:sp>
        <p:nvSpPr>
          <p:cNvPr id="3" name="Text Placeholder 2"/>
          <p:cNvSpPr>
            <a:spLocks noGrp="1"/>
          </p:cNvSpPr>
          <p:nvPr>
            <p:ph type="body" sz="quarter" idx="10"/>
          </p:nvPr>
        </p:nvSpPr>
        <p:spPr>
          <a:xfrm>
            <a:off x="421218" y="1750485"/>
            <a:ext cx="11347449" cy="3941233"/>
          </a:xfrm>
        </p:spPr>
        <p:txBody>
          <a:bodyPr>
            <a:normAutofit/>
          </a:bodyPr>
          <a:lstStyle>
            <a:lvl1pPr>
              <a:buClr>
                <a:schemeClr val="accent1"/>
              </a:buClr>
              <a:defRPr lang="en-US" sz="1400" dirty="0" smtClean="0"/>
            </a:lvl1pPr>
            <a:lvl2pPr>
              <a:buClr>
                <a:schemeClr val="accent1"/>
              </a:buClr>
              <a:defRPr lang="en-US" sz="1400" dirty="0" smtClean="0"/>
            </a:lvl2pPr>
            <a:lvl3pPr>
              <a:buClr>
                <a:schemeClr val="accent1"/>
              </a:buClr>
              <a:defRPr lang="en-US" sz="1400" dirty="0" smtClean="0"/>
            </a:lvl3pPr>
            <a:lvl4pPr>
              <a:buClr>
                <a:schemeClr val="accent1"/>
              </a:buClr>
              <a:defRPr lang="en-US" sz="1400" dirty="0" smtClean="0"/>
            </a:lvl4pPr>
            <a:lvl5pPr>
              <a:buClr>
                <a:schemeClr val="accent1"/>
              </a:buClr>
              <a:defRPr lang="en-GB"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14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GB"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dirty="0"/>
          </a:p>
        </p:txBody>
      </p:sp>
    </p:spTree>
    <p:extLst>
      <p:ext uri="{BB962C8B-B14F-4D97-AF65-F5344CB8AC3E}">
        <p14:creationId xmlns:p14="http://schemas.microsoft.com/office/powerpoint/2010/main" val="39206284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noSelect="1" noRot="1" noMove="1" noResize="1" noEditPoints="1" noAdjustHandles="1" noChangeArrowheads="1" noChangeShapeType="1" noTextEdit="1"/>
          </p:cNvSpPr>
          <p:nvPr>
            <p:ph idx="1"/>
            <p:custDataLst>
              <p:tags r:id="rId1"/>
            </p:custDataLst>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2"/>
            </p:custDataLst>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7"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5563942" y="138543"/>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noProof="0"/>
              <a:t>PowerPoint Presentation</a:t>
            </a:r>
            <a:endParaRPr lang="en-GB" noProof="0" dirty="0"/>
          </a:p>
        </p:txBody>
      </p:sp>
      <p:sp>
        <p:nvSpPr>
          <p:cNvPr id="8"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9582871" y="138543"/>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US" noProof="0"/>
              <a:t>Date</a:t>
            </a:r>
            <a:endParaRPr lang="en-GB" noProof="0" dirty="0"/>
          </a:p>
        </p:txBody>
      </p:sp>
      <p:sp>
        <p:nvSpPr>
          <p:cNvPr id="9"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11353096" y="140067"/>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88" eaLnBrk="1" hangingPunct="1">
              <a:defRPr sz="8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74132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pic>
        <p:nvPicPr>
          <p:cNvPr id="6" name="Picture 7" descr="USY_MB1_PMS_1_Colour_Standard_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5367" y="5924551"/>
            <a:ext cx="1479551" cy="510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8"/>
          <p:cNvSpPr>
            <a:spLocks noGrp="1"/>
          </p:cNvSpPr>
          <p:nvPr>
            <p:ph type="title"/>
          </p:nvPr>
        </p:nvSpPr>
        <p:spPr>
          <a:xfrm>
            <a:off x="509178" y="1721123"/>
            <a:ext cx="5287017" cy="1738173"/>
          </a:xfrm>
        </p:spPr>
        <p:txBody>
          <a:bodyPr anchor="t"/>
          <a:lstStyle>
            <a:lvl1pPr>
              <a:defRPr sz="3733">
                <a:solidFill>
                  <a:schemeClr val="accent1"/>
                </a:solidFill>
              </a:defRPr>
            </a:lvl1pPr>
          </a:lstStyle>
          <a:p>
            <a:r>
              <a:rPr lang="en-GB"/>
              <a:t>Click to edit Master title style</a:t>
            </a:r>
            <a:endParaRPr lang="en-US" dirty="0"/>
          </a:p>
        </p:txBody>
      </p:sp>
      <p:sp>
        <p:nvSpPr>
          <p:cNvPr id="11"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22541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C82807-B5A1-131F-EDDA-0C4769093987}"/>
              </a:ext>
            </a:extLst>
          </p:cNvPr>
          <p:cNvSpPr>
            <a:spLocks noGrp="1"/>
          </p:cNvSpPr>
          <p:nvPr>
            <p:ph type="dt" sz="half" idx="10"/>
          </p:nvPr>
        </p:nvSpPr>
        <p:spPr/>
        <p:txBody>
          <a:bodyPr/>
          <a:lstStyle>
            <a:lvl1pPr>
              <a:defRPr/>
            </a:lvl1pPr>
          </a:lstStyle>
          <a:p>
            <a:pPr>
              <a:defRPr/>
            </a:pPr>
            <a:fld id="{7B1024E4-D6BC-B748-8BFD-0B73FBD3722E}" type="datetime1">
              <a:rPr lang="en-US" altLang="en-US"/>
              <a:pPr>
                <a:defRPr/>
              </a:pPr>
              <a:t>8/13/24</a:t>
            </a:fld>
            <a:endParaRPr lang="en-GB" altLang="en-US"/>
          </a:p>
        </p:txBody>
      </p:sp>
      <p:sp>
        <p:nvSpPr>
          <p:cNvPr id="3" name="Footer Placeholder 4">
            <a:extLst>
              <a:ext uri="{FF2B5EF4-FFF2-40B4-BE49-F238E27FC236}">
                <a16:creationId xmlns:a16="http://schemas.microsoft.com/office/drawing/2014/main" id="{7BBA94E5-66B9-7712-4802-343AEF9587D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274BE89-CEBB-E464-6695-EE85D547CDFA}"/>
              </a:ext>
            </a:extLst>
          </p:cNvPr>
          <p:cNvSpPr>
            <a:spLocks noGrp="1"/>
          </p:cNvSpPr>
          <p:nvPr>
            <p:ph type="sldNum" sz="quarter" idx="12"/>
          </p:nvPr>
        </p:nvSpPr>
        <p:spPr/>
        <p:txBody>
          <a:bodyPr/>
          <a:lstStyle>
            <a:lvl1pPr>
              <a:defRPr/>
            </a:lvl1pPr>
          </a:lstStyle>
          <a:p>
            <a:pPr>
              <a:defRPr/>
            </a:pPr>
            <a:fld id="{2856E56E-7664-BC40-9FF5-D7C7E5C21EFD}" type="slidenum">
              <a:rPr lang="en-GB" altLang="en-US"/>
              <a:pPr>
                <a:defRPr/>
              </a:pPr>
              <a:t>‹#›</a:t>
            </a:fld>
            <a:endParaRPr lang="en-GB" altLang="en-US"/>
          </a:p>
        </p:txBody>
      </p:sp>
    </p:spTree>
    <p:extLst>
      <p:ext uri="{BB962C8B-B14F-4D97-AF65-F5344CB8AC3E}">
        <p14:creationId xmlns:p14="http://schemas.microsoft.com/office/powerpoint/2010/main" val="11593147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41594FF-878C-4539-A3DF-E2C07894A975}"/>
              </a:ext>
            </a:extLst>
          </p:cNvPr>
          <p:cNvSpPr>
            <a:spLocks noGrp="1"/>
          </p:cNvSpPr>
          <p:nvPr>
            <p:ph type="title" hasCustomPrompt="1"/>
          </p:nvPr>
        </p:nvSpPr>
        <p:spPr>
          <a:xfrm>
            <a:off x="647701" y="647700"/>
            <a:ext cx="10895015" cy="1292867"/>
          </a:xfrm>
        </p:spPr>
        <p:txBody>
          <a:bodyPr/>
          <a:lstStyle>
            <a:lvl1pPr>
              <a:defRPr/>
            </a:lvl1pPr>
          </a:lstStyle>
          <a:p>
            <a:r>
              <a:rPr lang="en-GB" dirty="0"/>
              <a:t>Click to add title</a:t>
            </a:r>
          </a:p>
        </p:txBody>
      </p:sp>
      <p:sp>
        <p:nvSpPr>
          <p:cNvPr id="3" name="Content Placeholder 2"/>
          <p:cNvSpPr>
            <a:spLocks noGrp="1"/>
          </p:cNvSpPr>
          <p:nvPr>
            <p:ph idx="1" hasCustomPrompt="1"/>
          </p:nvPr>
        </p:nvSpPr>
        <p:spPr>
          <a:xfrm>
            <a:off x="648000" y="1944000"/>
            <a:ext cx="5286000" cy="42660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635FBB5C-0CC0-45DE-A9E2-8C9E2CA03413}"/>
              </a:ext>
            </a:extLst>
          </p:cNvPr>
          <p:cNvSpPr>
            <a:spLocks noGrp="1"/>
          </p:cNvSpPr>
          <p:nvPr>
            <p:ph sz="quarter" idx="14" hasCustomPrompt="1"/>
          </p:nvPr>
        </p:nvSpPr>
        <p:spPr>
          <a:xfrm>
            <a:off x="6257915" y="1944000"/>
            <a:ext cx="5286000" cy="4266000"/>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A5150ED-B90C-4AB1-BCB0-E73E86A8D879}"/>
              </a:ext>
            </a:extLst>
          </p:cNvPr>
          <p:cNvSpPr>
            <a:spLocks noGrp="1"/>
          </p:cNvSpPr>
          <p:nvPr>
            <p:ph type="dt" sz="half" idx="18"/>
          </p:nvPr>
        </p:nvSpPr>
        <p:spPr/>
        <p:txBody>
          <a:bodyPr/>
          <a:lstStyle/>
          <a:p>
            <a:endParaRPr lang="en-GB" dirty="0"/>
          </a:p>
        </p:txBody>
      </p:sp>
      <p:sp>
        <p:nvSpPr>
          <p:cNvPr id="13" name="Footer Placeholder 12">
            <a:extLst>
              <a:ext uri="{FF2B5EF4-FFF2-40B4-BE49-F238E27FC236}">
                <a16:creationId xmlns:a16="http://schemas.microsoft.com/office/drawing/2014/main" id="{76E0E6C7-4501-41F5-82DA-93E27DDCEB41}"/>
              </a:ext>
            </a:extLst>
          </p:cNvPr>
          <p:cNvSpPr>
            <a:spLocks noGrp="1"/>
          </p:cNvSpPr>
          <p:nvPr>
            <p:ph type="ftr" sz="quarter" idx="19"/>
          </p:nvPr>
        </p:nvSpPr>
        <p:spPr/>
        <p:txBody>
          <a:bodyPr/>
          <a:lstStyle/>
          <a:p>
            <a:endParaRPr lang="en-GB" dirty="0"/>
          </a:p>
        </p:txBody>
      </p:sp>
      <p:sp>
        <p:nvSpPr>
          <p:cNvPr id="14" name="Slide Number Placeholder 13">
            <a:extLst>
              <a:ext uri="{FF2B5EF4-FFF2-40B4-BE49-F238E27FC236}">
                <a16:creationId xmlns:a16="http://schemas.microsoft.com/office/drawing/2014/main" id="{7834695D-31D7-40E5-BF1E-A049DDB0738D}"/>
              </a:ext>
            </a:extLst>
          </p:cNvPr>
          <p:cNvSpPr>
            <a:spLocks noGrp="1"/>
          </p:cNvSpPr>
          <p:nvPr>
            <p:ph type="sldNum" sz="quarter" idx="20"/>
          </p:nvPr>
        </p:nvSpPr>
        <p:spPr/>
        <p:txBody>
          <a:bodyPr/>
          <a:lstStyle/>
          <a:p>
            <a:fld id="{23AA811B-2EBD-4900-905E-5BE206449611}" type="slidenum">
              <a:rPr lang="en-GB" smtClean="0"/>
              <a:pPr/>
              <a:t>‹#›</a:t>
            </a:fld>
            <a:endParaRPr lang="en-GB" dirty="0"/>
          </a:p>
        </p:txBody>
      </p:sp>
      <p:sp>
        <p:nvSpPr>
          <p:cNvPr id="9" name="Text Placeholder 4">
            <a:extLst>
              <a:ext uri="{FF2B5EF4-FFF2-40B4-BE49-F238E27FC236}">
                <a16:creationId xmlns:a16="http://schemas.microsoft.com/office/drawing/2014/main" id="{DFC244FE-0B79-4E3B-B276-2F6B1D561220}"/>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GB" dirty="0"/>
              <a:t>Insert notes</a:t>
            </a:r>
          </a:p>
        </p:txBody>
      </p:sp>
    </p:spTree>
    <p:extLst>
      <p:ext uri="{BB962C8B-B14F-4D97-AF65-F5344CB8AC3E}">
        <p14:creationId xmlns:p14="http://schemas.microsoft.com/office/powerpoint/2010/main" val="3282218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648000"/>
            <a:ext cx="10896000" cy="975600"/>
          </a:xfrm>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latin typeface="Apis For Office" panose="020B0504010101010104" pitchFamily="34" charset="0"/>
              </a:defRPr>
            </a:lvl1pPr>
          </a:lstStyle>
          <a:p>
            <a:fld id="{BBDAB545-D447-4D2B-8720-76E9A0ED3117}" type="datetime3">
              <a:rPr lang="en-US" smtClean="0"/>
              <a:pPr/>
              <a:t>13 August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latin typeface="Apis For Office" panose="020B0504010101010104" pitchFamily="34" charset="0"/>
              </a:defRPr>
            </a:lvl1p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latin typeface="Apis For Office" panose="020B0504010101010104" pitchFamily="34" charset="0"/>
              </a:defRPr>
            </a:lvl1pPr>
          </a:lstStyle>
          <a:p>
            <a:fld id="{23AA811B-2EBD-4900-905E-5BE206449611}" type="slidenum">
              <a:rPr lang="en-GB" smtClean="0"/>
              <a:pPr/>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67" i="1">
                <a:solidFill>
                  <a:schemeClr val="tx2"/>
                </a:solidFill>
              </a:defRPr>
            </a:lvl1pPr>
          </a:lstStyle>
          <a:p>
            <a:pPr lvl="0"/>
            <a:r>
              <a:rPr lang="en-GB"/>
              <a:t>Insert notes</a:t>
            </a:r>
          </a:p>
        </p:txBody>
      </p:sp>
      <p:sp>
        <p:nvSpPr>
          <p:cNvPr id="10" name="Text Placeholder 4">
            <a:extLst>
              <a:ext uri="{FF2B5EF4-FFF2-40B4-BE49-F238E27FC236}">
                <a16:creationId xmlns:a16="http://schemas.microsoft.com/office/drawing/2014/main" id="{5FA96055-F41A-411B-AC3E-55CE92C9BB48}"/>
              </a:ext>
            </a:extLst>
          </p:cNvPr>
          <p:cNvSpPr>
            <a:spLocks noGrp="1"/>
          </p:cNvSpPr>
          <p:nvPr>
            <p:ph type="body" sz="quarter" idx="14" hasCustomPrompt="1"/>
          </p:nvPr>
        </p:nvSpPr>
        <p:spPr>
          <a:xfrm>
            <a:off x="648002" y="1630133"/>
            <a:ext cx="10896001" cy="324000"/>
          </a:xfrm>
        </p:spPr>
        <p:txBody>
          <a:bodyPr/>
          <a:lstStyle>
            <a:lvl1pPr marL="0" indent="0">
              <a:buNone/>
              <a:defRPr sz="1400" b="1" cap="all" baseline="0">
                <a:solidFill>
                  <a:schemeClr val="accent5"/>
                </a:solidFill>
              </a:defRPr>
            </a:lvl1pPr>
          </a:lstStyle>
          <a:p>
            <a:pPr lvl="0"/>
            <a:r>
              <a:rPr lang="en-GB"/>
              <a:t>Click to add SUBTITLE</a:t>
            </a:r>
          </a:p>
        </p:txBody>
      </p:sp>
    </p:spTree>
    <p:extLst>
      <p:ext uri="{BB962C8B-B14F-4D97-AF65-F5344CB8AC3E}">
        <p14:creationId xmlns:p14="http://schemas.microsoft.com/office/powerpoint/2010/main" val="3964303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6"/>
          <p:cNvPicPr>
            <a:picLocks noChangeAspect="1"/>
          </p:cNvPicPr>
          <p:nvPr userDrawn="1"/>
        </p:nvPicPr>
        <p:blipFill rotWithShape="1">
          <a:blip r:embed="rId3">
            <a:extLst>
              <a:ext uri="{28A0092B-C50C-407E-A947-70E740481C1C}">
                <a14:useLocalDpi xmlns:a14="http://schemas.microsoft.com/office/drawing/2010/main" val="0"/>
              </a:ext>
            </a:extLst>
          </a:blip>
          <a:srcRect l="6662" r="28959"/>
          <a:stretch/>
        </p:blipFill>
        <p:spPr bwMode="auto">
          <a:xfrm>
            <a:off x="6040966" y="0"/>
            <a:ext cx="615103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8"/>
          <p:cNvSpPr>
            <a:spLocks noGrp="1"/>
          </p:cNvSpPr>
          <p:nvPr>
            <p:ph type="title"/>
          </p:nvPr>
        </p:nvSpPr>
        <p:spPr>
          <a:xfrm>
            <a:off x="509178" y="1721123"/>
            <a:ext cx="5287017" cy="1738173"/>
          </a:xfrm>
        </p:spPr>
        <p:txBody>
          <a:bodyPr anchor="t"/>
          <a:lstStyle>
            <a:lvl1pPr>
              <a:defRPr sz="3733">
                <a:solidFill>
                  <a:schemeClr val="bg1"/>
                </a:solidFill>
              </a:defRPr>
            </a:lvl1pPr>
          </a:lstStyle>
          <a:p>
            <a:r>
              <a:rPr lang="en-GB"/>
              <a:t>Click to edit Master title style</a:t>
            </a:r>
            <a:endParaRPr lang="en-US" dirty="0"/>
          </a:p>
        </p:txBody>
      </p:sp>
      <p:sp>
        <p:nvSpPr>
          <p:cNvPr id="8" name="Text Placeholder 4"/>
          <p:cNvSpPr>
            <a:spLocks noGrp="1"/>
          </p:cNvSpPr>
          <p:nvPr>
            <p:ph type="body" sz="quarter" idx="11"/>
          </p:nvPr>
        </p:nvSpPr>
        <p:spPr>
          <a:xfrm>
            <a:off x="511108" y="3459296"/>
            <a:ext cx="5285089" cy="852488"/>
          </a:xfrm>
        </p:spPr>
        <p:txBody>
          <a:bodyPr/>
          <a:lstStyle>
            <a:lvl1pPr marL="0" indent="0">
              <a:lnSpc>
                <a:spcPct val="90000"/>
              </a:lnSpc>
              <a:buNone/>
              <a:defRPr sz="2133"/>
            </a:lvl1pPr>
            <a:lvl2pPr marL="609585" indent="0">
              <a:buNone/>
              <a:defRPr sz="2133"/>
            </a:lvl2pPr>
            <a:lvl3pPr marL="1219170" indent="0">
              <a:buNone/>
              <a:defRPr sz="2133"/>
            </a:lvl3pPr>
            <a:lvl4pPr marL="1828754" indent="0">
              <a:buNone/>
              <a:defRPr/>
            </a:lvl4pPr>
            <a:lvl5pPr marL="2438339" indent="0">
              <a:buNone/>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353379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NN MASH GSEM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226151"/>
            <a:ext cx="9245300" cy="850843"/>
          </a:xfrm>
        </p:spPr>
        <p:txBody>
          <a:bodyPr/>
          <a:lstStyle>
            <a:lvl1pPr>
              <a:defRPr lang="en-US" sz="2600" noProof="0" dirty="0"/>
            </a:lvl1pPr>
          </a:lstStyle>
          <a:p>
            <a:r>
              <a:rPr lang="en-US" noProof="0" dirty="0"/>
              <a:t>Click to add the title</a:t>
            </a:r>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11218564" cy="324000"/>
          </a:xfrm>
        </p:spPr>
        <p:txBody>
          <a:bodyPr anchor="b"/>
          <a:lstStyle>
            <a:lvl1pPr marL="0" indent="0">
              <a:spcBef>
                <a:spcPts val="0"/>
              </a:spcBef>
              <a:spcAft>
                <a:spcPts val="0"/>
              </a:spcAft>
              <a:buNone/>
              <a:defRPr sz="800" i="1">
                <a:solidFill>
                  <a:srgbClr val="001965"/>
                </a:solidFill>
              </a:defRPr>
            </a:lvl1pPr>
          </a:lstStyle>
          <a:p>
            <a:pPr lvl="0"/>
            <a:r>
              <a:rPr lang="en-US"/>
              <a:t>Insert notes</a:t>
            </a:r>
          </a:p>
        </p:txBody>
      </p:sp>
      <p:pic>
        <p:nvPicPr>
          <p:cNvPr id="3" name="Picture 4">
            <a:extLst>
              <a:ext uri="{FF2B5EF4-FFF2-40B4-BE49-F238E27FC236}">
                <a16:creationId xmlns:a16="http://schemas.microsoft.com/office/drawing/2014/main" id="{F43CE677-7A17-EF38-457E-D1C33BBD04D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7024" y="331322"/>
            <a:ext cx="1489539" cy="112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EC58E356-D864-C3C1-62CF-A3D503D2252F}"/>
              </a:ext>
            </a:extLst>
          </p:cNvPr>
          <p:cNvSpPr>
            <a:spLocks noChangeArrowheads="1"/>
          </p:cNvSpPr>
          <p:nvPr userDrawn="1"/>
        </p:nvSpPr>
        <p:spPr bwMode="auto">
          <a:xfrm>
            <a:off x="0" y="0"/>
            <a:ext cx="325437" cy="6858000"/>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5" name="Rectangle 8">
            <a:extLst>
              <a:ext uri="{FF2B5EF4-FFF2-40B4-BE49-F238E27FC236}">
                <a16:creationId xmlns:a16="http://schemas.microsoft.com/office/drawing/2014/main" id="{13D8973F-14F2-7658-A943-7FE30908C00B}"/>
              </a:ext>
            </a:extLst>
          </p:cNvPr>
          <p:cNvSpPr>
            <a:spLocks noChangeArrowheads="1"/>
          </p:cNvSpPr>
          <p:nvPr userDrawn="1"/>
        </p:nvSpPr>
        <p:spPr bwMode="auto">
          <a:xfrm>
            <a:off x="325436" y="6646998"/>
            <a:ext cx="11866563" cy="211002"/>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Tree>
    <p:extLst>
      <p:ext uri="{BB962C8B-B14F-4D97-AF65-F5344CB8AC3E}">
        <p14:creationId xmlns:p14="http://schemas.microsoft.com/office/powerpoint/2010/main" val="3766602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13 August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1" i="1">
                <a:solidFill>
                  <a:schemeClr val="tx2"/>
                </a:solidFill>
              </a:defRPr>
            </a:lvl1pPr>
          </a:lstStyle>
          <a:p>
            <a:pPr lvl="0"/>
            <a:r>
              <a:rPr lang="en-GB"/>
              <a:t>Insert notes</a:t>
            </a:r>
          </a:p>
        </p:txBody>
      </p:sp>
    </p:spTree>
    <p:extLst>
      <p:ext uri="{BB962C8B-B14F-4D97-AF65-F5344CB8AC3E}">
        <p14:creationId xmlns:p14="http://schemas.microsoft.com/office/powerpoint/2010/main" val="74997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459BB1-CBC6-B7B6-5CD5-C259EBD23BFB}"/>
              </a:ext>
            </a:extLst>
          </p:cNvPr>
          <p:cNvSpPr>
            <a:spLocks noGrp="1"/>
          </p:cNvSpPr>
          <p:nvPr>
            <p:ph type="dt" sz="half" idx="10"/>
          </p:nvPr>
        </p:nvSpPr>
        <p:spPr/>
        <p:txBody>
          <a:bodyPr/>
          <a:lstStyle>
            <a:lvl1pPr>
              <a:defRPr/>
            </a:lvl1pPr>
          </a:lstStyle>
          <a:p>
            <a:pPr>
              <a:defRPr/>
            </a:pPr>
            <a:fld id="{46D3E2E4-73A1-8B40-A62C-64113FC9F942}" type="datetime1">
              <a:rPr lang="en-US" altLang="en-US"/>
              <a:pPr>
                <a:defRPr/>
              </a:pPr>
              <a:t>8/13/24</a:t>
            </a:fld>
            <a:endParaRPr lang="en-GB" altLang="en-US"/>
          </a:p>
        </p:txBody>
      </p:sp>
      <p:sp>
        <p:nvSpPr>
          <p:cNvPr id="6" name="Footer Placeholder 4">
            <a:extLst>
              <a:ext uri="{FF2B5EF4-FFF2-40B4-BE49-F238E27FC236}">
                <a16:creationId xmlns:a16="http://schemas.microsoft.com/office/drawing/2014/main" id="{B2501655-0CFE-42AC-427D-F4977DFB151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B0C8637-1594-A245-9694-7A26D07C0F75}"/>
              </a:ext>
            </a:extLst>
          </p:cNvPr>
          <p:cNvSpPr>
            <a:spLocks noGrp="1"/>
          </p:cNvSpPr>
          <p:nvPr>
            <p:ph type="sldNum" sz="quarter" idx="12"/>
          </p:nvPr>
        </p:nvSpPr>
        <p:spPr/>
        <p:txBody>
          <a:bodyPr/>
          <a:lstStyle>
            <a:lvl1pPr>
              <a:defRPr/>
            </a:lvl1pPr>
          </a:lstStyle>
          <a:p>
            <a:pPr>
              <a:defRPr/>
            </a:pPr>
            <a:fld id="{1A1D59CB-48DB-B947-BB1F-F9C289162E5B}" type="slidenum">
              <a:rPr lang="en-GB" altLang="en-US"/>
              <a:pPr>
                <a:defRPr/>
              </a:pPr>
              <a:t>‹#›</a:t>
            </a:fld>
            <a:endParaRPr lang="en-GB" altLang="en-US"/>
          </a:p>
        </p:txBody>
      </p:sp>
    </p:spTree>
    <p:extLst>
      <p:ext uri="{BB962C8B-B14F-4D97-AF65-F5344CB8AC3E}">
        <p14:creationId xmlns:p14="http://schemas.microsoft.com/office/powerpoint/2010/main" val="264888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E033A8-1E86-5949-8624-B34C5570A4AA}"/>
              </a:ext>
            </a:extLst>
          </p:cNvPr>
          <p:cNvSpPr>
            <a:spLocks noGrp="1"/>
          </p:cNvSpPr>
          <p:nvPr>
            <p:ph type="dt" sz="half" idx="10"/>
          </p:nvPr>
        </p:nvSpPr>
        <p:spPr/>
        <p:txBody>
          <a:bodyPr/>
          <a:lstStyle>
            <a:lvl1pPr>
              <a:defRPr/>
            </a:lvl1pPr>
          </a:lstStyle>
          <a:p>
            <a:pPr>
              <a:defRPr/>
            </a:pPr>
            <a:fld id="{DABC5762-D3DF-8F4A-AA00-AEB9A7A3DFE2}" type="datetime1">
              <a:rPr lang="en-US" altLang="en-US"/>
              <a:pPr>
                <a:defRPr/>
              </a:pPr>
              <a:t>8/13/24</a:t>
            </a:fld>
            <a:endParaRPr lang="en-GB" altLang="en-US"/>
          </a:p>
        </p:txBody>
      </p:sp>
      <p:sp>
        <p:nvSpPr>
          <p:cNvPr id="6" name="Footer Placeholder 4">
            <a:extLst>
              <a:ext uri="{FF2B5EF4-FFF2-40B4-BE49-F238E27FC236}">
                <a16:creationId xmlns:a16="http://schemas.microsoft.com/office/drawing/2014/main" id="{877C743B-E772-577C-3851-1D0F9C1E61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2E79787-F43B-6048-E93F-BF034C967AA1}"/>
              </a:ext>
            </a:extLst>
          </p:cNvPr>
          <p:cNvSpPr>
            <a:spLocks noGrp="1"/>
          </p:cNvSpPr>
          <p:nvPr>
            <p:ph type="sldNum" sz="quarter" idx="12"/>
          </p:nvPr>
        </p:nvSpPr>
        <p:spPr/>
        <p:txBody>
          <a:bodyPr/>
          <a:lstStyle>
            <a:lvl1pPr>
              <a:defRPr/>
            </a:lvl1pPr>
          </a:lstStyle>
          <a:p>
            <a:pPr>
              <a:defRPr/>
            </a:pPr>
            <a:fld id="{FBBBB216-E945-5D4A-A00E-53C745E9574A}" type="slidenum">
              <a:rPr lang="en-GB" altLang="en-US"/>
              <a:pPr>
                <a:defRPr/>
              </a:pPr>
              <a:t>‹#›</a:t>
            </a:fld>
            <a:endParaRPr lang="en-GB" altLang="en-US"/>
          </a:p>
        </p:txBody>
      </p:sp>
    </p:spTree>
    <p:extLst>
      <p:ext uri="{BB962C8B-B14F-4D97-AF65-F5344CB8AC3E}">
        <p14:creationId xmlns:p14="http://schemas.microsoft.com/office/powerpoint/2010/main" val="382452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Placeholder 1">
            <a:extLst>
              <a:ext uri="{FF2B5EF4-FFF2-40B4-BE49-F238E27FC236}">
                <a16:creationId xmlns:a16="http://schemas.microsoft.com/office/drawing/2014/main" id="{6FC83424-87AD-7986-69AD-C78889EE914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2227" name="Text Placeholder 2">
            <a:extLst>
              <a:ext uri="{FF2B5EF4-FFF2-40B4-BE49-F238E27FC236}">
                <a16:creationId xmlns:a16="http://schemas.microsoft.com/office/drawing/2014/main" id="{71E04750-E281-9D94-A29C-9FC156019A5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1494FBD-2A0D-34B3-1F42-F96607184B63}"/>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pitchFamily="34" charset="-128"/>
              </a:defRPr>
            </a:lvl1pPr>
          </a:lstStyle>
          <a:p>
            <a:pPr>
              <a:defRPr/>
            </a:pPr>
            <a:fld id="{4E00631C-5F83-534D-B619-22E603CA590E}"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AF0DCE3E-9A9C-D9D5-81B0-E7BC4AD15B62}"/>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D369EAF-A374-BA7D-9027-6D9FD0084D6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ea typeface="MS PGothic" panose="020B0600070205080204" pitchFamily="34" charset="-128"/>
              </a:defRPr>
            </a:lvl1pPr>
          </a:lstStyle>
          <a:p>
            <a:pPr>
              <a:defRPr/>
            </a:pPr>
            <a:fld id="{AA76BA4B-A29E-AE49-A7D2-F9D8B4E9848E}" type="slidenum">
              <a:rPr lang="en-GB" altLang="en-US"/>
              <a:pPr>
                <a:defRPr/>
              </a:pPr>
              <a:t>‹#›</a:t>
            </a:fld>
            <a:endParaRPr lang="en-GB" altLang="en-US"/>
          </a:p>
        </p:txBody>
      </p:sp>
      <p:sp>
        <p:nvSpPr>
          <p:cNvPr id="1031" name="Rectangle 7">
            <a:extLst>
              <a:ext uri="{FF2B5EF4-FFF2-40B4-BE49-F238E27FC236}">
                <a16:creationId xmlns:a16="http://schemas.microsoft.com/office/drawing/2014/main" id="{5491553F-A374-8D8B-F28E-AA611AA3FA5F}"/>
              </a:ext>
            </a:extLst>
          </p:cNvPr>
          <p:cNvSpPr>
            <a:spLocks noChangeArrowheads="1"/>
          </p:cNvSpPr>
          <p:nvPr/>
        </p:nvSpPr>
        <p:spPr bwMode="auto">
          <a:xfrm>
            <a:off x="0" y="0"/>
            <a:ext cx="623888" cy="6858000"/>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1032" name="Rectangle 8">
            <a:extLst>
              <a:ext uri="{FF2B5EF4-FFF2-40B4-BE49-F238E27FC236}">
                <a16:creationId xmlns:a16="http://schemas.microsoft.com/office/drawing/2014/main" id="{57EDD392-D0A5-0BDA-E988-48000A34B7D4}"/>
              </a:ext>
            </a:extLst>
          </p:cNvPr>
          <p:cNvSpPr>
            <a:spLocks noChangeArrowheads="1"/>
          </p:cNvSpPr>
          <p:nvPr/>
        </p:nvSpPr>
        <p:spPr bwMode="auto">
          <a:xfrm>
            <a:off x="623888" y="6453188"/>
            <a:ext cx="11568112" cy="404812"/>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Tree>
    <p:extLst>
      <p:ext uri="{BB962C8B-B14F-4D97-AF65-F5344CB8AC3E}">
        <p14:creationId xmlns:p14="http://schemas.microsoft.com/office/powerpoint/2010/main" val="3612674485"/>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xStyles>
    <p:titleStyle>
      <a:lvl1pPr algn="ctr" rtl="0" eaLnBrk="0" fontAlgn="base" hangingPunct="0">
        <a:spcBef>
          <a:spcPct val="0"/>
        </a:spcBef>
        <a:spcAft>
          <a:spcPct val="0"/>
        </a:spcAft>
        <a:defRPr sz="4400" b="1">
          <a:solidFill>
            <a:srgbClr val="FF3300"/>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2pPr>
      <a:lvl3pPr algn="ctr" rtl="0" eaLnBrk="0" fontAlgn="base" hangingPunct="0">
        <a:spcBef>
          <a:spcPct val="0"/>
        </a:spcBef>
        <a:spcAft>
          <a:spcPct val="0"/>
        </a:spcAft>
        <a:defRPr sz="4400" b="1">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3pPr>
      <a:lvl4pPr algn="ctr" rtl="0" eaLnBrk="0" fontAlgn="base" hangingPunct="0">
        <a:spcBef>
          <a:spcPct val="0"/>
        </a:spcBef>
        <a:spcAft>
          <a:spcPct val="0"/>
        </a:spcAft>
        <a:defRPr sz="4400" b="1">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4pPr>
      <a:lvl5pPr algn="ctr" rtl="0" eaLnBrk="0" fontAlgn="base" hangingPunct="0">
        <a:spcBef>
          <a:spcPct val="0"/>
        </a:spcBef>
        <a:spcAft>
          <a:spcPct val="0"/>
        </a:spcAft>
        <a:defRPr sz="4400" b="1">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5pPr>
      <a:lvl6pPr marL="4572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6pPr>
      <a:lvl7pPr marL="9144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7pPr>
      <a:lvl8pPr marL="13716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8pPr>
      <a:lvl9pPr marL="18288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Arial" pitchFamily="-109"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Arial" pitchFamily="-109"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Title Placeholder 1">
            <a:extLst>
              <a:ext uri="{FF2B5EF4-FFF2-40B4-BE49-F238E27FC236}">
                <a16:creationId xmlns:a16="http://schemas.microsoft.com/office/drawing/2014/main" id="{89090712-8315-6475-6B1C-D27D48D48052}"/>
              </a:ext>
            </a:extLst>
          </p:cNvPr>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a:extLst>
              <a:ext uri="{FF2B5EF4-FFF2-40B4-BE49-F238E27FC236}">
                <a16:creationId xmlns:a16="http://schemas.microsoft.com/office/drawing/2014/main" id="{DF9C7E8D-6DD2-82C3-DCBB-77F7C612AEB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A12B887-89E1-5129-0CCD-0ACA7D2CAE53}"/>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pitchFamily="34" charset="-128"/>
              </a:defRPr>
            </a:lvl1pPr>
          </a:lstStyle>
          <a:p>
            <a:pPr>
              <a:defRPr/>
            </a:pPr>
            <a:fld id="{6A8ED4F5-2010-4459-96E8-13F8E3A2F8A2}" type="datetime1">
              <a:rPr lang="en-US" altLang="en-US"/>
              <a:pPr>
                <a:defRPr/>
              </a:pPr>
              <a:t>8/13/24</a:t>
            </a:fld>
            <a:endParaRPr lang="en-GB" altLang="en-US"/>
          </a:p>
        </p:txBody>
      </p:sp>
      <p:sp>
        <p:nvSpPr>
          <p:cNvPr id="5" name="Footer Placeholder 4">
            <a:extLst>
              <a:ext uri="{FF2B5EF4-FFF2-40B4-BE49-F238E27FC236}">
                <a16:creationId xmlns:a16="http://schemas.microsoft.com/office/drawing/2014/main" id="{464EA470-0468-2631-12CF-57A6C24FFF09}"/>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A289F7E4-9ECC-1B0B-C258-34D487E6754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ea typeface="MS PGothic" panose="020B0600070205080204" pitchFamily="34" charset="-128"/>
              </a:defRPr>
            </a:lvl1pPr>
          </a:lstStyle>
          <a:p>
            <a:pPr>
              <a:defRPr/>
            </a:pPr>
            <a:fld id="{D5D3ECE4-ED2F-4EB8-8A39-2BA04CF96E06}" type="slidenum">
              <a:rPr lang="en-GB" altLang="en-US"/>
              <a:pPr>
                <a:defRPr/>
              </a:pPr>
              <a:t>‹#›</a:t>
            </a:fld>
            <a:endParaRPr lang="en-GB" altLang="en-US"/>
          </a:p>
        </p:txBody>
      </p:sp>
      <p:sp>
        <p:nvSpPr>
          <p:cNvPr id="1031" name="Rectangle 7">
            <a:extLst>
              <a:ext uri="{FF2B5EF4-FFF2-40B4-BE49-F238E27FC236}">
                <a16:creationId xmlns:a16="http://schemas.microsoft.com/office/drawing/2014/main" id="{025E2E52-E409-2A65-ADE5-AC8597AFD40F}"/>
              </a:ext>
            </a:extLst>
          </p:cNvPr>
          <p:cNvSpPr>
            <a:spLocks noChangeArrowheads="1"/>
          </p:cNvSpPr>
          <p:nvPr/>
        </p:nvSpPr>
        <p:spPr bwMode="auto">
          <a:xfrm>
            <a:off x="0" y="0"/>
            <a:ext cx="623888" cy="6858000"/>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1032" name="Rectangle 8">
            <a:extLst>
              <a:ext uri="{FF2B5EF4-FFF2-40B4-BE49-F238E27FC236}">
                <a16:creationId xmlns:a16="http://schemas.microsoft.com/office/drawing/2014/main" id="{465348A4-44D9-F69E-F2AC-38E6D9D2A984}"/>
              </a:ext>
            </a:extLst>
          </p:cNvPr>
          <p:cNvSpPr>
            <a:spLocks noChangeArrowheads="1"/>
          </p:cNvSpPr>
          <p:nvPr/>
        </p:nvSpPr>
        <p:spPr bwMode="auto">
          <a:xfrm>
            <a:off x="623888" y="6453188"/>
            <a:ext cx="11568112" cy="404812"/>
          </a:xfrm>
          <a:prstGeom prst="rect">
            <a:avLst/>
          </a:prstGeom>
          <a:solidFill>
            <a:srgbClr val="D84F34"/>
          </a:solidFill>
          <a:ln>
            <a:noFill/>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Tree>
    <p:extLst>
      <p:ext uri="{BB962C8B-B14F-4D97-AF65-F5344CB8AC3E}">
        <p14:creationId xmlns:p14="http://schemas.microsoft.com/office/powerpoint/2010/main" val="45256752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239" r:id="rId13"/>
    <p:sldLayoutId id="2147484242" r:id="rId14"/>
    <p:sldLayoutId id="2147483797" r:id="rId15"/>
    <p:sldLayoutId id="2147483798" r:id="rId16"/>
    <p:sldLayoutId id="2147483799" r:id="rId17"/>
    <p:sldLayoutId id="2147483800" r:id="rId18"/>
    <p:sldLayoutId id="2147483802" r:id="rId19"/>
    <p:sldLayoutId id="2147483803" r:id="rId20"/>
    <p:sldLayoutId id="2147483807" r:id="rId21"/>
    <p:sldLayoutId id="2147483690" r:id="rId22"/>
    <p:sldLayoutId id="2147484233" r:id="rId23"/>
    <p:sldLayoutId id="2147483991" r:id="rId24"/>
    <p:sldLayoutId id="2147483992" r:id="rId25"/>
    <p:sldLayoutId id="2147483993" r:id="rId26"/>
    <p:sldLayoutId id="2147483994" r:id="rId27"/>
    <p:sldLayoutId id="2147483995" r:id="rId28"/>
    <p:sldLayoutId id="2147483996" r:id="rId29"/>
    <p:sldLayoutId id="2147483997" r:id="rId30"/>
    <p:sldLayoutId id="2147483998" r:id="rId31"/>
    <p:sldLayoutId id="2147484002" r:id="rId32"/>
    <p:sldLayoutId id="2147484004" r:id="rId33"/>
    <p:sldLayoutId id="2147484006" r:id="rId34"/>
    <p:sldLayoutId id="2147484007" r:id="rId35"/>
    <p:sldLayoutId id="2147484008" r:id="rId36"/>
  </p:sldLayoutIdLst>
  <p:txStyles>
    <p:titleStyle>
      <a:lvl1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2pPr>
      <a:lvl3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3pPr>
      <a:lvl4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4pPr>
      <a:lvl5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MS PGothic" panose="020B0600070205080204" pitchFamily="34" charset="-128"/>
          <a:cs typeface="Arial" charset="0"/>
        </a:defRPr>
      </a:lvl5pPr>
      <a:lvl6pPr marL="4572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6pPr>
      <a:lvl7pPr marL="9144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7pPr>
      <a:lvl8pPr marL="13716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8pPr>
      <a:lvl9pPr marL="18288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Arial" pitchFamily="-109"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Arial" pitchFamily="-109"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34" charset="0"/>
              </a:defRPr>
            </a:lvl1pPr>
          </a:lstStyle>
          <a:p>
            <a:pPr>
              <a:defRPr/>
            </a:pPr>
            <a:fld id="{26526767-992B-4F41-AD6E-518B02D6B96D}" type="datetime1">
              <a:rPr lang="en-US" altLang="en-US"/>
              <a:pPr>
                <a:defRPr/>
              </a:pPr>
              <a:t>8/13/24</a:t>
            </a:fld>
            <a:endParaRPr lang="en-GB"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anose="020F0502020204030204" pitchFamily="34" charset="0"/>
              </a:defRPr>
            </a:lvl1pPr>
          </a:lstStyle>
          <a:p>
            <a:fld id="{E6098B75-ECF2-46A0-B9F8-1FD3DEFE7505}" type="slidenum">
              <a:rPr lang="en-GB" altLang="en-US"/>
              <a:pPr/>
              <a:t>‹#›</a:t>
            </a:fld>
            <a:endParaRPr lang="en-GB" altLang="en-US"/>
          </a:p>
        </p:txBody>
      </p:sp>
      <p:sp>
        <p:nvSpPr>
          <p:cNvPr id="1031" name="Rectangle 7"/>
          <p:cNvSpPr>
            <a:spLocks noChangeArrowheads="1"/>
          </p:cNvSpPr>
          <p:nvPr/>
        </p:nvSpPr>
        <p:spPr bwMode="auto">
          <a:xfrm>
            <a:off x="1" y="0"/>
            <a:ext cx="624417" cy="6858000"/>
          </a:xfrm>
          <a:prstGeom prst="rect">
            <a:avLst/>
          </a:prstGeom>
          <a:solidFill>
            <a:srgbClr val="D84F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1032" name="Rectangle 8"/>
          <p:cNvSpPr>
            <a:spLocks noChangeArrowheads="1"/>
          </p:cNvSpPr>
          <p:nvPr/>
        </p:nvSpPr>
        <p:spPr bwMode="auto">
          <a:xfrm>
            <a:off x="624418" y="6453188"/>
            <a:ext cx="11567583" cy="404812"/>
          </a:xfrm>
          <a:prstGeom prst="rect">
            <a:avLst/>
          </a:prstGeom>
          <a:solidFill>
            <a:srgbClr val="D84F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1800"/>
          </a:p>
        </p:txBody>
      </p:sp>
    </p:spTree>
    <p:extLst>
      <p:ext uri="{BB962C8B-B14F-4D97-AF65-F5344CB8AC3E}">
        <p14:creationId xmlns:p14="http://schemas.microsoft.com/office/powerpoint/2010/main" val="3710889812"/>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 id="2147484214" r:id="rId14"/>
    <p:sldLayoutId id="2147484215" r:id="rId15"/>
    <p:sldLayoutId id="2147484216" r:id="rId16"/>
    <p:sldLayoutId id="2147484217" r:id="rId17"/>
    <p:sldLayoutId id="2147484218" r:id="rId18"/>
    <p:sldLayoutId id="2147484219" r:id="rId19"/>
    <p:sldLayoutId id="2147484221" r:id="rId20"/>
    <p:sldLayoutId id="2147484222" r:id="rId21"/>
    <p:sldLayoutId id="2147484223" r:id="rId22"/>
    <p:sldLayoutId id="2147484224" r:id="rId23"/>
    <p:sldLayoutId id="2147484225" r:id="rId24"/>
    <p:sldLayoutId id="2147484226" r:id="rId25"/>
    <p:sldLayoutId id="2147484227" r:id="rId26"/>
  </p:sldLayoutIdLst>
  <p:txStyles>
    <p:titleStyle>
      <a:lvl1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ＭＳ Ｐゴシック" charset="0"/>
          <a:cs typeface="Arial" charset="0"/>
        </a:defRPr>
      </a:lvl2pPr>
      <a:lvl3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ＭＳ Ｐゴシック" charset="0"/>
          <a:cs typeface="Arial" charset="0"/>
        </a:defRPr>
      </a:lvl3pPr>
      <a:lvl4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ＭＳ Ｐゴシック" charset="0"/>
          <a:cs typeface="Arial" charset="0"/>
        </a:defRPr>
      </a:lvl4pPr>
      <a:lvl5pPr algn="ctr" rtl="0" eaLnBrk="0" fontAlgn="base" hangingPunct="0">
        <a:spcBef>
          <a:spcPct val="0"/>
        </a:spcBef>
        <a:spcAft>
          <a:spcPct val="0"/>
        </a:spcAft>
        <a:defRPr sz="4400">
          <a:solidFill>
            <a:srgbClr val="FF3300"/>
          </a:solidFill>
          <a:effectLst>
            <a:outerShdw blurRad="38100" dist="38100" dir="2700000" algn="tl">
              <a:srgbClr val="C0C0C0"/>
            </a:outerShdw>
          </a:effectLst>
          <a:latin typeface="Calibri" pitchFamily="34" charset="0"/>
          <a:ea typeface="ＭＳ Ｐゴシック" charset="0"/>
          <a:cs typeface="Arial" charset="0"/>
        </a:defRPr>
      </a:lvl5pPr>
      <a:lvl6pPr marL="4572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6pPr>
      <a:lvl7pPr marL="9144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7pPr>
      <a:lvl8pPr marL="13716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8pPr>
      <a:lvl9pPr marL="1828800" algn="ctr" rtl="0" fontAlgn="base">
        <a:spcBef>
          <a:spcPct val="0"/>
        </a:spcBef>
        <a:spcAft>
          <a:spcPct val="0"/>
        </a:spcAft>
        <a:defRPr sz="4400">
          <a:solidFill>
            <a:srgbClr val="FF3300"/>
          </a:solidFill>
          <a:effectLst>
            <a:outerShdw blurRad="38100" dist="38100" dir="2700000" algn="tl">
              <a:srgbClr val="C0C0C0"/>
            </a:outerShdw>
          </a:effectLst>
          <a:latin typeface="Calibri" pitchFamily="34"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Arial" pitchFamily="-109"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Arial" pitchFamily="-109"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854323" y="136196"/>
            <a:ext cx="11242675" cy="1015663"/>
          </a:xfrm>
        </p:spPr>
        <p:txBody>
          <a:bodyPr anchor="t"/>
          <a:lstStyle/>
          <a:p>
            <a:r>
              <a:rPr lang="en-US" sz="5400" b="1"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Medical management of MAFLD</a:t>
            </a:r>
            <a:br>
              <a:rPr lang="en-AU" b="1" dirty="0">
                <a:ea typeface="Arial" pitchFamily="-109" charset="0"/>
              </a:rPr>
            </a:br>
            <a:br>
              <a:rPr lang="en-AU" sz="5500" b="1" dirty="0">
                <a:ea typeface="Arial" pitchFamily="-109" charset="0"/>
              </a:rPr>
            </a:br>
            <a:br>
              <a:rPr lang="en-AU" sz="5400" dirty="0">
                <a:solidFill>
                  <a:srgbClr val="002060"/>
                </a:solidFill>
                <a:ea typeface="Arial" pitchFamily="-109" charset="0"/>
              </a:rPr>
            </a:br>
            <a:endParaRPr lang="en-AU" sz="5400" b="1" dirty="0">
              <a:solidFill>
                <a:srgbClr val="002060"/>
              </a:solidFill>
              <a:effectLst/>
              <a:ea typeface="Arial" pitchFamily="-109" charset="0"/>
            </a:endParaRPr>
          </a:p>
        </p:txBody>
      </p:sp>
      <p:sp>
        <p:nvSpPr>
          <p:cNvPr id="35843" name="Text Box 4"/>
          <p:cNvSpPr txBox="1">
            <a:spLocks noChangeArrowheads="1"/>
          </p:cNvSpPr>
          <p:nvPr/>
        </p:nvSpPr>
        <p:spPr bwMode="auto">
          <a:xfrm>
            <a:off x="4212981" y="2005207"/>
            <a:ext cx="44419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6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Jacob George</a:t>
            </a:r>
          </a:p>
        </p:txBody>
      </p:sp>
      <p:pic>
        <p:nvPicPr>
          <p:cNvPr id="358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4" y="3293573"/>
            <a:ext cx="3671521" cy="310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91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CF64-AAB2-D51F-A30D-19B92EC685C3}"/>
              </a:ext>
            </a:extLst>
          </p:cNvPr>
          <p:cNvSpPr>
            <a:spLocks noGrp="1"/>
          </p:cNvSpPr>
          <p:nvPr>
            <p:ph type="title"/>
          </p:nvPr>
        </p:nvSpPr>
        <p:spPr>
          <a:xfrm>
            <a:off x="825500" y="205347"/>
            <a:ext cx="10972800" cy="1143000"/>
          </a:xfrm>
        </p:spPr>
        <p:txBody>
          <a:bodyPr/>
          <a:lstStyle/>
          <a:p>
            <a:r>
              <a:rPr lang="en-AU" b="1" dirty="0">
                <a:effectLst/>
              </a:rPr>
              <a:t>GLP1Ra in CV outcomes in obesity without T2DM (SELECT)</a:t>
            </a:r>
          </a:p>
        </p:txBody>
      </p:sp>
      <p:sp>
        <p:nvSpPr>
          <p:cNvPr id="3" name="Content Placeholder 2">
            <a:extLst>
              <a:ext uri="{FF2B5EF4-FFF2-40B4-BE49-F238E27FC236}">
                <a16:creationId xmlns:a16="http://schemas.microsoft.com/office/drawing/2014/main" id="{C3E9C237-EB82-A5FA-E017-265F6002DCD6}"/>
              </a:ext>
            </a:extLst>
          </p:cNvPr>
          <p:cNvSpPr>
            <a:spLocks noGrp="1"/>
          </p:cNvSpPr>
          <p:nvPr>
            <p:ph idx="1"/>
          </p:nvPr>
        </p:nvSpPr>
        <p:spPr>
          <a:xfrm>
            <a:off x="609600" y="1407553"/>
            <a:ext cx="5589282" cy="4673600"/>
          </a:xfrm>
        </p:spPr>
        <p:txBody>
          <a:bodyPr/>
          <a:lstStyle/>
          <a:p>
            <a:r>
              <a:rPr lang="en-AU" dirty="0"/>
              <a:t>45 </a:t>
            </a:r>
            <a:r>
              <a:rPr lang="en-AU" dirty="0" err="1"/>
              <a:t>yrs</a:t>
            </a:r>
            <a:r>
              <a:rPr lang="en-AU" dirty="0"/>
              <a:t> or older; n=17,604</a:t>
            </a:r>
          </a:p>
          <a:p>
            <a:r>
              <a:rPr lang="en-AU" dirty="0"/>
              <a:t>CVD; BMI=&gt;27 Kg/m2; no DM</a:t>
            </a:r>
          </a:p>
          <a:p>
            <a:r>
              <a:rPr lang="en-AU" dirty="0" err="1"/>
              <a:t>Semaglutide</a:t>
            </a:r>
            <a:r>
              <a:rPr lang="en-AU" dirty="0"/>
              <a:t> 2.4 mg</a:t>
            </a:r>
          </a:p>
          <a:p>
            <a:r>
              <a:rPr lang="en-AU" dirty="0">
                <a:solidFill>
                  <a:srgbClr val="FF0000"/>
                </a:solidFill>
              </a:rPr>
              <a:t>3 point MACE: CVD death, non fata MI or CVA</a:t>
            </a:r>
          </a:p>
          <a:p>
            <a:r>
              <a:rPr lang="en-US" dirty="0"/>
              <a:t>Mean Rx 34.2±13.7 </a:t>
            </a:r>
            <a:r>
              <a:rPr lang="en-US" dirty="0" err="1"/>
              <a:t>mo</a:t>
            </a:r>
            <a:r>
              <a:rPr lang="en-US" dirty="0"/>
              <a:t>, mean follow-up 39.8±9.4 </a:t>
            </a:r>
            <a:r>
              <a:rPr lang="en-US" dirty="0" err="1"/>
              <a:t>mo</a:t>
            </a:r>
            <a:endParaRPr lang="en-US" dirty="0"/>
          </a:p>
          <a:p>
            <a:r>
              <a:rPr lang="en-US" dirty="0"/>
              <a:t>Discontinuation: 16.6% v 8.2% (p&lt;0.001)</a:t>
            </a:r>
            <a:endParaRPr lang="en-AU" dirty="0"/>
          </a:p>
        </p:txBody>
      </p:sp>
      <p:pic>
        <p:nvPicPr>
          <p:cNvPr id="5" name="Picture 4">
            <a:extLst>
              <a:ext uri="{FF2B5EF4-FFF2-40B4-BE49-F238E27FC236}">
                <a16:creationId xmlns:a16="http://schemas.microsoft.com/office/drawing/2014/main" id="{D9F0961C-2AB3-EC7F-D37A-AFAB74C22D81}"/>
              </a:ext>
            </a:extLst>
          </p:cNvPr>
          <p:cNvPicPr>
            <a:picLocks noChangeAspect="1"/>
          </p:cNvPicPr>
          <p:nvPr/>
        </p:nvPicPr>
        <p:blipFill>
          <a:blip r:embed="rId2"/>
          <a:stretch>
            <a:fillRect/>
          </a:stretch>
        </p:blipFill>
        <p:spPr>
          <a:xfrm>
            <a:off x="6463799" y="1511300"/>
            <a:ext cx="5589282" cy="4569853"/>
          </a:xfrm>
          <a:prstGeom prst="rect">
            <a:avLst/>
          </a:prstGeom>
        </p:spPr>
      </p:pic>
      <p:sp>
        <p:nvSpPr>
          <p:cNvPr id="6" name="Footer Placeholder 4">
            <a:extLst>
              <a:ext uri="{FF2B5EF4-FFF2-40B4-BE49-F238E27FC236}">
                <a16:creationId xmlns:a16="http://schemas.microsoft.com/office/drawing/2014/main" id="{3563C184-FCF1-75D6-997C-89D2DE041987}"/>
              </a:ext>
            </a:extLst>
          </p:cNvPr>
          <p:cNvSpPr>
            <a:spLocks noGrp="1"/>
          </p:cNvSpPr>
          <p:nvPr>
            <p:ph type="ftr" sz="quarter" idx="11"/>
          </p:nvPr>
        </p:nvSpPr>
        <p:spPr>
          <a:xfrm>
            <a:off x="3213100" y="6508190"/>
            <a:ext cx="9664700" cy="288925"/>
          </a:xfrm>
        </p:spPr>
        <p:txBody>
          <a:bodyPr/>
          <a:lstStyle/>
          <a:p>
            <a:r>
              <a:rPr lang="en-GB" sz="2400" b="1" dirty="0" err="1">
                <a:solidFill>
                  <a:schemeClr val="bg1"/>
                </a:solidFill>
              </a:rPr>
              <a:t>Lincoff</a:t>
            </a:r>
            <a:r>
              <a:rPr lang="en-GB" sz="2400" b="1" dirty="0">
                <a:solidFill>
                  <a:schemeClr val="bg1"/>
                </a:solidFill>
              </a:rPr>
              <a:t> AM et al NEJM 2023; DOI: 10.1056/NEJMoa2307563</a:t>
            </a:r>
          </a:p>
        </p:txBody>
      </p:sp>
    </p:spTree>
    <p:extLst>
      <p:ext uri="{BB962C8B-B14F-4D97-AF65-F5344CB8AC3E}">
        <p14:creationId xmlns:p14="http://schemas.microsoft.com/office/powerpoint/2010/main" val="22091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945867" y="1945385"/>
            <a:ext cx="8126095" cy="4173220"/>
          </a:xfrm>
          <a:custGeom>
            <a:avLst/>
            <a:gdLst/>
            <a:ahLst/>
            <a:cxnLst/>
            <a:rect l="l" t="t" r="r" b="b"/>
            <a:pathLst>
              <a:path w="8126095" h="4173220">
                <a:moveTo>
                  <a:pt x="0" y="196723"/>
                </a:moveTo>
                <a:lnTo>
                  <a:pt x="5198" y="151635"/>
                </a:lnTo>
                <a:lnTo>
                  <a:pt x="20006" y="110236"/>
                </a:lnTo>
                <a:lnTo>
                  <a:pt x="43237" y="73708"/>
                </a:lnTo>
                <a:lnTo>
                  <a:pt x="73708" y="43237"/>
                </a:lnTo>
                <a:lnTo>
                  <a:pt x="110236" y="20006"/>
                </a:lnTo>
                <a:lnTo>
                  <a:pt x="151635" y="5198"/>
                </a:lnTo>
                <a:lnTo>
                  <a:pt x="196722" y="0"/>
                </a:lnTo>
                <a:lnTo>
                  <a:pt x="7929117" y="0"/>
                </a:lnTo>
                <a:lnTo>
                  <a:pt x="7974252" y="5198"/>
                </a:lnTo>
                <a:lnTo>
                  <a:pt x="8015685" y="20006"/>
                </a:lnTo>
                <a:lnTo>
                  <a:pt x="8052235" y="43237"/>
                </a:lnTo>
                <a:lnTo>
                  <a:pt x="8082720" y="73708"/>
                </a:lnTo>
                <a:lnTo>
                  <a:pt x="8105959" y="110236"/>
                </a:lnTo>
                <a:lnTo>
                  <a:pt x="8120768" y="151635"/>
                </a:lnTo>
                <a:lnTo>
                  <a:pt x="8125967" y="196723"/>
                </a:lnTo>
                <a:lnTo>
                  <a:pt x="8125967" y="3975925"/>
                </a:lnTo>
                <a:lnTo>
                  <a:pt x="8120768" y="4021048"/>
                </a:lnTo>
                <a:lnTo>
                  <a:pt x="8105959" y="4062469"/>
                </a:lnTo>
                <a:lnTo>
                  <a:pt x="8082720" y="4099007"/>
                </a:lnTo>
                <a:lnTo>
                  <a:pt x="8052235" y="4129481"/>
                </a:lnTo>
                <a:lnTo>
                  <a:pt x="8015685" y="4152711"/>
                </a:lnTo>
                <a:lnTo>
                  <a:pt x="7974252" y="4167514"/>
                </a:lnTo>
                <a:lnTo>
                  <a:pt x="7929117" y="4172712"/>
                </a:lnTo>
                <a:lnTo>
                  <a:pt x="196722" y="4172712"/>
                </a:lnTo>
                <a:lnTo>
                  <a:pt x="151635" y="4167514"/>
                </a:lnTo>
                <a:lnTo>
                  <a:pt x="110236" y="4152711"/>
                </a:lnTo>
                <a:lnTo>
                  <a:pt x="73708" y="4129481"/>
                </a:lnTo>
                <a:lnTo>
                  <a:pt x="43237" y="4099007"/>
                </a:lnTo>
                <a:lnTo>
                  <a:pt x="20006" y="4062469"/>
                </a:lnTo>
                <a:lnTo>
                  <a:pt x="5198" y="4021048"/>
                </a:lnTo>
                <a:lnTo>
                  <a:pt x="0" y="3975925"/>
                </a:lnTo>
                <a:lnTo>
                  <a:pt x="0" y="196723"/>
                </a:lnTo>
                <a:close/>
              </a:path>
            </a:pathLst>
          </a:custGeom>
          <a:ln w="19050">
            <a:solidFill>
              <a:srgbClr val="D7EAF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5" name="object 5"/>
          <p:cNvSpPr txBox="1"/>
          <p:nvPr/>
        </p:nvSpPr>
        <p:spPr>
          <a:xfrm>
            <a:off x="1020331" y="84411"/>
            <a:ext cx="10466376" cy="1243930"/>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AU" sz="4000" b="1" i="0" u="none" strike="noStrike" kern="1200" cap="none" spc="80" normalizeH="0" baseline="0" noProof="0" dirty="0">
                <a:ln>
                  <a:noFill/>
                </a:ln>
                <a:solidFill>
                  <a:srgbClr val="FF0000"/>
                </a:solidFill>
                <a:effectLst/>
                <a:uLnTx/>
                <a:uFillTx/>
                <a:latin typeface="Arial"/>
                <a:ea typeface="+mn-ea"/>
                <a:cs typeface="Arial"/>
              </a:rPr>
              <a:t>S</a:t>
            </a:r>
            <a:r>
              <a:rPr kumimoji="0" sz="4000" b="1" i="0" u="none" strike="noStrike" kern="1200" cap="none" spc="80" normalizeH="0" baseline="0" noProof="0" dirty="0">
                <a:ln>
                  <a:noFill/>
                </a:ln>
                <a:solidFill>
                  <a:srgbClr val="FF0000"/>
                </a:solidFill>
                <a:effectLst/>
                <a:uLnTx/>
                <a:uFillTx/>
                <a:latin typeface="Arial"/>
                <a:ea typeface="+mn-ea"/>
                <a:cs typeface="Arial"/>
              </a:rPr>
              <a:t>emaglutide</a:t>
            </a:r>
            <a:r>
              <a:rPr kumimoji="0" sz="4000" b="1" i="0" u="none" strike="noStrike" kern="1200" cap="none" spc="0" normalizeH="0" baseline="0" noProof="0" dirty="0">
                <a:ln>
                  <a:noFill/>
                </a:ln>
                <a:solidFill>
                  <a:srgbClr val="FF0000"/>
                </a:solidFill>
                <a:effectLst/>
                <a:uLnTx/>
                <a:uFillTx/>
                <a:latin typeface="Arial"/>
                <a:ea typeface="+mn-ea"/>
                <a:cs typeface="Arial"/>
              </a:rPr>
              <a:t>1</a:t>
            </a:r>
            <a:r>
              <a:rPr kumimoji="0" sz="4000" b="1" i="0" u="none" strike="noStrike" kern="1200" cap="none" spc="-50" normalizeH="0" baseline="0" noProof="0" dirty="0">
                <a:ln>
                  <a:noFill/>
                </a:ln>
                <a:solidFill>
                  <a:srgbClr val="FF0000"/>
                </a:solidFill>
                <a:effectLst/>
                <a:uLnTx/>
                <a:uFillTx/>
                <a:latin typeface="Arial"/>
                <a:ea typeface="+mn-ea"/>
                <a:cs typeface="Arial"/>
              </a:rPr>
              <a:t> </a:t>
            </a:r>
            <a:r>
              <a:rPr kumimoji="0" sz="4000" b="1" i="0" u="none" strike="noStrike" kern="1200" cap="none" spc="180" normalizeH="0" baseline="0" noProof="0" dirty="0">
                <a:ln>
                  <a:noFill/>
                </a:ln>
                <a:solidFill>
                  <a:srgbClr val="FF0000"/>
                </a:solidFill>
                <a:effectLst/>
                <a:uLnTx/>
                <a:uFillTx/>
                <a:latin typeface="Arial"/>
                <a:ea typeface="+mn-ea"/>
                <a:cs typeface="Arial"/>
              </a:rPr>
              <a:t>mg</a:t>
            </a:r>
            <a:r>
              <a:rPr kumimoji="0" lang="en-AU" sz="4000" b="1" i="0" u="none" strike="noStrike" kern="1200" cap="none" spc="180" normalizeH="0" baseline="0" noProof="0" dirty="0">
                <a:ln>
                  <a:noFill/>
                </a:ln>
                <a:solidFill>
                  <a:srgbClr val="FF0000"/>
                </a:solidFill>
                <a:effectLst/>
                <a:uLnTx/>
                <a:uFillTx/>
                <a:latin typeface="Arial"/>
                <a:ea typeface="+mn-ea"/>
                <a:cs typeface="Arial"/>
              </a:rPr>
              <a:t>:</a:t>
            </a:r>
            <a:r>
              <a:rPr kumimoji="0" sz="4000" b="1" i="0" u="none" strike="noStrike" kern="1200" cap="none" spc="-30" normalizeH="0" baseline="0" noProof="0" dirty="0">
                <a:ln>
                  <a:noFill/>
                </a:ln>
                <a:solidFill>
                  <a:srgbClr val="FF0000"/>
                </a:solidFill>
                <a:effectLst/>
                <a:uLnTx/>
                <a:uFillTx/>
                <a:latin typeface="Arial"/>
                <a:ea typeface="+mn-ea"/>
                <a:cs typeface="Arial"/>
              </a:rPr>
              <a:t> </a:t>
            </a:r>
            <a:r>
              <a:rPr kumimoji="0" sz="4000" b="1" i="0" u="none" strike="noStrike" kern="1200" cap="none" spc="0" normalizeH="0" baseline="0" noProof="0" dirty="0">
                <a:ln>
                  <a:noFill/>
                </a:ln>
                <a:solidFill>
                  <a:srgbClr val="FF0000"/>
                </a:solidFill>
                <a:effectLst/>
                <a:uLnTx/>
                <a:uFillTx/>
                <a:latin typeface="Arial"/>
                <a:ea typeface="+mn-ea"/>
                <a:cs typeface="Arial"/>
              </a:rPr>
              <a:t>24%</a:t>
            </a:r>
            <a:r>
              <a:rPr kumimoji="0" sz="4000" b="1" i="0" u="none" strike="noStrike" kern="1200" cap="none" spc="-45" normalizeH="0" baseline="0" noProof="0" dirty="0">
                <a:ln>
                  <a:noFill/>
                </a:ln>
                <a:solidFill>
                  <a:srgbClr val="FF0000"/>
                </a:solidFill>
                <a:effectLst/>
                <a:uLnTx/>
                <a:uFillTx/>
                <a:latin typeface="Arial"/>
                <a:ea typeface="+mn-ea"/>
                <a:cs typeface="Arial"/>
              </a:rPr>
              <a:t> </a:t>
            </a:r>
            <a:r>
              <a:rPr kumimoji="0" lang="en-AU" sz="4000" b="1" i="0" u="none" strike="noStrike" kern="1200" cap="none" spc="70" normalizeH="0" baseline="0" noProof="0" dirty="0">
                <a:ln>
                  <a:noFill/>
                </a:ln>
                <a:solidFill>
                  <a:srgbClr val="FF0000"/>
                </a:solidFill>
                <a:effectLst/>
                <a:uLnTx/>
                <a:uFillTx/>
                <a:latin typeface="Arial"/>
                <a:ea typeface="+mn-ea"/>
                <a:cs typeface="Arial"/>
              </a:rPr>
              <a:t>RRR </a:t>
            </a:r>
            <a:r>
              <a:rPr kumimoji="0" sz="4000" b="1" i="0" u="none" strike="noStrike" kern="1200" cap="none" spc="110" normalizeH="0" baseline="0" noProof="0" dirty="0">
                <a:ln>
                  <a:noFill/>
                </a:ln>
                <a:solidFill>
                  <a:srgbClr val="FF0000"/>
                </a:solidFill>
                <a:effectLst/>
                <a:uLnTx/>
                <a:uFillTx/>
                <a:latin typeface="Arial"/>
                <a:ea typeface="+mn-ea"/>
                <a:cs typeface="Arial"/>
              </a:rPr>
              <a:t>in</a:t>
            </a:r>
            <a:r>
              <a:rPr kumimoji="0" sz="4000" b="1" i="0" u="none" strike="noStrike" kern="1200" cap="none" spc="-30" normalizeH="0" baseline="0" noProof="0" dirty="0">
                <a:ln>
                  <a:noFill/>
                </a:ln>
                <a:solidFill>
                  <a:srgbClr val="FF0000"/>
                </a:solidFill>
                <a:effectLst/>
                <a:uLnTx/>
                <a:uFillTx/>
                <a:latin typeface="Arial"/>
                <a:ea typeface="+mn-ea"/>
                <a:cs typeface="Arial"/>
              </a:rPr>
              <a:t> </a:t>
            </a:r>
            <a:r>
              <a:rPr kumimoji="0" sz="4000" b="1" i="0" u="none" strike="noStrike" kern="1200" cap="none" spc="80" normalizeH="0" baseline="0" noProof="0" dirty="0">
                <a:ln>
                  <a:noFill/>
                </a:ln>
                <a:solidFill>
                  <a:srgbClr val="FF0000"/>
                </a:solidFill>
                <a:effectLst/>
                <a:uLnTx/>
                <a:uFillTx/>
                <a:latin typeface="Arial"/>
                <a:ea typeface="+mn-ea"/>
                <a:cs typeface="Arial"/>
              </a:rPr>
              <a:t>people</a:t>
            </a:r>
            <a:r>
              <a:rPr kumimoji="0" sz="4000" b="1" i="0" u="none" strike="noStrike" kern="1200" cap="none" spc="-45" normalizeH="0" baseline="0" noProof="0" dirty="0">
                <a:ln>
                  <a:noFill/>
                </a:ln>
                <a:solidFill>
                  <a:srgbClr val="FF0000"/>
                </a:solidFill>
                <a:effectLst/>
                <a:uLnTx/>
                <a:uFillTx/>
                <a:latin typeface="Arial"/>
                <a:ea typeface="+mn-ea"/>
                <a:cs typeface="Arial"/>
              </a:rPr>
              <a:t> </a:t>
            </a:r>
            <a:r>
              <a:rPr kumimoji="0" sz="4000" b="1" i="0" u="none" strike="noStrike" kern="1200" cap="none" spc="135" normalizeH="0" baseline="0" noProof="0" dirty="0">
                <a:ln>
                  <a:noFill/>
                </a:ln>
                <a:solidFill>
                  <a:srgbClr val="FF0000"/>
                </a:solidFill>
                <a:effectLst/>
                <a:uLnTx/>
                <a:uFillTx/>
                <a:latin typeface="Arial"/>
                <a:ea typeface="+mn-ea"/>
                <a:cs typeface="Arial"/>
              </a:rPr>
              <a:t>with</a:t>
            </a:r>
            <a:r>
              <a:rPr kumimoji="0" sz="4000" b="1" i="0" u="none" strike="noStrike" kern="1200" cap="none" spc="-30" normalizeH="0" baseline="0" noProof="0" dirty="0">
                <a:ln>
                  <a:noFill/>
                </a:ln>
                <a:solidFill>
                  <a:srgbClr val="FF0000"/>
                </a:solidFill>
                <a:effectLst/>
                <a:uLnTx/>
                <a:uFillTx/>
                <a:latin typeface="Arial"/>
                <a:ea typeface="+mn-ea"/>
                <a:cs typeface="Arial"/>
              </a:rPr>
              <a:t> </a:t>
            </a:r>
            <a:r>
              <a:rPr kumimoji="0" sz="4000" b="1" i="0" u="none" strike="noStrike" kern="1200" cap="none" spc="-120" normalizeH="0" baseline="0" noProof="0" dirty="0">
                <a:ln>
                  <a:noFill/>
                </a:ln>
                <a:solidFill>
                  <a:srgbClr val="FF0000"/>
                </a:solidFill>
                <a:effectLst/>
                <a:uLnTx/>
                <a:uFillTx/>
                <a:latin typeface="Arial"/>
                <a:ea typeface="+mn-ea"/>
                <a:cs typeface="Arial"/>
              </a:rPr>
              <a:t>CKD</a:t>
            </a:r>
            <a:r>
              <a:rPr kumimoji="0" sz="4000" b="1" i="0" u="none" strike="noStrike" kern="1200" cap="none" spc="-40" normalizeH="0" baseline="0" noProof="0" dirty="0">
                <a:ln>
                  <a:noFill/>
                </a:ln>
                <a:solidFill>
                  <a:srgbClr val="FF0000"/>
                </a:solidFill>
                <a:effectLst/>
                <a:uLnTx/>
                <a:uFillTx/>
                <a:latin typeface="Arial"/>
                <a:ea typeface="+mn-ea"/>
                <a:cs typeface="Arial"/>
              </a:rPr>
              <a:t> </a:t>
            </a:r>
            <a:r>
              <a:rPr kumimoji="0" sz="4000" b="1" i="0" u="none" strike="noStrike" kern="1200" cap="none" spc="90" normalizeH="0" baseline="0" noProof="0" dirty="0">
                <a:ln>
                  <a:noFill/>
                </a:ln>
                <a:solidFill>
                  <a:srgbClr val="FF0000"/>
                </a:solidFill>
                <a:effectLst/>
                <a:uLnTx/>
                <a:uFillTx/>
                <a:latin typeface="Arial"/>
                <a:ea typeface="+mn-ea"/>
                <a:cs typeface="Arial"/>
              </a:rPr>
              <a:t>and</a:t>
            </a:r>
            <a:r>
              <a:rPr kumimoji="0" sz="4000" b="1" i="0" u="none" strike="noStrike" kern="1200" cap="none" spc="-20" normalizeH="0" baseline="0" noProof="0" dirty="0">
                <a:ln>
                  <a:noFill/>
                </a:ln>
                <a:solidFill>
                  <a:srgbClr val="FF0000"/>
                </a:solidFill>
                <a:effectLst/>
                <a:uLnTx/>
                <a:uFillTx/>
                <a:latin typeface="Arial"/>
                <a:ea typeface="+mn-ea"/>
                <a:cs typeface="Arial"/>
              </a:rPr>
              <a:t> </a:t>
            </a:r>
            <a:r>
              <a:rPr kumimoji="0" sz="4000" b="1" i="0" u="none" strike="noStrike" kern="1200" cap="none" spc="-25" normalizeH="0" baseline="0" noProof="0" dirty="0">
                <a:ln>
                  <a:noFill/>
                </a:ln>
                <a:solidFill>
                  <a:srgbClr val="FF0000"/>
                </a:solidFill>
                <a:effectLst/>
                <a:uLnTx/>
                <a:uFillTx/>
                <a:latin typeface="Arial"/>
                <a:ea typeface="+mn-ea"/>
                <a:cs typeface="Arial"/>
              </a:rPr>
              <a:t>T2D</a:t>
            </a:r>
            <a:endParaRPr kumimoji="0" sz="4000" b="1" i="0" u="none" strike="noStrike" kern="1200" cap="none" spc="0" normalizeH="0" baseline="0" noProof="0" dirty="0">
              <a:ln>
                <a:noFill/>
              </a:ln>
              <a:solidFill>
                <a:srgbClr val="FF0000"/>
              </a:solidFill>
              <a:effectLst/>
              <a:uLnTx/>
              <a:uFillTx/>
              <a:latin typeface="Arial"/>
              <a:ea typeface="+mn-ea"/>
              <a:cs typeface="Arial"/>
            </a:endParaRPr>
          </a:p>
        </p:txBody>
      </p:sp>
      <p:sp>
        <p:nvSpPr>
          <p:cNvPr id="9" name="object 9"/>
          <p:cNvSpPr txBox="1"/>
          <p:nvPr/>
        </p:nvSpPr>
        <p:spPr>
          <a:xfrm>
            <a:off x="706435" y="1945385"/>
            <a:ext cx="3740150" cy="4173220"/>
          </a:xfrm>
          <a:prstGeom prst="rect">
            <a:avLst/>
          </a:prstGeom>
          <a:solidFill>
            <a:srgbClr val="D7EAF8"/>
          </a:solidFill>
          <a:ln w="19050">
            <a:solidFill>
              <a:srgbClr val="D7EAF8"/>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175"/>
              </a:spcBef>
              <a:spcAft>
                <a:spcPts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Times New Roman"/>
              <a:ea typeface="+mn-ea"/>
              <a:cs typeface="Times New Roman"/>
            </a:endParaRPr>
          </a:p>
          <a:p>
            <a:pPr marL="358775" marR="14605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1864"/>
                </a:solidFill>
                <a:effectLst/>
                <a:uLnTx/>
                <a:uFillTx/>
                <a:latin typeface="Arial"/>
                <a:ea typeface="+mn-ea"/>
                <a:cs typeface="Arial"/>
              </a:rPr>
              <a:t>Time</a:t>
            </a:r>
            <a:r>
              <a:rPr kumimoji="0" sz="1600" b="0" i="0" u="none" strike="noStrike" kern="1200" cap="none" spc="95" normalizeH="0" baseline="0" noProof="0" dirty="0">
                <a:ln>
                  <a:noFill/>
                </a:ln>
                <a:solidFill>
                  <a:srgbClr val="001864"/>
                </a:solidFill>
                <a:effectLst/>
                <a:uLnTx/>
                <a:uFillTx/>
                <a:latin typeface="Arial"/>
                <a:ea typeface="+mn-ea"/>
                <a:cs typeface="Arial"/>
              </a:rPr>
              <a:t> </a:t>
            </a:r>
            <a:r>
              <a:rPr kumimoji="0" sz="1600" b="0" i="0" u="none" strike="noStrike" kern="1200" cap="none" spc="100" normalizeH="0" baseline="0" noProof="0" dirty="0">
                <a:ln>
                  <a:noFill/>
                </a:ln>
                <a:solidFill>
                  <a:srgbClr val="001864"/>
                </a:solidFill>
                <a:effectLst/>
                <a:uLnTx/>
                <a:uFillTx/>
                <a:latin typeface="Arial"/>
                <a:ea typeface="+mn-ea"/>
                <a:cs typeface="Arial"/>
              </a:rPr>
              <a:t>to</a:t>
            </a:r>
            <a:r>
              <a:rPr kumimoji="0" sz="1600" b="0" i="0" u="none" strike="noStrike" kern="1200" cap="none" spc="55" normalizeH="0" baseline="0" noProof="0" dirty="0">
                <a:ln>
                  <a:noFill/>
                </a:ln>
                <a:solidFill>
                  <a:srgbClr val="001864"/>
                </a:solidFill>
                <a:effectLst/>
                <a:uLnTx/>
                <a:uFillTx/>
                <a:latin typeface="Arial"/>
                <a:ea typeface="+mn-ea"/>
                <a:cs typeface="Arial"/>
              </a:rPr>
              <a:t> </a:t>
            </a:r>
            <a:r>
              <a:rPr kumimoji="0" sz="1600" b="0" i="0" u="none" strike="noStrike" kern="1200" cap="none" spc="70" normalizeH="0" baseline="0" noProof="0" dirty="0">
                <a:ln>
                  <a:noFill/>
                </a:ln>
                <a:solidFill>
                  <a:srgbClr val="001864"/>
                </a:solidFill>
                <a:effectLst/>
                <a:uLnTx/>
                <a:uFillTx/>
                <a:latin typeface="Arial"/>
                <a:ea typeface="+mn-ea"/>
                <a:cs typeface="Arial"/>
              </a:rPr>
              <a:t>first</a:t>
            </a:r>
            <a:r>
              <a:rPr kumimoji="0" sz="1600" b="0" i="0" u="none" strike="noStrike" kern="1200" cap="none" spc="80" normalizeH="0" baseline="0" noProof="0" dirty="0">
                <a:ln>
                  <a:noFill/>
                </a:ln>
                <a:solidFill>
                  <a:srgbClr val="001864"/>
                </a:solidFill>
                <a:effectLst/>
                <a:uLnTx/>
                <a:uFillTx/>
                <a:latin typeface="Arial"/>
                <a:ea typeface="+mn-ea"/>
                <a:cs typeface="Arial"/>
              </a:rPr>
              <a:t> </a:t>
            </a:r>
            <a:r>
              <a:rPr kumimoji="0" sz="1600" b="0" i="0" u="none" strike="noStrike" kern="1200" cap="none" spc="0" normalizeH="0" baseline="0" noProof="0" dirty="0">
                <a:ln>
                  <a:noFill/>
                </a:ln>
                <a:solidFill>
                  <a:srgbClr val="001864"/>
                </a:solidFill>
                <a:effectLst/>
                <a:uLnTx/>
                <a:uFillTx/>
                <a:latin typeface="Arial"/>
                <a:ea typeface="+mn-ea"/>
                <a:cs typeface="Arial"/>
              </a:rPr>
              <a:t>occurrence</a:t>
            </a:r>
            <a:r>
              <a:rPr kumimoji="0" sz="1600" b="0" i="0" u="none" strike="noStrike" kern="1200" cap="none" spc="80" normalizeH="0" baseline="0" noProof="0" dirty="0">
                <a:ln>
                  <a:noFill/>
                </a:ln>
                <a:solidFill>
                  <a:srgbClr val="001864"/>
                </a:solidFill>
                <a:effectLst/>
                <a:uLnTx/>
                <a:uFillTx/>
                <a:latin typeface="Arial"/>
                <a:ea typeface="+mn-ea"/>
                <a:cs typeface="Arial"/>
              </a:rPr>
              <a:t> of </a:t>
            </a:r>
            <a:r>
              <a:rPr kumimoji="0" sz="1600" b="0" i="0" u="none" strike="noStrike" kern="1200" cap="none" spc="-50" normalizeH="0" baseline="0" noProof="0" dirty="0">
                <a:ln>
                  <a:noFill/>
                </a:ln>
                <a:solidFill>
                  <a:srgbClr val="001864"/>
                </a:solidFill>
                <a:effectLst/>
                <a:uLnTx/>
                <a:uFillTx/>
                <a:latin typeface="Arial"/>
                <a:ea typeface="+mn-ea"/>
                <a:cs typeface="Arial"/>
              </a:rPr>
              <a:t>a </a:t>
            </a:r>
            <a:r>
              <a:rPr kumimoji="0" sz="1600" b="0" i="0" u="none" strike="noStrike" kern="1200" cap="none" spc="50" normalizeH="0" baseline="0" noProof="0" dirty="0">
                <a:ln>
                  <a:noFill/>
                </a:ln>
                <a:solidFill>
                  <a:srgbClr val="001864"/>
                </a:solidFill>
                <a:effectLst/>
                <a:uLnTx/>
                <a:uFillTx/>
                <a:latin typeface="Arial"/>
                <a:ea typeface="+mn-ea"/>
                <a:cs typeface="Arial"/>
              </a:rPr>
              <a:t>composite</a:t>
            </a:r>
            <a:r>
              <a:rPr kumimoji="0" sz="1600" b="0" i="0" u="none" strike="noStrike" kern="1200" cap="none" spc="100" normalizeH="0" baseline="0" noProof="0" dirty="0">
                <a:ln>
                  <a:noFill/>
                </a:ln>
                <a:solidFill>
                  <a:srgbClr val="001864"/>
                </a:solidFill>
                <a:effectLst/>
                <a:uLnTx/>
                <a:uFillTx/>
                <a:latin typeface="Arial"/>
                <a:ea typeface="+mn-ea"/>
                <a:cs typeface="Arial"/>
              </a:rPr>
              <a:t> </a:t>
            </a:r>
            <a:r>
              <a:rPr kumimoji="0" sz="1600" b="0" i="0" u="none" strike="noStrike" kern="1200" cap="none" spc="80" normalizeH="0" baseline="0" noProof="0" dirty="0">
                <a:ln>
                  <a:noFill/>
                </a:ln>
                <a:solidFill>
                  <a:srgbClr val="001864"/>
                </a:solidFill>
                <a:effectLst/>
                <a:uLnTx/>
                <a:uFillTx/>
                <a:latin typeface="Arial"/>
                <a:ea typeface="+mn-ea"/>
                <a:cs typeface="Arial"/>
              </a:rPr>
              <a:t>endpoint</a:t>
            </a:r>
            <a:r>
              <a:rPr kumimoji="0" sz="1600" b="0" i="0" u="none" strike="noStrike" kern="1200" cap="none" spc="135" normalizeH="0" baseline="0" noProof="0" dirty="0">
                <a:ln>
                  <a:noFill/>
                </a:ln>
                <a:solidFill>
                  <a:srgbClr val="001864"/>
                </a:solidFill>
                <a:effectLst/>
                <a:uLnTx/>
                <a:uFillTx/>
                <a:latin typeface="Arial"/>
                <a:ea typeface="+mn-ea"/>
                <a:cs typeface="Arial"/>
              </a:rPr>
              <a:t> </a:t>
            </a:r>
            <a:r>
              <a:rPr kumimoji="0" sz="1600" b="0" i="0" u="none" strike="noStrike" kern="1200" cap="none" spc="10" normalizeH="0" baseline="0" noProof="0" dirty="0">
                <a:ln>
                  <a:noFill/>
                </a:ln>
                <a:solidFill>
                  <a:srgbClr val="001864"/>
                </a:solidFill>
                <a:effectLst/>
                <a:uLnTx/>
                <a:uFillTx/>
                <a:latin typeface="Arial"/>
                <a:ea typeface="+mn-ea"/>
                <a:cs typeface="Arial"/>
              </a:rPr>
              <a:t>consisting</a:t>
            </a:r>
            <a:r>
              <a:rPr kumimoji="0" sz="1600" b="0" i="0" u="none" strike="noStrike" kern="1200" cap="none" spc="90" normalizeH="0" baseline="0" noProof="0" dirty="0">
                <a:ln>
                  <a:noFill/>
                </a:ln>
                <a:solidFill>
                  <a:srgbClr val="001864"/>
                </a:solidFill>
                <a:effectLst/>
                <a:uLnTx/>
                <a:uFillTx/>
                <a:latin typeface="Arial"/>
                <a:ea typeface="+mn-ea"/>
                <a:cs typeface="Arial"/>
              </a:rPr>
              <a:t> </a:t>
            </a:r>
            <a:r>
              <a:rPr kumimoji="0" sz="1600" b="0" i="0" u="none" strike="noStrike" kern="1200" cap="none" spc="-25" normalizeH="0" baseline="0" noProof="0" dirty="0">
                <a:ln>
                  <a:noFill/>
                </a:ln>
                <a:solidFill>
                  <a:srgbClr val="001864"/>
                </a:solidFill>
                <a:effectLst/>
                <a:uLnTx/>
                <a:uFillTx/>
                <a:latin typeface="Arial"/>
                <a:ea typeface="+mn-ea"/>
                <a:cs typeface="Arial"/>
              </a:rPr>
              <a:t>of:</a:t>
            </a:r>
            <a:endParaRPr kumimoji="0" sz="16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266700" algn="l" defTabSz="914400" rtl="0" eaLnBrk="1" fontAlgn="auto" latinLnBrk="0" hangingPunct="1">
              <a:lnSpc>
                <a:spcPct val="100000"/>
              </a:lnSpc>
              <a:spcBef>
                <a:spcPts val="810"/>
              </a:spcBef>
              <a:spcAft>
                <a:spcPts val="0"/>
              </a:spcAft>
              <a:buClrTx/>
              <a:buSzTx/>
              <a:buFontTx/>
              <a:buChar char="•"/>
              <a:tabLst>
                <a:tab pos="625475" algn="l"/>
              </a:tabLst>
              <a:defRPr/>
            </a:pPr>
            <a:r>
              <a:rPr kumimoji="0" sz="1400" b="0" i="0" u="none" strike="noStrike" kern="1200" cap="none" spc="0" normalizeH="0" baseline="0" noProof="0" dirty="0">
                <a:ln>
                  <a:noFill/>
                </a:ln>
                <a:solidFill>
                  <a:srgbClr val="001864"/>
                </a:solidFill>
                <a:effectLst/>
                <a:uLnTx/>
                <a:uFillTx/>
                <a:latin typeface="Arial"/>
                <a:ea typeface="+mn-ea"/>
                <a:cs typeface="Arial"/>
              </a:rPr>
              <a:t>Onset </a:t>
            </a:r>
            <a:r>
              <a:rPr kumimoji="0" sz="1400" b="0" i="0" u="none" strike="noStrike" kern="1200" cap="none" spc="80" normalizeH="0" baseline="0" noProof="0" dirty="0">
                <a:ln>
                  <a:noFill/>
                </a:ln>
                <a:solidFill>
                  <a:srgbClr val="001864"/>
                </a:solidFill>
                <a:effectLst/>
                <a:uLnTx/>
                <a:uFillTx/>
                <a:latin typeface="Arial"/>
                <a:ea typeface="+mn-ea"/>
                <a:cs typeface="Arial"/>
              </a:rPr>
              <a:t>of</a:t>
            </a:r>
            <a:r>
              <a:rPr kumimoji="0" sz="1400" b="0" i="0" u="none" strike="noStrike" kern="1200" cap="none" spc="40" normalizeH="0" baseline="0" noProof="0" dirty="0">
                <a:ln>
                  <a:noFill/>
                </a:ln>
                <a:solidFill>
                  <a:srgbClr val="001864"/>
                </a:solidFill>
                <a:effectLst/>
                <a:uLnTx/>
                <a:uFillTx/>
                <a:latin typeface="Arial"/>
                <a:ea typeface="+mn-ea"/>
                <a:cs typeface="Arial"/>
              </a:rPr>
              <a:t> </a:t>
            </a:r>
            <a:r>
              <a:rPr kumimoji="0" sz="1400" b="0" i="0" u="none" strike="noStrike" kern="1200" cap="none" spc="50" normalizeH="0" baseline="0" noProof="0" dirty="0">
                <a:ln>
                  <a:noFill/>
                </a:ln>
                <a:solidFill>
                  <a:srgbClr val="001864"/>
                </a:solidFill>
                <a:effectLst/>
                <a:uLnTx/>
                <a:uFillTx/>
                <a:latin typeface="Arial"/>
                <a:ea typeface="+mn-ea"/>
                <a:cs typeface="Arial"/>
              </a:rPr>
              <a:t>persistent</a:t>
            </a:r>
            <a:r>
              <a:rPr kumimoji="0" sz="1400" b="0" i="0" u="none" strike="noStrike" kern="1200" cap="none" spc="10" normalizeH="0" baseline="0" noProof="0" dirty="0">
                <a:ln>
                  <a:noFill/>
                </a:ln>
                <a:solidFill>
                  <a:srgbClr val="001864"/>
                </a:solidFill>
                <a:effectLst/>
                <a:uLnTx/>
                <a:uFillTx/>
                <a:latin typeface="Arial"/>
                <a:ea typeface="+mn-ea"/>
                <a:cs typeface="Arial"/>
              </a:rPr>
              <a:t> </a:t>
            </a:r>
            <a:r>
              <a:rPr kumimoji="0" sz="1400" b="0" i="0" u="none" strike="noStrike" kern="1200" cap="none" spc="0" normalizeH="0" baseline="0" noProof="0" dirty="0">
                <a:ln>
                  <a:noFill/>
                </a:ln>
                <a:solidFill>
                  <a:srgbClr val="001864"/>
                </a:solidFill>
                <a:effectLst/>
                <a:uLnTx/>
                <a:uFillTx/>
                <a:latin typeface="Arial"/>
                <a:ea typeface="+mn-ea"/>
                <a:cs typeface="Arial"/>
              </a:rPr>
              <a:t>≥50%</a:t>
            </a:r>
            <a:r>
              <a:rPr kumimoji="0" sz="1400" b="0" i="0" u="none" strike="noStrike" kern="1200" cap="none" spc="15" normalizeH="0" baseline="0" noProof="0" dirty="0">
                <a:ln>
                  <a:noFill/>
                </a:ln>
                <a:solidFill>
                  <a:srgbClr val="001864"/>
                </a:solidFill>
                <a:effectLst/>
                <a:uLnTx/>
                <a:uFillTx/>
                <a:latin typeface="Arial"/>
                <a:ea typeface="+mn-ea"/>
                <a:cs typeface="Arial"/>
              </a:rPr>
              <a:t> </a:t>
            </a:r>
            <a:r>
              <a:rPr kumimoji="0" sz="1400" b="0" i="0" u="none" strike="noStrike" kern="1200" cap="none" spc="50" normalizeH="0" baseline="0" noProof="0" dirty="0">
                <a:ln>
                  <a:noFill/>
                </a:ln>
                <a:solidFill>
                  <a:srgbClr val="001864"/>
                </a:solidFill>
                <a:effectLst/>
                <a:uLnTx/>
                <a:uFillTx/>
                <a:latin typeface="Arial"/>
                <a:ea typeface="+mn-ea"/>
                <a:cs typeface="Arial"/>
              </a:rPr>
              <a:t>reduction</a:t>
            </a:r>
            <a:endParaRPr kumimoji="0" sz="14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70" normalizeH="0" baseline="0" noProof="0" dirty="0">
                <a:ln>
                  <a:noFill/>
                </a:ln>
                <a:solidFill>
                  <a:srgbClr val="001864"/>
                </a:solidFill>
                <a:effectLst/>
                <a:uLnTx/>
                <a:uFillTx/>
                <a:latin typeface="Arial"/>
                <a:ea typeface="+mn-ea"/>
                <a:cs typeface="Arial"/>
              </a:rPr>
              <a:t>in</a:t>
            </a:r>
            <a:r>
              <a:rPr kumimoji="0" sz="1400" b="0" i="0" u="none" strike="noStrike" kern="1200" cap="none" spc="-35" normalizeH="0" baseline="0" noProof="0" dirty="0">
                <a:ln>
                  <a:noFill/>
                </a:ln>
                <a:solidFill>
                  <a:srgbClr val="001864"/>
                </a:solidFill>
                <a:effectLst/>
                <a:uLnTx/>
                <a:uFillTx/>
                <a:latin typeface="Arial"/>
                <a:ea typeface="+mn-ea"/>
                <a:cs typeface="Arial"/>
              </a:rPr>
              <a:t> </a:t>
            </a:r>
            <a:r>
              <a:rPr kumimoji="0" sz="1400" b="0" i="0" u="none" strike="noStrike" kern="1200" cap="none" spc="-85" normalizeH="0" baseline="0" noProof="0" dirty="0">
                <a:ln>
                  <a:noFill/>
                </a:ln>
                <a:solidFill>
                  <a:srgbClr val="001864"/>
                </a:solidFill>
                <a:effectLst/>
                <a:uLnTx/>
                <a:uFillTx/>
                <a:latin typeface="Arial"/>
                <a:ea typeface="+mn-ea"/>
                <a:cs typeface="Arial"/>
              </a:rPr>
              <a:t>eGFR</a:t>
            </a:r>
            <a:r>
              <a:rPr kumimoji="0" sz="1400" b="0" i="0" u="none" strike="noStrike" kern="1200" cap="none" spc="-15" normalizeH="0" baseline="0" noProof="0" dirty="0">
                <a:ln>
                  <a:noFill/>
                </a:ln>
                <a:solidFill>
                  <a:srgbClr val="001864"/>
                </a:solidFill>
                <a:effectLst/>
                <a:uLnTx/>
                <a:uFillTx/>
                <a:latin typeface="Arial"/>
                <a:ea typeface="+mn-ea"/>
                <a:cs typeface="Arial"/>
              </a:rPr>
              <a:t> </a:t>
            </a:r>
            <a:r>
              <a:rPr kumimoji="0" sz="1400" b="0" i="0" u="none" strike="noStrike" kern="1200" cap="none" spc="60" normalizeH="0" baseline="0" noProof="0" dirty="0">
                <a:ln>
                  <a:noFill/>
                </a:ln>
                <a:solidFill>
                  <a:srgbClr val="001864"/>
                </a:solidFill>
                <a:effectLst/>
                <a:uLnTx/>
                <a:uFillTx/>
                <a:latin typeface="Arial"/>
                <a:ea typeface="+mn-ea"/>
                <a:cs typeface="Arial"/>
              </a:rPr>
              <a:t>compared</a:t>
            </a:r>
            <a:r>
              <a:rPr kumimoji="0" sz="1400" b="0" i="0" u="none" strike="noStrike" kern="1200" cap="none" spc="-40" normalizeH="0" baseline="0" noProof="0" dirty="0">
                <a:ln>
                  <a:noFill/>
                </a:ln>
                <a:solidFill>
                  <a:srgbClr val="001864"/>
                </a:solidFill>
                <a:effectLst/>
                <a:uLnTx/>
                <a:uFillTx/>
                <a:latin typeface="Arial"/>
                <a:ea typeface="+mn-ea"/>
                <a:cs typeface="Arial"/>
              </a:rPr>
              <a:t> </a:t>
            </a:r>
            <a:r>
              <a:rPr kumimoji="0" sz="1400" b="0" i="0" u="none" strike="noStrike" kern="1200" cap="none" spc="80" normalizeH="0" baseline="0" noProof="0" dirty="0">
                <a:ln>
                  <a:noFill/>
                </a:ln>
                <a:solidFill>
                  <a:srgbClr val="001864"/>
                </a:solidFill>
                <a:effectLst/>
                <a:uLnTx/>
                <a:uFillTx/>
                <a:latin typeface="Arial"/>
                <a:ea typeface="+mn-ea"/>
                <a:cs typeface="Arial"/>
              </a:rPr>
              <a:t>with</a:t>
            </a:r>
            <a:r>
              <a:rPr kumimoji="0" sz="1400" b="0" i="0" u="none" strike="noStrike" kern="1200" cap="none" spc="-30" normalizeH="0" baseline="0" noProof="0" dirty="0">
                <a:ln>
                  <a:noFill/>
                </a:ln>
                <a:solidFill>
                  <a:srgbClr val="001864"/>
                </a:solidFill>
                <a:effectLst/>
                <a:uLnTx/>
                <a:uFillTx/>
                <a:latin typeface="Arial"/>
                <a:ea typeface="+mn-ea"/>
                <a:cs typeface="Arial"/>
              </a:rPr>
              <a:t> </a:t>
            </a:r>
            <a:r>
              <a:rPr kumimoji="0" sz="1400" b="0" i="0" u="none" strike="noStrike" kern="1200" cap="none" spc="-10" normalizeH="0" baseline="0" noProof="0" dirty="0">
                <a:ln>
                  <a:noFill/>
                </a:ln>
                <a:solidFill>
                  <a:srgbClr val="001864"/>
                </a:solidFill>
                <a:effectLst/>
                <a:uLnTx/>
                <a:uFillTx/>
                <a:latin typeface="Arial"/>
                <a:ea typeface="+mn-ea"/>
                <a:cs typeface="Arial"/>
              </a:rPr>
              <a:t>baseline</a:t>
            </a:r>
            <a:endParaRPr kumimoji="0" sz="14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266700" algn="l" defTabSz="914400" rtl="0" eaLnBrk="1" fontAlgn="auto" latinLnBrk="0" hangingPunct="1">
              <a:lnSpc>
                <a:spcPct val="100000"/>
              </a:lnSpc>
              <a:spcBef>
                <a:spcPts val="795"/>
              </a:spcBef>
              <a:spcAft>
                <a:spcPts val="0"/>
              </a:spcAft>
              <a:buClrTx/>
              <a:buSzTx/>
              <a:buFontTx/>
              <a:buChar char="•"/>
              <a:tabLst>
                <a:tab pos="625475" algn="l"/>
              </a:tabLst>
              <a:defRPr/>
            </a:pPr>
            <a:r>
              <a:rPr kumimoji="0" sz="1400" b="0" i="0" u="none" strike="noStrike" kern="1200" cap="none" spc="0" normalizeH="0" baseline="0" noProof="0" dirty="0">
                <a:ln>
                  <a:noFill/>
                </a:ln>
                <a:solidFill>
                  <a:srgbClr val="001864"/>
                </a:solidFill>
                <a:effectLst/>
                <a:uLnTx/>
                <a:uFillTx/>
                <a:latin typeface="Arial"/>
                <a:ea typeface="+mn-ea"/>
                <a:cs typeface="Arial"/>
              </a:rPr>
              <a:t>Onset</a:t>
            </a:r>
            <a:r>
              <a:rPr kumimoji="0" sz="1400" b="0" i="0" u="none" strike="noStrike" kern="1200" cap="none" spc="35" normalizeH="0" baseline="0" noProof="0" dirty="0">
                <a:ln>
                  <a:noFill/>
                </a:ln>
                <a:solidFill>
                  <a:srgbClr val="001864"/>
                </a:solidFill>
                <a:effectLst/>
                <a:uLnTx/>
                <a:uFillTx/>
                <a:latin typeface="Arial"/>
                <a:ea typeface="+mn-ea"/>
                <a:cs typeface="Arial"/>
              </a:rPr>
              <a:t> </a:t>
            </a:r>
            <a:r>
              <a:rPr kumimoji="0" sz="1400" b="0" i="0" u="none" strike="noStrike" kern="1200" cap="none" spc="80" normalizeH="0" baseline="0" noProof="0" dirty="0">
                <a:ln>
                  <a:noFill/>
                </a:ln>
                <a:solidFill>
                  <a:srgbClr val="001864"/>
                </a:solidFill>
                <a:effectLst/>
                <a:uLnTx/>
                <a:uFillTx/>
                <a:latin typeface="Arial"/>
                <a:ea typeface="+mn-ea"/>
                <a:cs typeface="Arial"/>
              </a:rPr>
              <a:t>of</a:t>
            </a:r>
            <a:r>
              <a:rPr kumimoji="0" sz="1400" b="0" i="0" u="none" strike="noStrike" kern="1200" cap="none" spc="75" normalizeH="0" baseline="0" noProof="0" dirty="0">
                <a:ln>
                  <a:noFill/>
                </a:ln>
                <a:solidFill>
                  <a:srgbClr val="001864"/>
                </a:solidFill>
                <a:effectLst/>
                <a:uLnTx/>
                <a:uFillTx/>
                <a:latin typeface="Arial"/>
                <a:ea typeface="+mn-ea"/>
                <a:cs typeface="Arial"/>
              </a:rPr>
              <a:t> </a:t>
            </a:r>
            <a:r>
              <a:rPr kumimoji="0" sz="1400" b="0" i="0" u="none" strike="noStrike" kern="1200" cap="none" spc="40" normalizeH="0" baseline="0" noProof="0" dirty="0">
                <a:ln>
                  <a:noFill/>
                </a:ln>
                <a:solidFill>
                  <a:srgbClr val="001864"/>
                </a:solidFill>
                <a:effectLst/>
                <a:uLnTx/>
                <a:uFillTx/>
                <a:latin typeface="Arial"/>
                <a:ea typeface="+mn-ea"/>
                <a:cs typeface="Arial"/>
              </a:rPr>
              <a:t>persistent</a:t>
            </a:r>
            <a:endParaRPr kumimoji="0" sz="14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90" normalizeH="0" baseline="0" noProof="0" dirty="0">
                <a:ln>
                  <a:noFill/>
                </a:ln>
                <a:solidFill>
                  <a:srgbClr val="001864"/>
                </a:solidFill>
                <a:effectLst/>
                <a:uLnTx/>
                <a:uFillTx/>
                <a:latin typeface="Arial"/>
                <a:ea typeface="+mn-ea"/>
                <a:cs typeface="Arial"/>
              </a:rPr>
              <a:t>eGFR</a:t>
            </a:r>
            <a:r>
              <a:rPr kumimoji="0" sz="1400" b="0" i="0" u="none" strike="noStrike" kern="1200" cap="none" spc="10" normalizeH="0" baseline="0" noProof="0" dirty="0">
                <a:ln>
                  <a:noFill/>
                </a:ln>
                <a:solidFill>
                  <a:srgbClr val="001864"/>
                </a:solidFill>
                <a:effectLst/>
                <a:uLnTx/>
                <a:uFillTx/>
                <a:latin typeface="Arial"/>
                <a:ea typeface="+mn-ea"/>
                <a:cs typeface="Arial"/>
              </a:rPr>
              <a:t> </a:t>
            </a:r>
            <a:r>
              <a:rPr kumimoji="0" sz="1400" b="0" i="0" u="none" strike="noStrike" kern="1200" cap="none" spc="0" normalizeH="0" baseline="0" noProof="0" dirty="0">
                <a:ln>
                  <a:noFill/>
                </a:ln>
                <a:solidFill>
                  <a:srgbClr val="001864"/>
                </a:solidFill>
                <a:effectLst/>
                <a:uLnTx/>
                <a:uFillTx/>
                <a:latin typeface="Arial"/>
                <a:ea typeface="+mn-ea"/>
                <a:cs typeface="Arial"/>
              </a:rPr>
              <a:t>&lt;15</a:t>
            </a:r>
            <a:r>
              <a:rPr kumimoji="0" sz="1400" b="0" i="0" u="none" strike="noStrike" kern="1200" cap="none" spc="-5" normalizeH="0" baseline="0" noProof="0" dirty="0">
                <a:ln>
                  <a:noFill/>
                </a:ln>
                <a:solidFill>
                  <a:srgbClr val="001864"/>
                </a:solidFill>
                <a:effectLst/>
                <a:uLnTx/>
                <a:uFillTx/>
                <a:latin typeface="Arial"/>
                <a:ea typeface="+mn-ea"/>
                <a:cs typeface="Arial"/>
              </a:rPr>
              <a:t> </a:t>
            </a:r>
            <a:r>
              <a:rPr kumimoji="0" sz="1400" b="0" i="0" u="none" strike="noStrike" kern="1200" cap="none" spc="65" normalizeH="0" baseline="0" noProof="0" dirty="0">
                <a:ln>
                  <a:noFill/>
                </a:ln>
                <a:solidFill>
                  <a:srgbClr val="001864"/>
                </a:solidFill>
                <a:effectLst/>
                <a:uLnTx/>
                <a:uFillTx/>
                <a:latin typeface="Arial"/>
                <a:ea typeface="+mn-ea"/>
                <a:cs typeface="Arial"/>
              </a:rPr>
              <a:t>mL/min/1.73</a:t>
            </a:r>
            <a:r>
              <a:rPr kumimoji="0" sz="1400" b="0" i="0" u="none" strike="noStrike" kern="1200" cap="none" spc="10" normalizeH="0" baseline="0" noProof="0" dirty="0">
                <a:ln>
                  <a:noFill/>
                </a:ln>
                <a:solidFill>
                  <a:srgbClr val="001864"/>
                </a:solidFill>
                <a:effectLst/>
                <a:uLnTx/>
                <a:uFillTx/>
                <a:latin typeface="Arial"/>
                <a:ea typeface="+mn-ea"/>
                <a:cs typeface="Arial"/>
              </a:rPr>
              <a:t> </a:t>
            </a:r>
            <a:r>
              <a:rPr kumimoji="0" sz="1400" b="0" i="0" u="none" strike="noStrike" kern="1200" cap="none" spc="60" normalizeH="0" baseline="0" noProof="0" dirty="0">
                <a:ln>
                  <a:noFill/>
                </a:ln>
                <a:solidFill>
                  <a:srgbClr val="001864"/>
                </a:solidFill>
                <a:effectLst/>
                <a:uLnTx/>
                <a:uFillTx/>
                <a:latin typeface="Arial"/>
                <a:ea typeface="+mn-ea"/>
                <a:cs typeface="Arial"/>
              </a:rPr>
              <a:t>m</a:t>
            </a:r>
            <a:r>
              <a:rPr kumimoji="0" sz="1350" b="0" i="0" u="none" strike="noStrike" kern="1200" cap="none" spc="89" normalizeH="0" baseline="24691" noProof="0" dirty="0">
                <a:ln>
                  <a:noFill/>
                </a:ln>
                <a:solidFill>
                  <a:srgbClr val="001864"/>
                </a:solidFill>
                <a:effectLst/>
                <a:uLnTx/>
                <a:uFillTx/>
                <a:latin typeface="Arial"/>
                <a:ea typeface="+mn-ea"/>
                <a:cs typeface="Arial"/>
              </a:rPr>
              <a:t>2</a:t>
            </a:r>
            <a:endParaRPr kumimoji="0" sz="1350" b="0" i="0" u="none" strike="noStrike" kern="1200" cap="none" spc="0" normalizeH="0" baseline="24691" noProof="0" dirty="0">
              <a:ln>
                <a:noFill/>
              </a:ln>
              <a:solidFill>
                <a:srgbClr val="000000"/>
              </a:solidFill>
              <a:effectLst/>
              <a:uLnTx/>
              <a:uFillTx/>
              <a:latin typeface="Arial"/>
              <a:ea typeface="+mn-ea"/>
              <a:cs typeface="Arial"/>
            </a:endParaRPr>
          </a:p>
          <a:p>
            <a:pPr marL="625475" marR="998219" lvl="0" indent="-266700" algn="l" defTabSz="914400" rtl="0" eaLnBrk="1" fontAlgn="auto" latinLnBrk="0" hangingPunct="1">
              <a:lnSpc>
                <a:spcPct val="100000"/>
              </a:lnSpc>
              <a:spcBef>
                <a:spcPts val="805"/>
              </a:spcBef>
              <a:spcAft>
                <a:spcPts val="0"/>
              </a:spcAft>
              <a:buClrTx/>
              <a:buSzTx/>
              <a:buFontTx/>
              <a:buChar char="•"/>
              <a:tabLst>
                <a:tab pos="625475" algn="l"/>
              </a:tabLst>
              <a:defRPr/>
            </a:pPr>
            <a:r>
              <a:rPr kumimoji="0" sz="1400" b="0" i="0" u="none" strike="noStrike" kern="1200" cap="none" spc="65" normalizeH="0" baseline="0" noProof="0" dirty="0">
                <a:ln>
                  <a:noFill/>
                </a:ln>
                <a:solidFill>
                  <a:srgbClr val="001864"/>
                </a:solidFill>
                <a:effectLst/>
                <a:uLnTx/>
                <a:uFillTx/>
                <a:latin typeface="Arial"/>
                <a:ea typeface="+mn-ea"/>
                <a:cs typeface="Arial"/>
              </a:rPr>
              <a:t>Initiation</a:t>
            </a:r>
            <a:r>
              <a:rPr kumimoji="0" sz="1400" b="0" i="0" u="none" strike="noStrike" kern="1200" cap="none" spc="80" normalizeH="0" baseline="0" noProof="0" dirty="0">
                <a:ln>
                  <a:noFill/>
                </a:ln>
                <a:solidFill>
                  <a:srgbClr val="001864"/>
                </a:solidFill>
                <a:effectLst/>
                <a:uLnTx/>
                <a:uFillTx/>
                <a:latin typeface="Arial"/>
                <a:ea typeface="+mn-ea"/>
                <a:cs typeface="Arial"/>
              </a:rPr>
              <a:t> of</a:t>
            </a:r>
            <a:r>
              <a:rPr kumimoji="0" sz="1400" b="0" i="0" u="none" strike="noStrike" kern="1200" cap="none" spc="114" normalizeH="0" baseline="0" noProof="0" dirty="0">
                <a:ln>
                  <a:noFill/>
                </a:ln>
                <a:solidFill>
                  <a:srgbClr val="001864"/>
                </a:solidFill>
                <a:effectLst/>
                <a:uLnTx/>
                <a:uFillTx/>
                <a:latin typeface="Arial"/>
                <a:ea typeface="+mn-ea"/>
                <a:cs typeface="Arial"/>
              </a:rPr>
              <a:t> </a:t>
            </a:r>
            <a:r>
              <a:rPr kumimoji="0" sz="1400" b="0" i="0" u="none" strike="noStrike" kern="1200" cap="none" spc="0" normalizeH="0" baseline="0" noProof="0" dirty="0">
                <a:ln>
                  <a:noFill/>
                </a:ln>
                <a:solidFill>
                  <a:srgbClr val="001864"/>
                </a:solidFill>
                <a:effectLst/>
                <a:uLnTx/>
                <a:uFillTx/>
                <a:latin typeface="Arial"/>
                <a:ea typeface="+mn-ea"/>
                <a:cs typeface="Arial"/>
              </a:rPr>
              <a:t>chronic</a:t>
            </a:r>
            <a:r>
              <a:rPr kumimoji="0" sz="1400" b="0" i="0" u="none" strike="noStrike" kern="1200" cap="none" spc="95" normalizeH="0" baseline="0" noProof="0" dirty="0">
                <a:ln>
                  <a:noFill/>
                </a:ln>
                <a:solidFill>
                  <a:srgbClr val="001864"/>
                </a:solidFill>
                <a:effectLst/>
                <a:uLnTx/>
                <a:uFillTx/>
                <a:latin typeface="Arial"/>
                <a:ea typeface="+mn-ea"/>
                <a:cs typeface="Arial"/>
              </a:rPr>
              <a:t> </a:t>
            </a:r>
            <a:r>
              <a:rPr kumimoji="0" sz="1400" b="0" i="0" u="none" strike="noStrike" kern="1200" cap="none" spc="30" normalizeH="0" baseline="0" noProof="0" dirty="0">
                <a:ln>
                  <a:noFill/>
                </a:ln>
                <a:solidFill>
                  <a:srgbClr val="001864"/>
                </a:solidFill>
                <a:effectLst/>
                <a:uLnTx/>
                <a:uFillTx/>
                <a:latin typeface="Arial"/>
                <a:ea typeface="+mn-ea"/>
                <a:cs typeface="Arial"/>
              </a:rPr>
              <a:t>renal </a:t>
            </a:r>
            <a:r>
              <a:rPr kumimoji="0" sz="1400" b="0" i="0" u="none" strike="noStrike" kern="1200" cap="none" spc="50" normalizeH="0" baseline="0" noProof="0" dirty="0">
                <a:ln>
                  <a:noFill/>
                </a:ln>
                <a:solidFill>
                  <a:srgbClr val="001864"/>
                </a:solidFill>
                <a:effectLst/>
                <a:uLnTx/>
                <a:uFillTx/>
                <a:latin typeface="Arial"/>
                <a:ea typeface="+mn-ea"/>
                <a:cs typeface="Arial"/>
              </a:rPr>
              <a:t>replacement</a:t>
            </a:r>
            <a:r>
              <a:rPr kumimoji="0" sz="1400" b="0" i="0" u="none" strike="noStrike" kern="1200" cap="none" spc="-15" normalizeH="0" baseline="0" noProof="0" dirty="0">
                <a:ln>
                  <a:noFill/>
                </a:ln>
                <a:solidFill>
                  <a:srgbClr val="001864"/>
                </a:solidFill>
                <a:effectLst/>
                <a:uLnTx/>
                <a:uFillTx/>
                <a:latin typeface="Arial"/>
                <a:ea typeface="+mn-ea"/>
                <a:cs typeface="Arial"/>
              </a:rPr>
              <a:t> </a:t>
            </a:r>
            <a:r>
              <a:rPr kumimoji="0" sz="1400" b="0" i="0" u="none" strike="noStrike" kern="1200" cap="none" spc="50" normalizeH="0" baseline="0" noProof="0" dirty="0">
                <a:ln>
                  <a:noFill/>
                </a:ln>
                <a:solidFill>
                  <a:srgbClr val="001864"/>
                </a:solidFill>
                <a:effectLst/>
                <a:uLnTx/>
                <a:uFillTx/>
                <a:latin typeface="Arial"/>
                <a:ea typeface="+mn-ea"/>
                <a:cs typeface="Arial"/>
              </a:rPr>
              <a:t>therapy</a:t>
            </a:r>
            <a:endParaRPr kumimoji="0" sz="14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001864"/>
                </a:solidFill>
                <a:effectLst/>
                <a:uLnTx/>
                <a:uFillTx/>
                <a:latin typeface="Arial"/>
                <a:ea typeface="+mn-ea"/>
                <a:cs typeface="Arial"/>
              </a:rPr>
              <a:t>(dialysis</a:t>
            </a:r>
            <a:r>
              <a:rPr kumimoji="0" sz="1400" b="0" i="0" u="none" strike="noStrike" kern="1200" cap="none" spc="125" normalizeH="0" baseline="0" noProof="0" dirty="0">
                <a:ln>
                  <a:noFill/>
                </a:ln>
                <a:solidFill>
                  <a:srgbClr val="001864"/>
                </a:solidFill>
                <a:effectLst/>
                <a:uLnTx/>
                <a:uFillTx/>
                <a:latin typeface="Arial"/>
                <a:ea typeface="+mn-ea"/>
                <a:cs typeface="Arial"/>
              </a:rPr>
              <a:t> </a:t>
            </a:r>
            <a:r>
              <a:rPr kumimoji="0" sz="1400" b="0" i="0" u="none" strike="noStrike" kern="1200" cap="none" spc="90" normalizeH="0" baseline="0" noProof="0" dirty="0">
                <a:ln>
                  <a:noFill/>
                </a:ln>
                <a:solidFill>
                  <a:srgbClr val="001864"/>
                </a:solidFill>
                <a:effectLst/>
                <a:uLnTx/>
                <a:uFillTx/>
                <a:latin typeface="Arial"/>
                <a:ea typeface="+mn-ea"/>
                <a:cs typeface="Arial"/>
              </a:rPr>
              <a:t>or</a:t>
            </a:r>
            <a:r>
              <a:rPr kumimoji="0" sz="1400" b="0" i="0" u="none" strike="noStrike" kern="1200" cap="none" spc="110" normalizeH="0" baseline="0" noProof="0" dirty="0">
                <a:ln>
                  <a:noFill/>
                </a:ln>
                <a:solidFill>
                  <a:srgbClr val="001864"/>
                </a:solidFill>
                <a:effectLst/>
                <a:uLnTx/>
                <a:uFillTx/>
                <a:latin typeface="Arial"/>
                <a:ea typeface="+mn-ea"/>
                <a:cs typeface="Arial"/>
              </a:rPr>
              <a:t> </a:t>
            </a:r>
            <a:r>
              <a:rPr kumimoji="0" sz="1400" b="0" i="0" u="none" strike="noStrike" kern="1200" cap="none" spc="0" normalizeH="0" baseline="0" noProof="0" dirty="0">
                <a:ln>
                  <a:noFill/>
                </a:ln>
                <a:solidFill>
                  <a:srgbClr val="001864"/>
                </a:solidFill>
                <a:effectLst/>
                <a:uLnTx/>
                <a:uFillTx/>
                <a:latin typeface="Arial"/>
                <a:ea typeface="+mn-ea"/>
                <a:cs typeface="Arial"/>
              </a:rPr>
              <a:t>kidney</a:t>
            </a:r>
            <a:r>
              <a:rPr kumimoji="0" sz="1400" b="0" i="0" u="none" strike="noStrike" kern="1200" cap="none" spc="105" normalizeH="0" baseline="0" noProof="0" dirty="0">
                <a:ln>
                  <a:noFill/>
                </a:ln>
                <a:solidFill>
                  <a:srgbClr val="001864"/>
                </a:solidFill>
                <a:effectLst/>
                <a:uLnTx/>
                <a:uFillTx/>
                <a:latin typeface="Arial"/>
                <a:ea typeface="+mn-ea"/>
                <a:cs typeface="Arial"/>
              </a:rPr>
              <a:t> </a:t>
            </a:r>
            <a:r>
              <a:rPr kumimoji="0" sz="1400" b="0" i="0" u="none" strike="noStrike" kern="1200" cap="none" spc="45" normalizeH="0" baseline="0" noProof="0" dirty="0">
                <a:ln>
                  <a:noFill/>
                </a:ln>
                <a:solidFill>
                  <a:srgbClr val="001864"/>
                </a:solidFill>
                <a:effectLst/>
                <a:uLnTx/>
                <a:uFillTx/>
                <a:latin typeface="Arial"/>
                <a:ea typeface="+mn-ea"/>
                <a:cs typeface="Arial"/>
              </a:rPr>
              <a:t>transplantation)</a:t>
            </a:r>
            <a:endParaRPr kumimoji="0" sz="14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266700" algn="l" defTabSz="914400" rtl="0" eaLnBrk="1" fontAlgn="auto" latinLnBrk="0" hangingPunct="1">
              <a:lnSpc>
                <a:spcPct val="100000"/>
              </a:lnSpc>
              <a:spcBef>
                <a:spcPts val="805"/>
              </a:spcBef>
              <a:spcAft>
                <a:spcPts val="0"/>
              </a:spcAft>
              <a:buClrTx/>
              <a:buSzTx/>
              <a:buFontTx/>
              <a:buChar char="•"/>
              <a:tabLst>
                <a:tab pos="625475" algn="l"/>
              </a:tabLst>
              <a:defRPr/>
            </a:pPr>
            <a:r>
              <a:rPr kumimoji="0" sz="1400" b="0" i="0" u="none" strike="noStrike" kern="1200" cap="none" spc="0" normalizeH="0" baseline="0" noProof="0" dirty="0">
                <a:ln>
                  <a:noFill/>
                </a:ln>
                <a:solidFill>
                  <a:srgbClr val="001864"/>
                </a:solidFill>
                <a:effectLst/>
                <a:uLnTx/>
                <a:uFillTx/>
                <a:latin typeface="Arial"/>
                <a:ea typeface="+mn-ea"/>
                <a:cs typeface="Arial"/>
              </a:rPr>
              <a:t>Renal</a:t>
            </a:r>
            <a:r>
              <a:rPr kumimoji="0" sz="1400" b="0" i="0" u="none" strike="noStrike" kern="1200" cap="none" spc="-40" normalizeH="0" baseline="0" noProof="0" dirty="0">
                <a:ln>
                  <a:noFill/>
                </a:ln>
                <a:solidFill>
                  <a:srgbClr val="001864"/>
                </a:solidFill>
                <a:effectLst/>
                <a:uLnTx/>
                <a:uFillTx/>
                <a:latin typeface="Arial"/>
                <a:ea typeface="+mn-ea"/>
                <a:cs typeface="Arial"/>
              </a:rPr>
              <a:t> </a:t>
            </a:r>
            <a:r>
              <a:rPr kumimoji="0" sz="1400" b="0" i="0" u="none" strike="noStrike" kern="1200" cap="none" spc="55" normalizeH="0" baseline="0" noProof="0" dirty="0">
                <a:ln>
                  <a:noFill/>
                </a:ln>
                <a:solidFill>
                  <a:srgbClr val="001864"/>
                </a:solidFill>
                <a:effectLst/>
                <a:uLnTx/>
                <a:uFillTx/>
                <a:latin typeface="Arial"/>
                <a:ea typeface="+mn-ea"/>
                <a:cs typeface="Arial"/>
              </a:rPr>
              <a:t>death</a:t>
            </a:r>
            <a:endParaRPr kumimoji="0" sz="1400" b="0" i="0" u="none" strike="noStrike" kern="1200" cap="none" spc="0" normalizeH="0" baseline="0" noProof="0" dirty="0">
              <a:ln>
                <a:noFill/>
              </a:ln>
              <a:solidFill>
                <a:srgbClr val="000000"/>
              </a:solidFill>
              <a:effectLst/>
              <a:uLnTx/>
              <a:uFillTx/>
              <a:latin typeface="Arial"/>
              <a:ea typeface="+mn-ea"/>
              <a:cs typeface="Arial"/>
            </a:endParaRPr>
          </a:p>
          <a:p>
            <a:pPr marL="625475" marR="0" lvl="0" indent="-266700" algn="l" defTabSz="914400" rtl="0" eaLnBrk="1" fontAlgn="auto" latinLnBrk="0" hangingPunct="1">
              <a:lnSpc>
                <a:spcPct val="100000"/>
              </a:lnSpc>
              <a:spcBef>
                <a:spcPts val="795"/>
              </a:spcBef>
              <a:spcAft>
                <a:spcPts val="0"/>
              </a:spcAft>
              <a:buClrTx/>
              <a:buSzTx/>
              <a:buFontTx/>
              <a:buChar char="•"/>
              <a:tabLst>
                <a:tab pos="625475" algn="l"/>
              </a:tabLst>
              <a:defRPr/>
            </a:pPr>
            <a:r>
              <a:rPr kumimoji="0" sz="1400" b="0" i="0" u="none" strike="noStrike" kern="1200" cap="none" spc="-125" normalizeH="0" baseline="0" noProof="0" dirty="0">
                <a:ln>
                  <a:noFill/>
                </a:ln>
                <a:solidFill>
                  <a:srgbClr val="001864"/>
                </a:solidFill>
                <a:effectLst/>
                <a:uLnTx/>
                <a:uFillTx/>
                <a:latin typeface="Arial"/>
                <a:ea typeface="+mn-ea"/>
                <a:cs typeface="Arial"/>
              </a:rPr>
              <a:t>CV</a:t>
            </a:r>
            <a:r>
              <a:rPr kumimoji="0" sz="1400" b="0" i="0" u="none" strike="noStrike" kern="1200" cap="none" spc="-20" normalizeH="0" baseline="0" noProof="0" dirty="0">
                <a:ln>
                  <a:noFill/>
                </a:ln>
                <a:solidFill>
                  <a:srgbClr val="001864"/>
                </a:solidFill>
                <a:effectLst/>
                <a:uLnTx/>
                <a:uFillTx/>
                <a:latin typeface="Arial"/>
                <a:ea typeface="+mn-ea"/>
                <a:cs typeface="Arial"/>
              </a:rPr>
              <a:t> </a:t>
            </a:r>
            <a:r>
              <a:rPr kumimoji="0" sz="1400" b="0" i="0" u="none" strike="noStrike" kern="1200" cap="none" spc="45" normalizeH="0" baseline="0" noProof="0" dirty="0">
                <a:ln>
                  <a:noFill/>
                </a:ln>
                <a:solidFill>
                  <a:srgbClr val="001864"/>
                </a:solidFill>
                <a:effectLst/>
                <a:uLnTx/>
                <a:uFillTx/>
                <a:latin typeface="Arial"/>
                <a:ea typeface="+mn-ea"/>
                <a:cs typeface="Arial"/>
              </a:rPr>
              <a:t>death</a:t>
            </a:r>
            <a:endParaRPr kumimoji="0"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object 10"/>
          <p:cNvSpPr txBox="1"/>
          <p:nvPr/>
        </p:nvSpPr>
        <p:spPr>
          <a:xfrm>
            <a:off x="5474693" y="5231638"/>
            <a:ext cx="9207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0" normalizeH="0" baseline="0" noProof="0" dirty="0">
                <a:ln>
                  <a:noFill/>
                </a:ln>
                <a:solidFill>
                  <a:srgbClr val="001864"/>
                </a:solidFill>
                <a:effectLst/>
                <a:uLnTx/>
                <a:uFillTx/>
                <a:latin typeface="Arial"/>
                <a:ea typeface="+mn-ea"/>
                <a:cs typeface="Arial"/>
              </a:rPr>
              <a:t>0</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11" name="object 11"/>
          <p:cNvSpPr txBox="1"/>
          <p:nvPr/>
        </p:nvSpPr>
        <p:spPr>
          <a:xfrm>
            <a:off x="6207482" y="5231638"/>
            <a:ext cx="9207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0" normalizeH="0" baseline="0" noProof="0" dirty="0">
                <a:ln>
                  <a:noFill/>
                </a:ln>
                <a:solidFill>
                  <a:srgbClr val="001864"/>
                </a:solidFill>
                <a:effectLst/>
                <a:uLnTx/>
                <a:uFillTx/>
                <a:latin typeface="Arial"/>
                <a:ea typeface="+mn-ea"/>
                <a:cs typeface="Arial"/>
              </a:rPr>
              <a:t>6</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12" name="object 12"/>
          <p:cNvSpPr txBox="1"/>
          <p:nvPr/>
        </p:nvSpPr>
        <p:spPr>
          <a:xfrm>
            <a:off x="6888076" y="5231638"/>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12</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13" name="object 13"/>
          <p:cNvSpPr txBox="1"/>
          <p:nvPr/>
        </p:nvSpPr>
        <p:spPr>
          <a:xfrm>
            <a:off x="10485351" y="5231638"/>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42</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14" name="object 14"/>
          <p:cNvSpPr txBox="1"/>
          <p:nvPr/>
        </p:nvSpPr>
        <p:spPr>
          <a:xfrm>
            <a:off x="11206711" y="5231638"/>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48</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15" name="object 15"/>
          <p:cNvSpPr txBox="1"/>
          <p:nvPr/>
        </p:nvSpPr>
        <p:spPr>
          <a:xfrm>
            <a:off x="4856736" y="2703652"/>
            <a:ext cx="233045" cy="2136775"/>
          </a:xfrm>
          <a:prstGeom prst="rect">
            <a:avLst/>
          </a:prstGeom>
        </p:spPr>
        <p:txBody>
          <a:bodyPr vert="vert270" wrap="square" lIns="0" tIns="22860" rIns="0" bIns="0" rtlCol="0">
            <a:spAutoFit/>
          </a:bodyPr>
          <a:lstStyle/>
          <a:p>
            <a:pPr marL="12700" marR="0" lvl="0" indent="0" algn="l" defTabSz="914400" rtl="0" eaLnBrk="1" fontAlgn="auto" latinLnBrk="0" hangingPunct="1">
              <a:lnSpc>
                <a:spcPct val="100000"/>
              </a:lnSpc>
              <a:spcBef>
                <a:spcPts val="180"/>
              </a:spcBef>
              <a:spcAft>
                <a:spcPts val="0"/>
              </a:spcAft>
              <a:buClrTx/>
              <a:buSzTx/>
              <a:buFontTx/>
              <a:buNone/>
              <a:tabLst/>
              <a:defRPr/>
            </a:pPr>
            <a:r>
              <a:rPr kumimoji="0" sz="1200" b="0" i="0" u="none" strike="noStrike" kern="1200" cap="none" spc="55" normalizeH="0" baseline="0" noProof="0" dirty="0">
                <a:ln>
                  <a:noFill/>
                </a:ln>
                <a:solidFill>
                  <a:srgbClr val="001864"/>
                </a:solidFill>
                <a:effectLst/>
                <a:uLnTx/>
                <a:uFillTx/>
                <a:latin typeface="Arial"/>
                <a:ea typeface="+mn-ea"/>
                <a:cs typeface="Arial"/>
              </a:rPr>
              <a:t>Proportion</a:t>
            </a:r>
            <a:r>
              <a:rPr kumimoji="0" sz="1200" b="0" i="0" u="none" strike="noStrike" kern="1200" cap="none" spc="60" normalizeH="0" baseline="0" noProof="0" dirty="0">
                <a:ln>
                  <a:noFill/>
                </a:ln>
                <a:solidFill>
                  <a:srgbClr val="001864"/>
                </a:solidFill>
                <a:effectLst/>
                <a:uLnTx/>
                <a:uFillTx/>
                <a:latin typeface="Arial"/>
                <a:ea typeface="+mn-ea"/>
                <a:cs typeface="Arial"/>
              </a:rPr>
              <a:t> </a:t>
            </a:r>
            <a:r>
              <a:rPr kumimoji="0" sz="1200" b="0" i="0" u="none" strike="noStrike" kern="1200" cap="none" spc="65" normalizeH="0" baseline="0" noProof="0" dirty="0">
                <a:ln>
                  <a:noFill/>
                </a:ln>
                <a:solidFill>
                  <a:srgbClr val="001864"/>
                </a:solidFill>
                <a:effectLst/>
                <a:uLnTx/>
                <a:uFillTx/>
                <a:latin typeface="Arial"/>
                <a:ea typeface="+mn-ea"/>
                <a:cs typeface="Arial"/>
              </a:rPr>
              <a:t>of</a:t>
            </a:r>
            <a:r>
              <a:rPr kumimoji="0" sz="1200" b="0" i="0" u="none" strike="noStrike" kern="1200" cap="none" spc="90" normalizeH="0" baseline="0" noProof="0" dirty="0">
                <a:ln>
                  <a:noFill/>
                </a:ln>
                <a:solidFill>
                  <a:srgbClr val="001864"/>
                </a:solidFill>
                <a:effectLst/>
                <a:uLnTx/>
                <a:uFillTx/>
                <a:latin typeface="Arial"/>
                <a:ea typeface="+mn-ea"/>
                <a:cs typeface="Arial"/>
              </a:rPr>
              <a:t> </a:t>
            </a:r>
            <a:r>
              <a:rPr kumimoji="0" sz="1200" b="0" i="0" u="none" strike="noStrike" kern="1200" cap="none" spc="20" normalizeH="0" baseline="0" noProof="0" dirty="0">
                <a:ln>
                  <a:noFill/>
                </a:ln>
                <a:solidFill>
                  <a:srgbClr val="001864"/>
                </a:solidFill>
                <a:effectLst/>
                <a:uLnTx/>
                <a:uFillTx/>
                <a:latin typeface="Arial"/>
                <a:ea typeface="+mn-ea"/>
                <a:cs typeface="Arial"/>
              </a:rPr>
              <a:t>participants</a:t>
            </a:r>
            <a:r>
              <a:rPr kumimoji="0" sz="1200" b="0" i="0" u="none" strike="noStrike" kern="1200" cap="none" spc="110" normalizeH="0" baseline="0" noProof="0" dirty="0">
                <a:ln>
                  <a:noFill/>
                </a:ln>
                <a:solidFill>
                  <a:srgbClr val="001864"/>
                </a:solidFill>
                <a:effectLst/>
                <a:uLnTx/>
                <a:uFillTx/>
                <a:latin typeface="Arial"/>
                <a:ea typeface="+mn-ea"/>
                <a:cs typeface="Arial"/>
              </a:rPr>
              <a:t> </a:t>
            </a:r>
            <a:r>
              <a:rPr kumimoji="0" sz="1200" b="0" i="0" u="none" strike="noStrike" kern="1200" cap="none" spc="-25" normalizeH="0" baseline="0" noProof="0" dirty="0">
                <a:ln>
                  <a:noFill/>
                </a:ln>
                <a:solidFill>
                  <a:srgbClr val="001864"/>
                </a:solidFill>
                <a:effectLst/>
                <a:uLnTx/>
                <a:uFillTx/>
                <a:latin typeface="Arial"/>
                <a:ea typeface="+mn-ea"/>
                <a:cs typeface="Arial"/>
              </a:rPr>
              <a:t>(%)</a:t>
            </a:r>
            <a:endParaRPr kumimoji="0" sz="1200" b="0" i="0" u="none" strike="noStrike" kern="1200" cap="none" spc="0" normalizeH="0" baseline="0" noProof="0">
              <a:ln>
                <a:noFill/>
              </a:ln>
              <a:solidFill>
                <a:srgbClr val="000000"/>
              </a:solidFill>
              <a:effectLst/>
              <a:uLnTx/>
              <a:uFillTx/>
              <a:latin typeface="Arial"/>
              <a:ea typeface="+mn-ea"/>
              <a:cs typeface="Arial"/>
            </a:endParaRPr>
          </a:p>
        </p:txBody>
      </p:sp>
      <p:grpSp>
        <p:nvGrpSpPr>
          <p:cNvPr id="16" name="object 16"/>
          <p:cNvGrpSpPr/>
          <p:nvPr/>
        </p:nvGrpSpPr>
        <p:grpSpPr>
          <a:xfrm>
            <a:off x="5454626" y="2409825"/>
            <a:ext cx="6291580" cy="2771140"/>
            <a:chOff x="4927853" y="2409825"/>
            <a:chExt cx="6291580" cy="2771140"/>
          </a:xfrm>
        </p:grpSpPr>
        <p:sp>
          <p:nvSpPr>
            <p:cNvPr id="17" name="object 17"/>
            <p:cNvSpPr/>
            <p:nvPr/>
          </p:nvSpPr>
          <p:spPr>
            <a:xfrm>
              <a:off x="5731001" y="5107685"/>
              <a:ext cx="5020310" cy="62865"/>
            </a:xfrm>
            <a:custGeom>
              <a:avLst/>
              <a:gdLst/>
              <a:ahLst/>
              <a:cxnLst/>
              <a:rect l="l" t="t" r="r" b="b"/>
              <a:pathLst>
                <a:path w="5020309" h="62864">
                  <a:moveTo>
                    <a:pt x="0" y="0"/>
                  </a:moveTo>
                  <a:lnTo>
                    <a:pt x="0" y="62483"/>
                  </a:lnTo>
                </a:path>
                <a:path w="5020309" h="62864">
                  <a:moveTo>
                    <a:pt x="717803" y="0"/>
                  </a:moveTo>
                  <a:lnTo>
                    <a:pt x="717803" y="62483"/>
                  </a:lnTo>
                </a:path>
                <a:path w="5020309" h="62864">
                  <a:moveTo>
                    <a:pt x="1434083" y="0"/>
                  </a:moveTo>
                  <a:lnTo>
                    <a:pt x="1434083" y="62483"/>
                  </a:lnTo>
                </a:path>
                <a:path w="5020309" h="62864">
                  <a:moveTo>
                    <a:pt x="2151888" y="0"/>
                  </a:moveTo>
                  <a:lnTo>
                    <a:pt x="2151888" y="62483"/>
                  </a:lnTo>
                </a:path>
                <a:path w="5020309" h="62864">
                  <a:moveTo>
                    <a:pt x="2868168" y="0"/>
                  </a:moveTo>
                  <a:lnTo>
                    <a:pt x="2868168" y="62483"/>
                  </a:lnTo>
                </a:path>
                <a:path w="5020309" h="62864">
                  <a:moveTo>
                    <a:pt x="3585972" y="0"/>
                  </a:moveTo>
                  <a:lnTo>
                    <a:pt x="3585972" y="62483"/>
                  </a:lnTo>
                </a:path>
                <a:path w="5020309" h="62864">
                  <a:moveTo>
                    <a:pt x="4303776" y="0"/>
                  </a:moveTo>
                  <a:lnTo>
                    <a:pt x="4303776" y="62483"/>
                  </a:lnTo>
                </a:path>
                <a:path w="5020309" h="62864">
                  <a:moveTo>
                    <a:pt x="5020056" y="0"/>
                  </a:moveTo>
                  <a:lnTo>
                    <a:pt x="5020056" y="62483"/>
                  </a:lnTo>
                </a:path>
              </a:pathLst>
            </a:custGeom>
            <a:ln w="19050">
              <a:solidFill>
                <a:srgbClr val="0018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18" name="object 18"/>
            <p:cNvSpPr/>
            <p:nvPr/>
          </p:nvSpPr>
          <p:spPr>
            <a:xfrm>
              <a:off x="4927853" y="2413254"/>
              <a:ext cx="6265545" cy="2767965"/>
            </a:xfrm>
            <a:custGeom>
              <a:avLst/>
              <a:gdLst/>
              <a:ahLst/>
              <a:cxnLst/>
              <a:rect l="l" t="t" r="r" b="b"/>
              <a:pathLst>
                <a:path w="6265545" h="2767965">
                  <a:moveTo>
                    <a:pt x="0" y="2694432"/>
                  </a:moveTo>
                  <a:lnTo>
                    <a:pt x="6265164" y="2694432"/>
                  </a:lnTo>
                </a:path>
                <a:path w="6265545" h="2767965">
                  <a:moveTo>
                    <a:pt x="71628" y="0"/>
                  </a:moveTo>
                  <a:lnTo>
                    <a:pt x="71628" y="2767584"/>
                  </a:lnTo>
                </a:path>
                <a:path w="6265545" h="2767965">
                  <a:moveTo>
                    <a:pt x="9144" y="6096"/>
                  </a:moveTo>
                  <a:lnTo>
                    <a:pt x="71628" y="6096"/>
                  </a:lnTo>
                </a:path>
                <a:path w="6265545" h="2767965">
                  <a:moveTo>
                    <a:pt x="9144" y="687324"/>
                  </a:moveTo>
                  <a:lnTo>
                    <a:pt x="71628" y="687324"/>
                  </a:lnTo>
                </a:path>
                <a:path w="6265545" h="2767965">
                  <a:moveTo>
                    <a:pt x="9144" y="1370076"/>
                  </a:moveTo>
                  <a:lnTo>
                    <a:pt x="71628" y="1370076"/>
                  </a:lnTo>
                </a:path>
                <a:path w="6265545" h="2767965">
                  <a:moveTo>
                    <a:pt x="9144" y="347472"/>
                  </a:moveTo>
                  <a:lnTo>
                    <a:pt x="71628" y="347472"/>
                  </a:lnTo>
                </a:path>
                <a:path w="6265545" h="2767965">
                  <a:moveTo>
                    <a:pt x="9144" y="1028700"/>
                  </a:moveTo>
                  <a:lnTo>
                    <a:pt x="71628" y="1028700"/>
                  </a:lnTo>
                </a:path>
                <a:path w="6265545" h="2767965">
                  <a:moveTo>
                    <a:pt x="9144" y="1709928"/>
                  </a:moveTo>
                  <a:lnTo>
                    <a:pt x="71628" y="1709928"/>
                  </a:lnTo>
                </a:path>
                <a:path w="6265545" h="2767965">
                  <a:moveTo>
                    <a:pt x="9144" y="2051304"/>
                  </a:moveTo>
                  <a:lnTo>
                    <a:pt x="71628" y="2051304"/>
                  </a:lnTo>
                </a:path>
                <a:path w="6265545" h="2767965">
                  <a:moveTo>
                    <a:pt x="9144" y="2391156"/>
                  </a:moveTo>
                  <a:lnTo>
                    <a:pt x="71628" y="2391156"/>
                  </a:lnTo>
                </a:path>
              </a:pathLst>
            </a:custGeom>
            <a:ln w="19050">
              <a:solidFill>
                <a:srgbClr val="0018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19" name="object 19"/>
            <p:cNvSpPr/>
            <p:nvPr/>
          </p:nvSpPr>
          <p:spPr>
            <a:xfrm>
              <a:off x="4991861" y="3022854"/>
              <a:ext cx="6217920" cy="2084705"/>
            </a:xfrm>
            <a:custGeom>
              <a:avLst/>
              <a:gdLst/>
              <a:ahLst/>
              <a:cxnLst/>
              <a:rect l="l" t="t" r="r" b="b"/>
              <a:pathLst>
                <a:path w="6217920" h="2084704">
                  <a:moveTo>
                    <a:pt x="0" y="2083943"/>
                  </a:moveTo>
                  <a:lnTo>
                    <a:pt x="21572" y="2084068"/>
                  </a:lnTo>
                  <a:lnTo>
                    <a:pt x="44084" y="2084276"/>
                  </a:lnTo>
                  <a:lnTo>
                    <a:pt x="65097" y="2084318"/>
                  </a:lnTo>
                  <a:lnTo>
                    <a:pt x="82168" y="2083943"/>
                  </a:lnTo>
                  <a:lnTo>
                    <a:pt x="92852" y="2083514"/>
                  </a:lnTo>
                  <a:lnTo>
                    <a:pt x="101155" y="2082514"/>
                  </a:lnTo>
                  <a:lnTo>
                    <a:pt x="107743" y="2081371"/>
                  </a:lnTo>
                  <a:lnTo>
                    <a:pt x="113284" y="2080514"/>
                  </a:lnTo>
                  <a:lnTo>
                    <a:pt x="120634" y="2079319"/>
                  </a:lnTo>
                  <a:lnTo>
                    <a:pt x="127698" y="2078291"/>
                  </a:lnTo>
                  <a:lnTo>
                    <a:pt x="134572" y="2077263"/>
                  </a:lnTo>
                  <a:lnTo>
                    <a:pt x="141350" y="2076069"/>
                  </a:lnTo>
                  <a:lnTo>
                    <a:pt x="149351" y="2075180"/>
                  </a:lnTo>
                  <a:lnTo>
                    <a:pt x="157479" y="2073529"/>
                  </a:lnTo>
                  <a:lnTo>
                    <a:pt x="165480" y="2072640"/>
                  </a:lnTo>
                  <a:lnTo>
                    <a:pt x="172465" y="2071751"/>
                  </a:lnTo>
                  <a:lnTo>
                    <a:pt x="177546" y="2073529"/>
                  </a:lnTo>
                  <a:lnTo>
                    <a:pt x="184530" y="2072640"/>
                  </a:lnTo>
                  <a:lnTo>
                    <a:pt x="191515" y="2071751"/>
                  </a:lnTo>
                  <a:lnTo>
                    <a:pt x="196596" y="2069084"/>
                  </a:lnTo>
                  <a:lnTo>
                    <a:pt x="208534" y="2069084"/>
                  </a:lnTo>
                  <a:lnTo>
                    <a:pt x="218674" y="2068708"/>
                  </a:lnTo>
                  <a:lnTo>
                    <a:pt x="230886" y="2068750"/>
                  </a:lnTo>
                  <a:lnTo>
                    <a:pt x="242716" y="2068958"/>
                  </a:lnTo>
                  <a:lnTo>
                    <a:pt x="251713" y="2069084"/>
                  </a:lnTo>
                  <a:lnTo>
                    <a:pt x="255650" y="2069084"/>
                  </a:lnTo>
                  <a:lnTo>
                    <a:pt x="258699" y="2069084"/>
                  </a:lnTo>
                  <a:lnTo>
                    <a:pt x="292735" y="2069084"/>
                  </a:lnTo>
                  <a:lnTo>
                    <a:pt x="294766" y="2069084"/>
                  </a:lnTo>
                  <a:lnTo>
                    <a:pt x="297814" y="2068195"/>
                  </a:lnTo>
                  <a:lnTo>
                    <a:pt x="302767" y="2065655"/>
                  </a:lnTo>
                  <a:lnTo>
                    <a:pt x="310896" y="2064766"/>
                  </a:lnTo>
                  <a:lnTo>
                    <a:pt x="317845" y="2064766"/>
                  </a:lnTo>
                  <a:lnTo>
                    <a:pt x="326770" y="2064766"/>
                  </a:lnTo>
                  <a:lnTo>
                    <a:pt x="346963" y="2064766"/>
                  </a:lnTo>
                  <a:lnTo>
                    <a:pt x="347979" y="2065655"/>
                  </a:lnTo>
                  <a:lnTo>
                    <a:pt x="350012" y="2064766"/>
                  </a:lnTo>
                  <a:lnTo>
                    <a:pt x="350900" y="2064766"/>
                  </a:lnTo>
                  <a:lnTo>
                    <a:pt x="352933" y="2061210"/>
                  </a:lnTo>
                  <a:lnTo>
                    <a:pt x="358013" y="2061210"/>
                  </a:lnTo>
                  <a:lnTo>
                    <a:pt x="365232" y="2060959"/>
                  </a:lnTo>
                  <a:lnTo>
                    <a:pt x="375285" y="2061210"/>
                  </a:lnTo>
                  <a:lnTo>
                    <a:pt x="386480" y="2061460"/>
                  </a:lnTo>
                  <a:lnTo>
                    <a:pt x="397128" y="2061210"/>
                  </a:lnTo>
                  <a:lnTo>
                    <a:pt x="403873" y="2060674"/>
                  </a:lnTo>
                  <a:lnTo>
                    <a:pt x="411273" y="2059495"/>
                  </a:lnTo>
                  <a:lnTo>
                    <a:pt x="420364" y="2058316"/>
                  </a:lnTo>
                  <a:lnTo>
                    <a:pt x="432180" y="2057781"/>
                  </a:lnTo>
                  <a:lnTo>
                    <a:pt x="454673" y="2057405"/>
                  </a:lnTo>
                  <a:lnTo>
                    <a:pt x="483346" y="2057447"/>
                  </a:lnTo>
                  <a:lnTo>
                    <a:pt x="511994" y="2057655"/>
                  </a:lnTo>
                  <a:lnTo>
                    <a:pt x="534415" y="2057781"/>
                  </a:lnTo>
                  <a:lnTo>
                    <a:pt x="546806" y="2056836"/>
                  </a:lnTo>
                  <a:lnTo>
                    <a:pt x="556863" y="2055558"/>
                  </a:lnTo>
                  <a:lnTo>
                    <a:pt x="564491" y="2054280"/>
                  </a:lnTo>
                  <a:lnTo>
                    <a:pt x="569595" y="2053336"/>
                  </a:lnTo>
                  <a:lnTo>
                    <a:pt x="574548" y="2052447"/>
                  </a:lnTo>
                  <a:lnTo>
                    <a:pt x="574548" y="2050796"/>
                  </a:lnTo>
                  <a:lnTo>
                    <a:pt x="577596" y="2049907"/>
                  </a:lnTo>
                  <a:lnTo>
                    <a:pt x="582549" y="2048129"/>
                  </a:lnTo>
                  <a:lnTo>
                    <a:pt x="595629" y="2044700"/>
                  </a:lnTo>
                  <a:lnTo>
                    <a:pt x="601599" y="2042033"/>
                  </a:lnTo>
                  <a:lnTo>
                    <a:pt x="605663" y="2041144"/>
                  </a:lnTo>
                  <a:lnTo>
                    <a:pt x="606678" y="2038477"/>
                  </a:lnTo>
                  <a:lnTo>
                    <a:pt x="612648" y="2038477"/>
                  </a:lnTo>
                  <a:lnTo>
                    <a:pt x="621581" y="2038226"/>
                  </a:lnTo>
                  <a:lnTo>
                    <a:pt x="632968" y="2038477"/>
                  </a:lnTo>
                  <a:lnTo>
                    <a:pt x="643973" y="2038727"/>
                  </a:lnTo>
                  <a:lnTo>
                    <a:pt x="651763" y="2038477"/>
                  </a:lnTo>
                  <a:lnTo>
                    <a:pt x="656843" y="2038477"/>
                  </a:lnTo>
                  <a:lnTo>
                    <a:pt x="658749" y="2035048"/>
                  </a:lnTo>
                  <a:lnTo>
                    <a:pt x="659764" y="2034159"/>
                  </a:lnTo>
                  <a:lnTo>
                    <a:pt x="661797" y="2034159"/>
                  </a:lnTo>
                  <a:lnTo>
                    <a:pt x="661797" y="2035048"/>
                  </a:lnTo>
                  <a:lnTo>
                    <a:pt x="663828" y="2034159"/>
                  </a:lnTo>
                  <a:lnTo>
                    <a:pt x="665861" y="2034159"/>
                  </a:lnTo>
                  <a:lnTo>
                    <a:pt x="667765" y="2031492"/>
                  </a:lnTo>
                  <a:lnTo>
                    <a:pt x="671829" y="2030603"/>
                  </a:lnTo>
                  <a:lnTo>
                    <a:pt x="680335" y="2030531"/>
                  </a:lnTo>
                  <a:lnTo>
                    <a:pt x="691768" y="2030984"/>
                  </a:lnTo>
                  <a:lnTo>
                    <a:pt x="703012" y="2031245"/>
                  </a:lnTo>
                  <a:lnTo>
                    <a:pt x="710946" y="2030603"/>
                  </a:lnTo>
                  <a:lnTo>
                    <a:pt x="716914" y="2029841"/>
                  </a:lnTo>
                  <a:lnTo>
                    <a:pt x="716914" y="2024507"/>
                  </a:lnTo>
                  <a:lnTo>
                    <a:pt x="718947" y="2022856"/>
                  </a:lnTo>
                  <a:lnTo>
                    <a:pt x="723011" y="2021967"/>
                  </a:lnTo>
                  <a:lnTo>
                    <a:pt x="727963" y="2023618"/>
                  </a:lnTo>
                  <a:lnTo>
                    <a:pt x="731012" y="2022856"/>
                  </a:lnTo>
                  <a:lnTo>
                    <a:pt x="734060" y="2022856"/>
                  </a:lnTo>
                  <a:lnTo>
                    <a:pt x="736980" y="2021078"/>
                  </a:lnTo>
                  <a:lnTo>
                    <a:pt x="739013" y="2019300"/>
                  </a:lnTo>
                  <a:lnTo>
                    <a:pt x="740028" y="2018411"/>
                  </a:lnTo>
                  <a:lnTo>
                    <a:pt x="740028" y="2015744"/>
                  </a:lnTo>
                  <a:lnTo>
                    <a:pt x="743076" y="2015744"/>
                  </a:lnTo>
                  <a:lnTo>
                    <a:pt x="745998" y="2014982"/>
                  </a:lnTo>
                  <a:lnTo>
                    <a:pt x="753110" y="2015744"/>
                  </a:lnTo>
                  <a:lnTo>
                    <a:pt x="762126" y="2015744"/>
                  </a:lnTo>
                  <a:lnTo>
                    <a:pt x="772542" y="2014997"/>
                  </a:lnTo>
                  <a:lnTo>
                    <a:pt x="785637" y="2013966"/>
                  </a:lnTo>
                  <a:lnTo>
                    <a:pt x="798756" y="2012743"/>
                  </a:lnTo>
                  <a:lnTo>
                    <a:pt x="809243" y="2011426"/>
                  </a:lnTo>
                  <a:lnTo>
                    <a:pt x="821182" y="2010537"/>
                  </a:lnTo>
                  <a:lnTo>
                    <a:pt x="823213" y="2008759"/>
                  </a:lnTo>
                  <a:lnTo>
                    <a:pt x="833247" y="2007997"/>
                  </a:lnTo>
                  <a:lnTo>
                    <a:pt x="841279" y="2007729"/>
                  </a:lnTo>
                  <a:lnTo>
                    <a:pt x="850074" y="2007949"/>
                  </a:lnTo>
                  <a:lnTo>
                    <a:pt x="859250" y="2008193"/>
                  </a:lnTo>
                  <a:lnTo>
                    <a:pt x="868426" y="2007997"/>
                  </a:lnTo>
                  <a:lnTo>
                    <a:pt x="878587" y="2007191"/>
                  </a:lnTo>
                  <a:lnTo>
                    <a:pt x="889142" y="2006219"/>
                  </a:lnTo>
                  <a:lnTo>
                    <a:pt x="899340" y="2005246"/>
                  </a:lnTo>
                  <a:lnTo>
                    <a:pt x="908430" y="2004441"/>
                  </a:lnTo>
                  <a:lnTo>
                    <a:pt x="918463" y="2002663"/>
                  </a:lnTo>
                  <a:lnTo>
                    <a:pt x="922527" y="2001774"/>
                  </a:lnTo>
                  <a:lnTo>
                    <a:pt x="931545" y="2000123"/>
                  </a:lnTo>
                  <a:lnTo>
                    <a:pt x="938307" y="1999442"/>
                  </a:lnTo>
                  <a:lnTo>
                    <a:pt x="945832" y="1998678"/>
                  </a:lnTo>
                  <a:lnTo>
                    <a:pt x="952976" y="1997747"/>
                  </a:lnTo>
                  <a:lnTo>
                    <a:pt x="958596" y="1996567"/>
                  </a:lnTo>
                  <a:lnTo>
                    <a:pt x="963676" y="1995678"/>
                  </a:lnTo>
                  <a:lnTo>
                    <a:pt x="963676" y="1993900"/>
                  </a:lnTo>
                  <a:lnTo>
                    <a:pt x="966597" y="1993138"/>
                  </a:lnTo>
                  <a:lnTo>
                    <a:pt x="971676" y="1991360"/>
                  </a:lnTo>
                  <a:lnTo>
                    <a:pt x="979677" y="1989582"/>
                  </a:lnTo>
                  <a:lnTo>
                    <a:pt x="986663" y="1988693"/>
                  </a:lnTo>
                  <a:lnTo>
                    <a:pt x="992759" y="1987804"/>
                  </a:lnTo>
                  <a:lnTo>
                    <a:pt x="1001776" y="1988693"/>
                  </a:lnTo>
                  <a:lnTo>
                    <a:pt x="1005713" y="1988693"/>
                  </a:lnTo>
                  <a:lnTo>
                    <a:pt x="1007745" y="1988693"/>
                  </a:lnTo>
                  <a:lnTo>
                    <a:pt x="1009776" y="1988693"/>
                  </a:lnTo>
                  <a:lnTo>
                    <a:pt x="1010792" y="1988693"/>
                  </a:lnTo>
                  <a:lnTo>
                    <a:pt x="1010792" y="1986153"/>
                  </a:lnTo>
                  <a:lnTo>
                    <a:pt x="1013713" y="1985264"/>
                  </a:lnTo>
                  <a:lnTo>
                    <a:pt x="1020800" y="1984069"/>
                  </a:lnTo>
                  <a:lnTo>
                    <a:pt x="1030208" y="1983041"/>
                  </a:lnTo>
                  <a:lnTo>
                    <a:pt x="1040163" y="1982013"/>
                  </a:lnTo>
                  <a:lnTo>
                    <a:pt x="1048892" y="1980819"/>
                  </a:lnTo>
                  <a:lnTo>
                    <a:pt x="1056814" y="1980158"/>
                  </a:lnTo>
                  <a:lnTo>
                    <a:pt x="1064069" y="1979437"/>
                  </a:lnTo>
                  <a:lnTo>
                    <a:pt x="1070752" y="1978550"/>
                  </a:lnTo>
                  <a:lnTo>
                    <a:pt x="1076960" y="1977390"/>
                  </a:lnTo>
                  <a:lnTo>
                    <a:pt x="1084961" y="1976501"/>
                  </a:lnTo>
                  <a:lnTo>
                    <a:pt x="1089025" y="1974723"/>
                  </a:lnTo>
                  <a:lnTo>
                    <a:pt x="1096010" y="1973834"/>
                  </a:lnTo>
                  <a:lnTo>
                    <a:pt x="1104011" y="1972056"/>
                  </a:lnTo>
                  <a:lnTo>
                    <a:pt x="1112012" y="1970405"/>
                  </a:lnTo>
                  <a:lnTo>
                    <a:pt x="1120013" y="1969516"/>
                  </a:lnTo>
                  <a:lnTo>
                    <a:pt x="1128014" y="1969516"/>
                  </a:lnTo>
                  <a:lnTo>
                    <a:pt x="1136141" y="1970405"/>
                  </a:lnTo>
                  <a:lnTo>
                    <a:pt x="1143127" y="1969516"/>
                  </a:lnTo>
                  <a:lnTo>
                    <a:pt x="1151127" y="1969516"/>
                  </a:lnTo>
                  <a:lnTo>
                    <a:pt x="1160145" y="1967738"/>
                  </a:lnTo>
                  <a:lnTo>
                    <a:pt x="1167129" y="1965960"/>
                  </a:lnTo>
                  <a:lnTo>
                    <a:pt x="1174241" y="1965071"/>
                  </a:lnTo>
                  <a:lnTo>
                    <a:pt x="1181227" y="1962531"/>
                  </a:lnTo>
                  <a:lnTo>
                    <a:pt x="1187196" y="1962531"/>
                  </a:lnTo>
                  <a:lnTo>
                    <a:pt x="1193291" y="1961642"/>
                  </a:lnTo>
                  <a:lnTo>
                    <a:pt x="1199261" y="1962531"/>
                  </a:lnTo>
                  <a:lnTo>
                    <a:pt x="1202309" y="1962531"/>
                  </a:lnTo>
                  <a:lnTo>
                    <a:pt x="1204214" y="1962531"/>
                  </a:lnTo>
                  <a:lnTo>
                    <a:pt x="1205229" y="1962531"/>
                  </a:lnTo>
                  <a:lnTo>
                    <a:pt x="1206246" y="1962531"/>
                  </a:lnTo>
                  <a:lnTo>
                    <a:pt x="1208277" y="1962531"/>
                  </a:lnTo>
                  <a:lnTo>
                    <a:pt x="1211326" y="1963420"/>
                  </a:lnTo>
                  <a:lnTo>
                    <a:pt x="1214247" y="1962531"/>
                  </a:lnTo>
                  <a:lnTo>
                    <a:pt x="1217295" y="1960753"/>
                  </a:lnTo>
                  <a:lnTo>
                    <a:pt x="1222375" y="1956435"/>
                  </a:lnTo>
                  <a:lnTo>
                    <a:pt x="1226312" y="1954657"/>
                  </a:lnTo>
                  <a:lnTo>
                    <a:pt x="1230376" y="1952879"/>
                  </a:lnTo>
                  <a:lnTo>
                    <a:pt x="1235328" y="1951990"/>
                  </a:lnTo>
                  <a:lnTo>
                    <a:pt x="1237361" y="1951101"/>
                  </a:lnTo>
                  <a:lnTo>
                    <a:pt x="1240409" y="1949450"/>
                  </a:lnTo>
                  <a:lnTo>
                    <a:pt x="1239392" y="1947672"/>
                  </a:lnTo>
                  <a:lnTo>
                    <a:pt x="1242440" y="1946783"/>
                  </a:lnTo>
                  <a:lnTo>
                    <a:pt x="1245362" y="1946783"/>
                  </a:lnTo>
                  <a:lnTo>
                    <a:pt x="1253363" y="1947672"/>
                  </a:lnTo>
                  <a:lnTo>
                    <a:pt x="1257427" y="1946783"/>
                  </a:lnTo>
                  <a:lnTo>
                    <a:pt x="1262379" y="1946783"/>
                  </a:lnTo>
                  <a:lnTo>
                    <a:pt x="1264412" y="1944116"/>
                  </a:lnTo>
                  <a:lnTo>
                    <a:pt x="1269491" y="1943227"/>
                  </a:lnTo>
                  <a:lnTo>
                    <a:pt x="1273428" y="1941576"/>
                  </a:lnTo>
                  <a:lnTo>
                    <a:pt x="1279525" y="1940687"/>
                  </a:lnTo>
                  <a:lnTo>
                    <a:pt x="1285493" y="1939798"/>
                  </a:lnTo>
                  <a:lnTo>
                    <a:pt x="1289558" y="1938020"/>
                  </a:lnTo>
                  <a:lnTo>
                    <a:pt x="1292478" y="1936242"/>
                  </a:lnTo>
                  <a:lnTo>
                    <a:pt x="1300479" y="1935353"/>
                  </a:lnTo>
                  <a:lnTo>
                    <a:pt x="1349628" y="1935353"/>
                  </a:lnTo>
                  <a:lnTo>
                    <a:pt x="1354709" y="1936242"/>
                  </a:lnTo>
                  <a:lnTo>
                    <a:pt x="1359662" y="1935353"/>
                  </a:lnTo>
                  <a:lnTo>
                    <a:pt x="1364741" y="1935353"/>
                  </a:lnTo>
                  <a:lnTo>
                    <a:pt x="1367663" y="1932813"/>
                  </a:lnTo>
                  <a:lnTo>
                    <a:pt x="1371727" y="1931924"/>
                  </a:lnTo>
                  <a:lnTo>
                    <a:pt x="1375790" y="1930146"/>
                  </a:lnTo>
                  <a:lnTo>
                    <a:pt x="1379727" y="1929257"/>
                  </a:lnTo>
                  <a:lnTo>
                    <a:pt x="1383791" y="1928368"/>
                  </a:lnTo>
                  <a:lnTo>
                    <a:pt x="1386713" y="1926717"/>
                  </a:lnTo>
                  <a:lnTo>
                    <a:pt x="1391792" y="1925828"/>
                  </a:lnTo>
                  <a:lnTo>
                    <a:pt x="1394840" y="1924050"/>
                  </a:lnTo>
                  <a:lnTo>
                    <a:pt x="1398777" y="1922272"/>
                  </a:lnTo>
                  <a:lnTo>
                    <a:pt x="1404874" y="1918843"/>
                  </a:lnTo>
                  <a:lnTo>
                    <a:pt x="1406778" y="1916176"/>
                  </a:lnTo>
                  <a:lnTo>
                    <a:pt x="1409827" y="1914398"/>
                  </a:lnTo>
                  <a:lnTo>
                    <a:pt x="1409827" y="1910080"/>
                  </a:lnTo>
                  <a:lnTo>
                    <a:pt x="1410842" y="1909191"/>
                  </a:lnTo>
                  <a:lnTo>
                    <a:pt x="1411859" y="1908302"/>
                  </a:lnTo>
                  <a:lnTo>
                    <a:pt x="1412875" y="1910080"/>
                  </a:lnTo>
                  <a:lnTo>
                    <a:pt x="1414907" y="1909191"/>
                  </a:lnTo>
                  <a:lnTo>
                    <a:pt x="1418843" y="1907413"/>
                  </a:lnTo>
                  <a:lnTo>
                    <a:pt x="1429892" y="1900428"/>
                  </a:lnTo>
                  <a:lnTo>
                    <a:pt x="1434846" y="1897888"/>
                  </a:lnTo>
                  <a:lnTo>
                    <a:pt x="1437893" y="1895221"/>
                  </a:lnTo>
                  <a:lnTo>
                    <a:pt x="1439926" y="1894332"/>
                  </a:lnTo>
                  <a:lnTo>
                    <a:pt x="1441958" y="1893443"/>
                  </a:lnTo>
                  <a:lnTo>
                    <a:pt x="1444878" y="1892554"/>
                  </a:lnTo>
                  <a:lnTo>
                    <a:pt x="1447927" y="1890903"/>
                  </a:lnTo>
                  <a:lnTo>
                    <a:pt x="1449959" y="1890014"/>
                  </a:lnTo>
                  <a:lnTo>
                    <a:pt x="1451990" y="1889125"/>
                  </a:lnTo>
                  <a:lnTo>
                    <a:pt x="1453007" y="1890014"/>
                  </a:lnTo>
                  <a:lnTo>
                    <a:pt x="1453896" y="1890014"/>
                  </a:lnTo>
                  <a:lnTo>
                    <a:pt x="1455927" y="1890014"/>
                  </a:lnTo>
                  <a:lnTo>
                    <a:pt x="1456943" y="1890903"/>
                  </a:lnTo>
                  <a:lnTo>
                    <a:pt x="1457960" y="1890014"/>
                  </a:lnTo>
                  <a:lnTo>
                    <a:pt x="1458976" y="1889125"/>
                  </a:lnTo>
                  <a:lnTo>
                    <a:pt x="1458976" y="1886458"/>
                  </a:lnTo>
                  <a:lnTo>
                    <a:pt x="1462024" y="1885569"/>
                  </a:lnTo>
                  <a:lnTo>
                    <a:pt x="1465961" y="1884680"/>
                  </a:lnTo>
                  <a:lnTo>
                    <a:pt x="1472057" y="1883029"/>
                  </a:lnTo>
                  <a:lnTo>
                    <a:pt x="1482089" y="1882140"/>
                  </a:lnTo>
                  <a:lnTo>
                    <a:pt x="1490450" y="1882265"/>
                  </a:lnTo>
                  <a:lnTo>
                    <a:pt x="1500870" y="1882473"/>
                  </a:lnTo>
                  <a:lnTo>
                    <a:pt x="1511647" y="1882515"/>
                  </a:lnTo>
                  <a:lnTo>
                    <a:pt x="1521079" y="1882140"/>
                  </a:lnTo>
                  <a:lnTo>
                    <a:pt x="1528290" y="1881584"/>
                  </a:lnTo>
                  <a:lnTo>
                    <a:pt x="1534287" y="1880362"/>
                  </a:lnTo>
                  <a:lnTo>
                    <a:pt x="1540474" y="1879139"/>
                  </a:lnTo>
                  <a:lnTo>
                    <a:pt x="1548257" y="1878584"/>
                  </a:lnTo>
                  <a:lnTo>
                    <a:pt x="1559673" y="1878208"/>
                  </a:lnTo>
                  <a:lnTo>
                    <a:pt x="1572910" y="1878250"/>
                  </a:lnTo>
                  <a:lnTo>
                    <a:pt x="1585600" y="1878458"/>
                  </a:lnTo>
                  <a:lnTo>
                    <a:pt x="1595373" y="1878584"/>
                  </a:lnTo>
                  <a:lnTo>
                    <a:pt x="1615439" y="1878584"/>
                  </a:lnTo>
                  <a:lnTo>
                    <a:pt x="1618361" y="1877695"/>
                  </a:lnTo>
                  <a:lnTo>
                    <a:pt x="1618361" y="1875155"/>
                  </a:lnTo>
                  <a:lnTo>
                    <a:pt x="1623440" y="1875155"/>
                  </a:lnTo>
                  <a:lnTo>
                    <a:pt x="1627378" y="1874266"/>
                  </a:lnTo>
                  <a:lnTo>
                    <a:pt x="1637411" y="1875155"/>
                  </a:lnTo>
                  <a:lnTo>
                    <a:pt x="1642490" y="1875155"/>
                  </a:lnTo>
                  <a:lnTo>
                    <a:pt x="1648460" y="1875155"/>
                  </a:lnTo>
                  <a:lnTo>
                    <a:pt x="1660524" y="1875155"/>
                  </a:lnTo>
                  <a:lnTo>
                    <a:pt x="1662557" y="1875155"/>
                  </a:lnTo>
                  <a:lnTo>
                    <a:pt x="1665478" y="1873377"/>
                  </a:lnTo>
                  <a:lnTo>
                    <a:pt x="1673606" y="1868170"/>
                  </a:lnTo>
                  <a:lnTo>
                    <a:pt x="1678559" y="1867281"/>
                  </a:lnTo>
                  <a:lnTo>
                    <a:pt x="1682622" y="1865503"/>
                  </a:lnTo>
                  <a:lnTo>
                    <a:pt x="1687576" y="1867281"/>
                  </a:lnTo>
                  <a:lnTo>
                    <a:pt x="1689608" y="1867281"/>
                  </a:lnTo>
                  <a:lnTo>
                    <a:pt x="1692656" y="1866392"/>
                  </a:lnTo>
                  <a:lnTo>
                    <a:pt x="1690623" y="1863725"/>
                  </a:lnTo>
                  <a:lnTo>
                    <a:pt x="1693544" y="1862836"/>
                  </a:lnTo>
                  <a:lnTo>
                    <a:pt x="1697609" y="1862836"/>
                  </a:lnTo>
                  <a:lnTo>
                    <a:pt x="1705610" y="1863725"/>
                  </a:lnTo>
                  <a:lnTo>
                    <a:pt x="1709673" y="1862836"/>
                  </a:lnTo>
                  <a:lnTo>
                    <a:pt x="1713611" y="1862836"/>
                  </a:lnTo>
                  <a:lnTo>
                    <a:pt x="1713611" y="1861185"/>
                  </a:lnTo>
                  <a:lnTo>
                    <a:pt x="1717674" y="1859407"/>
                  </a:lnTo>
                  <a:lnTo>
                    <a:pt x="1721739" y="1857629"/>
                  </a:lnTo>
                  <a:lnTo>
                    <a:pt x="1729739" y="1853311"/>
                  </a:lnTo>
                  <a:lnTo>
                    <a:pt x="1733677" y="1851533"/>
                  </a:lnTo>
                  <a:lnTo>
                    <a:pt x="1736724" y="1849755"/>
                  </a:lnTo>
                  <a:lnTo>
                    <a:pt x="1737740" y="1847977"/>
                  </a:lnTo>
                  <a:lnTo>
                    <a:pt x="1740789" y="1847977"/>
                  </a:lnTo>
                  <a:lnTo>
                    <a:pt x="1744726" y="1847215"/>
                  </a:lnTo>
                  <a:lnTo>
                    <a:pt x="1748789" y="1847977"/>
                  </a:lnTo>
                  <a:lnTo>
                    <a:pt x="1752727" y="1847977"/>
                  </a:lnTo>
                  <a:lnTo>
                    <a:pt x="1756790" y="1847215"/>
                  </a:lnTo>
                  <a:lnTo>
                    <a:pt x="1761743" y="1844548"/>
                  </a:lnTo>
                  <a:lnTo>
                    <a:pt x="1764791" y="1844548"/>
                  </a:lnTo>
                  <a:lnTo>
                    <a:pt x="1766823" y="1843659"/>
                  </a:lnTo>
                  <a:lnTo>
                    <a:pt x="1766823" y="1844548"/>
                  </a:lnTo>
                  <a:lnTo>
                    <a:pt x="1768856" y="1844548"/>
                  </a:lnTo>
                  <a:lnTo>
                    <a:pt x="1770761" y="1843659"/>
                  </a:lnTo>
                  <a:lnTo>
                    <a:pt x="1776857" y="1840992"/>
                  </a:lnTo>
                  <a:lnTo>
                    <a:pt x="1780793" y="1840230"/>
                  </a:lnTo>
                  <a:lnTo>
                    <a:pt x="1783841" y="1839341"/>
                  </a:lnTo>
                  <a:lnTo>
                    <a:pt x="1786889" y="1840992"/>
                  </a:lnTo>
                  <a:lnTo>
                    <a:pt x="1787906" y="1840230"/>
                  </a:lnTo>
                  <a:lnTo>
                    <a:pt x="1789811" y="1839341"/>
                  </a:lnTo>
                  <a:lnTo>
                    <a:pt x="1789811" y="1837563"/>
                  </a:lnTo>
                  <a:lnTo>
                    <a:pt x="1791842" y="1836674"/>
                  </a:lnTo>
                  <a:lnTo>
                    <a:pt x="1793874" y="1835785"/>
                  </a:lnTo>
                  <a:lnTo>
                    <a:pt x="1797939" y="1837563"/>
                  </a:lnTo>
                  <a:lnTo>
                    <a:pt x="1799843" y="1836674"/>
                  </a:lnTo>
                  <a:lnTo>
                    <a:pt x="1802891" y="1835785"/>
                  </a:lnTo>
                  <a:lnTo>
                    <a:pt x="1805939" y="1833245"/>
                  </a:lnTo>
                  <a:lnTo>
                    <a:pt x="1807971" y="1832356"/>
                  </a:lnTo>
                  <a:lnTo>
                    <a:pt x="1838960" y="1832356"/>
                  </a:lnTo>
                  <a:lnTo>
                    <a:pt x="1850842" y="1832481"/>
                  </a:lnTo>
                  <a:lnTo>
                    <a:pt x="1866963" y="1832689"/>
                  </a:lnTo>
                  <a:lnTo>
                    <a:pt x="1882894" y="1832731"/>
                  </a:lnTo>
                  <a:lnTo>
                    <a:pt x="1894205" y="1832356"/>
                  </a:lnTo>
                  <a:lnTo>
                    <a:pt x="1897126" y="1832356"/>
                  </a:lnTo>
                  <a:lnTo>
                    <a:pt x="1898141" y="1829689"/>
                  </a:lnTo>
                  <a:lnTo>
                    <a:pt x="1898141" y="1828800"/>
                  </a:lnTo>
                  <a:lnTo>
                    <a:pt x="1900173" y="1827022"/>
                  </a:lnTo>
                  <a:lnTo>
                    <a:pt x="1901189" y="1822704"/>
                  </a:lnTo>
                  <a:lnTo>
                    <a:pt x="1902206" y="1820926"/>
                  </a:lnTo>
                  <a:lnTo>
                    <a:pt x="1903221" y="1819148"/>
                  </a:lnTo>
                  <a:lnTo>
                    <a:pt x="1905127" y="1817497"/>
                  </a:lnTo>
                  <a:lnTo>
                    <a:pt x="1906142" y="1817497"/>
                  </a:lnTo>
                  <a:lnTo>
                    <a:pt x="1907159" y="1816608"/>
                  </a:lnTo>
                  <a:lnTo>
                    <a:pt x="1908174" y="1817497"/>
                  </a:lnTo>
                  <a:lnTo>
                    <a:pt x="1910207" y="1817497"/>
                  </a:lnTo>
                  <a:lnTo>
                    <a:pt x="1912239" y="1817497"/>
                  </a:lnTo>
                  <a:lnTo>
                    <a:pt x="1915160" y="1817497"/>
                  </a:lnTo>
                  <a:lnTo>
                    <a:pt x="1918208" y="1817497"/>
                  </a:lnTo>
                  <a:lnTo>
                    <a:pt x="1920239" y="1816608"/>
                  </a:lnTo>
                  <a:lnTo>
                    <a:pt x="1924177" y="1814830"/>
                  </a:lnTo>
                  <a:lnTo>
                    <a:pt x="1925192" y="1813941"/>
                  </a:lnTo>
                  <a:lnTo>
                    <a:pt x="1928240" y="1812163"/>
                  </a:lnTo>
                  <a:lnTo>
                    <a:pt x="1928240" y="1811401"/>
                  </a:lnTo>
                  <a:lnTo>
                    <a:pt x="1930272" y="1809623"/>
                  </a:lnTo>
                  <a:lnTo>
                    <a:pt x="1931289" y="1808734"/>
                  </a:lnTo>
                  <a:lnTo>
                    <a:pt x="1931289" y="1806067"/>
                  </a:lnTo>
                  <a:lnTo>
                    <a:pt x="1933320" y="1806067"/>
                  </a:lnTo>
                  <a:lnTo>
                    <a:pt x="1935226" y="1805178"/>
                  </a:lnTo>
                  <a:lnTo>
                    <a:pt x="1939289" y="1806067"/>
                  </a:lnTo>
                  <a:lnTo>
                    <a:pt x="1977389" y="1806067"/>
                  </a:lnTo>
                  <a:lnTo>
                    <a:pt x="1981454" y="1805178"/>
                  </a:lnTo>
                  <a:lnTo>
                    <a:pt x="1981454" y="1802638"/>
                  </a:lnTo>
                  <a:lnTo>
                    <a:pt x="1984374" y="1801749"/>
                  </a:lnTo>
                  <a:lnTo>
                    <a:pt x="1990470" y="1800860"/>
                  </a:lnTo>
                  <a:lnTo>
                    <a:pt x="2003424" y="1802638"/>
                  </a:lnTo>
                  <a:lnTo>
                    <a:pt x="2008505" y="1801749"/>
                  </a:lnTo>
                  <a:lnTo>
                    <a:pt x="2012441" y="1801749"/>
                  </a:lnTo>
                  <a:lnTo>
                    <a:pt x="2014473" y="1799082"/>
                  </a:lnTo>
                  <a:lnTo>
                    <a:pt x="2016506" y="1798193"/>
                  </a:lnTo>
                  <a:lnTo>
                    <a:pt x="2018538" y="1797304"/>
                  </a:lnTo>
                  <a:lnTo>
                    <a:pt x="2018538" y="1794764"/>
                  </a:lnTo>
                  <a:lnTo>
                    <a:pt x="2020442" y="1793875"/>
                  </a:lnTo>
                  <a:lnTo>
                    <a:pt x="2022474" y="1793875"/>
                  </a:lnTo>
                  <a:lnTo>
                    <a:pt x="2026539" y="1794764"/>
                  </a:lnTo>
                  <a:lnTo>
                    <a:pt x="2027555" y="1793875"/>
                  </a:lnTo>
                  <a:lnTo>
                    <a:pt x="2029460" y="1793875"/>
                  </a:lnTo>
                  <a:lnTo>
                    <a:pt x="2029460" y="1792097"/>
                  </a:lnTo>
                  <a:lnTo>
                    <a:pt x="2032508" y="1790319"/>
                  </a:lnTo>
                  <a:lnTo>
                    <a:pt x="2033523" y="1789557"/>
                  </a:lnTo>
                  <a:lnTo>
                    <a:pt x="2036571" y="1787779"/>
                  </a:lnTo>
                  <a:lnTo>
                    <a:pt x="2039492" y="1786890"/>
                  </a:lnTo>
                  <a:lnTo>
                    <a:pt x="2042540" y="1786001"/>
                  </a:lnTo>
                  <a:lnTo>
                    <a:pt x="2045589" y="1786890"/>
                  </a:lnTo>
                  <a:lnTo>
                    <a:pt x="2051558" y="1786890"/>
                  </a:lnTo>
                  <a:lnTo>
                    <a:pt x="2059920" y="1787015"/>
                  </a:lnTo>
                  <a:lnTo>
                    <a:pt x="2070354" y="1787223"/>
                  </a:lnTo>
                  <a:lnTo>
                    <a:pt x="2081168" y="1787265"/>
                  </a:lnTo>
                  <a:lnTo>
                    <a:pt x="2121789" y="1782445"/>
                  </a:lnTo>
                  <a:lnTo>
                    <a:pt x="2126741" y="1781683"/>
                  </a:lnTo>
                  <a:lnTo>
                    <a:pt x="2128773" y="1779905"/>
                  </a:lnTo>
                  <a:lnTo>
                    <a:pt x="2129790" y="1779016"/>
                  </a:lnTo>
                  <a:lnTo>
                    <a:pt x="2131821" y="1778127"/>
                  </a:lnTo>
                  <a:lnTo>
                    <a:pt x="2131821" y="1776349"/>
                  </a:lnTo>
                  <a:lnTo>
                    <a:pt x="2133854" y="1775460"/>
                  </a:lnTo>
                  <a:lnTo>
                    <a:pt x="2136774" y="1773809"/>
                  </a:lnTo>
                  <a:lnTo>
                    <a:pt x="2142870" y="1776349"/>
                  </a:lnTo>
                  <a:lnTo>
                    <a:pt x="2145791" y="1771142"/>
                  </a:lnTo>
                  <a:lnTo>
                    <a:pt x="2147569" y="1765589"/>
                  </a:lnTo>
                  <a:lnTo>
                    <a:pt x="2148586" y="1758061"/>
                  </a:lnTo>
                  <a:lnTo>
                    <a:pt x="2149221" y="1750532"/>
                  </a:lnTo>
                  <a:lnTo>
                    <a:pt x="2149856" y="1744980"/>
                  </a:lnTo>
                  <a:lnTo>
                    <a:pt x="2150871" y="1742313"/>
                  </a:lnTo>
                  <a:lnTo>
                    <a:pt x="2152904" y="1741424"/>
                  </a:lnTo>
                  <a:lnTo>
                    <a:pt x="2153919" y="1740535"/>
                  </a:lnTo>
                  <a:lnTo>
                    <a:pt x="2154809" y="1739646"/>
                  </a:lnTo>
                  <a:lnTo>
                    <a:pt x="2155824" y="1738757"/>
                  </a:lnTo>
                  <a:lnTo>
                    <a:pt x="2157857" y="1737106"/>
                  </a:lnTo>
                  <a:lnTo>
                    <a:pt x="2159889" y="1735328"/>
                  </a:lnTo>
                  <a:lnTo>
                    <a:pt x="2163826" y="1731010"/>
                  </a:lnTo>
                  <a:lnTo>
                    <a:pt x="2165858" y="1729232"/>
                  </a:lnTo>
                  <a:lnTo>
                    <a:pt x="2167890" y="1727454"/>
                  </a:lnTo>
                  <a:lnTo>
                    <a:pt x="2169921" y="1725676"/>
                  </a:lnTo>
                  <a:lnTo>
                    <a:pt x="2170938" y="1724025"/>
                  </a:lnTo>
                  <a:lnTo>
                    <a:pt x="2171954" y="1722247"/>
                  </a:lnTo>
                  <a:lnTo>
                    <a:pt x="2173859" y="1717802"/>
                  </a:lnTo>
                  <a:lnTo>
                    <a:pt x="2174874" y="1713484"/>
                  </a:lnTo>
                  <a:lnTo>
                    <a:pt x="2175891" y="1702943"/>
                  </a:lnTo>
                  <a:lnTo>
                    <a:pt x="2176907" y="1698625"/>
                  </a:lnTo>
                  <a:lnTo>
                    <a:pt x="2178939" y="1694307"/>
                  </a:lnTo>
                  <a:lnTo>
                    <a:pt x="2179955" y="1692529"/>
                  </a:lnTo>
                  <a:lnTo>
                    <a:pt x="2180970" y="1690751"/>
                  </a:lnTo>
                  <a:lnTo>
                    <a:pt x="2183003" y="1688973"/>
                  </a:lnTo>
                  <a:lnTo>
                    <a:pt x="2183891" y="1688084"/>
                  </a:lnTo>
                  <a:lnTo>
                    <a:pt x="2184908" y="1687322"/>
                  </a:lnTo>
                  <a:lnTo>
                    <a:pt x="2186940" y="1685544"/>
                  </a:lnTo>
                  <a:lnTo>
                    <a:pt x="2187956" y="1683766"/>
                  </a:lnTo>
                  <a:lnTo>
                    <a:pt x="2188971" y="1682877"/>
                  </a:lnTo>
                  <a:lnTo>
                    <a:pt x="2189988" y="1682877"/>
                  </a:lnTo>
                  <a:lnTo>
                    <a:pt x="2191004" y="1683766"/>
                  </a:lnTo>
                  <a:lnTo>
                    <a:pt x="2192909" y="1682877"/>
                  </a:lnTo>
                  <a:lnTo>
                    <a:pt x="2194941" y="1681988"/>
                  </a:lnTo>
                  <a:lnTo>
                    <a:pt x="2199005" y="1676781"/>
                  </a:lnTo>
                  <a:lnTo>
                    <a:pt x="2201037" y="1675892"/>
                  </a:lnTo>
                  <a:lnTo>
                    <a:pt x="2202941" y="1674114"/>
                  </a:lnTo>
                  <a:lnTo>
                    <a:pt x="2203958" y="1676781"/>
                  </a:lnTo>
                  <a:lnTo>
                    <a:pt x="2204973" y="1675892"/>
                  </a:lnTo>
                  <a:lnTo>
                    <a:pt x="2205990" y="1674114"/>
                  </a:lnTo>
                  <a:lnTo>
                    <a:pt x="2203958" y="1669796"/>
                  </a:lnTo>
                  <a:lnTo>
                    <a:pt x="2209038" y="1668018"/>
                  </a:lnTo>
                  <a:lnTo>
                    <a:pt x="2212974" y="1666240"/>
                  </a:lnTo>
                  <a:lnTo>
                    <a:pt x="2226056" y="1665478"/>
                  </a:lnTo>
                  <a:lnTo>
                    <a:pt x="2232024" y="1664589"/>
                  </a:lnTo>
                  <a:lnTo>
                    <a:pt x="2239137" y="1662811"/>
                  </a:lnTo>
                  <a:lnTo>
                    <a:pt x="2245106" y="1661033"/>
                  </a:lnTo>
                  <a:lnTo>
                    <a:pt x="2248154" y="1660144"/>
                  </a:lnTo>
                  <a:lnTo>
                    <a:pt x="2251074" y="1659255"/>
                  </a:lnTo>
                  <a:lnTo>
                    <a:pt x="2250059" y="1657604"/>
                  </a:lnTo>
                  <a:lnTo>
                    <a:pt x="2252091" y="1656715"/>
                  </a:lnTo>
                  <a:lnTo>
                    <a:pt x="2254122" y="1654937"/>
                  </a:lnTo>
                  <a:lnTo>
                    <a:pt x="2259203" y="1654048"/>
                  </a:lnTo>
                  <a:lnTo>
                    <a:pt x="2264156" y="1652270"/>
                  </a:lnTo>
                  <a:lnTo>
                    <a:pt x="2269236" y="1651381"/>
                  </a:lnTo>
                  <a:lnTo>
                    <a:pt x="2278253" y="1649730"/>
                  </a:lnTo>
                  <a:lnTo>
                    <a:pt x="2283206" y="1648841"/>
                  </a:lnTo>
                  <a:lnTo>
                    <a:pt x="2289174" y="1647952"/>
                  </a:lnTo>
                  <a:lnTo>
                    <a:pt x="2291207" y="1648841"/>
                  </a:lnTo>
                  <a:lnTo>
                    <a:pt x="2299208" y="1648841"/>
                  </a:lnTo>
                  <a:lnTo>
                    <a:pt x="2306516" y="1648966"/>
                  </a:lnTo>
                  <a:lnTo>
                    <a:pt x="2315194" y="1649174"/>
                  </a:lnTo>
                  <a:lnTo>
                    <a:pt x="2323657" y="1649216"/>
                  </a:lnTo>
                  <a:lnTo>
                    <a:pt x="2330322" y="1648841"/>
                  </a:lnTo>
                  <a:lnTo>
                    <a:pt x="2337308" y="1647952"/>
                  </a:lnTo>
                  <a:lnTo>
                    <a:pt x="2338323" y="1646174"/>
                  </a:lnTo>
                  <a:lnTo>
                    <a:pt x="2342388" y="1644396"/>
                  </a:lnTo>
                  <a:lnTo>
                    <a:pt x="2347341" y="1643634"/>
                  </a:lnTo>
                  <a:lnTo>
                    <a:pt x="2355468" y="1642745"/>
                  </a:lnTo>
                  <a:lnTo>
                    <a:pt x="2362454" y="1640967"/>
                  </a:lnTo>
                  <a:lnTo>
                    <a:pt x="2368422" y="1639189"/>
                  </a:lnTo>
                  <a:lnTo>
                    <a:pt x="2372487" y="1634871"/>
                  </a:lnTo>
                  <a:lnTo>
                    <a:pt x="2381504" y="1633093"/>
                  </a:lnTo>
                  <a:lnTo>
                    <a:pt x="2389882" y="1632842"/>
                  </a:lnTo>
                  <a:lnTo>
                    <a:pt x="2399665" y="1633093"/>
                  </a:lnTo>
                  <a:lnTo>
                    <a:pt x="2410400" y="1633343"/>
                  </a:lnTo>
                  <a:lnTo>
                    <a:pt x="2459122" y="1630467"/>
                  </a:lnTo>
                  <a:lnTo>
                    <a:pt x="2472690" y="1628775"/>
                  </a:lnTo>
                  <a:lnTo>
                    <a:pt x="2472690" y="1626997"/>
                  </a:lnTo>
                  <a:lnTo>
                    <a:pt x="2475738" y="1626108"/>
                  </a:lnTo>
                  <a:lnTo>
                    <a:pt x="2482848" y="1624002"/>
                  </a:lnTo>
                  <a:lnTo>
                    <a:pt x="2492136" y="1621837"/>
                  </a:lnTo>
                  <a:lnTo>
                    <a:pt x="2501259" y="1619839"/>
                  </a:lnTo>
                  <a:lnTo>
                    <a:pt x="2507868" y="1618234"/>
                  </a:lnTo>
                  <a:lnTo>
                    <a:pt x="2509773" y="1617345"/>
                  </a:lnTo>
                  <a:lnTo>
                    <a:pt x="2508885" y="1614678"/>
                  </a:lnTo>
                  <a:lnTo>
                    <a:pt x="2510790" y="1613916"/>
                  </a:lnTo>
                  <a:lnTo>
                    <a:pt x="2520436" y="1613110"/>
                  </a:lnTo>
                  <a:lnTo>
                    <a:pt x="2533761" y="1612138"/>
                  </a:lnTo>
                  <a:lnTo>
                    <a:pt x="2547633" y="1611165"/>
                  </a:lnTo>
                  <a:lnTo>
                    <a:pt x="2558922" y="1610360"/>
                  </a:lnTo>
                  <a:lnTo>
                    <a:pt x="2567940" y="1609471"/>
                  </a:lnTo>
                  <a:lnTo>
                    <a:pt x="2573019" y="1611249"/>
                  </a:lnTo>
                  <a:lnTo>
                    <a:pt x="2577972" y="1610360"/>
                  </a:lnTo>
                  <a:lnTo>
                    <a:pt x="2584068" y="1609471"/>
                  </a:lnTo>
                  <a:lnTo>
                    <a:pt x="2586990" y="1604264"/>
                  </a:lnTo>
                  <a:lnTo>
                    <a:pt x="2594102" y="1602486"/>
                  </a:lnTo>
                  <a:lnTo>
                    <a:pt x="2600070" y="1601597"/>
                  </a:lnTo>
                  <a:lnTo>
                    <a:pt x="2611119" y="1603375"/>
                  </a:lnTo>
                  <a:lnTo>
                    <a:pt x="2618105" y="1602486"/>
                  </a:lnTo>
                  <a:lnTo>
                    <a:pt x="2624201" y="1602486"/>
                  </a:lnTo>
                  <a:lnTo>
                    <a:pt x="2630169" y="1599946"/>
                  </a:lnTo>
                  <a:lnTo>
                    <a:pt x="2633217" y="1599057"/>
                  </a:lnTo>
                  <a:lnTo>
                    <a:pt x="2636139" y="1598168"/>
                  </a:lnTo>
                  <a:lnTo>
                    <a:pt x="2636139" y="1595501"/>
                  </a:lnTo>
                  <a:lnTo>
                    <a:pt x="2637155" y="1595501"/>
                  </a:lnTo>
                  <a:lnTo>
                    <a:pt x="2638170" y="1594612"/>
                  </a:lnTo>
                  <a:lnTo>
                    <a:pt x="2639187" y="1595501"/>
                  </a:lnTo>
                  <a:lnTo>
                    <a:pt x="2641218" y="1595501"/>
                  </a:lnTo>
                  <a:lnTo>
                    <a:pt x="2647598" y="1594683"/>
                  </a:lnTo>
                  <a:lnTo>
                    <a:pt x="2656347" y="1593627"/>
                  </a:lnTo>
                  <a:lnTo>
                    <a:pt x="2665311" y="1592429"/>
                  </a:lnTo>
                  <a:lnTo>
                    <a:pt x="2672334" y="1591183"/>
                  </a:lnTo>
                  <a:lnTo>
                    <a:pt x="2680335" y="1589405"/>
                  </a:lnTo>
                  <a:lnTo>
                    <a:pt x="2684271" y="1585849"/>
                  </a:lnTo>
                  <a:lnTo>
                    <a:pt x="2688336" y="1583309"/>
                  </a:lnTo>
                  <a:lnTo>
                    <a:pt x="2692272" y="1581531"/>
                  </a:lnTo>
                  <a:lnTo>
                    <a:pt x="2694305" y="1580642"/>
                  </a:lnTo>
                  <a:lnTo>
                    <a:pt x="2696337" y="1579753"/>
                  </a:lnTo>
                  <a:lnTo>
                    <a:pt x="2698368" y="1578864"/>
                  </a:lnTo>
                  <a:lnTo>
                    <a:pt x="2697353" y="1577213"/>
                  </a:lnTo>
                  <a:lnTo>
                    <a:pt x="2700401" y="1575435"/>
                  </a:lnTo>
                  <a:lnTo>
                    <a:pt x="2702306" y="1574546"/>
                  </a:lnTo>
                  <a:lnTo>
                    <a:pt x="2709417" y="1573657"/>
                  </a:lnTo>
                  <a:lnTo>
                    <a:pt x="2712339" y="1571879"/>
                  </a:lnTo>
                  <a:lnTo>
                    <a:pt x="2714370" y="1570990"/>
                  </a:lnTo>
                  <a:lnTo>
                    <a:pt x="2713355" y="1568450"/>
                  </a:lnTo>
                  <a:lnTo>
                    <a:pt x="2715387" y="1568450"/>
                  </a:lnTo>
                  <a:lnTo>
                    <a:pt x="2719451" y="1567561"/>
                  </a:lnTo>
                  <a:lnTo>
                    <a:pt x="2728467" y="1568450"/>
                  </a:lnTo>
                  <a:lnTo>
                    <a:pt x="2731389" y="1568450"/>
                  </a:lnTo>
                  <a:lnTo>
                    <a:pt x="2734437" y="1567561"/>
                  </a:lnTo>
                  <a:lnTo>
                    <a:pt x="2734437" y="1565783"/>
                  </a:lnTo>
                  <a:lnTo>
                    <a:pt x="2735453" y="1564005"/>
                  </a:lnTo>
                  <a:lnTo>
                    <a:pt x="2736468" y="1563243"/>
                  </a:lnTo>
                  <a:lnTo>
                    <a:pt x="2736468" y="1560576"/>
                  </a:lnTo>
                  <a:lnTo>
                    <a:pt x="2739516" y="1560576"/>
                  </a:lnTo>
                  <a:lnTo>
                    <a:pt x="2742438" y="1559687"/>
                  </a:lnTo>
                  <a:lnTo>
                    <a:pt x="2748534" y="1560576"/>
                  </a:lnTo>
                  <a:lnTo>
                    <a:pt x="2751455" y="1560576"/>
                  </a:lnTo>
                  <a:lnTo>
                    <a:pt x="2752470" y="1557020"/>
                  </a:lnTo>
                  <a:lnTo>
                    <a:pt x="2755518" y="1557020"/>
                  </a:lnTo>
                  <a:lnTo>
                    <a:pt x="2769742" y="1555773"/>
                  </a:lnTo>
                  <a:lnTo>
                    <a:pt x="2790253" y="1554575"/>
                  </a:lnTo>
                  <a:lnTo>
                    <a:pt x="2810954" y="1553519"/>
                  </a:lnTo>
                  <a:lnTo>
                    <a:pt x="2825749" y="1552702"/>
                  </a:lnTo>
                  <a:lnTo>
                    <a:pt x="2830703" y="1551813"/>
                  </a:lnTo>
                  <a:lnTo>
                    <a:pt x="2832735" y="1550035"/>
                  </a:lnTo>
                  <a:lnTo>
                    <a:pt x="2833751" y="1549146"/>
                  </a:lnTo>
                  <a:lnTo>
                    <a:pt x="2835656" y="1546606"/>
                  </a:lnTo>
                  <a:lnTo>
                    <a:pt x="2836671" y="1542161"/>
                  </a:lnTo>
                  <a:lnTo>
                    <a:pt x="2837688" y="1536954"/>
                  </a:lnTo>
                  <a:lnTo>
                    <a:pt x="2838704" y="1532636"/>
                  </a:lnTo>
                  <a:lnTo>
                    <a:pt x="2839719" y="1527302"/>
                  </a:lnTo>
                  <a:lnTo>
                    <a:pt x="2841752" y="1522095"/>
                  </a:lnTo>
                  <a:lnTo>
                    <a:pt x="2843784" y="1516888"/>
                  </a:lnTo>
                  <a:lnTo>
                    <a:pt x="2847720" y="1509903"/>
                  </a:lnTo>
                  <a:lnTo>
                    <a:pt x="2849753" y="1506347"/>
                  </a:lnTo>
                  <a:lnTo>
                    <a:pt x="2850768" y="1504696"/>
                  </a:lnTo>
                  <a:lnTo>
                    <a:pt x="2852801" y="1503807"/>
                  </a:lnTo>
                  <a:lnTo>
                    <a:pt x="2853816" y="1502918"/>
                  </a:lnTo>
                  <a:lnTo>
                    <a:pt x="2854706" y="1501140"/>
                  </a:lnTo>
                  <a:lnTo>
                    <a:pt x="2855721" y="1497711"/>
                  </a:lnTo>
                  <a:lnTo>
                    <a:pt x="2857754" y="1495044"/>
                  </a:lnTo>
                  <a:lnTo>
                    <a:pt x="2857754" y="1493266"/>
                  </a:lnTo>
                  <a:lnTo>
                    <a:pt x="2859786" y="1491488"/>
                  </a:lnTo>
                  <a:lnTo>
                    <a:pt x="2860802" y="1487170"/>
                  </a:lnTo>
                  <a:lnTo>
                    <a:pt x="2862149" y="1481603"/>
                  </a:lnTo>
                  <a:lnTo>
                    <a:pt x="2863199" y="1473977"/>
                  </a:lnTo>
                  <a:lnTo>
                    <a:pt x="2864034" y="1466185"/>
                  </a:lnTo>
                  <a:lnTo>
                    <a:pt x="2864739" y="1460119"/>
                  </a:lnTo>
                  <a:lnTo>
                    <a:pt x="2865755" y="1456563"/>
                  </a:lnTo>
                  <a:lnTo>
                    <a:pt x="2867787" y="1455674"/>
                  </a:lnTo>
                  <a:lnTo>
                    <a:pt x="2868803" y="1453134"/>
                  </a:lnTo>
                  <a:lnTo>
                    <a:pt x="2869818" y="1449578"/>
                  </a:lnTo>
                  <a:lnTo>
                    <a:pt x="2871851" y="1445260"/>
                  </a:lnTo>
                  <a:lnTo>
                    <a:pt x="2872866" y="1441704"/>
                  </a:lnTo>
                  <a:lnTo>
                    <a:pt x="2874771" y="1437386"/>
                  </a:lnTo>
                  <a:lnTo>
                    <a:pt x="2875788" y="1432179"/>
                  </a:lnTo>
                  <a:lnTo>
                    <a:pt x="2876804" y="1430401"/>
                  </a:lnTo>
                  <a:lnTo>
                    <a:pt x="2877819" y="1427734"/>
                  </a:lnTo>
                  <a:lnTo>
                    <a:pt x="2879852" y="1426845"/>
                  </a:lnTo>
                  <a:lnTo>
                    <a:pt x="2880867" y="1425956"/>
                  </a:lnTo>
                  <a:lnTo>
                    <a:pt x="2881884" y="1425067"/>
                  </a:lnTo>
                  <a:lnTo>
                    <a:pt x="2883789" y="1423416"/>
                  </a:lnTo>
                  <a:lnTo>
                    <a:pt x="2884805" y="1422527"/>
                  </a:lnTo>
                  <a:lnTo>
                    <a:pt x="2885820" y="1420749"/>
                  </a:lnTo>
                  <a:lnTo>
                    <a:pt x="2887853" y="1419860"/>
                  </a:lnTo>
                  <a:lnTo>
                    <a:pt x="2888868" y="1418082"/>
                  </a:lnTo>
                  <a:lnTo>
                    <a:pt x="2889885" y="1416431"/>
                  </a:lnTo>
                  <a:lnTo>
                    <a:pt x="2891916" y="1412875"/>
                  </a:lnTo>
                  <a:lnTo>
                    <a:pt x="2892933" y="1410335"/>
                  </a:lnTo>
                  <a:lnTo>
                    <a:pt x="2893821" y="1409446"/>
                  </a:lnTo>
                  <a:lnTo>
                    <a:pt x="2894838" y="1408557"/>
                  </a:lnTo>
                  <a:lnTo>
                    <a:pt x="2896869" y="1406779"/>
                  </a:lnTo>
                  <a:lnTo>
                    <a:pt x="2899917" y="1404112"/>
                  </a:lnTo>
                  <a:lnTo>
                    <a:pt x="2907918" y="1398016"/>
                  </a:lnTo>
                  <a:lnTo>
                    <a:pt x="2911983" y="1395476"/>
                  </a:lnTo>
                  <a:lnTo>
                    <a:pt x="2915919" y="1392809"/>
                  </a:lnTo>
                  <a:lnTo>
                    <a:pt x="2917952" y="1393698"/>
                  </a:lnTo>
                  <a:lnTo>
                    <a:pt x="2919984" y="1391920"/>
                  </a:lnTo>
                  <a:lnTo>
                    <a:pt x="2922905" y="1389253"/>
                  </a:lnTo>
                  <a:lnTo>
                    <a:pt x="2923920" y="1384935"/>
                  </a:lnTo>
                  <a:lnTo>
                    <a:pt x="2927985" y="1384046"/>
                  </a:lnTo>
                  <a:lnTo>
                    <a:pt x="2931921" y="1382268"/>
                  </a:lnTo>
                  <a:lnTo>
                    <a:pt x="2939034" y="1384046"/>
                  </a:lnTo>
                  <a:lnTo>
                    <a:pt x="2943987" y="1384046"/>
                  </a:lnTo>
                  <a:lnTo>
                    <a:pt x="2948051" y="1383157"/>
                  </a:lnTo>
                  <a:lnTo>
                    <a:pt x="2953004" y="1381379"/>
                  </a:lnTo>
                  <a:lnTo>
                    <a:pt x="2955036" y="1379728"/>
                  </a:lnTo>
                  <a:lnTo>
                    <a:pt x="2957067" y="1378839"/>
                  </a:lnTo>
                  <a:lnTo>
                    <a:pt x="2957067" y="1377061"/>
                  </a:lnTo>
                  <a:lnTo>
                    <a:pt x="2959099" y="1376172"/>
                  </a:lnTo>
                  <a:lnTo>
                    <a:pt x="2964053" y="1373632"/>
                  </a:lnTo>
                  <a:lnTo>
                    <a:pt x="2978149" y="1370076"/>
                  </a:lnTo>
                  <a:lnTo>
                    <a:pt x="2983103" y="1368298"/>
                  </a:lnTo>
                  <a:lnTo>
                    <a:pt x="2986151" y="1367409"/>
                  </a:lnTo>
                  <a:lnTo>
                    <a:pt x="2985135" y="1365758"/>
                  </a:lnTo>
                  <a:lnTo>
                    <a:pt x="2987166" y="1364869"/>
                  </a:lnTo>
                  <a:lnTo>
                    <a:pt x="2991104" y="1362202"/>
                  </a:lnTo>
                  <a:lnTo>
                    <a:pt x="3001137" y="1357884"/>
                  </a:lnTo>
                  <a:lnTo>
                    <a:pt x="3007233" y="1356995"/>
                  </a:lnTo>
                  <a:lnTo>
                    <a:pt x="3012186" y="1355217"/>
                  </a:lnTo>
                  <a:lnTo>
                    <a:pt x="3018155" y="1356995"/>
                  </a:lnTo>
                  <a:lnTo>
                    <a:pt x="3022218" y="1356995"/>
                  </a:lnTo>
                  <a:lnTo>
                    <a:pt x="3026283" y="1356995"/>
                  </a:lnTo>
                  <a:lnTo>
                    <a:pt x="3038220" y="1356995"/>
                  </a:lnTo>
                  <a:lnTo>
                    <a:pt x="3041268" y="1356106"/>
                  </a:lnTo>
                  <a:lnTo>
                    <a:pt x="3047238" y="1353439"/>
                  </a:lnTo>
                  <a:lnTo>
                    <a:pt x="3049269" y="1353439"/>
                  </a:lnTo>
                  <a:lnTo>
                    <a:pt x="3052317" y="1352550"/>
                  </a:lnTo>
                  <a:lnTo>
                    <a:pt x="3053334" y="1353439"/>
                  </a:lnTo>
                  <a:lnTo>
                    <a:pt x="3054349" y="1353439"/>
                  </a:lnTo>
                  <a:lnTo>
                    <a:pt x="3054349" y="1353439"/>
                  </a:lnTo>
                  <a:lnTo>
                    <a:pt x="3093466" y="1353439"/>
                  </a:lnTo>
                  <a:lnTo>
                    <a:pt x="3096387" y="1352550"/>
                  </a:lnTo>
                  <a:lnTo>
                    <a:pt x="3096387" y="1350010"/>
                  </a:lnTo>
                  <a:lnTo>
                    <a:pt x="3096387" y="1349121"/>
                  </a:lnTo>
                  <a:lnTo>
                    <a:pt x="3098418" y="1348232"/>
                  </a:lnTo>
                  <a:lnTo>
                    <a:pt x="3099435" y="1347343"/>
                  </a:lnTo>
                  <a:lnTo>
                    <a:pt x="3101466" y="1345565"/>
                  </a:lnTo>
                  <a:lnTo>
                    <a:pt x="3102483" y="1343025"/>
                  </a:lnTo>
                  <a:lnTo>
                    <a:pt x="3106419" y="1339469"/>
                  </a:lnTo>
                  <a:lnTo>
                    <a:pt x="3108452" y="1337691"/>
                  </a:lnTo>
                  <a:lnTo>
                    <a:pt x="3110484" y="1336040"/>
                  </a:lnTo>
                  <a:lnTo>
                    <a:pt x="3110484" y="1334262"/>
                  </a:lnTo>
                  <a:lnTo>
                    <a:pt x="3112516" y="1333373"/>
                  </a:lnTo>
                  <a:lnTo>
                    <a:pt x="3117468" y="1332484"/>
                  </a:lnTo>
                  <a:lnTo>
                    <a:pt x="3131566" y="1330706"/>
                  </a:lnTo>
                  <a:lnTo>
                    <a:pt x="3136518" y="1329944"/>
                  </a:lnTo>
                  <a:lnTo>
                    <a:pt x="3140583" y="1329055"/>
                  </a:lnTo>
                  <a:lnTo>
                    <a:pt x="3141598" y="1327277"/>
                  </a:lnTo>
                  <a:lnTo>
                    <a:pt x="3144519" y="1325499"/>
                  </a:lnTo>
                  <a:lnTo>
                    <a:pt x="3146552" y="1324610"/>
                  </a:lnTo>
                  <a:lnTo>
                    <a:pt x="3149599" y="1323721"/>
                  </a:lnTo>
                  <a:lnTo>
                    <a:pt x="3151632" y="1322070"/>
                  </a:lnTo>
                  <a:lnTo>
                    <a:pt x="3154553" y="1320292"/>
                  </a:lnTo>
                  <a:lnTo>
                    <a:pt x="3155568" y="1318514"/>
                  </a:lnTo>
                  <a:lnTo>
                    <a:pt x="3159633" y="1318514"/>
                  </a:lnTo>
                  <a:lnTo>
                    <a:pt x="3164586" y="1317625"/>
                  </a:lnTo>
                  <a:lnTo>
                    <a:pt x="3175635" y="1318514"/>
                  </a:lnTo>
                  <a:lnTo>
                    <a:pt x="3179698" y="1318514"/>
                  </a:lnTo>
                  <a:lnTo>
                    <a:pt x="3181604" y="1318514"/>
                  </a:lnTo>
                  <a:lnTo>
                    <a:pt x="3198748" y="1318514"/>
                  </a:lnTo>
                  <a:lnTo>
                    <a:pt x="3205734" y="1317625"/>
                  </a:lnTo>
                  <a:lnTo>
                    <a:pt x="3212718" y="1315085"/>
                  </a:lnTo>
                  <a:lnTo>
                    <a:pt x="3222752" y="1314196"/>
                  </a:lnTo>
                  <a:lnTo>
                    <a:pt x="3231479" y="1314428"/>
                  </a:lnTo>
                  <a:lnTo>
                    <a:pt x="3241420" y="1314815"/>
                  </a:lnTo>
                  <a:lnTo>
                    <a:pt x="3250791" y="1314892"/>
                  </a:lnTo>
                  <a:lnTo>
                    <a:pt x="3257804" y="1314196"/>
                  </a:lnTo>
                  <a:lnTo>
                    <a:pt x="3263899" y="1313307"/>
                  </a:lnTo>
                  <a:lnTo>
                    <a:pt x="3260852" y="1308100"/>
                  </a:lnTo>
                  <a:lnTo>
                    <a:pt x="3265932" y="1307211"/>
                  </a:lnTo>
                  <a:lnTo>
                    <a:pt x="3272200" y="1305516"/>
                  </a:lnTo>
                  <a:lnTo>
                    <a:pt x="3280076" y="1304321"/>
                  </a:lnTo>
                  <a:lnTo>
                    <a:pt x="3288881" y="1303460"/>
                  </a:lnTo>
                  <a:lnTo>
                    <a:pt x="3297936" y="1302766"/>
                  </a:lnTo>
                  <a:lnTo>
                    <a:pt x="3307584" y="1301658"/>
                  </a:lnTo>
                  <a:lnTo>
                    <a:pt x="3318637" y="1300765"/>
                  </a:lnTo>
                  <a:lnTo>
                    <a:pt x="3329118" y="1300015"/>
                  </a:lnTo>
                  <a:lnTo>
                    <a:pt x="3337052" y="1299337"/>
                  </a:lnTo>
                  <a:lnTo>
                    <a:pt x="3341116" y="1298448"/>
                  </a:lnTo>
                  <a:lnTo>
                    <a:pt x="3342132" y="1295781"/>
                  </a:lnTo>
                  <a:lnTo>
                    <a:pt x="3345053" y="1294892"/>
                  </a:lnTo>
                  <a:lnTo>
                    <a:pt x="3349116" y="1293241"/>
                  </a:lnTo>
                  <a:lnTo>
                    <a:pt x="3359149" y="1288796"/>
                  </a:lnTo>
                  <a:lnTo>
                    <a:pt x="3364103" y="1287018"/>
                  </a:lnTo>
                  <a:lnTo>
                    <a:pt x="3369183" y="1286256"/>
                  </a:lnTo>
                  <a:lnTo>
                    <a:pt x="3373119" y="1287907"/>
                  </a:lnTo>
                  <a:lnTo>
                    <a:pt x="3376167" y="1287018"/>
                  </a:lnTo>
                  <a:lnTo>
                    <a:pt x="3378199" y="1287018"/>
                  </a:lnTo>
                  <a:lnTo>
                    <a:pt x="3379216" y="1284478"/>
                  </a:lnTo>
                  <a:lnTo>
                    <a:pt x="3384168" y="1283589"/>
                  </a:lnTo>
                  <a:lnTo>
                    <a:pt x="3391255" y="1282771"/>
                  </a:lnTo>
                  <a:lnTo>
                    <a:pt x="3400663" y="1281715"/>
                  </a:lnTo>
                  <a:lnTo>
                    <a:pt x="3410618" y="1280517"/>
                  </a:lnTo>
                  <a:lnTo>
                    <a:pt x="3419347" y="1279271"/>
                  </a:lnTo>
                  <a:lnTo>
                    <a:pt x="3429381" y="1278382"/>
                  </a:lnTo>
                  <a:lnTo>
                    <a:pt x="3438397" y="1277493"/>
                  </a:lnTo>
                  <a:lnTo>
                    <a:pt x="3443351" y="1275715"/>
                  </a:lnTo>
                  <a:lnTo>
                    <a:pt x="3447415" y="1273937"/>
                  </a:lnTo>
                  <a:lnTo>
                    <a:pt x="3444366" y="1269619"/>
                  </a:lnTo>
                  <a:lnTo>
                    <a:pt x="3446398" y="1267841"/>
                  </a:lnTo>
                  <a:lnTo>
                    <a:pt x="3449446" y="1266063"/>
                  </a:lnTo>
                  <a:lnTo>
                    <a:pt x="3455416" y="1265174"/>
                  </a:lnTo>
                  <a:lnTo>
                    <a:pt x="3458464" y="1264412"/>
                  </a:lnTo>
                  <a:lnTo>
                    <a:pt x="3459353" y="1263523"/>
                  </a:lnTo>
                  <a:lnTo>
                    <a:pt x="3459353" y="1260856"/>
                  </a:lnTo>
                  <a:lnTo>
                    <a:pt x="3462401" y="1259967"/>
                  </a:lnTo>
                  <a:lnTo>
                    <a:pt x="3470477" y="1260217"/>
                  </a:lnTo>
                  <a:lnTo>
                    <a:pt x="3481959" y="1260633"/>
                  </a:lnTo>
                  <a:lnTo>
                    <a:pt x="3493440" y="1260717"/>
                  </a:lnTo>
                  <a:lnTo>
                    <a:pt x="3501516" y="1259967"/>
                  </a:lnTo>
                  <a:lnTo>
                    <a:pt x="3506596" y="1259078"/>
                  </a:lnTo>
                  <a:lnTo>
                    <a:pt x="3505581" y="1253871"/>
                  </a:lnTo>
                  <a:lnTo>
                    <a:pt x="3505581" y="1252982"/>
                  </a:lnTo>
                  <a:lnTo>
                    <a:pt x="3506596" y="1250315"/>
                  </a:lnTo>
                  <a:lnTo>
                    <a:pt x="3507486" y="1249553"/>
                  </a:lnTo>
                  <a:lnTo>
                    <a:pt x="3509517" y="1248664"/>
                  </a:lnTo>
                  <a:lnTo>
                    <a:pt x="3512566" y="1247775"/>
                  </a:lnTo>
                  <a:lnTo>
                    <a:pt x="3521583" y="1245108"/>
                  </a:lnTo>
                  <a:lnTo>
                    <a:pt x="3525646" y="1245108"/>
                  </a:lnTo>
                  <a:lnTo>
                    <a:pt x="3527552" y="1244219"/>
                  </a:lnTo>
                  <a:lnTo>
                    <a:pt x="3527552" y="1245108"/>
                  </a:lnTo>
                  <a:lnTo>
                    <a:pt x="3529584" y="1245108"/>
                  </a:lnTo>
                  <a:lnTo>
                    <a:pt x="3532632" y="1244219"/>
                  </a:lnTo>
                  <a:lnTo>
                    <a:pt x="3541648" y="1242568"/>
                  </a:lnTo>
                  <a:lnTo>
                    <a:pt x="3544696" y="1240790"/>
                  </a:lnTo>
                  <a:lnTo>
                    <a:pt x="3548634" y="1239012"/>
                  </a:lnTo>
                  <a:lnTo>
                    <a:pt x="3547617" y="1236345"/>
                  </a:lnTo>
                  <a:lnTo>
                    <a:pt x="3548634" y="1232916"/>
                  </a:lnTo>
                  <a:lnTo>
                    <a:pt x="3550666" y="1230249"/>
                  </a:lnTo>
                  <a:lnTo>
                    <a:pt x="3551682" y="1225042"/>
                  </a:lnTo>
                  <a:lnTo>
                    <a:pt x="3552697" y="1221486"/>
                  </a:lnTo>
                  <a:lnTo>
                    <a:pt x="3554730" y="1218057"/>
                  </a:lnTo>
                  <a:lnTo>
                    <a:pt x="3555618" y="1216279"/>
                  </a:lnTo>
                  <a:lnTo>
                    <a:pt x="3556635" y="1213739"/>
                  </a:lnTo>
                  <a:lnTo>
                    <a:pt x="3557651" y="1211072"/>
                  </a:lnTo>
                  <a:lnTo>
                    <a:pt x="3557651" y="1207516"/>
                  </a:lnTo>
                  <a:lnTo>
                    <a:pt x="3560698" y="1205865"/>
                  </a:lnTo>
                  <a:lnTo>
                    <a:pt x="3563746" y="1204976"/>
                  </a:lnTo>
                  <a:lnTo>
                    <a:pt x="3569716" y="1208405"/>
                  </a:lnTo>
                  <a:lnTo>
                    <a:pt x="3572764" y="1205865"/>
                  </a:lnTo>
                  <a:lnTo>
                    <a:pt x="3578733" y="1165288"/>
                  </a:lnTo>
                  <a:lnTo>
                    <a:pt x="3579844" y="1151036"/>
                  </a:lnTo>
                  <a:lnTo>
                    <a:pt x="3580765" y="1140333"/>
                  </a:lnTo>
                  <a:lnTo>
                    <a:pt x="3581781" y="1134110"/>
                  </a:lnTo>
                  <a:lnTo>
                    <a:pt x="3583813" y="1130681"/>
                  </a:lnTo>
                  <a:lnTo>
                    <a:pt x="3584702" y="1128903"/>
                  </a:lnTo>
                  <a:lnTo>
                    <a:pt x="3586734" y="1125474"/>
                  </a:lnTo>
                  <a:lnTo>
                    <a:pt x="3588766" y="1124585"/>
                  </a:lnTo>
                  <a:lnTo>
                    <a:pt x="3592830" y="1121029"/>
                  </a:lnTo>
                  <a:lnTo>
                    <a:pt x="3595751" y="1116711"/>
                  </a:lnTo>
                  <a:lnTo>
                    <a:pt x="3601846" y="1112266"/>
                  </a:lnTo>
                  <a:lnTo>
                    <a:pt x="3603752" y="1105281"/>
                  </a:lnTo>
                  <a:lnTo>
                    <a:pt x="3605530" y="1098964"/>
                  </a:lnTo>
                  <a:lnTo>
                    <a:pt x="3606545" y="1091422"/>
                  </a:lnTo>
                  <a:lnTo>
                    <a:pt x="3607180" y="1084046"/>
                  </a:lnTo>
                  <a:lnTo>
                    <a:pt x="3607816" y="1078230"/>
                  </a:lnTo>
                  <a:lnTo>
                    <a:pt x="3608832" y="1072134"/>
                  </a:lnTo>
                  <a:lnTo>
                    <a:pt x="3609847" y="1070356"/>
                  </a:lnTo>
                  <a:lnTo>
                    <a:pt x="3611880" y="1066927"/>
                  </a:lnTo>
                  <a:lnTo>
                    <a:pt x="3613785" y="1061593"/>
                  </a:lnTo>
                  <a:lnTo>
                    <a:pt x="3616833" y="1054608"/>
                  </a:lnTo>
                  <a:lnTo>
                    <a:pt x="3619881" y="1051179"/>
                  </a:lnTo>
                  <a:lnTo>
                    <a:pt x="3622802" y="1047623"/>
                  </a:lnTo>
                  <a:lnTo>
                    <a:pt x="3627882" y="1048512"/>
                  </a:lnTo>
                  <a:lnTo>
                    <a:pt x="3631818" y="1046734"/>
                  </a:lnTo>
                  <a:lnTo>
                    <a:pt x="3634866" y="1045972"/>
                  </a:lnTo>
                  <a:lnTo>
                    <a:pt x="3639946" y="1045083"/>
                  </a:lnTo>
                  <a:lnTo>
                    <a:pt x="3642867" y="1043305"/>
                  </a:lnTo>
                  <a:lnTo>
                    <a:pt x="3646932" y="1042416"/>
                  </a:lnTo>
                  <a:lnTo>
                    <a:pt x="3646932" y="1040638"/>
                  </a:lnTo>
                  <a:lnTo>
                    <a:pt x="3650995" y="1039749"/>
                  </a:lnTo>
                  <a:lnTo>
                    <a:pt x="3655948" y="1038098"/>
                  </a:lnTo>
                  <a:lnTo>
                    <a:pt x="3664966" y="1036320"/>
                  </a:lnTo>
                  <a:lnTo>
                    <a:pt x="3670935" y="1035431"/>
                  </a:lnTo>
                  <a:lnTo>
                    <a:pt x="3677031" y="1035431"/>
                  </a:lnTo>
                  <a:lnTo>
                    <a:pt x="3682999" y="1035431"/>
                  </a:lnTo>
                  <a:lnTo>
                    <a:pt x="3689095" y="1035431"/>
                  </a:lnTo>
                  <a:lnTo>
                    <a:pt x="3693033" y="1035431"/>
                  </a:lnTo>
                  <a:lnTo>
                    <a:pt x="3696081" y="1036320"/>
                  </a:lnTo>
                  <a:lnTo>
                    <a:pt x="3698113" y="1035431"/>
                  </a:lnTo>
                  <a:lnTo>
                    <a:pt x="3700017" y="1035431"/>
                  </a:lnTo>
                  <a:lnTo>
                    <a:pt x="3700017" y="1031875"/>
                  </a:lnTo>
                  <a:lnTo>
                    <a:pt x="3702049" y="1031875"/>
                  </a:lnTo>
                  <a:lnTo>
                    <a:pt x="3704082" y="1031113"/>
                  </a:lnTo>
                  <a:lnTo>
                    <a:pt x="3707130" y="1031875"/>
                  </a:lnTo>
                  <a:lnTo>
                    <a:pt x="3720084" y="1031875"/>
                  </a:lnTo>
                  <a:lnTo>
                    <a:pt x="3745230" y="1031875"/>
                  </a:lnTo>
                  <a:lnTo>
                    <a:pt x="3747135" y="1031875"/>
                  </a:lnTo>
                  <a:lnTo>
                    <a:pt x="3749166" y="1031875"/>
                  </a:lnTo>
                  <a:lnTo>
                    <a:pt x="3751198" y="1031113"/>
                  </a:lnTo>
                  <a:lnTo>
                    <a:pt x="3755263" y="1028446"/>
                  </a:lnTo>
                  <a:lnTo>
                    <a:pt x="3757167" y="1027557"/>
                  </a:lnTo>
                  <a:lnTo>
                    <a:pt x="3759199" y="1027557"/>
                  </a:lnTo>
                  <a:lnTo>
                    <a:pt x="3760216" y="1028446"/>
                  </a:lnTo>
                  <a:lnTo>
                    <a:pt x="3761232" y="1027557"/>
                  </a:lnTo>
                  <a:lnTo>
                    <a:pt x="3762247" y="1027557"/>
                  </a:lnTo>
                  <a:lnTo>
                    <a:pt x="3764280" y="1024128"/>
                  </a:lnTo>
                  <a:lnTo>
                    <a:pt x="3765295" y="1024128"/>
                  </a:lnTo>
                  <a:lnTo>
                    <a:pt x="3766185" y="1023239"/>
                  </a:lnTo>
                  <a:lnTo>
                    <a:pt x="3767201" y="1024128"/>
                  </a:lnTo>
                  <a:lnTo>
                    <a:pt x="3769233" y="1024128"/>
                  </a:lnTo>
                  <a:lnTo>
                    <a:pt x="3777234" y="1024128"/>
                  </a:lnTo>
                  <a:lnTo>
                    <a:pt x="3778249" y="1023239"/>
                  </a:lnTo>
                  <a:lnTo>
                    <a:pt x="3779266" y="1020572"/>
                  </a:lnTo>
                  <a:lnTo>
                    <a:pt x="3781297" y="1019683"/>
                  </a:lnTo>
                  <a:lnTo>
                    <a:pt x="3782314" y="1019683"/>
                  </a:lnTo>
                  <a:lnTo>
                    <a:pt x="3783330" y="1019683"/>
                  </a:lnTo>
                  <a:lnTo>
                    <a:pt x="3826383" y="1019683"/>
                  </a:lnTo>
                  <a:lnTo>
                    <a:pt x="3833367" y="1019683"/>
                  </a:lnTo>
                  <a:lnTo>
                    <a:pt x="3861562" y="1019683"/>
                  </a:lnTo>
                  <a:lnTo>
                    <a:pt x="3865498" y="1020572"/>
                  </a:lnTo>
                  <a:lnTo>
                    <a:pt x="3867531" y="1019683"/>
                  </a:lnTo>
                  <a:lnTo>
                    <a:pt x="3869563" y="1019683"/>
                  </a:lnTo>
                  <a:lnTo>
                    <a:pt x="3869563" y="1016254"/>
                  </a:lnTo>
                  <a:lnTo>
                    <a:pt x="3871594" y="1016254"/>
                  </a:lnTo>
                  <a:lnTo>
                    <a:pt x="3872484" y="1015365"/>
                  </a:lnTo>
                  <a:lnTo>
                    <a:pt x="3873499" y="1016254"/>
                  </a:lnTo>
                  <a:lnTo>
                    <a:pt x="3880612" y="1016254"/>
                  </a:lnTo>
                  <a:lnTo>
                    <a:pt x="3898645" y="1016254"/>
                  </a:lnTo>
                  <a:lnTo>
                    <a:pt x="3900551" y="1015365"/>
                  </a:lnTo>
                  <a:lnTo>
                    <a:pt x="3900551" y="1012698"/>
                  </a:lnTo>
                  <a:lnTo>
                    <a:pt x="3902583" y="1011809"/>
                  </a:lnTo>
                  <a:lnTo>
                    <a:pt x="3904615" y="1010920"/>
                  </a:lnTo>
                  <a:lnTo>
                    <a:pt x="3908679" y="1011809"/>
                  </a:lnTo>
                  <a:lnTo>
                    <a:pt x="3910584" y="1011809"/>
                  </a:lnTo>
                  <a:lnTo>
                    <a:pt x="3912616" y="1011809"/>
                  </a:lnTo>
                  <a:lnTo>
                    <a:pt x="3943731" y="1011809"/>
                  </a:lnTo>
                  <a:lnTo>
                    <a:pt x="3944746" y="1012698"/>
                  </a:lnTo>
                  <a:lnTo>
                    <a:pt x="3945763" y="1011809"/>
                  </a:lnTo>
                  <a:lnTo>
                    <a:pt x="3946779" y="1010920"/>
                  </a:lnTo>
                  <a:lnTo>
                    <a:pt x="3948684" y="1008380"/>
                  </a:lnTo>
                  <a:lnTo>
                    <a:pt x="3949699" y="1007491"/>
                  </a:lnTo>
                  <a:lnTo>
                    <a:pt x="3951732" y="1006602"/>
                  </a:lnTo>
                  <a:lnTo>
                    <a:pt x="3952747" y="1007491"/>
                  </a:lnTo>
                  <a:lnTo>
                    <a:pt x="3953764" y="1007491"/>
                  </a:lnTo>
                  <a:lnTo>
                    <a:pt x="3974845" y="1007491"/>
                  </a:lnTo>
                  <a:lnTo>
                    <a:pt x="3975862" y="1008380"/>
                  </a:lnTo>
                  <a:lnTo>
                    <a:pt x="3977766" y="1007491"/>
                  </a:lnTo>
                  <a:lnTo>
                    <a:pt x="3978783" y="1006602"/>
                  </a:lnTo>
                  <a:lnTo>
                    <a:pt x="3979798" y="1003935"/>
                  </a:lnTo>
                  <a:lnTo>
                    <a:pt x="3981831" y="1003046"/>
                  </a:lnTo>
                  <a:lnTo>
                    <a:pt x="3982846" y="1003046"/>
                  </a:lnTo>
                  <a:lnTo>
                    <a:pt x="3983863" y="1003935"/>
                  </a:lnTo>
                  <a:lnTo>
                    <a:pt x="3985894" y="1003046"/>
                  </a:lnTo>
                  <a:lnTo>
                    <a:pt x="3987799" y="1003046"/>
                  </a:lnTo>
                  <a:lnTo>
                    <a:pt x="3990847" y="999617"/>
                  </a:lnTo>
                  <a:lnTo>
                    <a:pt x="3992880" y="998728"/>
                  </a:lnTo>
                  <a:lnTo>
                    <a:pt x="3994912" y="998728"/>
                  </a:lnTo>
                  <a:lnTo>
                    <a:pt x="4010914" y="998728"/>
                  </a:lnTo>
                  <a:lnTo>
                    <a:pt x="4011930" y="999617"/>
                  </a:lnTo>
                  <a:lnTo>
                    <a:pt x="4012945" y="998728"/>
                  </a:lnTo>
                  <a:lnTo>
                    <a:pt x="4013962" y="997839"/>
                  </a:lnTo>
                  <a:lnTo>
                    <a:pt x="4015866" y="995172"/>
                  </a:lnTo>
                  <a:lnTo>
                    <a:pt x="4016883" y="995172"/>
                  </a:lnTo>
                  <a:lnTo>
                    <a:pt x="4017898" y="993521"/>
                  </a:lnTo>
                  <a:lnTo>
                    <a:pt x="4018915" y="995172"/>
                  </a:lnTo>
                  <a:lnTo>
                    <a:pt x="4028947" y="995172"/>
                  </a:lnTo>
                  <a:lnTo>
                    <a:pt x="4029964" y="993521"/>
                  </a:lnTo>
                  <a:lnTo>
                    <a:pt x="4030980" y="990854"/>
                  </a:lnTo>
                  <a:lnTo>
                    <a:pt x="4033012" y="989965"/>
                  </a:lnTo>
                  <a:lnTo>
                    <a:pt x="4034028" y="989965"/>
                  </a:lnTo>
                  <a:lnTo>
                    <a:pt x="4034916" y="990854"/>
                  </a:lnTo>
                  <a:lnTo>
                    <a:pt x="4035933" y="989965"/>
                  </a:lnTo>
                  <a:lnTo>
                    <a:pt x="4037965" y="989965"/>
                  </a:lnTo>
                  <a:lnTo>
                    <a:pt x="4038981" y="986536"/>
                  </a:lnTo>
                  <a:lnTo>
                    <a:pt x="4039996" y="985647"/>
                  </a:lnTo>
                  <a:lnTo>
                    <a:pt x="4065016" y="985647"/>
                  </a:lnTo>
                  <a:lnTo>
                    <a:pt x="4066032" y="986536"/>
                  </a:lnTo>
                  <a:lnTo>
                    <a:pt x="4068064" y="985647"/>
                  </a:lnTo>
                  <a:lnTo>
                    <a:pt x="4069080" y="985647"/>
                  </a:lnTo>
                  <a:lnTo>
                    <a:pt x="4071112" y="982091"/>
                  </a:lnTo>
                  <a:lnTo>
                    <a:pt x="4072128" y="981202"/>
                  </a:lnTo>
                  <a:lnTo>
                    <a:pt x="4073143" y="981202"/>
                  </a:lnTo>
                  <a:lnTo>
                    <a:pt x="4074033" y="981202"/>
                  </a:lnTo>
                  <a:lnTo>
                    <a:pt x="4076065" y="981202"/>
                  </a:lnTo>
                  <a:lnTo>
                    <a:pt x="4077081" y="981202"/>
                  </a:lnTo>
                  <a:lnTo>
                    <a:pt x="4078096" y="982091"/>
                  </a:lnTo>
                  <a:lnTo>
                    <a:pt x="4080129" y="981202"/>
                  </a:lnTo>
                  <a:lnTo>
                    <a:pt x="4081144" y="981202"/>
                  </a:lnTo>
                  <a:lnTo>
                    <a:pt x="4081144" y="978662"/>
                  </a:lnTo>
                  <a:lnTo>
                    <a:pt x="4083049" y="976884"/>
                  </a:lnTo>
                  <a:lnTo>
                    <a:pt x="4086097" y="975995"/>
                  </a:lnTo>
                  <a:lnTo>
                    <a:pt x="4093083" y="973328"/>
                  </a:lnTo>
                  <a:lnTo>
                    <a:pt x="4095115" y="972566"/>
                  </a:lnTo>
                  <a:lnTo>
                    <a:pt x="4097146" y="972566"/>
                  </a:lnTo>
                  <a:lnTo>
                    <a:pt x="4098163" y="972566"/>
                  </a:lnTo>
                  <a:lnTo>
                    <a:pt x="4125214" y="972566"/>
                  </a:lnTo>
                  <a:lnTo>
                    <a:pt x="4137279" y="972566"/>
                  </a:lnTo>
                  <a:lnTo>
                    <a:pt x="4143247" y="972566"/>
                  </a:lnTo>
                  <a:lnTo>
                    <a:pt x="4145280" y="973328"/>
                  </a:lnTo>
                  <a:lnTo>
                    <a:pt x="4146295" y="972566"/>
                  </a:lnTo>
                  <a:lnTo>
                    <a:pt x="4148328" y="972566"/>
                  </a:lnTo>
                  <a:lnTo>
                    <a:pt x="4148328" y="969010"/>
                  </a:lnTo>
                  <a:lnTo>
                    <a:pt x="4150233" y="968121"/>
                  </a:lnTo>
                  <a:lnTo>
                    <a:pt x="4152265" y="967232"/>
                  </a:lnTo>
                  <a:lnTo>
                    <a:pt x="4156329" y="969010"/>
                  </a:lnTo>
                  <a:lnTo>
                    <a:pt x="4158361" y="968121"/>
                  </a:lnTo>
                  <a:lnTo>
                    <a:pt x="4160266" y="967232"/>
                  </a:lnTo>
                  <a:lnTo>
                    <a:pt x="4161282" y="964692"/>
                  </a:lnTo>
                  <a:lnTo>
                    <a:pt x="4162297" y="963803"/>
                  </a:lnTo>
                  <a:lnTo>
                    <a:pt x="4163314" y="962914"/>
                  </a:lnTo>
                  <a:lnTo>
                    <a:pt x="4165345" y="963803"/>
                  </a:lnTo>
                  <a:lnTo>
                    <a:pt x="4166362" y="963803"/>
                  </a:lnTo>
                  <a:lnTo>
                    <a:pt x="4195445" y="963803"/>
                  </a:lnTo>
                  <a:lnTo>
                    <a:pt x="4199382" y="963803"/>
                  </a:lnTo>
                  <a:lnTo>
                    <a:pt x="4203445" y="964692"/>
                  </a:lnTo>
                  <a:lnTo>
                    <a:pt x="4205478" y="963803"/>
                  </a:lnTo>
                  <a:lnTo>
                    <a:pt x="4207510" y="962914"/>
                  </a:lnTo>
                  <a:lnTo>
                    <a:pt x="4208398" y="959358"/>
                  </a:lnTo>
                  <a:lnTo>
                    <a:pt x="4209415" y="959358"/>
                  </a:lnTo>
                  <a:lnTo>
                    <a:pt x="4210431" y="958596"/>
                  </a:lnTo>
                  <a:lnTo>
                    <a:pt x="4212463" y="959358"/>
                  </a:lnTo>
                  <a:lnTo>
                    <a:pt x="4213479" y="959358"/>
                  </a:lnTo>
                  <a:lnTo>
                    <a:pt x="4214495" y="958596"/>
                  </a:lnTo>
                  <a:lnTo>
                    <a:pt x="4215511" y="955040"/>
                  </a:lnTo>
                  <a:lnTo>
                    <a:pt x="4217416" y="954151"/>
                  </a:lnTo>
                  <a:lnTo>
                    <a:pt x="4218432" y="953262"/>
                  </a:lnTo>
                  <a:lnTo>
                    <a:pt x="4219447" y="954151"/>
                  </a:lnTo>
                  <a:lnTo>
                    <a:pt x="4220464" y="954151"/>
                  </a:lnTo>
                  <a:lnTo>
                    <a:pt x="4223512" y="954151"/>
                  </a:lnTo>
                  <a:lnTo>
                    <a:pt x="4226560" y="954151"/>
                  </a:lnTo>
                  <a:lnTo>
                    <a:pt x="4228465" y="954151"/>
                  </a:lnTo>
                  <a:lnTo>
                    <a:pt x="4231513" y="954151"/>
                  </a:lnTo>
                  <a:lnTo>
                    <a:pt x="4231513" y="955040"/>
                  </a:lnTo>
                  <a:lnTo>
                    <a:pt x="4232529" y="954151"/>
                  </a:lnTo>
                  <a:lnTo>
                    <a:pt x="4234561" y="953262"/>
                  </a:lnTo>
                  <a:lnTo>
                    <a:pt x="4235577" y="951484"/>
                  </a:lnTo>
                  <a:lnTo>
                    <a:pt x="4236466" y="949833"/>
                  </a:lnTo>
                  <a:lnTo>
                    <a:pt x="4238497" y="948055"/>
                  </a:lnTo>
                  <a:lnTo>
                    <a:pt x="4239514" y="945388"/>
                  </a:lnTo>
                  <a:lnTo>
                    <a:pt x="4240530" y="944499"/>
                  </a:lnTo>
                  <a:lnTo>
                    <a:pt x="4242562" y="944499"/>
                  </a:lnTo>
                  <a:lnTo>
                    <a:pt x="4243578" y="944499"/>
                  </a:lnTo>
                  <a:lnTo>
                    <a:pt x="4257547" y="944499"/>
                  </a:lnTo>
                  <a:lnTo>
                    <a:pt x="4259580" y="946277"/>
                  </a:lnTo>
                  <a:lnTo>
                    <a:pt x="4260595" y="944499"/>
                  </a:lnTo>
                  <a:lnTo>
                    <a:pt x="4261612" y="943737"/>
                  </a:lnTo>
                  <a:lnTo>
                    <a:pt x="4262628" y="937514"/>
                  </a:lnTo>
                  <a:lnTo>
                    <a:pt x="4264660" y="935863"/>
                  </a:lnTo>
                  <a:lnTo>
                    <a:pt x="4265548" y="933196"/>
                  </a:lnTo>
                  <a:lnTo>
                    <a:pt x="4266565" y="932307"/>
                  </a:lnTo>
                  <a:lnTo>
                    <a:pt x="4268596" y="930529"/>
                  </a:lnTo>
                  <a:lnTo>
                    <a:pt x="4269613" y="928878"/>
                  </a:lnTo>
                  <a:lnTo>
                    <a:pt x="4270629" y="927100"/>
                  </a:lnTo>
                  <a:lnTo>
                    <a:pt x="4272661" y="926211"/>
                  </a:lnTo>
                  <a:lnTo>
                    <a:pt x="4274693" y="924433"/>
                  </a:lnTo>
                  <a:lnTo>
                    <a:pt x="4278630" y="921893"/>
                  </a:lnTo>
                  <a:lnTo>
                    <a:pt x="4280662" y="921004"/>
                  </a:lnTo>
                  <a:lnTo>
                    <a:pt x="4281678" y="920115"/>
                  </a:lnTo>
                  <a:lnTo>
                    <a:pt x="4282694" y="922655"/>
                  </a:lnTo>
                  <a:lnTo>
                    <a:pt x="4283710" y="921004"/>
                  </a:lnTo>
                  <a:lnTo>
                    <a:pt x="4285615" y="918337"/>
                  </a:lnTo>
                  <a:lnTo>
                    <a:pt x="4286631" y="909574"/>
                  </a:lnTo>
                  <a:lnTo>
                    <a:pt x="4287646" y="906145"/>
                  </a:lnTo>
                  <a:lnTo>
                    <a:pt x="4288663" y="905256"/>
                  </a:lnTo>
                  <a:lnTo>
                    <a:pt x="4291711" y="904367"/>
                  </a:lnTo>
                  <a:lnTo>
                    <a:pt x="4291711" y="901700"/>
                  </a:lnTo>
                  <a:lnTo>
                    <a:pt x="4292611" y="894224"/>
                  </a:lnTo>
                  <a:lnTo>
                    <a:pt x="4293679" y="883808"/>
                  </a:lnTo>
                  <a:lnTo>
                    <a:pt x="4294747" y="872749"/>
                  </a:lnTo>
                  <a:lnTo>
                    <a:pt x="4295647" y="863346"/>
                  </a:lnTo>
                  <a:lnTo>
                    <a:pt x="4296997" y="855287"/>
                  </a:lnTo>
                  <a:lnTo>
                    <a:pt x="4298061" y="848312"/>
                  </a:lnTo>
                  <a:lnTo>
                    <a:pt x="4298934" y="842504"/>
                  </a:lnTo>
                  <a:lnTo>
                    <a:pt x="4299712" y="837946"/>
                  </a:lnTo>
                  <a:lnTo>
                    <a:pt x="4300728" y="835279"/>
                  </a:lnTo>
                  <a:lnTo>
                    <a:pt x="4301744" y="834517"/>
                  </a:lnTo>
                  <a:lnTo>
                    <a:pt x="4303648" y="833628"/>
                  </a:lnTo>
                  <a:lnTo>
                    <a:pt x="4306696" y="831850"/>
                  </a:lnTo>
                  <a:lnTo>
                    <a:pt x="4312793" y="830961"/>
                  </a:lnTo>
                  <a:lnTo>
                    <a:pt x="4315714" y="828294"/>
                  </a:lnTo>
                  <a:lnTo>
                    <a:pt x="4317745" y="826643"/>
                  </a:lnTo>
                  <a:lnTo>
                    <a:pt x="4317745" y="823976"/>
                  </a:lnTo>
                  <a:lnTo>
                    <a:pt x="4319778" y="818769"/>
                  </a:lnTo>
                  <a:lnTo>
                    <a:pt x="4320794" y="814324"/>
                  </a:lnTo>
                  <a:lnTo>
                    <a:pt x="4321810" y="803021"/>
                  </a:lnTo>
                  <a:lnTo>
                    <a:pt x="4322826" y="799465"/>
                  </a:lnTo>
                  <a:lnTo>
                    <a:pt x="4323715" y="797814"/>
                  </a:lnTo>
                  <a:lnTo>
                    <a:pt x="4326763" y="799465"/>
                  </a:lnTo>
                  <a:lnTo>
                    <a:pt x="4327779" y="799465"/>
                  </a:lnTo>
                  <a:lnTo>
                    <a:pt x="4328795" y="799465"/>
                  </a:lnTo>
                  <a:lnTo>
                    <a:pt x="4329811" y="800354"/>
                  </a:lnTo>
                  <a:lnTo>
                    <a:pt x="4330827" y="799465"/>
                  </a:lnTo>
                  <a:lnTo>
                    <a:pt x="4332732" y="798576"/>
                  </a:lnTo>
                  <a:lnTo>
                    <a:pt x="4332732" y="795147"/>
                  </a:lnTo>
                  <a:lnTo>
                    <a:pt x="4334764" y="794258"/>
                  </a:lnTo>
                  <a:lnTo>
                    <a:pt x="4336795" y="793369"/>
                  </a:lnTo>
                  <a:lnTo>
                    <a:pt x="4340860" y="794258"/>
                  </a:lnTo>
                  <a:lnTo>
                    <a:pt x="4342765" y="794258"/>
                  </a:lnTo>
                  <a:lnTo>
                    <a:pt x="4371847" y="794258"/>
                  </a:lnTo>
                  <a:lnTo>
                    <a:pt x="4372864" y="795147"/>
                  </a:lnTo>
                  <a:lnTo>
                    <a:pt x="4374895" y="794258"/>
                  </a:lnTo>
                  <a:lnTo>
                    <a:pt x="4375912" y="793369"/>
                  </a:lnTo>
                  <a:lnTo>
                    <a:pt x="4376928" y="790829"/>
                  </a:lnTo>
                  <a:lnTo>
                    <a:pt x="4377944" y="789051"/>
                  </a:lnTo>
                  <a:lnTo>
                    <a:pt x="4379976" y="787273"/>
                  </a:lnTo>
                  <a:lnTo>
                    <a:pt x="4380865" y="785495"/>
                  </a:lnTo>
                  <a:lnTo>
                    <a:pt x="4381881" y="783717"/>
                  </a:lnTo>
                  <a:lnTo>
                    <a:pt x="4410964" y="783717"/>
                  </a:lnTo>
                  <a:lnTo>
                    <a:pt x="4411980" y="785495"/>
                  </a:lnTo>
                  <a:lnTo>
                    <a:pt x="4414012" y="783717"/>
                  </a:lnTo>
                  <a:lnTo>
                    <a:pt x="4415028" y="782955"/>
                  </a:lnTo>
                  <a:lnTo>
                    <a:pt x="4416044" y="781177"/>
                  </a:lnTo>
                  <a:lnTo>
                    <a:pt x="4418076" y="779399"/>
                  </a:lnTo>
                  <a:lnTo>
                    <a:pt x="4418965" y="777621"/>
                  </a:lnTo>
                  <a:lnTo>
                    <a:pt x="4419981" y="775081"/>
                  </a:lnTo>
                  <a:lnTo>
                    <a:pt x="4422013" y="774192"/>
                  </a:lnTo>
                  <a:lnTo>
                    <a:pt x="4423029" y="773303"/>
                  </a:lnTo>
                  <a:lnTo>
                    <a:pt x="4424045" y="775081"/>
                  </a:lnTo>
                  <a:lnTo>
                    <a:pt x="4425061" y="774192"/>
                  </a:lnTo>
                  <a:lnTo>
                    <a:pt x="4427093" y="773303"/>
                  </a:lnTo>
                  <a:lnTo>
                    <a:pt x="4428109" y="770636"/>
                  </a:lnTo>
                  <a:lnTo>
                    <a:pt x="4430014" y="768985"/>
                  </a:lnTo>
                  <a:lnTo>
                    <a:pt x="4431030" y="767207"/>
                  </a:lnTo>
                  <a:lnTo>
                    <a:pt x="4432045" y="764540"/>
                  </a:lnTo>
                  <a:lnTo>
                    <a:pt x="4433062" y="763651"/>
                  </a:lnTo>
                  <a:lnTo>
                    <a:pt x="4435094" y="762762"/>
                  </a:lnTo>
                  <a:lnTo>
                    <a:pt x="4436110" y="763651"/>
                  </a:lnTo>
                  <a:lnTo>
                    <a:pt x="4437126" y="763651"/>
                  </a:lnTo>
                  <a:lnTo>
                    <a:pt x="4450080" y="763651"/>
                  </a:lnTo>
                  <a:lnTo>
                    <a:pt x="4452112" y="764540"/>
                  </a:lnTo>
                  <a:lnTo>
                    <a:pt x="4453128" y="763651"/>
                  </a:lnTo>
                  <a:lnTo>
                    <a:pt x="4454144" y="762762"/>
                  </a:lnTo>
                  <a:lnTo>
                    <a:pt x="4455160" y="759333"/>
                  </a:lnTo>
                  <a:lnTo>
                    <a:pt x="4457065" y="758444"/>
                  </a:lnTo>
                  <a:lnTo>
                    <a:pt x="4458081" y="757555"/>
                  </a:lnTo>
                  <a:lnTo>
                    <a:pt x="4460113" y="758444"/>
                  </a:lnTo>
                  <a:lnTo>
                    <a:pt x="4461129" y="758444"/>
                  </a:lnTo>
                  <a:lnTo>
                    <a:pt x="4475226" y="758444"/>
                  </a:lnTo>
                  <a:lnTo>
                    <a:pt x="4478146" y="760222"/>
                  </a:lnTo>
                  <a:lnTo>
                    <a:pt x="4480179" y="758444"/>
                  </a:lnTo>
                  <a:lnTo>
                    <a:pt x="4482211" y="756666"/>
                  </a:lnTo>
                  <a:lnTo>
                    <a:pt x="4483227" y="748792"/>
                  </a:lnTo>
                  <a:lnTo>
                    <a:pt x="4484243" y="747141"/>
                  </a:lnTo>
                  <a:lnTo>
                    <a:pt x="4485259" y="745363"/>
                  </a:lnTo>
                  <a:lnTo>
                    <a:pt x="4487164" y="747141"/>
                  </a:lnTo>
                  <a:lnTo>
                    <a:pt x="4488180" y="747141"/>
                  </a:lnTo>
                  <a:lnTo>
                    <a:pt x="4510278" y="747141"/>
                  </a:lnTo>
                  <a:lnTo>
                    <a:pt x="4529328" y="747141"/>
                  </a:lnTo>
                  <a:lnTo>
                    <a:pt x="4529328" y="747903"/>
                  </a:lnTo>
                  <a:lnTo>
                    <a:pt x="4531360" y="747141"/>
                  </a:lnTo>
                  <a:lnTo>
                    <a:pt x="4534281" y="746252"/>
                  </a:lnTo>
                  <a:lnTo>
                    <a:pt x="4540377" y="742696"/>
                  </a:lnTo>
                  <a:lnTo>
                    <a:pt x="4543424" y="741807"/>
                  </a:lnTo>
                  <a:lnTo>
                    <a:pt x="4545330" y="740918"/>
                  </a:lnTo>
                  <a:lnTo>
                    <a:pt x="4546345" y="741807"/>
                  </a:lnTo>
                  <a:lnTo>
                    <a:pt x="4547362" y="741807"/>
                  </a:lnTo>
                  <a:lnTo>
                    <a:pt x="4548378" y="741807"/>
                  </a:lnTo>
                  <a:lnTo>
                    <a:pt x="4549394" y="742696"/>
                  </a:lnTo>
                  <a:lnTo>
                    <a:pt x="4551426" y="741807"/>
                  </a:lnTo>
                  <a:lnTo>
                    <a:pt x="4552442" y="740918"/>
                  </a:lnTo>
                  <a:lnTo>
                    <a:pt x="4553331" y="736600"/>
                  </a:lnTo>
                  <a:lnTo>
                    <a:pt x="4555363" y="735711"/>
                  </a:lnTo>
                  <a:lnTo>
                    <a:pt x="4557395" y="734822"/>
                  </a:lnTo>
                  <a:lnTo>
                    <a:pt x="4561459" y="735711"/>
                  </a:lnTo>
                  <a:lnTo>
                    <a:pt x="4563364" y="735711"/>
                  </a:lnTo>
                  <a:lnTo>
                    <a:pt x="4565395" y="735711"/>
                  </a:lnTo>
                  <a:lnTo>
                    <a:pt x="4565395" y="736600"/>
                  </a:lnTo>
                  <a:lnTo>
                    <a:pt x="4567428" y="735711"/>
                  </a:lnTo>
                  <a:lnTo>
                    <a:pt x="4568444" y="734822"/>
                  </a:lnTo>
                  <a:lnTo>
                    <a:pt x="4569460" y="731393"/>
                  </a:lnTo>
                  <a:lnTo>
                    <a:pt x="4571492" y="730504"/>
                  </a:lnTo>
                  <a:lnTo>
                    <a:pt x="4572381" y="729615"/>
                  </a:lnTo>
                  <a:lnTo>
                    <a:pt x="4573396" y="731393"/>
                  </a:lnTo>
                  <a:lnTo>
                    <a:pt x="4574413" y="730504"/>
                  </a:lnTo>
                  <a:lnTo>
                    <a:pt x="4576445" y="729615"/>
                  </a:lnTo>
                  <a:lnTo>
                    <a:pt x="4577461" y="726059"/>
                  </a:lnTo>
                  <a:lnTo>
                    <a:pt x="4578477" y="725297"/>
                  </a:lnTo>
                  <a:lnTo>
                    <a:pt x="4580509" y="724408"/>
                  </a:lnTo>
                  <a:lnTo>
                    <a:pt x="4581524" y="726059"/>
                  </a:lnTo>
                  <a:lnTo>
                    <a:pt x="4582414" y="725297"/>
                  </a:lnTo>
                  <a:lnTo>
                    <a:pt x="4584445" y="724408"/>
                  </a:lnTo>
                  <a:lnTo>
                    <a:pt x="4584445" y="719963"/>
                  </a:lnTo>
                  <a:lnTo>
                    <a:pt x="4586478" y="719074"/>
                  </a:lnTo>
                  <a:lnTo>
                    <a:pt x="4588510" y="718185"/>
                  </a:lnTo>
                  <a:lnTo>
                    <a:pt x="4592446" y="719074"/>
                  </a:lnTo>
                  <a:lnTo>
                    <a:pt x="4594479" y="719074"/>
                  </a:lnTo>
                  <a:lnTo>
                    <a:pt x="4603495" y="719074"/>
                  </a:lnTo>
                  <a:lnTo>
                    <a:pt x="4604512" y="719963"/>
                  </a:lnTo>
                  <a:lnTo>
                    <a:pt x="4606544" y="719074"/>
                  </a:lnTo>
                  <a:lnTo>
                    <a:pt x="4607560" y="718185"/>
                  </a:lnTo>
                  <a:lnTo>
                    <a:pt x="4608576" y="715645"/>
                  </a:lnTo>
                  <a:lnTo>
                    <a:pt x="4610608" y="713867"/>
                  </a:lnTo>
                  <a:lnTo>
                    <a:pt x="4612513" y="712089"/>
                  </a:lnTo>
                  <a:lnTo>
                    <a:pt x="4615561" y="708660"/>
                  </a:lnTo>
                  <a:lnTo>
                    <a:pt x="4618609" y="707771"/>
                  </a:lnTo>
                  <a:lnTo>
                    <a:pt x="4619624" y="707771"/>
                  </a:lnTo>
                  <a:lnTo>
                    <a:pt x="4620514" y="707771"/>
                  </a:lnTo>
                  <a:lnTo>
                    <a:pt x="4621530" y="707771"/>
                  </a:lnTo>
                  <a:lnTo>
                    <a:pt x="4623562" y="707771"/>
                  </a:lnTo>
                  <a:lnTo>
                    <a:pt x="4624578" y="709549"/>
                  </a:lnTo>
                  <a:lnTo>
                    <a:pt x="4625594" y="707771"/>
                  </a:lnTo>
                  <a:lnTo>
                    <a:pt x="4627626" y="706882"/>
                  </a:lnTo>
                  <a:lnTo>
                    <a:pt x="4628642" y="703453"/>
                  </a:lnTo>
                  <a:lnTo>
                    <a:pt x="4629658" y="702564"/>
                  </a:lnTo>
                  <a:lnTo>
                    <a:pt x="4631563" y="701675"/>
                  </a:lnTo>
                  <a:lnTo>
                    <a:pt x="4632579" y="703453"/>
                  </a:lnTo>
                  <a:lnTo>
                    <a:pt x="4633595" y="702564"/>
                  </a:lnTo>
                  <a:lnTo>
                    <a:pt x="4634611" y="701675"/>
                  </a:lnTo>
                  <a:lnTo>
                    <a:pt x="4636643" y="697230"/>
                  </a:lnTo>
                  <a:lnTo>
                    <a:pt x="4637659" y="696341"/>
                  </a:lnTo>
                  <a:lnTo>
                    <a:pt x="4639564" y="695579"/>
                  </a:lnTo>
                  <a:lnTo>
                    <a:pt x="4640580" y="696341"/>
                  </a:lnTo>
                  <a:lnTo>
                    <a:pt x="4641595" y="696341"/>
                  </a:lnTo>
                  <a:lnTo>
                    <a:pt x="4642612" y="696341"/>
                  </a:lnTo>
                  <a:lnTo>
                    <a:pt x="4644644" y="697230"/>
                  </a:lnTo>
                  <a:lnTo>
                    <a:pt x="4645660" y="696341"/>
                  </a:lnTo>
                  <a:lnTo>
                    <a:pt x="4646676" y="695579"/>
                  </a:lnTo>
                  <a:lnTo>
                    <a:pt x="4648708" y="692023"/>
                  </a:lnTo>
                  <a:lnTo>
                    <a:pt x="4649596" y="691134"/>
                  </a:lnTo>
                  <a:lnTo>
                    <a:pt x="4650613" y="689356"/>
                  </a:lnTo>
                  <a:lnTo>
                    <a:pt x="4651629" y="691134"/>
                  </a:lnTo>
                  <a:lnTo>
                    <a:pt x="4653661" y="691134"/>
                  </a:lnTo>
                  <a:lnTo>
                    <a:pt x="4666742" y="691134"/>
                  </a:lnTo>
                  <a:lnTo>
                    <a:pt x="4667758" y="692023"/>
                  </a:lnTo>
                  <a:lnTo>
                    <a:pt x="4668646" y="691134"/>
                  </a:lnTo>
                  <a:lnTo>
                    <a:pt x="4670679" y="689356"/>
                  </a:lnTo>
                  <a:lnTo>
                    <a:pt x="4670679" y="685927"/>
                  </a:lnTo>
                  <a:lnTo>
                    <a:pt x="4672711" y="685038"/>
                  </a:lnTo>
                  <a:lnTo>
                    <a:pt x="4674743" y="684149"/>
                  </a:lnTo>
                  <a:lnTo>
                    <a:pt x="4678680" y="685038"/>
                  </a:lnTo>
                  <a:lnTo>
                    <a:pt x="4706746" y="685038"/>
                  </a:lnTo>
                  <a:lnTo>
                    <a:pt x="4722876" y="685038"/>
                  </a:lnTo>
                  <a:lnTo>
                    <a:pt x="4748911" y="685038"/>
                  </a:lnTo>
                  <a:lnTo>
                    <a:pt x="4749927" y="685927"/>
                  </a:lnTo>
                  <a:lnTo>
                    <a:pt x="4751959" y="685038"/>
                  </a:lnTo>
                  <a:lnTo>
                    <a:pt x="4753991" y="684149"/>
                  </a:lnTo>
                  <a:lnTo>
                    <a:pt x="4757928" y="679831"/>
                  </a:lnTo>
                  <a:lnTo>
                    <a:pt x="4759960" y="678942"/>
                  </a:lnTo>
                  <a:lnTo>
                    <a:pt x="4760976" y="678053"/>
                  </a:lnTo>
                  <a:lnTo>
                    <a:pt x="4761992" y="678942"/>
                  </a:lnTo>
                  <a:lnTo>
                    <a:pt x="4764023" y="678942"/>
                  </a:lnTo>
                  <a:lnTo>
                    <a:pt x="4773041" y="678942"/>
                  </a:lnTo>
                  <a:lnTo>
                    <a:pt x="4776978" y="678942"/>
                  </a:lnTo>
                  <a:lnTo>
                    <a:pt x="4781042" y="679831"/>
                  </a:lnTo>
                  <a:lnTo>
                    <a:pt x="4783073" y="678942"/>
                  </a:lnTo>
                  <a:lnTo>
                    <a:pt x="4784979" y="678053"/>
                  </a:lnTo>
                  <a:lnTo>
                    <a:pt x="4785995" y="674497"/>
                  </a:lnTo>
                  <a:lnTo>
                    <a:pt x="4787011" y="672846"/>
                  </a:lnTo>
                  <a:lnTo>
                    <a:pt x="4789043" y="671068"/>
                  </a:lnTo>
                  <a:lnTo>
                    <a:pt x="4790059" y="667512"/>
                  </a:lnTo>
                  <a:lnTo>
                    <a:pt x="4791074" y="666750"/>
                  </a:lnTo>
                  <a:lnTo>
                    <a:pt x="4792091" y="665861"/>
                  </a:lnTo>
                  <a:lnTo>
                    <a:pt x="4793995" y="666750"/>
                  </a:lnTo>
                  <a:lnTo>
                    <a:pt x="4795012" y="666750"/>
                  </a:lnTo>
                  <a:lnTo>
                    <a:pt x="4809109" y="666750"/>
                  </a:lnTo>
                  <a:lnTo>
                    <a:pt x="4812157" y="666750"/>
                  </a:lnTo>
                  <a:lnTo>
                    <a:pt x="4813045" y="667512"/>
                  </a:lnTo>
                  <a:lnTo>
                    <a:pt x="4814062" y="666750"/>
                  </a:lnTo>
                  <a:lnTo>
                    <a:pt x="4816094" y="665861"/>
                  </a:lnTo>
                  <a:lnTo>
                    <a:pt x="4817110" y="661416"/>
                  </a:lnTo>
                  <a:lnTo>
                    <a:pt x="4819142" y="659638"/>
                  </a:lnTo>
                  <a:lnTo>
                    <a:pt x="4820158" y="658876"/>
                  </a:lnTo>
                  <a:lnTo>
                    <a:pt x="4824095" y="659638"/>
                  </a:lnTo>
                  <a:lnTo>
                    <a:pt x="4826127" y="659638"/>
                  </a:lnTo>
                  <a:lnTo>
                    <a:pt x="4836160" y="659638"/>
                  </a:lnTo>
                  <a:lnTo>
                    <a:pt x="4840223" y="661416"/>
                  </a:lnTo>
                  <a:lnTo>
                    <a:pt x="4842129" y="659638"/>
                  </a:lnTo>
                  <a:lnTo>
                    <a:pt x="4844161" y="658876"/>
                  </a:lnTo>
                  <a:lnTo>
                    <a:pt x="4845177" y="655320"/>
                  </a:lnTo>
                  <a:lnTo>
                    <a:pt x="4846193" y="653542"/>
                  </a:lnTo>
                  <a:lnTo>
                    <a:pt x="4847209" y="652653"/>
                  </a:lnTo>
                  <a:lnTo>
                    <a:pt x="4848224" y="655320"/>
                  </a:lnTo>
                  <a:lnTo>
                    <a:pt x="4850257" y="653542"/>
                  </a:lnTo>
                  <a:lnTo>
                    <a:pt x="4851145" y="652653"/>
                  </a:lnTo>
                  <a:lnTo>
                    <a:pt x="4852162" y="648335"/>
                  </a:lnTo>
                  <a:lnTo>
                    <a:pt x="4854194" y="647446"/>
                  </a:lnTo>
                  <a:lnTo>
                    <a:pt x="4855210" y="646557"/>
                  </a:lnTo>
                  <a:lnTo>
                    <a:pt x="4856226" y="647446"/>
                  </a:lnTo>
                  <a:lnTo>
                    <a:pt x="4858258" y="647446"/>
                  </a:lnTo>
                  <a:lnTo>
                    <a:pt x="4859273" y="647446"/>
                  </a:lnTo>
                  <a:lnTo>
                    <a:pt x="4861179" y="649224"/>
                  </a:lnTo>
                  <a:lnTo>
                    <a:pt x="4861179" y="647446"/>
                  </a:lnTo>
                  <a:lnTo>
                    <a:pt x="4863211" y="645668"/>
                  </a:lnTo>
                  <a:lnTo>
                    <a:pt x="4864227" y="637794"/>
                  </a:lnTo>
                  <a:lnTo>
                    <a:pt x="4866259" y="634365"/>
                  </a:lnTo>
                  <a:lnTo>
                    <a:pt x="4867274" y="630809"/>
                  </a:lnTo>
                  <a:lnTo>
                    <a:pt x="4871212" y="629158"/>
                  </a:lnTo>
                  <a:lnTo>
                    <a:pt x="4873244" y="627380"/>
                  </a:lnTo>
                  <a:lnTo>
                    <a:pt x="4875276" y="627380"/>
                  </a:lnTo>
                  <a:lnTo>
                    <a:pt x="4877308" y="627380"/>
                  </a:lnTo>
                  <a:lnTo>
                    <a:pt x="4880229" y="627380"/>
                  </a:lnTo>
                  <a:lnTo>
                    <a:pt x="4886324" y="629158"/>
                  </a:lnTo>
                  <a:lnTo>
                    <a:pt x="4889245" y="627380"/>
                  </a:lnTo>
                  <a:lnTo>
                    <a:pt x="4892294" y="626491"/>
                  </a:lnTo>
                  <a:lnTo>
                    <a:pt x="4892294" y="622173"/>
                  </a:lnTo>
                  <a:lnTo>
                    <a:pt x="4893310" y="621284"/>
                  </a:lnTo>
                  <a:lnTo>
                    <a:pt x="4894326" y="620395"/>
                  </a:lnTo>
                  <a:lnTo>
                    <a:pt x="4896358" y="621284"/>
                  </a:lnTo>
                  <a:lnTo>
                    <a:pt x="4906391" y="621284"/>
                  </a:lnTo>
                  <a:lnTo>
                    <a:pt x="4907407" y="622173"/>
                  </a:lnTo>
                  <a:lnTo>
                    <a:pt x="4908295" y="621284"/>
                  </a:lnTo>
                  <a:lnTo>
                    <a:pt x="4910328" y="620395"/>
                  </a:lnTo>
                  <a:lnTo>
                    <a:pt x="4910328" y="615950"/>
                  </a:lnTo>
                  <a:lnTo>
                    <a:pt x="4913376" y="614299"/>
                  </a:lnTo>
                  <a:lnTo>
                    <a:pt x="4915408" y="613410"/>
                  </a:lnTo>
                  <a:lnTo>
                    <a:pt x="4922393" y="614299"/>
                  </a:lnTo>
                  <a:lnTo>
                    <a:pt x="4924424" y="614299"/>
                  </a:lnTo>
                  <a:lnTo>
                    <a:pt x="4933442" y="614299"/>
                  </a:lnTo>
                  <a:lnTo>
                    <a:pt x="4935473" y="615950"/>
                  </a:lnTo>
                  <a:lnTo>
                    <a:pt x="4936490" y="614299"/>
                  </a:lnTo>
                  <a:lnTo>
                    <a:pt x="4937379" y="613410"/>
                  </a:lnTo>
                  <a:lnTo>
                    <a:pt x="4939411" y="608965"/>
                  </a:lnTo>
                  <a:lnTo>
                    <a:pt x="4940427" y="608203"/>
                  </a:lnTo>
                  <a:lnTo>
                    <a:pt x="4941443" y="606425"/>
                  </a:lnTo>
                  <a:lnTo>
                    <a:pt x="4943474" y="608203"/>
                  </a:lnTo>
                  <a:lnTo>
                    <a:pt x="4960493" y="608203"/>
                  </a:lnTo>
                  <a:lnTo>
                    <a:pt x="4967478" y="608203"/>
                  </a:lnTo>
                  <a:lnTo>
                    <a:pt x="4976495" y="608965"/>
                  </a:lnTo>
                  <a:lnTo>
                    <a:pt x="4979543" y="608203"/>
                  </a:lnTo>
                  <a:lnTo>
                    <a:pt x="4982591" y="606425"/>
                  </a:lnTo>
                  <a:lnTo>
                    <a:pt x="4981574" y="601980"/>
                  </a:lnTo>
                  <a:lnTo>
                    <a:pt x="4983607" y="600329"/>
                  </a:lnTo>
                  <a:lnTo>
                    <a:pt x="4985512" y="599440"/>
                  </a:lnTo>
                  <a:lnTo>
                    <a:pt x="4989576" y="601980"/>
                  </a:lnTo>
                  <a:lnTo>
                    <a:pt x="4991608" y="600329"/>
                  </a:lnTo>
                  <a:lnTo>
                    <a:pt x="4993640" y="599440"/>
                  </a:lnTo>
                  <a:lnTo>
                    <a:pt x="4993640" y="594995"/>
                  </a:lnTo>
                  <a:lnTo>
                    <a:pt x="4995545" y="593344"/>
                  </a:lnTo>
                  <a:lnTo>
                    <a:pt x="4997577" y="592455"/>
                  </a:lnTo>
                  <a:lnTo>
                    <a:pt x="5001641" y="594995"/>
                  </a:lnTo>
                  <a:lnTo>
                    <a:pt x="5003672" y="593344"/>
                  </a:lnTo>
                  <a:lnTo>
                    <a:pt x="5006594" y="589788"/>
                  </a:lnTo>
                  <a:lnTo>
                    <a:pt x="5007610" y="586359"/>
                  </a:lnTo>
                  <a:lnTo>
                    <a:pt x="5008372" y="576095"/>
                  </a:lnTo>
                  <a:lnTo>
                    <a:pt x="5009134" y="562070"/>
                  </a:lnTo>
                  <a:lnTo>
                    <a:pt x="5009895" y="547711"/>
                  </a:lnTo>
                  <a:lnTo>
                    <a:pt x="5010658" y="536448"/>
                  </a:lnTo>
                  <a:lnTo>
                    <a:pt x="5012690" y="525145"/>
                  </a:lnTo>
                  <a:lnTo>
                    <a:pt x="5013579" y="518160"/>
                  </a:lnTo>
                  <a:lnTo>
                    <a:pt x="5015611" y="514604"/>
                  </a:lnTo>
                  <a:lnTo>
                    <a:pt x="5015611" y="512953"/>
                  </a:lnTo>
                  <a:lnTo>
                    <a:pt x="5018659" y="514604"/>
                  </a:lnTo>
                  <a:lnTo>
                    <a:pt x="5020691" y="514604"/>
                  </a:lnTo>
                  <a:lnTo>
                    <a:pt x="5021707" y="516382"/>
                  </a:lnTo>
                  <a:lnTo>
                    <a:pt x="5022722" y="514604"/>
                  </a:lnTo>
                  <a:lnTo>
                    <a:pt x="5024628" y="513842"/>
                  </a:lnTo>
                  <a:lnTo>
                    <a:pt x="5025644" y="508508"/>
                  </a:lnTo>
                  <a:lnTo>
                    <a:pt x="5026660" y="507619"/>
                  </a:lnTo>
                  <a:lnTo>
                    <a:pt x="5027676" y="506730"/>
                  </a:lnTo>
                  <a:lnTo>
                    <a:pt x="5029708" y="508508"/>
                  </a:lnTo>
                  <a:lnTo>
                    <a:pt x="5030723" y="507619"/>
                  </a:lnTo>
                  <a:lnTo>
                    <a:pt x="5032756" y="505079"/>
                  </a:lnTo>
                  <a:lnTo>
                    <a:pt x="5036693" y="495426"/>
                  </a:lnTo>
                  <a:lnTo>
                    <a:pt x="5038724" y="492760"/>
                  </a:lnTo>
                  <a:lnTo>
                    <a:pt x="5039741" y="491998"/>
                  </a:lnTo>
                  <a:lnTo>
                    <a:pt x="5041772" y="492760"/>
                  </a:lnTo>
                  <a:lnTo>
                    <a:pt x="5042662" y="492760"/>
                  </a:lnTo>
                  <a:lnTo>
                    <a:pt x="5043678" y="492760"/>
                  </a:lnTo>
                  <a:lnTo>
                    <a:pt x="5044694" y="492760"/>
                  </a:lnTo>
                  <a:lnTo>
                    <a:pt x="5046726" y="492760"/>
                  </a:lnTo>
                  <a:lnTo>
                    <a:pt x="5048758" y="492760"/>
                  </a:lnTo>
                  <a:lnTo>
                    <a:pt x="5052695" y="494538"/>
                  </a:lnTo>
                  <a:lnTo>
                    <a:pt x="5054727" y="492760"/>
                  </a:lnTo>
                  <a:lnTo>
                    <a:pt x="5056759" y="491998"/>
                  </a:lnTo>
                  <a:lnTo>
                    <a:pt x="5056759" y="486663"/>
                  </a:lnTo>
                  <a:lnTo>
                    <a:pt x="5057774" y="485775"/>
                  </a:lnTo>
                  <a:lnTo>
                    <a:pt x="5059807" y="484886"/>
                  </a:lnTo>
                  <a:lnTo>
                    <a:pt x="5063744" y="485775"/>
                  </a:lnTo>
                  <a:lnTo>
                    <a:pt x="5065776" y="485775"/>
                  </a:lnTo>
                  <a:lnTo>
                    <a:pt x="5075809" y="485775"/>
                  </a:lnTo>
                  <a:lnTo>
                    <a:pt x="5092827" y="485775"/>
                  </a:lnTo>
                  <a:lnTo>
                    <a:pt x="5095874" y="486663"/>
                  </a:lnTo>
                  <a:lnTo>
                    <a:pt x="5097907" y="485775"/>
                  </a:lnTo>
                  <a:lnTo>
                    <a:pt x="5099939" y="484124"/>
                  </a:lnTo>
                  <a:lnTo>
                    <a:pt x="5099939" y="479679"/>
                  </a:lnTo>
                  <a:lnTo>
                    <a:pt x="5101844" y="477900"/>
                  </a:lnTo>
                  <a:lnTo>
                    <a:pt x="5102860" y="477138"/>
                  </a:lnTo>
                  <a:lnTo>
                    <a:pt x="5103876" y="477900"/>
                  </a:lnTo>
                  <a:lnTo>
                    <a:pt x="5105908" y="477900"/>
                  </a:lnTo>
                  <a:lnTo>
                    <a:pt x="5106923" y="477900"/>
                  </a:lnTo>
                  <a:lnTo>
                    <a:pt x="5111877" y="477900"/>
                  </a:lnTo>
                  <a:lnTo>
                    <a:pt x="5112893" y="477900"/>
                  </a:lnTo>
                  <a:lnTo>
                    <a:pt x="5114924" y="477900"/>
                  </a:lnTo>
                  <a:lnTo>
                    <a:pt x="5115941" y="479679"/>
                  </a:lnTo>
                  <a:lnTo>
                    <a:pt x="5116957" y="477900"/>
                  </a:lnTo>
                  <a:lnTo>
                    <a:pt x="5118989" y="477138"/>
                  </a:lnTo>
                  <a:lnTo>
                    <a:pt x="5117972" y="471805"/>
                  </a:lnTo>
                  <a:lnTo>
                    <a:pt x="5120894" y="470916"/>
                  </a:lnTo>
                  <a:lnTo>
                    <a:pt x="5123942" y="469265"/>
                  </a:lnTo>
                  <a:lnTo>
                    <a:pt x="5133974" y="471805"/>
                  </a:lnTo>
                  <a:lnTo>
                    <a:pt x="5137022" y="470916"/>
                  </a:lnTo>
                  <a:lnTo>
                    <a:pt x="5139944" y="469265"/>
                  </a:lnTo>
                  <a:lnTo>
                    <a:pt x="5139944" y="465709"/>
                  </a:lnTo>
                  <a:lnTo>
                    <a:pt x="5140960" y="463042"/>
                  </a:lnTo>
                  <a:lnTo>
                    <a:pt x="5141976" y="460501"/>
                  </a:lnTo>
                  <a:lnTo>
                    <a:pt x="5142992" y="456946"/>
                  </a:lnTo>
                  <a:lnTo>
                    <a:pt x="5145023" y="456057"/>
                  </a:lnTo>
                  <a:lnTo>
                    <a:pt x="5146040" y="454406"/>
                  </a:lnTo>
                  <a:lnTo>
                    <a:pt x="5147056" y="456057"/>
                  </a:lnTo>
                  <a:lnTo>
                    <a:pt x="5148961" y="456057"/>
                  </a:lnTo>
                  <a:lnTo>
                    <a:pt x="5170043" y="456057"/>
                  </a:lnTo>
                  <a:lnTo>
                    <a:pt x="5188077" y="456057"/>
                  </a:lnTo>
                  <a:lnTo>
                    <a:pt x="5195716" y="452901"/>
                  </a:lnTo>
                  <a:lnTo>
                    <a:pt x="5206047" y="448246"/>
                  </a:lnTo>
                  <a:lnTo>
                    <a:pt x="5216187" y="443591"/>
                  </a:lnTo>
                  <a:lnTo>
                    <a:pt x="5223256" y="440436"/>
                  </a:lnTo>
                  <a:lnTo>
                    <a:pt x="5225161" y="439547"/>
                  </a:lnTo>
                  <a:lnTo>
                    <a:pt x="5227193" y="440436"/>
                  </a:lnTo>
                  <a:lnTo>
                    <a:pt x="5228209" y="440436"/>
                  </a:lnTo>
                  <a:lnTo>
                    <a:pt x="5230241" y="440436"/>
                  </a:lnTo>
                  <a:lnTo>
                    <a:pt x="5231257" y="440436"/>
                  </a:lnTo>
                  <a:lnTo>
                    <a:pt x="5232272" y="440436"/>
                  </a:lnTo>
                  <a:lnTo>
                    <a:pt x="5233289" y="441198"/>
                  </a:lnTo>
                  <a:lnTo>
                    <a:pt x="5235194" y="440436"/>
                  </a:lnTo>
                  <a:lnTo>
                    <a:pt x="5237226" y="439547"/>
                  </a:lnTo>
                  <a:lnTo>
                    <a:pt x="5241290" y="435991"/>
                  </a:lnTo>
                  <a:lnTo>
                    <a:pt x="5243321" y="432562"/>
                  </a:lnTo>
                  <a:lnTo>
                    <a:pt x="5245227" y="430784"/>
                  </a:lnTo>
                  <a:lnTo>
                    <a:pt x="5244211" y="426466"/>
                  </a:lnTo>
                  <a:lnTo>
                    <a:pt x="5247259" y="425576"/>
                  </a:lnTo>
                  <a:lnTo>
                    <a:pt x="5249291" y="423799"/>
                  </a:lnTo>
                  <a:lnTo>
                    <a:pt x="5254244" y="425576"/>
                  </a:lnTo>
                  <a:lnTo>
                    <a:pt x="5258308" y="425576"/>
                  </a:lnTo>
                  <a:lnTo>
                    <a:pt x="5263261" y="425576"/>
                  </a:lnTo>
                  <a:lnTo>
                    <a:pt x="5311394" y="425576"/>
                  </a:lnTo>
                  <a:lnTo>
                    <a:pt x="5312410" y="426466"/>
                  </a:lnTo>
                  <a:lnTo>
                    <a:pt x="5313426" y="425576"/>
                  </a:lnTo>
                  <a:lnTo>
                    <a:pt x="5314442" y="423799"/>
                  </a:lnTo>
                  <a:lnTo>
                    <a:pt x="5314442" y="420243"/>
                  </a:lnTo>
                  <a:lnTo>
                    <a:pt x="5317490" y="417703"/>
                  </a:lnTo>
                  <a:lnTo>
                    <a:pt x="5320538" y="415036"/>
                  </a:lnTo>
                  <a:lnTo>
                    <a:pt x="5330444" y="410718"/>
                  </a:lnTo>
                  <a:lnTo>
                    <a:pt x="5333492" y="409829"/>
                  </a:lnTo>
                  <a:lnTo>
                    <a:pt x="5335523" y="408940"/>
                  </a:lnTo>
                  <a:lnTo>
                    <a:pt x="5336540" y="409829"/>
                  </a:lnTo>
                  <a:lnTo>
                    <a:pt x="5337556" y="409829"/>
                  </a:lnTo>
                  <a:lnTo>
                    <a:pt x="5338571" y="409829"/>
                  </a:lnTo>
                  <a:lnTo>
                    <a:pt x="5386705" y="409829"/>
                  </a:lnTo>
                  <a:lnTo>
                    <a:pt x="5445760" y="409829"/>
                  </a:lnTo>
                  <a:lnTo>
                    <a:pt x="5479922" y="409829"/>
                  </a:lnTo>
                  <a:lnTo>
                    <a:pt x="5481955" y="410718"/>
                  </a:lnTo>
                  <a:lnTo>
                    <a:pt x="5482970" y="409829"/>
                  </a:lnTo>
                  <a:lnTo>
                    <a:pt x="5483860" y="408050"/>
                  </a:lnTo>
                  <a:lnTo>
                    <a:pt x="5484876" y="401955"/>
                  </a:lnTo>
                  <a:lnTo>
                    <a:pt x="5486908" y="401066"/>
                  </a:lnTo>
                  <a:lnTo>
                    <a:pt x="5488940" y="399288"/>
                  </a:lnTo>
                  <a:lnTo>
                    <a:pt x="5493004" y="401955"/>
                  </a:lnTo>
                  <a:lnTo>
                    <a:pt x="5493893" y="401066"/>
                  </a:lnTo>
                  <a:lnTo>
                    <a:pt x="5496941" y="399288"/>
                  </a:lnTo>
                  <a:lnTo>
                    <a:pt x="5496941" y="393192"/>
                  </a:lnTo>
                  <a:lnTo>
                    <a:pt x="5498972" y="392303"/>
                  </a:lnTo>
                  <a:lnTo>
                    <a:pt x="5499989" y="390525"/>
                  </a:lnTo>
                  <a:lnTo>
                    <a:pt x="5501005" y="392303"/>
                  </a:lnTo>
                  <a:lnTo>
                    <a:pt x="5502020" y="392303"/>
                  </a:lnTo>
                  <a:lnTo>
                    <a:pt x="5523992" y="392303"/>
                  </a:lnTo>
                  <a:lnTo>
                    <a:pt x="5528056" y="393192"/>
                  </a:lnTo>
                  <a:lnTo>
                    <a:pt x="5530088" y="392303"/>
                  </a:lnTo>
                  <a:lnTo>
                    <a:pt x="5531993" y="390525"/>
                  </a:lnTo>
                  <a:lnTo>
                    <a:pt x="5531993" y="384429"/>
                  </a:lnTo>
                  <a:lnTo>
                    <a:pt x="5534024" y="382650"/>
                  </a:lnTo>
                  <a:lnTo>
                    <a:pt x="5535041" y="381000"/>
                  </a:lnTo>
                  <a:lnTo>
                    <a:pt x="5537072" y="382650"/>
                  </a:lnTo>
                  <a:lnTo>
                    <a:pt x="5538089" y="382650"/>
                  </a:lnTo>
                  <a:lnTo>
                    <a:pt x="5540120" y="382650"/>
                  </a:lnTo>
                  <a:lnTo>
                    <a:pt x="5559170" y="382650"/>
                  </a:lnTo>
                  <a:lnTo>
                    <a:pt x="5560187" y="383540"/>
                  </a:lnTo>
                  <a:lnTo>
                    <a:pt x="5561076" y="382650"/>
                  </a:lnTo>
                  <a:lnTo>
                    <a:pt x="5563108" y="381000"/>
                  </a:lnTo>
                  <a:lnTo>
                    <a:pt x="5564123" y="377444"/>
                  </a:lnTo>
                  <a:lnTo>
                    <a:pt x="5565140" y="373125"/>
                  </a:lnTo>
                  <a:lnTo>
                    <a:pt x="5566156" y="367919"/>
                  </a:lnTo>
                  <a:lnTo>
                    <a:pt x="5568188" y="356488"/>
                  </a:lnTo>
                  <a:lnTo>
                    <a:pt x="5569204" y="353822"/>
                  </a:lnTo>
                  <a:lnTo>
                    <a:pt x="5570220" y="352171"/>
                  </a:lnTo>
                  <a:lnTo>
                    <a:pt x="5572124" y="353822"/>
                  </a:lnTo>
                  <a:lnTo>
                    <a:pt x="5573141" y="353822"/>
                  </a:lnTo>
                  <a:lnTo>
                    <a:pt x="5574157" y="353822"/>
                  </a:lnTo>
                  <a:lnTo>
                    <a:pt x="5576189" y="354711"/>
                  </a:lnTo>
                  <a:lnTo>
                    <a:pt x="5577205" y="353822"/>
                  </a:lnTo>
                  <a:lnTo>
                    <a:pt x="5578220" y="352171"/>
                  </a:lnTo>
                  <a:lnTo>
                    <a:pt x="5579237" y="345186"/>
                  </a:lnTo>
                  <a:lnTo>
                    <a:pt x="5581142" y="344297"/>
                  </a:lnTo>
                  <a:lnTo>
                    <a:pt x="5582158" y="342519"/>
                  </a:lnTo>
                  <a:lnTo>
                    <a:pt x="5583173" y="344297"/>
                  </a:lnTo>
                  <a:lnTo>
                    <a:pt x="5585206" y="344297"/>
                  </a:lnTo>
                  <a:lnTo>
                    <a:pt x="5642356" y="344297"/>
                  </a:lnTo>
                  <a:lnTo>
                    <a:pt x="5645404" y="344297"/>
                  </a:lnTo>
                  <a:lnTo>
                    <a:pt x="5647309" y="345186"/>
                  </a:lnTo>
                  <a:lnTo>
                    <a:pt x="5648324" y="344297"/>
                  </a:lnTo>
                  <a:lnTo>
                    <a:pt x="5649341" y="342519"/>
                  </a:lnTo>
                  <a:lnTo>
                    <a:pt x="5650357" y="335534"/>
                  </a:lnTo>
                  <a:lnTo>
                    <a:pt x="5651372" y="332867"/>
                  </a:lnTo>
                  <a:lnTo>
                    <a:pt x="5652389" y="331978"/>
                  </a:lnTo>
                  <a:lnTo>
                    <a:pt x="5654420" y="332867"/>
                  </a:lnTo>
                  <a:lnTo>
                    <a:pt x="5655437" y="332867"/>
                  </a:lnTo>
                  <a:lnTo>
                    <a:pt x="5681471" y="332867"/>
                  </a:lnTo>
                  <a:lnTo>
                    <a:pt x="5684520" y="332867"/>
                  </a:lnTo>
                  <a:lnTo>
                    <a:pt x="5686424" y="334645"/>
                  </a:lnTo>
                  <a:lnTo>
                    <a:pt x="5687441" y="332867"/>
                  </a:lnTo>
                  <a:lnTo>
                    <a:pt x="5688457" y="331216"/>
                  </a:lnTo>
                  <a:lnTo>
                    <a:pt x="5689472" y="324231"/>
                  </a:lnTo>
                  <a:lnTo>
                    <a:pt x="5691505" y="322453"/>
                  </a:lnTo>
                  <a:lnTo>
                    <a:pt x="5691505" y="320675"/>
                  </a:lnTo>
                  <a:lnTo>
                    <a:pt x="5694553" y="323342"/>
                  </a:lnTo>
                  <a:lnTo>
                    <a:pt x="5695442" y="322453"/>
                  </a:lnTo>
                  <a:lnTo>
                    <a:pt x="5696458" y="319786"/>
                  </a:lnTo>
                  <a:lnTo>
                    <a:pt x="5697473" y="312800"/>
                  </a:lnTo>
                  <a:lnTo>
                    <a:pt x="5698490" y="310134"/>
                  </a:lnTo>
                  <a:lnTo>
                    <a:pt x="5699506" y="309372"/>
                  </a:lnTo>
                  <a:lnTo>
                    <a:pt x="5701538" y="310134"/>
                  </a:lnTo>
                  <a:lnTo>
                    <a:pt x="5702554" y="310134"/>
                  </a:lnTo>
                  <a:lnTo>
                    <a:pt x="5704459" y="310134"/>
                  </a:lnTo>
                  <a:lnTo>
                    <a:pt x="5705474" y="310134"/>
                  </a:lnTo>
                  <a:lnTo>
                    <a:pt x="5706491" y="310134"/>
                  </a:lnTo>
                  <a:lnTo>
                    <a:pt x="5708522" y="310134"/>
                  </a:lnTo>
                  <a:lnTo>
                    <a:pt x="5709539" y="310134"/>
                  </a:lnTo>
                  <a:lnTo>
                    <a:pt x="5710555" y="310134"/>
                  </a:lnTo>
                  <a:lnTo>
                    <a:pt x="5711570" y="310134"/>
                  </a:lnTo>
                  <a:lnTo>
                    <a:pt x="5713603" y="310134"/>
                  </a:lnTo>
                  <a:lnTo>
                    <a:pt x="5714492" y="310134"/>
                  </a:lnTo>
                  <a:lnTo>
                    <a:pt x="5715508" y="310134"/>
                  </a:lnTo>
                  <a:lnTo>
                    <a:pt x="5717540" y="310134"/>
                  </a:lnTo>
                  <a:lnTo>
                    <a:pt x="5718556" y="310134"/>
                  </a:lnTo>
                  <a:lnTo>
                    <a:pt x="5722620" y="312800"/>
                  </a:lnTo>
                  <a:lnTo>
                    <a:pt x="5722620" y="310134"/>
                  </a:lnTo>
                  <a:lnTo>
                    <a:pt x="5723520" y="303823"/>
                  </a:lnTo>
                  <a:lnTo>
                    <a:pt x="5724588" y="294227"/>
                  </a:lnTo>
                  <a:lnTo>
                    <a:pt x="5725656" y="283630"/>
                  </a:lnTo>
                  <a:lnTo>
                    <a:pt x="5726557" y="274320"/>
                  </a:lnTo>
                  <a:lnTo>
                    <a:pt x="5727572" y="263906"/>
                  </a:lnTo>
                  <a:lnTo>
                    <a:pt x="5728589" y="253365"/>
                  </a:lnTo>
                  <a:lnTo>
                    <a:pt x="5730620" y="249936"/>
                  </a:lnTo>
                  <a:lnTo>
                    <a:pt x="5730620" y="248158"/>
                  </a:lnTo>
                  <a:lnTo>
                    <a:pt x="5733542" y="249936"/>
                  </a:lnTo>
                  <a:lnTo>
                    <a:pt x="5734558" y="249936"/>
                  </a:lnTo>
                  <a:lnTo>
                    <a:pt x="5735573" y="249936"/>
                  </a:lnTo>
                  <a:lnTo>
                    <a:pt x="5736590" y="249936"/>
                  </a:lnTo>
                  <a:lnTo>
                    <a:pt x="5738621" y="249936"/>
                  </a:lnTo>
                  <a:lnTo>
                    <a:pt x="5741670" y="251587"/>
                  </a:lnTo>
                  <a:lnTo>
                    <a:pt x="5742686" y="249936"/>
                  </a:lnTo>
                  <a:lnTo>
                    <a:pt x="5743574" y="247269"/>
                  </a:lnTo>
                  <a:lnTo>
                    <a:pt x="5744591" y="239395"/>
                  </a:lnTo>
                  <a:lnTo>
                    <a:pt x="5745607" y="236855"/>
                  </a:lnTo>
                  <a:lnTo>
                    <a:pt x="5746622" y="235966"/>
                  </a:lnTo>
                  <a:lnTo>
                    <a:pt x="5748655" y="236855"/>
                  </a:lnTo>
                  <a:lnTo>
                    <a:pt x="5749670" y="236855"/>
                  </a:lnTo>
                  <a:lnTo>
                    <a:pt x="5755640" y="236855"/>
                  </a:lnTo>
                  <a:lnTo>
                    <a:pt x="5770753" y="236855"/>
                  </a:lnTo>
                  <a:lnTo>
                    <a:pt x="5772658" y="238506"/>
                  </a:lnTo>
                  <a:lnTo>
                    <a:pt x="5773673" y="236855"/>
                  </a:lnTo>
                  <a:lnTo>
                    <a:pt x="5774690" y="235076"/>
                  </a:lnTo>
                  <a:lnTo>
                    <a:pt x="5775706" y="228092"/>
                  </a:lnTo>
                  <a:lnTo>
                    <a:pt x="5777738" y="223647"/>
                  </a:lnTo>
                  <a:lnTo>
                    <a:pt x="5778754" y="219329"/>
                  </a:lnTo>
                  <a:lnTo>
                    <a:pt x="5780786" y="212344"/>
                  </a:lnTo>
                  <a:lnTo>
                    <a:pt x="5781674" y="209676"/>
                  </a:lnTo>
                  <a:lnTo>
                    <a:pt x="5782691" y="207899"/>
                  </a:lnTo>
                  <a:lnTo>
                    <a:pt x="5784722" y="209676"/>
                  </a:lnTo>
                  <a:lnTo>
                    <a:pt x="5785739" y="209676"/>
                  </a:lnTo>
                  <a:lnTo>
                    <a:pt x="5794756" y="209676"/>
                  </a:lnTo>
                  <a:lnTo>
                    <a:pt x="5798820" y="212344"/>
                  </a:lnTo>
                  <a:lnTo>
                    <a:pt x="5800724" y="209676"/>
                  </a:lnTo>
                  <a:lnTo>
                    <a:pt x="5802757" y="207137"/>
                  </a:lnTo>
                  <a:lnTo>
                    <a:pt x="5803772" y="198374"/>
                  </a:lnTo>
                  <a:lnTo>
                    <a:pt x="5804789" y="195707"/>
                  </a:lnTo>
                  <a:lnTo>
                    <a:pt x="5805805" y="193929"/>
                  </a:lnTo>
                  <a:lnTo>
                    <a:pt x="5807837" y="195707"/>
                  </a:lnTo>
                  <a:lnTo>
                    <a:pt x="5808853" y="195707"/>
                  </a:lnTo>
                  <a:lnTo>
                    <a:pt x="5864987" y="195707"/>
                  </a:lnTo>
                  <a:lnTo>
                    <a:pt x="5867019" y="197485"/>
                  </a:lnTo>
                  <a:lnTo>
                    <a:pt x="5867908" y="195707"/>
                  </a:lnTo>
                  <a:lnTo>
                    <a:pt x="5868923" y="192278"/>
                  </a:lnTo>
                  <a:lnTo>
                    <a:pt x="5870956" y="180848"/>
                  </a:lnTo>
                  <a:lnTo>
                    <a:pt x="5871971" y="177419"/>
                  </a:lnTo>
                  <a:lnTo>
                    <a:pt x="5871971" y="176530"/>
                  </a:lnTo>
                  <a:lnTo>
                    <a:pt x="5875020" y="177419"/>
                  </a:lnTo>
                  <a:lnTo>
                    <a:pt x="5876036" y="177419"/>
                  </a:lnTo>
                  <a:lnTo>
                    <a:pt x="5877052" y="177419"/>
                  </a:lnTo>
                  <a:lnTo>
                    <a:pt x="5877941" y="177419"/>
                  </a:lnTo>
                  <a:lnTo>
                    <a:pt x="5879972" y="177419"/>
                  </a:lnTo>
                  <a:lnTo>
                    <a:pt x="5880989" y="177419"/>
                  </a:lnTo>
                  <a:lnTo>
                    <a:pt x="5883020" y="177419"/>
                  </a:lnTo>
                  <a:lnTo>
                    <a:pt x="5884037" y="177419"/>
                  </a:lnTo>
                  <a:lnTo>
                    <a:pt x="5886958" y="179959"/>
                  </a:lnTo>
                  <a:lnTo>
                    <a:pt x="5887973" y="177419"/>
                  </a:lnTo>
                  <a:lnTo>
                    <a:pt x="5888990" y="174751"/>
                  </a:lnTo>
                  <a:lnTo>
                    <a:pt x="5888990" y="165100"/>
                  </a:lnTo>
                  <a:lnTo>
                    <a:pt x="5891021" y="158115"/>
                  </a:lnTo>
                  <a:lnTo>
                    <a:pt x="5894070" y="152019"/>
                  </a:lnTo>
                  <a:lnTo>
                    <a:pt x="5896991" y="142367"/>
                  </a:lnTo>
                  <a:lnTo>
                    <a:pt x="5899022" y="138937"/>
                  </a:lnTo>
                  <a:lnTo>
                    <a:pt x="5900039" y="137160"/>
                  </a:lnTo>
                  <a:lnTo>
                    <a:pt x="5903087" y="138937"/>
                  </a:lnTo>
                  <a:lnTo>
                    <a:pt x="5903087" y="138937"/>
                  </a:lnTo>
                  <a:lnTo>
                    <a:pt x="5940170" y="138937"/>
                  </a:lnTo>
                  <a:lnTo>
                    <a:pt x="5942203" y="140716"/>
                  </a:lnTo>
                  <a:lnTo>
                    <a:pt x="5942203" y="138937"/>
                  </a:lnTo>
                  <a:lnTo>
                    <a:pt x="5944235" y="135382"/>
                  </a:lnTo>
                  <a:lnTo>
                    <a:pt x="5945123" y="120523"/>
                  </a:lnTo>
                  <a:lnTo>
                    <a:pt x="5946140" y="117094"/>
                  </a:lnTo>
                  <a:lnTo>
                    <a:pt x="5947156" y="115316"/>
                  </a:lnTo>
                  <a:lnTo>
                    <a:pt x="5950204" y="117094"/>
                  </a:lnTo>
                  <a:lnTo>
                    <a:pt x="5950204" y="117094"/>
                  </a:lnTo>
                  <a:lnTo>
                    <a:pt x="5976239" y="117094"/>
                  </a:lnTo>
                  <a:lnTo>
                    <a:pt x="5994272" y="117094"/>
                  </a:lnTo>
                  <a:lnTo>
                    <a:pt x="5997320" y="118872"/>
                  </a:lnTo>
                  <a:lnTo>
                    <a:pt x="5997320" y="117094"/>
                  </a:lnTo>
                  <a:lnTo>
                    <a:pt x="5999353" y="112775"/>
                  </a:lnTo>
                  <a:lnTo>
                    <a:pt x="5999353" y="97028"/>
                  </a:lnTo>
                  <a:lnTo>
                    <a:pt x="6001385" y="92583"/>
                  </a:lnTo>
                  <a:lnTo>
                    <a:pt x="6004306" y="88265"/>
                  </a:lnTo>
                  <a:lnTo>
                    <a:pt x="6010402" y="92583"/>
                  </a:lnTo>
                  <a:lnTo>
                    <a:pt x="6013322" y="92583"/>
                  </a:lnTo>
                  <a:lnTo>
                    <a:pt x="6015355" y="92583"/>
                  </a:lnTo>
                  <a:lnTo>
                    <a:pt x="6016370" y="92583"/>
                  </a:lnTo>
                  <a:lnTo>
                    <a:pt x="6017387" y="92583"/>
                  </a:lnTo>
                  <a:lnTo>
                    <a:pt x="6018403" y="92583"/>
                  </a:lnTo>
                  <a:lnTo>
                    <a:pt x="6020435" y="92583"/>
                  </a:lnTo>
                  <a:lnTo>
                    <a:pt x="6021323" y="92583"/>
                  </a:lnTo>
                  <a:lnTo>
                    <a:pt x="6022340" y="92583"/>
                  </a:lnTo>
                  <a:lnTo>
                    <a:pt x="6023356" y="92583"/>
                  </a:lnTo>
                  <a:lnTo>
                    <a:pt x="6025388" y="92583"/>
                  </a:lnTo>
                  <a:lnTo>
                    <a:pt x="6026404" y="92583"/>
                  </a:lnTo>
                  <a:lnTo>
                    <a:pt x="6027420" y="92583"/>
                  </a:lnTo>
                  <a:lnTo>
                    <a:pt x="6029452" y="92583"/>
                  </a:lnTo>
                  <a:lnTo>
                    <a:pt x="6030468" y="92583"/>
                  </a:lnTo>
                  <a:lnTo>
                    <a:pt x="6031357" y="92583"/>
                  </a:lnTo>
                  <a:lnTo>
                    <a:pt x="6032372" y="92583"/>
                  </a:lnTo>
                  <a:lnTo>
                    <a:pt x="6034405" y="92583"/>
                  </a:lnTo>
                  <a:lnTo>
                    <a:pt x="6035420" y="92583"/>
                  </a:lnTo>
                  <a:lnTo>
                    <a:pt x="6037453" y="92583"/>
                  </a:lnTo>
                  <a:lnTo>
                    <a:pt x="6038469" y="92583"/>
                  </a:lnTo>
                  <a:lnTo>
                    <a:pt x="6039485" y="92583"/>
                  </a:lnTo>
                  <a:lnTo>
                    <a:pt x="6040373" y="92583"/>
                  </a:lnTo>
                  <a:lnTo>
                    <a:pt x="6042406" y="92583"/>
                  </a:lnTo>
                  <a:lnTo>
                    <a:pt x="6043421" y="92583"/>
                  </a:lnTo>
                  <a:lnTo>
                    <a:pt x="6044438" y="92583"/>
                  </a:lnTo>
                  <a:lnTo>
                    <a:pt x="6046470" y="92583"/>
                  </a:lnTo>
                  <a:lnTo>
                    <a:pt x="6048502" y="92583"/>
                  </a:lnTo>
                  <a:lnTo>
                    <a:pt x="6050407" y="92583"/>
                  </a:lnTo>
                  <a:lnTo>
                    <a:pt x="6054470" y="92583"/>
                  </a:lnTo>
                  <a:lnTo>
                    <a:pt x="6056503" y="92583"/>
                  </a:lnTo>
                  <a:lnTo>
                    <a:pt x="6058535" y="92583"/>
                  </a:lnTo>
                  <a:lnTo>
                    <a:pt x="6060440" y="92583"/>
                  </a:lnTo>
                  <a:lnTo>
                    <a:pt x="6062471" y="92583"/>
                  </a:lnTo>
                  <a:lnTo>
                    <a:pt x="6066536" y="92583"/>
                  </a:lnTo>
                  <a:lnTo>
                    <a:pt x="6068568" y="92583"/>
                  </a:lnTo>
                  <a:lnTo>
                    <a:pt x="6070472" y="92583"/>
                  </a:lnTo>
                  <a:lnTo>
                    <a:pt x="6072505" y="92583"/>
                  </a:lnTo>
                  <a:lnTo>
                    <a:pt x="6075553" y="94361"/>
                  </a:lnTo>
                  <a:lnTo>
                    <a:pt x="6076569" y="92583"/>
                  </a:lnTo>
                  <a:lnTo>
                    <a:pt x="6077329" y="86367"/>
                  </a:lnTo>
                  <a:lnTo>
                    <a:pt x="6078077" y="77438"/>
                  </a:lnTo>
                  <a:lnTo>
                    <a:pt x="6078801" y="68651"/>
                  </a:lnTo>
                  <a:lnTo>
                    <a:pt x="6079490" y="62865"/>
                  </a:lnTo>
                  <a:lnTo>
                    <a:pt x="6080506" y="60325"/>
                  </a:lnTo>
                  <a:lnTo>
                    <a:pt x="6083554" y="62865"/>
                  </a:lnTo>
                  <a:lnTo>
                    <a:pt x="6084570" y="62865"/>
                  </a:lnTo>
                  <a:lnTo>
                    <a:pt x="6085586" y="62865"/>
                  </a:lnTo>
                  <a:lnTo>
                    <a:pt x="6086602" y="62865"/>
                  </a:lnTo>
                  <a:lnTo>
                    <a:pt x="6087618" y="62865"/>
                  </a:lnTo>
                  <a:lnTo>
                    <a:pt x="6089522" y="62865"/>
                  </a:lnTo>
                  <a:lnTo>
                    <a:pt x="6090539" y="62865"/>
                  </a:lnTo>
                  <a:lnTo>
                    <a:pt x="6092570" y="62865"/>
                  </a:lnTo>
                  <a:lnTo>
                    <a:pt x="6093587" y="62865"/>
                  </a:lnTo>
                  <a:lnTo>
                    <a:pt x="6094603" y="62865"/>
                  </a:lnTo>
                  <a:lnTo>
                    <a:pt x="6095619" y="62865"/>
                  </a:lnTo>
                  <a:lnTo>
                    <a:pt x="6097651" y="62865"/>
                  </a:lnTo>
                  <a:lnTo>
                    <a:pt x="6098540" y="62865"/>
                  </a:lnTo>
                  <a:lnTo>
                    <a:pt x="6099556" y="62865"/>
                  </a:lnTo>
                  <a:lnTo>
                    <a:pt x="6101588" y="62865"/>
                  </a:lnTo>
                  <a:lnTo>
                    <a:pt x="6103620" y="62865"/>
                  </a:lnTo>
                  <a:lnTo>
                    <a:pt x="6105652" y="62865"/>
                  </a:lnTo>
                  <a:lnTo>
                    <a:pt x="6109589" y="62865"/>
                  </a:lnTo>
                  <a:lnTo>
                    <a:pt x="6111620" y="62865"/>
                  </a:lnTo>
                  <a:lnTo>
                    <a:pt x="6113653" y="62865"/>
                  </a:lnTo>
                  <a:lnTo>
                    <a:pt x="6114669" y="62865"/>
                  </a:lnTo>
                  <a:lnTo>
                    <a:pt x="6115685" y="62865"/>
                  </a:lnTo>
                  <a:lnTo>
                    <a:pt x="6116701" y="62865"/>
                  </a:lnTo>
                  <a:lnTo>
                    <a:pt x="6117590" y="62865"/>
                  </a:lnTo>
                  <a:lnTo>
                    <a:pt x="6119621" y="62865"/>
                  </a:lnTo>
                  <a:lnTo>
                    <a:pt x="6120638" y="62865"/>
                  </a:lnTo>
                  <a:lnTo>
                    <a:pt x="6121654" y="62865"/>
                  </a:lnTo>
                  <a:lnTo>
                    <a:pt x="6123686" y="62865"/>
                  </a:lnTo>
                  <a:lnTo>
                    <a:pt x="6124702" y="62865"/>
                  </a:lnTo>
                  <a:lnTo>
                    <a:pt x="6125718" y="62865"/>
                  </a:lnTo>
                  <a:lnTo>
                    <a:pt x="6127622" y="62865"/>
                  </a:lnTo>
                  <a:lnTo>
                    <a:pt x="6128639" y="62865"/>
                  </a:lnTo>
                  <a:lnTo>
                    <a:pt x="6129655" y="62865"/>
                  </a:lnTo>
                  <a:lnTo>
                    <a:pt x="6131687" y="62865"/>
                  </a:lnTo>
                  <a:lnTo>
                    <a:pt x="6133719" y="62865"/>
                  </a:lnTo>
                  <a:lnTo>
                    <a:pt x="6136640" y="62865"/>
                  </a:lnTo>
                  <a:lnTo>
                    <a:pt x="6139688" y="62865"/>
                  </a:lnTo>
                  <a:lnTo>
                    <a:pt x="6140704" y="62865"/>
                  </a:lnTo>
                  <a:lnTo>
                    <a:pt x="6141720" y="62865"/>
                  </a:lnTo>
                  <a:lnTo>
                    <a:pt x="6142736" y="62865"/>
                  </a:lnTo>
                  <a:lnTo>
                    <a:pt x="6144768" y="62865"/>
                  </a:lnTo>
                  <a:lnTo>
                    <a:pt x="6146672" y="62865"/>
                  </a:lnTo>
                  <a:lnTo>
                    <a:pt x="6148705" y="62865"/>
                  </a:lnTo>
                  <a:lnTo>
                    <a:pt x="6152769" y="62865"/>
                  </a:lnTo>
                  <a:lnTo>
                    <a:pt x="6154801" y="62865"/>
                  </a:lnTo>
                  <a:lnTo>
                    <a:pt x="6156706" y="62865"/>
                  </a:lnTo>
                  <a:lnTo>
                    <a:pt x="6157721" y="62865"/>
                  </a:lnTo>
                  <a:lnTo>
                    <a:pt x="6158738" y="62865"/>
                  </a:lnTo>
                  <a:lnTo>
                    <a:pt x="6159754" y="62865"/>
                  </a:lnTo>
                  <a:lnTo>
                    <a:pt x="6161786" y="62865"/>
                  </a:lnTo>
                  <a:lnTo>
                    <a:pt x="6162802" y="62865"/>
                  </a:lnTo>
                  <a:lnTo>
                    <a:pt x="6163818" y="62865"/>
                  </a:lnTo>
                  <a:lnTo>
                    <a:pt x="6164834" y="62865"/>
                  </a:lnTo>
                  <a:lnTo>
                    <a:pt x="6166739" y="62865"/>
                  </a:lnTo>
                  <a:lnTo>
                    <a:pt x="6167755" y="62865"/>
                  </a:lnTo>
                  <a:lnTo>
                    <a:pt x="6169787" y="62865"/>
                  </a:lnTo>
                  <a:lnTo>
                    <a:pt x="6170803" y="62865"/>
                  </a:lnTo>
                  <a:lnTo>
                    <a:pt x="6171819" y="62865"/>
                  </a:lnTo>
                  <a:lnTo>
                    <a:pt x="6172835" y="62865"/>
                  </a:lnTo>
                  <a:lnTo>
                    <a:pt x="6174740" y="62865"/>
                  </a:lnTo>
                  <a:lnTo>
                    <a:pt x="6175756" y="62865"/>
                  </a:lnTo>
                  <a:lnTo>
                    <a:pt x="6176771" y="62865"/>
                  </a:lnTo>
                  <a:lnTo>
                    <a:pt x="6178804" y="62865"/>
                  </a:lnTo>
                  <a:lnTo>
                    <a:pt x="6179820" y="62865"/>
                  </a:lnTo>
                  <a:lnTo>
                    <a:pt x="6180836" y="62865"/>
                  </a:lnTo>
                  <a:lnTo>
                    <a:pt x="6181852" y="62865"/>
                  </a:lnTo>
                  <a:lnTo>
                    <a:pt x="6183884" y="62865"/>
                  </a:lnTo>
                  <a:lnTo>
                    <a:pt x="6187820" y="62865"/>
                  </a:lnTo>
                  <a:lnTo>
                    <a:pt x="6189853" y="62865"/>
                  </a:lnTo>
                  <a:lnTo>
                    <a:pt x="6191885" y="62865"/>
                  </a:lnTo>
                  <a:lnTo>
                    <a:pt x="6192901" y="62865"/>
                  </a:lnTo>
                  <a:lnTo>
                    <a:pt x="6193917" y="62865"/>
                  </a:lnTo>
                  <a:lnTo>
                    <a:pt x="6195821" y="62865"/>
                  </a:lnTo>
                  <a:lnTo>
                    <a:pt x="6196838" y="62865"/>
                  </a:lnTo>
                  <a:lnTo>
                    <a:pt x="6197854" y="62865"/>
                  </a:lnTo>
                  <a:lnTo>
                    <a:pt x="6201918" y="63754"/>
                  </a:lnTo>
                  <a:lnTo>
                    <a:pt x="6201918" y="62865"/>
                  </a:lnTo>
                  <a:lnTo>
                    <a:pt x="6203686" y="50391"/>
                  </a:lnTo>
                  <a:lnTo>
                    <a:pt x="6205870" y="32321"/>
                  </a:lnTo>
                  <a:lnTo>
                    <a:pt x="6208079" y="14251"/>
                  </a:lnTo>
                  <a:lnTo>
                    <a:pt x="6209919" y="1778"/>
                  </a:lnTo>
                  <a:lnTo>
                    <a:pt x="6209919" y="0"/>
                  </a:lnTo>
                  <a:lnTo>
                    <a:pt x="6213856" y="1778"/>
                  </a:lnTo>
                  <a:lnTo>
                    <a:pt x="6214871" y="1778"/>
                  </a:lnTo>
                  <a:lnTo>
                    <a:pt x="6216904" y="1778"/>
                  </a:lnTo>
                  <a:lnTo>
                    <a:pt x="6217920" y="1778"/>
                  </a:lnTo>
                </a:path>
              </a:pathLst>
            </a:custGeom>
            <a:ln w="19050">
              <a:solidFill>
                <a:srgbClr val="929A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20" name="object 20"/>
            <p:cNvSpPr/>
            <p:nvPr/>
          </p:nvSpPr>
          <p:spPr>
            <a:xfrm>
              <a:off x="5039105" y="3377946"/>
              <a:ext cx="6170930" cy="1725295"/>
            </a:xfrm>
            <a:custGeom>
              <a:avLst/>
              <a:gdLst/>
              <a:ahLst/>
              <a:cxnLst/>
              <a:rect l="l" t="t" r="r" b="b"/>
              <a:pathLst>
                <a:path w="6170930" h="1725295">
                  <a:moveTo>
                    <a:pt x="0" y="1725167"/>
                  </a:moveTo>
                  <a:lnTo>
                    <a:pt x="4064" y="1724278"/>
                  </a:lnTo>
                  <a:lnTo>
                    <a:pt x="8001" y="1722501"/>
                  </a:lnTo>
                  <a:lnTo>
                    <a:pt x="12065" y="1721611"/>
                  </a:lnTo>
                  <a:lnTo>
                    <a:pt x="16002" y="1720849"/>
                  </a:lnTo>
                  <a:lnTo>
                    <a:pt x="20066" y="1721611"/>
                  </a:lnTo>
                  <a:lnTo>
                    <a:pt x="24003" y="1721611"/>
                  </a:lnTo>
                  <a:lnTo>
                    <a:pt x="27051" y="1721611"/>
                  </a:lnTo>
                  <a:lnTo>
                    <a:pt x="31115" y="1721611"/>
                  </a:lnTo>
                  <a:lnTo>
                    <a:pt x="47454" y="1720740"/>
                  </a:lnTo>
                  <a:lnTo>
                    <a:pt x="70199" y="1719500"/>
                  </a:lnTo>
                  <a:lnTo>
                    <a:pt x="95944" y="1718236"/>
                  </a:lnTo>
                  <a:lnTo>
                    <a:pt x="121285" y="1717293"/>
                  </a:lnTo>
                  <a:lnTo>
                    <a:pt x="148726" y="1717419"/>
                  </a:lnTo>
                  <a:lnTo>
                    <a:pt x="178133" y="1717627"/>
                  </a:lnTo>
                  <a:lnTo>
                    <a:pt x="204706" y="1717669"/>
                  </a:lnTo>
                  <a:lnTo>
                    <a:pt x="223647" y="1717293"/>
                  </a:lnTo>
                  <a:lnTo>
                    <a:pt x="228600" y="1717293"/>
                  </a:lnTo>
                  <a:lnTo>
                    <a:pt x="230632" y="1714627"/>
                  </a:lnTo>
                  <a:lnTo>
                    <a:pt x="231648" y="1713864"/>
                  </a:lnTo>
                  <a:lnTo>
                    <a:pt x="234696" y="1712976"/>
                  </a:lnTo>
                  <a:lnTo>
                    <a:pt x="237617" y="1711197"/>
                  </a:lnTo>
                  <a:lnTo>
                    <a:pt x="243713" y="1710308"/>
                  </a:lnTo>
                  <a:lnTo>
                    <a:pt x="250172" y="1709128"/>
                  </a:lnTo>
                  <a:lnTo>
                    <a:pt x="257952" y="1708197"/>
                  </a:lnTo>
                  <a:lnTo>
                    <a:pt x="265376" y="1707433"/>
                  </a:lnTo>
                  <a:lnTo>
                    <a:pt x="270764" y="1706752"/>
                  </a:lnTo>
                  <a:lnTo>
                    <a:pt x="273685" y="1705990"/>
                  </a:lnTo>
                  <a:lnTo>
                    <a:pt x="273685" y="1703323"/>
                  </a:lnTo>
                  <a:lnTo>
                    <a:pt x="274701" y="1702434"/>
                  </a:lnTo>
                  <a:lnTo>
                    <a:pt x="276733" y="1701545"/>
                  </a:lnTo>
                  <a:lnTo>
                    <a:pt x="277749" y="1699767"/>
                  </a:lnTo>
                  <a:lnTo>
                    <a:pt x="278765" y="1699005"/>
                  </a:lnTo>
                  <a:lnTo>
                    <a:pt x="280797" y="1698116"/>
                  </a:lnTo>
                  <a:lnTo>
                    <a:pt x="280797" y="1699005"/>
                  </a:lnTo>
                  <a:lnTo>
                    <a:pt x="282702" y="1699005"/>
                  </a:lnTo>
                  <a:lnTo>
                    <a:pt x="283718" y="1699005"/>
                  </a:lnTo>
                  <a:lnTo>
                    <a:pt x="286766" y="1699005"/>
                  </a:lnTo>
                  <a:lnTo>
                    <a:pt x="290830" y="1699005"/>
                  </a:lnTo>
                  <a:lnTo>
                    <a:pt x="303827" y="1699113"/>
                  </a:lnTo>
                  <a:lnTo>
                    <a:pt x="322135" y="1699291"/>
                  </a:lnTo>
                  <a:lnTo>
                    <a:pt x="341586" y="1699327"/>
                  </a:lnTo>
                  <a:lnTo>
                    <a:pt x="358013" y="1699005"/>
                  </a:lnTo>
                  <a:lnTo>
                    <a:pt x="369544" y="1698061"/>
                  </a:lnTo>
                  <a:lnTo>
                    <a:pt x="378920" y="1696783"/>
                  </a:lnTo>
                  <a:lnTo>
                    <a:pt x="386605" y="1695505"/>
                  </a:lnTo>
                  <a:lnTo>
                    <a:pt x="393065" y="1694560"/>
                  </a:lnTo>
                  <a:lnTo>
                    <a:pt x="399034" y="1694560"/>
                  </a:lnTo>
                  <a:lnTo>
                    <a:pt x="401066" y="1695449"/>
                  </a:lnTo>
                  <a:lnTo>
                    <a:pt x="405130" y="1694560"/>
                  </a:lnTo>
                  <a:lnTo>
                    <a:pt x="410083" y="1694560"/>
                  </a:lnTo>
                  <a:lnTo>
                    <a:pt x="418084" y="1692020"/>
                  </a:lnTo>
                  <a:lnTo>
                    <a:pt x="424180" y="1691131"/>
                  </a:lnTo>
                  <a:lnTo>
                    <a:pt x="455168" y="1691131"/>
                  </a:lnTo>
                  <a:lnTo>
                    <a:pt x="457200" y="1692020"/>
                  </a:lnTo>
                  <a:lnTo>
                    <a:pt x="460248" y="1691131"/>
                  </a:lnTo>
                  <a:lnTo>
                    <a:pt x="463296" y="1687576"/>
                  </a:lnTo>
                  <a:lnTo>
                    <a:pt x="467233" y="1687576"/>
                  </a:lnTo>
                  <a:lnTo>
                    <a:pt x="480508" y="1687200"/>
                  </a:lnTo>
                  <a:lnTo>
                    <a:pt x="498856" y="1687242"/>
                  </a:lnTo>
                  <a:lnTo>
                    <a:pt x="517203" y="1687450"/>
                  </a:lnTo>
                  <a:lnTo>
                    <a:pt x="530479" y="1687576"/>
                  </a:lnTo>
                  <a:lnTo>
                    <a:pt x="618617" y="1687576"/>
                  </a:lnTo>
                  <a:lnTo>
                    <a:pt x="617728" y="1684146"/>
                  </a:lnTo>
                  <a:lnTo>
                    <a:pt x="620649" y="1684146"/>
                  </a:lnTo>
                  <a:lnTo>
                    <a:pt x="632717" y="1683771"/>
                  </a:lnTo>
                  <a:lnTo>
                    <a:pt x="649477" y="1683813"/>
                  </a:lnTo>
                  <a:lnTo>
                    <a:pt x="666619" y="1684021"/>
                  </a:lnTo>
                  <a:lnTo>
                    <a:pt x="679831" y="1684146"/>
                  </a:lnTo>
                  <a:lnTo>
                    <a:pt x="689864" y="1684146"/>
                  </a:lnTo>
                  <a:lnTo>
                    <a:pt x="693928" y="1684146"/>
                  </a:lnTo>
                  <a:lnTo>
                    <a:pt x="726948" y="1684146"/>
                  </a:lnTo>
                  <a:lnTo>
                    <a:pt x="728980" y="1683258"/>
                  </a:lnTo>
                  <a:lnTo>
                    <a:pt x="727964" y="1679702"/>
                  </a:lnTo>
                  <a:lnTo>
                    <a:pt x="731012" y="1679702"/>
                  </a:lnTo>
                  <a:lnTo>
                    <a:pt x="740910" y="1679451"/>
                  </a:lnTo>
                  <a:lnTo>
                    <a:pt x="754570" y="1679702"/>
                  </a:lnTo>
                  <a:lnTo>
                    <a:pt x="768230" y="1679952"/>
                  </a:lnTo>
                  <a:lnTo>
                    <a:pt x="778129" y="1679702"/>
                  </a:lnTo>
                  <a:lnTo>
                    <a:pt x="782066" y="1679702"/>
                  </a:lnTo>
                  <a:lnTo>
                    <a:pt x="785114" y="1677161"/>
                  </a:lnTo>
                  <a:lnTo>
                    <a:pt x="786130" y="1676272"/>
                  </a:lnTo>
                  <a:lnTo>
                    <a:pt x="787146" y="1675383"/>
                  </a:lnTo>
                  <a:lnTo>
                    <a:pt x="787146" y="1672716"/>
                  </a:lnTo>
                  <a:lnTo>
                    <a:pt x="790194" y="1671827"/>
                  </a:lnTo>
                  <a:lnTo>
                    <a:pt x="797349" y="1671953"/>
                  </a:lnTo>
                  <a:lnTo>
                    <a:pt x="807720" y="1672161"/>
                  </a:lnTo>
                  <a:lnTo>
                    <a:pt x="818090" y="1672203"/>
                  </a:lnTo>
                  <a:lnTo>
                    <a:pt x="825246" y="1671827"/>
                  </a:lnTo>
                  <a:lnTo>
                    <a:pt x="828294" y="1671827"/>
                  </a:lnTo>
                  <a:lnTo>
                    <a:pt x="828294" y="1669287"/>
                  </a:lnTo>
                  <a:lnTo>
                    <a:pt x="829183" y="1668398"/>
                  </a:lnTo>
                  <a:lnTo>
                    <a:pt x="831215" y="1667509"/>
                  </a:lnTo>
                  <a:lnTo>
                    <a:pt x="837311" y="1664842"/>
                  </a:lnTo>
                  <a:lnTo>
                    <a:pt x="845312" y="1664842"/>
                  </a:lnTo>
                  <a:lnTo>
                    <a:pt x="855638" y="1664467"/>
                  </a:lnTo>
                  <a:lnTo>
                    <a:pt x="869251" y="1664509"/>
                  </a:lnTo>
                  <a:lnTo>
                    <a:pt x="882673" y="1664717"/>
                  </a:lnTo>
                  <a:lnTo>
                    <a:pt x="892429" y="1664842"/>
                  </a:lnTo>
                  <a:lnTo>
                    <a:pt x="894461" y="1664842"/>
                  </a:lnTo>
                  <a:lnTo>
                    <a:pt x="895477" y="1664842"/>
                  </a:lnTo>
                  <a:lnTo>
                    <a:pt x="896366" y="1664842"/>
                  </a:lnTo>
                  <a:lnTo>
                    <a:pt x="898398" y="1664842"/>
                  </a:lnTo>
                  <a:lnTo>
                    <a:pt x="902462" y="1664842"/>
                  </a:lnTo>
                  <a:lnTo>
                    <a:pt x="908431" y="1664842"/>
                  </a:lnTo>
                  <a:lnTo>
                    <a:pt x="913511" y="1663953"/>
                  </a:lnTo>
                  <a:lnTo>
                    <a:pt x="921512" y="1662302"/>
                  </a:lnTo>
                  <a:lnTo>
                    <a:pt x="927481" y="1660524"/>
                  </a:lnTo>
                  <a:lnTo>
                    <a:pt x="933577" y="1659635"/>
                  </a:lnTo>
                  <a:lnTo>
                    <a:pt x="939546" y="1657858"/>
                  </a:lnTo>
                  <a:lnTo>
                    <a:pt x="943610" y="1656968"/>
                  </a:lnTo>
                  <a:lnTo>
                    <a:pt x="944499" y="1656968"/>
                  </a:lnTo>
                  <a:lnTo>
                    <a:pt x="947547" y="1656968"/>
                  </a:lnTo>
                  <a:lnTo>
                    <a:pt x="950595" y="1656968"/>
                  </a:lnTo>
                  <a:lnTo>
                    <a:pt x="962660" y="1657858"/>
                  </a:lnTo>
                  <a:lnTo>
                    <a:pt x="966597" y="1656968"/>
                  </a:lnTo>
                  <a:lnTo>
                    <a:pt x="967613" y="1656968"/>
                  </a:lnTo>
                  <a:lnTo>
                    <a:pt x="967613" y="1653539"/>
                  </a:lnTo>
                  <a:lnTo>
                    <a:pt x="970661" y="1653539"/>
                  </a:lnTo>
                  <a:lnTo>
                    <a:pt x="983488" y="1653164"/>
                  </a:lnTo>
                  <a:lnTo>
                    <a:pt x="1001839" y="1653206"/>
                  </a:lnTo>
                  <a:lnTo>
                    <a:pt x="1020381" y="1653414"/>
                  </a:lnTo>
                  <a:lnTo>
                    <a:pt x="1033780" y="1653539"/>
                  </a:lnTo>
                  <a:lnTo>
                    <a:pt x="1039749" y="1653539"/>
                  </a:lnTo>
                  <a:lnTo>
                    <a:pt x="1043813" y="1653539"/>
                  </a:lnTo>
                  <a:lnTo>
                    <a:pt x="1045845" y="1653539"/>
                  </a:lnTo>
                  <a:lnTo>
                    <a:pt x="1046861" y="1653539"/>
                  </a:lnTo>
                  <a:lnTo>
                    <a:pt x="1048893" y="1653539"/>
                  </a:lnTo>
                  <a:lnTo>
                    <a:pt x="1052830" y="1653539"/>
                  </a:lnTo>
                  <a:lnTo>
                    <a:pt x="1060573" y="1652595"/>
                  </a:lnTo>
                  <a:lnTo>
                    <a:pt x="1070483" y="1651317"/>
                  </a:lnTo>
                  <a:lnTo>
                    <a:pt x="1080583" y="1650039"/>
                  </a:lnTo>
                  <a:lnTo>
                    <a:pt x="1088898" y="1649095"/>
                  </a:lnTo>
                  <a:lnTo>
                    <a:pt x="1097915" y="1649095"/>
                  </a:lnTo>
                  <a:lnTo>
                    <a:pt x="1099947" y="1649095"/>
                  </a:lnTo>
                  <a:lnTo>
                    <a:pt x="1107948" y="1649095"/>
                  </a:lnTo>
                  <a:lnTo>
                    <a:pt x="1114933" y="1649220"/>
                  </a:lnTo>
                  <a:lnTo>
                    <a:pt x="1122489" y="1649428"/>
                  </a:lnTo>
                  <a:lnTo>
                    <a:pt x="1130808" y="1649470"/>
                  </a:lnTo>
                  <a:lnTo>
                    <a:pt x="1140079" y="1649095"/>
                  </a:lnTo>
                  <a:lnTo>
                    <a:pt x="1150629" y="1648684"/>
                  </a:lnTo>
                  <a:lnTo>
                    <a:pt x="1162764" y="1647713"/>
                  </a:lnTo>
                  <a:lnTo>
                    <a:pt x="1174351" y="1646576"/>
                  </a:lnTo>
                  <a:lnTo>
                    <a:pt x="1183259" y="1645665"/>
                  </a:lnTo>
                  <a:lnTo>
                    <a:pt x="1189228" y="1644777"/>
                  </a:lnTo>
                  <a:lnTo>
                    <a:pt x="1192276" y="1642109"/>
                  </a:lnTo>
                  <a:lnTo>
                    <a:pt x="1195197" y="1641220"/>
                  </a:lnTo>
                  <a:lnTo>
                    <a:pt x="1198245" y="1641220"/>
                  </a:lnTo>
                  <a:lnTo>
                    <a:pt x="1202309" y="1642998"/>
                  </a:lnTo>
                  <a:lnTo>
                    <a:pt x="1206246" y="1641220"/>
                  </a:lnTo>
                  <a:lnTo>
                    <a:pt x="1211326" y="1641220"/>
                  </a:lnTo>
                  <a:lnTo>
                    <a:pt x="1215263" y="1638680"/>
                  </a:lnTo>
                  <a:lnTo>
                    <a:pt x="1222248" y="1637791"/>
                  </a:lnTo>
                  <a:lnTo>
                    <a:pt x="1228344" y="1637791"/>
                  </a:lnTo>
                  <a:lnTo>
                    <a:pt x="1234313" y="1637791"/>
                  </a:lnTo>
                  <a:lnTo>
                    <a:pt x="1245362" y="1637791"/>
                  </a:lnTo>
                  <a:lnTo>
                    <a:pt x="1258367" y="1637917"/>
                  </a:lnTo>
                  <a:lnTo>
                    <a:pt x="1274064" y="1638125"/>
                  </a:lnTo>
                  <a:lnTo>
                    <a:pt x="1289188" y="1638167"/>
                  </a:lnTo>
                  <a:lnTo>
                    <a:pt x="1300480" y="1637791"/>
                  </a:lnTo>
                  <a:lnTo>
                    <a:pt x="1307592" y="1637791"/>
                  </a:lnTo>
                  <a:lnTo>
                    <a:pt x="1311529" y="1635124"/>
                  </a:lnTo>
                  <a:lnTo>
                    <a:pt x="1312545" y="1634235"/>
                  </a:lnTo>
                  <a:lnTo>
                    <a:pt x="1315593" y="1632584"/>
                  </a:lnTo>
                  <a:lnTo>
                    <a:pt x="1314577" y="1630806"/>
                  </a:lnTo>
                  <a:lnTo>
                    <a:pt x="1316609" y="1630806"/>
                  </a:lnTo>
                  <a:lnTo>
                    <a:pt x="1318514" y="1629917"/>
                  </a:lnTo>
                  <a:lnTo>
                    <a:pt x="1320546" y="1630806"/>
                  </a:lnTo>
                  <a:lnTo>
                    <a:pt x="1324610" y="1630806"/>
                  </a:lnTo>
                  <a:lnTo>
                    <a:pt x="1327531" y="1629917"/>
                  </a:lnTo>
                  <a:lnTo>
                    <a:pt x="1333627" y="1627251"/>
                  </a:lnTo>
                  <a:lnTo>
                    <a:pt x="1336675" y="1626361"/>
                  </a:lnTo>
                  <a:lnTo>
                    <a:pt x="1339596" y="1625599"/>
                  </a:lnTo>
                  <a:lnTo>
                    <a:pt x="1341628" y="1627251"/>
                  </a:lnTo>
                  <a:lnTo>
                    <a:pt x="1344676" y="1626361"/>
                  </a:lnTo>
                  <a:lnTo>
                    <a:pt x="1345692" y="1625599"/>
                  </a:lnTo>
                  <a:lnTo>
                    <a:pt x="1346581" y="1623821"/>
                  </a:lnTo>
                  <a:lnTo>
                    <a:pt x="1347597" y="1622933"/>
                  </a:lnTo>
                  <a:lnTo>
                    <a:pt x="1349629" y="1622043"/>
                  </a:lnTo>
                  <a:lnTo>
                    <a:pt x="1349629" y="1623821"/>
                  </a:lnTo>
                  <a:lnTo>
                    <a:pt x="1351661" y="1622933"/>
                  </a:lnTo>
                  <a:lnTo>
                    <a:pt x="1353693" y="1622043"/>
                  </a:lnTo>
                  <a:lnTo>
                    <a:pt x="1356614" y="1620265"/>
                  </a:lnTo>
                  <a:lnTo>
                    <a:pt x="1359662" y="1618487"/>
                  </a:lnTo>
                  <a:lnTo>
                    <a:pt x="1362710" y="1617726"/>
                  </a:lnTo>
                  <a:lnTo>
                    <a:pt x="1368679" y="1616836"/>
                  </a:lnTo>
                  <a:lnTo>
                    <a:pt x="1371727" y="1615058"/>
                  </a:lnTo>
                  <a:lnTo>
                    <a:pt x="1373759" y="1614170"/>
                  </a:lnTo>
                  <a:lnTo>
                    <a:pt x="1373759" y="1612391"/>
                  </a:lnTo>
                  <a:lnTo>
                    <a:pt x="1375664" y="1611502"/>
                  </a:lnTo>
                  <a:lnTo>
                    <a:pt x="1377696" y="1609852"/>
                  </a:lnTo>
                  <a:lnTo>
                    <a:pt x="1381760" y="1608962"/>
                  </a:lnTo>
                  <a:lnTo>
                    <a:pt x="1383792" y="1607184"/>
                  </a:lnTo>
                  <a:lnTo>
                    <a:pt x="1385697" y="1606295"/>
                  </a:lnTo>
                  <a:lnTo>
                    <a:pt x="1384681" y="1605406"/>
                  </a:lnTo>
                  <a:lnTo>
                    <a:pt x="1386713" y="1603628"/>
                  </a:lnTo>
                  <a:lnTo>
                    <a:pt x="1389761" y="1602866"/>
                  </a:lnTo>
                  <a:lnTo>
                    <a:pt x="1394714" y="1601089"/>
                  </a:lnTo>
                  <a:lnTo>
                    <a:pt x="1398778" y="1600199"/>
                  </a:lnTo>
                  <a:lnTo>
                    <a:pt x="1402842" y="1598421"/>
                  </a:lnTo>
                  <a:lnTo>
                    <a:pt x="1408811" y="1598421"/>
                  </a:lnTo>
                  <a:lnTo>
                    <a:pt x="1410843" y="1596643"/>
                  </a:lnTo>
                  <a:lnTo>
                    <a:pt x="1413764" y="1594103"/>
                  </a:lnTo>
                  <a:lnTo>
                    <a:pt x="1413764" y="1590547"/>
                  </a:lnTo>
                  <a:lnTo>
                    <a:pt x="1414780" y="1588770"/>
                  </a:lnTo>
                  <a:lnTo>
                    <a:pt x="1415796" y="1586229"/>
                  </a:lnTo>
                  <a:lnTo>
                    <a:pt x="1415796" y="1585340"/>
                  </a:lnTo>
                  <a:lnTo>
                    <a:pt x="1418844" y="1584452"/>
                  </a:lnTo>
                  <a:lnTo>
                    <a:pt x="1421892" y="1584452"/>
                  </a:lnTo>
                  <a:lnTo>
                    <a:pt x="1427861" y="1585340"/>
                  </a:lnTo>
                  <a:lnTo>
                    <a:pt x="1430909" y="1584452"/>
                  </a:lnTo>
                  <a:lnTo>
                    <a:pt x="1433830" y="1584452"/>
                  </a:lnTo>
                  <a:lnTo>
                    <a:pt x="1435862" y="1581784"/>
                  </a:lnTo>
                  <a:lnTo>
                    <a:pt x="1438910" y="1581022"/>
                  </a:lnTo>
                  <a:lnTo>
                    <a:pt x="1440942" y="1579245"/>
                  </a:lnTo>
                  <a:lnTo>
                    <a:pt x="1440942" y="1577466"/>
                  </a:lnTo>
                  <a:lnTo>
                    <a:pt x="1441958" y="1577466"/>
                  </a:lnTo>
                  <a:lnTo>
                    <a:pt x="1442847" y="1576577"/>
                  </a:lnTo>
                  <a:lnTo>
                    <a:pt x="1443863" y="1577466"/>
                  </a:lnTo>
                  <a:lnTo>
                    <a:pt x="1446911" y="1577466"/>
                  </a:lnTo>
                  <a:lnTo>
                    <a:pt x="1448943" y="1576577"/>
                  </a:lnTo>
                  <a:lnTo>
                    <a:pt x="1455928" y="1574037"/>
                  </a:lnTo>
                  <a:lnTo>
                    <a:pt x="1457960" y="1573148"/>
                  </a:lnTo>
                  <a:lnTo>
                    <a:pt x="1459992" y="1573148"/>
                  </a:lnTo>
                  <a:lnTo>
                    <a:pt x="1461008" y="1574037"/>
                  </a:lnTo>
                  <a:lnTo>
                    <a:pt x="1461897" y="1573148"/>
                  </a:lnTo>
                  <a:lnTo>
                    <a:pt x="1462913" y="1573148"/>
                  </a:lnTo>
                  <a:lnTo>
                    <a:pt x="1465961" y="1569592"/>
                  </a:lnTo>
                  <a:lnTo>
                    <a:pt x="1470025" y="1569592"/>
                  </a:lnTo>
                  <a:lnTo>
                    <a:pt x="1479780" y="1569342"/>
                  </a:lnTo>
                  <a:lnTo>
                    <a:pt x="1493202" y="1569592"/>
                  </a:lnTo>
                  <a:lnTo>
                    <a:pt x="1506815" y="1569843"/>
                  </a:lnTo>
                  <a:lnTo>
                    <a:pt x="1517142" y="1569592"/>
                  </a:lnTo>
                  <a:lnTo>
                    <a:pt x="1523111" y="1568703"/>
                  </a:lnTo>
                  <a:lnTo>
                    <a:pt x="1527175" y="1566164"/>
                  </a:lnTo>
                  <a:lnTo>
                    <a:pt x="1529079" y="1566164"/>
                  </a:lnTo>
                  <a:lnTo>
                    <a:pt x="1529079" y="1565274"/>
                  </a:lnTo>
                  <a:lnTo>
                    <a:pt x="1530096" y="1561718"/>
                  </a:lnTo>
                  <a:lnTo>
                    <a:pt x="1533144" y="1561718"/>
                  </a:lnTo>
                  <a:lnTo>
                    <a:pt x="1548636" y="1560933"/>
                  </a:lnTo>
                  <a:lnTo>
                    <a:pt x="1571164" y="1560004"/>
                  </a:lnTo>
                  <a:lnTo>
                    <a:pt x="1594240" y="1559075"/>
                  </a:lnTo>
                  <a:lnTo>
                    <a:pt x="1611376" y="1558289"/>
                  </a:lnTo>
                  <a:lnTo>
                    <a:pt x="1619377" y="1557401"/>
                  </a:lnTo>
                  <a:lnTo>
                    <a:pt x="1625346" y="1554733"/>
                  </a:lnTo>
                  <a:lnTo>
                    <a:pt x="1627377" y="1553845"/>
                  </a:lnTo>
                  <a:lnTo>
                    <a:pt x="1629410" y="1553845"/>
                  </a:lnTo>
                  <a:lnTo>
                    <a:pt x="1630426" y="1553845"/>
                  </a:lnTo>
                  <a:lnTo>
                    <a:pt x="1631442" y="1553845"/>
                  </a:lnTo>
                  <a:lnTo>
                    <a:pt x="1632458" y="1554733"/>
                  </a:lnTo>
                  <a:lnTo>
                    <a:pt x="1635378" y="1553845"/>
                  </a:lnTo>
                  <a:lnTo>
                    <a:pt x="1638427" y="1553845"/>
                  </a:lnTo>
                  <a:lnTo>
                    <a:pt x="1643379" y="1551304"/>
                  </a:lnTo>
                  <a:lnTo>
                    <a:pt x="1650492" y="1550415"/>
                  </a:lnTo>
                  <a:lnTo>
                    <a:pt x="1656699" y="1550040"/>
                  </a:lnTo>
                  <a:lnTo>
                    <a:pt x="1664144" y="1550082"/>
                  </a:lnTo>
                  <a:lnTo>
                    <a:pt x="1671780" y="1550290"/>
                  </a:lnTo>
                  <a:lnTo>
                    <a:pt x="1678559" y="1550415"/>
                  </a:lnTo>
                  <a:lnTo>
                    <a:pt x="1685544" y="1550415"/>
                  </a:lnTo>
                  <a:lnTo>
                    <a:pt x="1692528" y="1551304"/>
                  </a:lnTo>
                  <a:lnTo>
                    <a:pt x="1697609" y="1550415"/>
                  </a:lnTo>
                  <a:lnTo>
                    <a:pt x="1703577" y="1549527"/>
                  </a:lnTo>
                  <a:lnTo>
                    <a:pt x="1706626" y="1546859"/>
                  </a:lnTo>
                  <a:lnTo>
                    <a:pt x="1709674" y="1546859"/>
                  </a:lnTo>
                  <a:lnTo>
                    <a:pt x="1712595" y="1545970"/>
                  </a:lnTo>
                  <a:lnTo>
                    <a:pt x="1713611" y="1546859"/>
                  </a:lnTo>
                  <a:lnTo>
                    <a:pt x="1717675" y="1546859"/>
                  </a:lnTo>
                  <a:lnTo>
                    <a:pt x="1721612" y="1546859"/>
                  </a:lnTo>
                  <a:lnTo>
                    <a:pt x="1729613" y="1546859"/>
                  </a:lnTo>
                  <a:lnTo>
                    <a:pt x="1733677" y="1546859"/>
                  </a:lnTo>
                  <a:lnTo>
                    <a:pt x="1735709" y="1545970"/>
                  </a:lnTo>
                  <a:lnTo>
                    <a:pt x="1736725" y="1543430"/>
                  </a:lnTo>
                  <a:lnTo>
                    <a:pt x="1740662" y="1542541"/>
                  </a:lnTo>
                  <a:lnTo>
                    <a:pt x="1749182" y="1542667"/>
                  </a:lnTo>
                  <a:lnTo>
                    <a:pt x="1760728" y="1542875"/>
                  </a:lnTo>
                  <a:lnTo>
                    <a:pt x="1772273" y="1542917"/>
                  </a:lnTo>
                  <a:lnTo>
                    <a:pt x="1780794" y="1542541"/>
                  </a:lnTo>
                  <a:lnTo>
                    <a:pt x="1784858" y="1542541"/>
                  </a:lnTo>
                  <a:lnTo>
                    <a:pt x="1786890" y="1539874"/>
                  </a:lnTo>
                  <a:lnTo>
                    <a:pt x="1787778" y="1538985"/>
                  </a:lnTo>
                  <a:lnTo>
                    <a:pt x="1790827" y="1538096"/>
                  </a:lnTo>
                  <a:lnTo>
                    <a:pt x="1793875" y="1535556"/>
                  </a:lnTo>
                  <a:lnTo>
                    <a:pt x="1799844" y="1535556"/>
                  </a:lnTo>
                  <a:lnTo>
                    <a:pt x="1806938" y="1535181"/>
                  </a:lnTo>
                  <a:lnTo>
                    <a:pt x="1816115" y="1535223"/>
                  </a:lnTo>
                  <a:lnTo>
                    <a:pt x="1824936" y="1535431"/>
                  </a:lnTo>
                  <a:lnTo>
                    <a:pt x="1830959" y="1535556"/>
                  </a:lnTo>
                  <a:lnTo>
                    <a:pt x="1834896" y="1534667"/>
                  </a:lnTo>
                  <a:lnTo>
                    <a:pt x="1834896" y="1531111"/>
                  </a:lnTo>
                  <a:lnTo>
                    <a:pt x="1836927" y="1530222"/>
                  </a:lnTo>
                  <a:lnTo>
                    <a:pt x="1837944" y="1532001"/>
                  </a:lnTo>
                  <a:lnTo>
                    <a:pt x="1838960" y="1531111"/>
                  </a:lnTo>
                  <a:lnTo>
                    <a:pt x="1840992" y="1530222"/>
                  </a:lnTo>
                  <a:lnTo>
                    <a:pt x="1842008" y="1528571"/>
                  </a:lnTo>
                  <a:lnTo>
                    <a:pt x="1843024" y="1527683"/>
                  </a:lnTo>
                  <a:lnTo>
                    <a:pt x="1844040" y="1526793"/>
                  </a:lnTo>
                  <a:lnTo>
                    <a:pt x="1844040" y="1524127"/>
                  </a:lnTo>
                  <a:lnTo>
                    <a:pt x="1846961" y="1523237"/>
                  </a:lnTo>
                  <a:lnTo>
                    <a:pt x="1856779" y="1522577"/>
                  </a:lnTo>
                  <a:lnTo>
                    <a:pt x="1870646" y="1521856"/>
                  </a:lnTo>
                  <a:lnTo>
                    <a:pt x="1885465" y="1520969"/>
                  </a:lnTo>
                  <a:lnTo>
                    <a:pt x="1898142" y="1519808"/>
                  </a:lnTo>
                  <a:lnTo>
                    <a:pt x="1908815" y="1518878"/>
                  </a:lnTo>
                  <a:lnTo>
                    <a:pt x="1918287" y="1517697"/>
                  </a:lnTo>
                  <a:lnTo>
                    <a:pt x="1926449" y="1516683"/>
                  </a:lnTo>
                  <a:lnTo>
                    <a:pt x="1933194" y="1516252"/>
                  </a:lnTo>
                  <a:lnTo>
                    <a:pt x="1939290" y="1515364"/>
                  </a:lnTo>
                  <a:lnTo>
                    <a:pt x="1942211" y="1516252"/>
                  </a:lnTo>
                  <a:lnTo>
                    <a:pt x="1945259" y="1516252"/>
                  </a:lnTo>
                  <a:lnTo>
                    <a:pt x="1949323" y="1515364"/>
                  </a:lnTo>
                  <a:lnTo>
                    <a:pt x="1951227" y="1513712"/>
                  </a:lnTo>
                  <a:lnTo>
                    <a:pt x="1957324" y="1511934"/>
                  </a:lnTo>
                  <a:lnTo>
                    <a:pt x="2000212" y="1507646"/>
                  </a:lnTo>
                  <a:lnTo>
                    <a:pt x="2019188" y="1506712"/>
                  </a:lnTo>
                  <a:lnTo>
                    <a:pt x="2037808" y="1505753"/>
                  </a:lnTo>
                  <a:lnTo>
                    <a:pt x="2051558" y="1504949"/>
                  </a:lnTo>
                  <a:lnTo>
                    <a:pt x="2057527" y="1504060"/>
                  </a:lnTo>
                  <a:lnTo>
                    <a:pt x="2062607" y="1501393"/>
                  </a:lnTo>
                  <a:lnTo>
                    <a:pt x="2063623" y="1500504"/>
                  </a:lnTo>
                  <a:lnTo>
                    <a:pt x="2065527" y="1499742"/>
                  </a:lnTo>
                  <a:lnTo>
                    <a:pt x="2065527" y="1498853"/>
                  </a:lnTo>
                  <a:lnTo>
                    <a:pt x="2067560" y="1497076"/>
                  </a:lnTo>
                  <a:lnTo>
                    <a:pt x="2068576" y="1495297"/>
                  </a:lnTo>
                  <a:lnTo>
                    <a:pt x="2069592" y="1491868"/>
                  </a:lnTo>
                  <a:lnTo>
                    <a:pt x="2071624" y="1489202"/>
                  </a:lnTo>
                  <a:lnTo>
                    <a:pt x="2072640" y="1486534"/>
                  </a:lnTo>
                  <a:lnTo>
                    <a:pt x="2090674" y="1474342"/>
                  </a:lnTo>
                  <a:lnTo>
                    <a:pt x="2094611" y="1472564"/>
                  </a:lnTo>
                  <a:lnTo>
                    <a:pt x="2096643" y="1474342"/>
                  </a:lnTo>
                  <a:lnTo>
                    <a:pt x="2098675" y="1474342"/>
                  </a:lnTo>
                  <a:lnTo>
                    <a:pt x="2100707" y="1473453"/>
                  </a:lnTo>
                  <a:lnTo>
                    <a:pt x="2099691" y="1471676"/>
                  </a:lnTo>
                  <a:lnTo>
                    <a:pt x="2102739" y="1470024"/>
                  </a:lnTo>
                  <a:lnTo>
                    <a:pt x="2104644" y="1469135"/>
                  </a:lnTo>
                  <a:lnTo>
                    <a:pt x="2111755" y="1467358"/>
                  </a:lnTo>
                  <a:lnTo>
                    <a:pt x="2114677" y="1466468"/>
                  </a:lnTo>
                  <a:lnTo>
                    <a:pt x="2116709" y="1466468"/>
                  </a:lnTo>
                  <a:lnTo>
                    <a:pt x="2116709" y="1467358"/>
                  </a:lnTo>
                  <a:lnTo>
                    <a:pt x="2118741" y="1466468"/>
                  </a:lnTo>
                  <a:lnTo>
                    <a:pt x="2120773" y="1465579"/>
                  </a:lnTo>
                  <a:lnTo>
                    <a:pt x="2123694" y="1463802"/>
                  </a:lnTo>
                  <a:lnTo>
                    <a:pt x="2126742" y="1462151"/>
                  </a:lnTo>
                  <a:lnTo>
                    <a:pt x="2128774" y="1461261"/>
                  </a:lnTo>
                  <a:lnTo>
                    <a:pt x="2128774" y="1460372"/>
                  </a:lnTo>
                  <a:lnTo>
                    <a:pt x="2129790" y="1458595"/>
                  </a:lnTo>
                  <a:lnTo>
                    <a:pt x="2131822" y="1457705"/>
                  </a:lnTo>
                  <a:lnTo>
                    <a:pt x="2132711" y="1455165"/>
                  </a:lnTo>
                  <a:lnTo>
                    <a:pt x="2133727" y="1455165"/>
                  </a:lnTo>
                  <a:lnTo>
                    <a:pt x="2135759" y="1454277"/>
                  </a:lnTo>
                  <a:lnTo>
                    <a:pt x="2136775" y="1455165"/>
                  </a:lnTo>
                  <a:lnTo>
                    <a:pt x="2137791" y="1455165"/>
                  </a:lnTo>
                  <a:lnTo>
                    <a:pt x="2139823" y="1454277"/>
                  </a:lnTo>
                  <a:lnTo>
                    <a:pt x="2141728" y="1452498"/>
                  </a:lnTo>
                  <a:lnTo>
                    <a:pt x="2145792" y="1451609"/>
                  </a:lnTo>
                  <a:lnTo>
                    <a:pt x="2150872" y="1449831"/>
                  </a:lnTo>
                  <a:lnTo>
                    <a:pt x="2160778" y="1448942"/>
                  </a:lnTo>
                  <a:lnTo>
                    <a:pt x="2165858" y="1447291"/>
                  </a:lnTo>
                  <a:lnTo>
                    <a:pt x="2168905" y="1446402"/>
                  </a:lnTo>
                  <a:lnTo>
                    <a:pt x="2168905" y="1443735"/>
                  </a:lnTo>
                  <a:lnTo>
                    <a:pt x="2173859" y="1443735"/>
                  </a:lnTo>
                  <a:lnTo>
                    <a:pt x="2180256" y="1443360"/>
                  </a:lnTo>
                  <a:lnTo>
                    <a:pt x="2189035" y="1443402"/>
                  </a:lnTo>
                  <a:lnTo>
                    <a:pt x="2198004" y="1443610"/>
                  </a:lnTo>
                  <a:lnTo>
                    <a:pt x="2204974" y="1443735"/>
                  </a:lnTo>
                  <a:lnTo>
                    <a:pt x="2208911" y="1442846"/>
                  </a:lnTo>
                  <a:lnTo>
                    <a:pt x="2208911" y="1441195"/>
                  </a:lnTo>
                  <a:lnTo>
                    <a:pt x="2212975" y="1439417"/>
                  </a:lnTo>
                  <a:lnTo>
                    <a:pt x="2217039" y="1438528"/>
                  </a:lnTo>
                  <a:lnTo>
                    <a:pt x="2227072" y="1436751"/>
                  </a:lnTo>
                  <a:lnTo>
                    <a:pt x="2232025" y="1435861"/>
                  </a:lnTo>
                  <a:lnTo>
                    <a:pt x="2237104" y="1434972"/>
                  </a:lnTo>
                  <a:lnTo>
                    <a:pt x="2242058" y="1433321"/>
                  </a:lnTo>
                  <a:lnTo>
                    <a:pt x="2244090" y="1431543"/>
                  </a:lnTo>
                  <a:lnTo>
                    <a:pt x="2247011" y="1430654"/>
                  </a:lnTo>
                  <a:lnTo>
                    <a:pt x="2247011" y="1428877"/>
                  </a:lnTo>
                  <a:lnTo>
                    <a:pt x="2248027" y="1427987"/>
                  </a:lnTo>
                  <a:lnTo>
                    <a:pt x="2249043" y="1427987"/>
                  </a:lnTo>
                  <a:lnTo>
                    <a:pt x="2250059" y="1428877"/>
                  </a:lnTo>
                  <a:lnTo>
                    <a:pt x="2252091" y="1427987"/>
                  </a:lnTo>
                  <a:lnTo>
                    <a:pt x="2254123" y="1427987"/>
                  </a:lnTo>
                  <a:lnTo>
                    <a:pt x="2257044" y="1425447"/>
                  </a:lnTo>
                  <a:lnTo>
                    <a:pt x="2260092" y="1424558"/>
                  </a:lnTo>
                  <a:lnTo>
                    <a:pt x="2262124" y="1423670"/>
                  </a:lnTo>
                  <a:lnTo>
                    <a:pt x="2263140" y="1421891"/>
                  </a:lnTo>
                  <a:lnTo>
                    <a:pt x="2268093" y="1421002"/>
                  </a:lnTo>
                  <a:lnTo>
                    <a:pt x="2272926" y="1419828"/>
                  </a:lnTo>
                  <a:lnTo>
                    <a:pt x="2279427" y="1418843"/>
                  </a:lnTo>
                  <a:lnTo>
                    <a:pt x="2287023" y="1417859"/>
                  </a:lnTo>
                  <a:lnTo>
                    <a:pt x="2295144" y="1416684"/>
                  </a:lnTo>
                  <a:lnTo>
                    <a:pt x="2302809" y="1415879"/>
                  </a:lnTo>
                  <a:lnTo>
                    <a:pt x="2311320" y="1414907"/>
                  </a:lnTo>
                  <a:lnTo>
                    <a:pt x="2321522" y="1413934"/>
                  </a:lnTo>
                  <a:lnTo>
                    <a:pt x="2334260" y="1413128"/>
                  </a:lnTo>
                  <a:lnTo>
                    <a:pt x="2355441" y="1412007"/>
                  </a:lnTo>
                  <a:lnTo>
                    <a:pt x="2381694" y="1411017"/>
                  </a:lnTo>
                  <a:lnTo>
                    <a:pt x="2406804" y="1410003"/>
                  </a:lnTo>
                  <a:lnTo>
                    <a:pt x="2424557" y="1408810"/>
                  </a:lnTo>
                  <a:lnTo>
                    <a:pt x="2429510" y="1408810"/>
                  </a:lnTo>
                  <a:lnTo>
                    <a:pt x="2431542" y="1405254"/>
                  </a:lnTo>
                  <a:lnTo>
                    <a:pt x="2432558" y="1405254"/>
                  </a:lnTo>
                  <a:lnTo>
                    <a:pt x="2437638" y="1404492"/>
                  </a:lnTo>
                  <a:lnTo>
                    <a:pt x="2447671" y="1406143"/>
                  </a:lnTo>
                  <a:lnTo>
                    <a:pt x="2452624" y="1405254"/>
                  </a:lnTo>
                  <a:lnTo>
                    <a:pt x="2456688" y="1405254"/>
                  </a:lnTo>
                  <a:lnTo>
                    <a:pt x="2457704" y="1401826"/>
                  </a:lnTo>
                  <a:lnTo>
                    <a:pt x="2463673" y="1400936"/>
                  </a:lnTo>
                  <a:lnTo>
                    <a:pt x="2473237" y="1401187"/>
                  </a:lnTo>
                  <a:lnTo>
                    <a:pt x="2485326" y="1401603"/>
                  </a:lnTo>
                  <a:lnTo>
                    <a:pt x="2497605" y="1401687"/>
                  </a:lnTo>
                  <a:lnTo>
                    <a:pt x="2507742" y="1400936"/>
                  </a:lnTo>
                  <a:lnTo>
                    <a:pt x="2517775" y="1400936"/>
                  </a:lnTo>
                  <a:lnTo>
                    <a:pt x="2521839" y="1399158"/>
                  </a:lnTo>
                  <a:lnTo>
                    <a:pt x="2526792" y="1397380"/>
                  </a:lnTo>
                  <a:lnTo>
                    <a:pt x="2532888" y="1396618"/>
                  </a:lnTo>
                  <a:lnTo>
                    <a:pt x="2538857" y="1394840"/>
                  </a:lnTo>
                  <a:lnTo>
                    <a:pt x="2542921" y="1393952"/>
                  </a:lnTo>
                  <a:lnTo>
                    <a:pt x="2545842" y="1393062"/>
                  </a:lnTo>
                  <a:lnTo>
                    <a:pt x="2546858" y="1394840"/>
                  </a:lnTo>
                  <a:lnTo>
                    <a:pt x="2550922" y="1393952"/>
                  </a:lnTo>
                  <a:lnTo>
                    <a:pt x="2554859" y="1393062"/>
                  </a:lnTo>
                  <a:lnTo>
                    <a:pt x="2562987" y="1390395"/>
                  </a:lnTo>
                  <a:lnTo>
                    <a:pt x="2570988" y="1390395"/>
                  </a:lnTo>
                  <a:lnTo>
                    <a:pt x="2576957" y="1389633"/>
                  </a:lnTo>
                  <a:lnTo>
                    <a:pt x="2586990" y="1390395"/>
                  </a:lnTo>
                  <a:lnTo>
                    <a:pt x="2593975" y="1390395"/>
                  </a:lnTo>
                  <a:lnTo>
                    <a:pt x="2601087" y="1389633"/>
                  </a:lnTo>
                  <a:lnTo>
                    <a:pt x="2608072" y="1387855"/>
                  </a:lnTo>
                  <a:lnTo>
                    <a:pt x="2613025" y="1386077"/>
                  </a:lnTo>
                  <a:lnTo>
                    <a:pt x="2619121" y="1385189"/>
                  </a:lnTo>
                  <a:lnTo>
                    <a:pt x="2623058" y="1383410"/>
                  </a:lnTo>
                  <a:lnTo>
                    <a:pt x="2625090" y="1382521"/>
                  </a:lnTo>
                  <a:lnTo>
                    <a:pt x="2627122" y="1381759"/>
                  </a:lnTo>
                  <a:lnTo>
                    <a:pt x="2626105" y="1379092"/>
                  </a:lnTo>
                  <a:lnTo>
                    <a:pt x="2629154" y="1379092"/>
                  </a:lnTo>
                  <a:lnTo>
                    <a:pt x="2636611" y="1377775"/>
                  </a:lnTo>
                  <a:lnTo>
                    <a:pt x="2646806" y="1376552"/>
                  </a:lnTo>
                  <a:lnTo>
                    <a:pt x="2657193" y="1375521"/>
                  </a:lnTo>
                  <a:lnTo>
                    <a:pt x="2665222" y="1374774"/>
                  </a:lnTo>
                  <a:lnTo>
                    <a:pt x="2669159" y="1373885"/>
                  </a:lnTo>
                  <a:lnTo>
                    <a:pt x="2671191" y="1371218"/>
                  </a:lnTo>
                  <a:lnTo>
                    <a:pt x="2672207" y="1371218"/>
                  </a:lnTo>
                  <a:lnTo>
                    <a:pt x="2675254" y="1370329"/>
                  </a:lnTo>
                  <a:lnTo>
                    <a:pt x="2678176" y="1371218"/>
                  </a:lnTo>
                  <a:lnTo>
                    <a:pt x="2680208" y="1371218"/>
                  </a:lnTo>
                  <a:lnTo>
                    <a:pt x="2682240" y="1370329"/>
                  </a:lnTo>
                  <a:lnTo>
                    <a:pt x="2681224" y="1367662"/>
                  </a:lnTo>
                  <a:lnTo>
                    <a:pt x="2684272" y="1366901"/>
                  </a:lnTo>
                  <a:lnTo>
                    <a:pt x="2704338" y="1366901"/>
                  </a:lnTo>
                  <a:lnTo>
                    <a:pt x="2711323" y="1366901"/>
                  </a:lnTo>
                  <a:lnTo>
                    <a:pt x="2716403" y="1367662"/>
                  </a:lnTo>
                  <a:lnTo>
                    <a:pt x="2719324" y="1366901"/>
                  </a:lnTo>
                  <a:lnTo>
                    <a:pt x="2723388" y="1366901"/>
                  </a:lnTo>
                  <a:lnTo>
                    <a:pt x="2724404" y="1364233"/>
                  </a:lnTo>
                  <a:lnTo>
                    <a:pt x="2727325" y="1363345"/>
                  </a:lnTo>
                  <a:lnTo>
                    <a:pt x="2731389" y="1361566"/>
                  </a:lnTo>
                  <a:lnTo>
                    <a:pt x="2736342" y="1360677"/>
                  </a:lnTo>
                  <a:lnTo>
                    <a:pt x="2739390" y="1359027"/>
                  </a:lnTo>
                  <a:lnTo>
                    <a:pt x="2742438" y="1358137"/>
                  </a:lnTo>
                  <a:lnTo>
                    <a:pt x="2742438" y="1357248"/>
                  </a:lnTo>
                  <a:lnTo>
                    <a:pt x="2743454" y="1355470"/>
                  </a:lnTo>
                  <a:lnTo>
                    <a:pt x="2744470" y="1354581"/>
                  </a:lnTo>
                  <a:lnTo>
                    <a:pt x="2744470" y="1352803"/>
                  </a:lnTo>
                  <a:lnTo>
                    <a:pt x="2747391" y="1352041"/>
                  </a:lnTo>
                  <a:lnTo>
                    <a:pt x="2750439" y="1350264"/>
                  </a:lnTo>
                  <a:lnTo>
                    <a:pt x="2755392" y="1350264"/>
                  </a:lnTo>
                  <a:lnTo>
                    <a:pt x="2759455" y="1347596"/>
                  </a:lnTo>
                  <a:lnTo>
                    <a:pt x="2762504" y="1345818"/>
                  </a:lnTo>
                  <a:lnTo>
                    <a:pt x="2764409" y="1341501"/>
                  </a:lnTo>
                  <a:lnTo>
                    <a:pt x="2766441" y="1340611"/>
                  </a:lnTo>
                  <a:lnTo>
                    <a:pt x="2768473" y="1338833"/>
                  </a:lnTo>
                  <a:lnTo>
                    <a:pt x="2769489" y="1340611"/>
                  </a:lnTo>
                  <a:lnTo>
                    <a:pt x="2770504" y="1340611"/>
                  </a:lnTo>
                  <a:lnTo>
                    <a:pt x="2771521" y="1339722"/>
                  </a:lnTo>
                  <a:lnTo>
                    <a:pt x="2772537" y="1338071"/>
                  </a:lnTo>
                  <a:lnTo>
                    <a:pt x="2774442" y="1336293"/>
                  </a:lnTo>
                  <a:lnTo>
                    <a:pt x="2778505" y="1334515"/>
                  </a:lnTo>
                  <a:lnTo>
                    <a:pt x="2787523" y="1330197"/>
                  </a:lnTo>
                  <a:lnTo>
                    <a:pt x="2790571" y="1328420"/>
                  </a:lnTo>
                  <a:lnTo>
                    <a:pt x="2792603" y="1328420"/>
                  </a:lnTo>
                  <a:lnTo>
                    <a:pt x="2793492" y="1329308"/>
                  </a:lnTo>
                  <a:lnTo>
                    <a:pt x="2794508" y="1328420"/>
                  </a:lnTo>
                  <a:lnTo>
                    <a:pt x="2795524" y="1328420"/>
                  </a:lnTo>
                  <a:lnTo>
                    <a:pt x="2797555" y="1326641"/>
                  </a:lnTo>
                  <a:lnTo>
                    <a:pt x="2798572" y="1324864"/>
                  </a:lnTo>
                  <a:lnTo>
                    <a:pt x="2799588" y="1323212"/>
                  </a:lnTo>
                  <a:lnTo>
                    <a:pt x="2800604" y="1323212"/>
                  </a:lnTo>
                  <a:lnTo>
                    <a:pt x="2802636" y="1321434"/>
                  </a:lnTo>
                  <a:lnTo>
                    <a:pt x="2803525" y="1318767"/>
                  </a:lnTo>
                  <a:lnTo>
                    <a:pt x="2807589" y="1316989"/>
                  </a:lnTo>
                  <a:lnTo>
                    <a:pt x="2809621" y="1313560"/>
                  </a:lnTo>
                  <a:lnTo>
                    <a:pt x="2812542" y="1310004"/>
                  </a:lnTo>
                  <a:lnTo>
                    <a:pt x="2815590" y="1303020"/>
                  </a:lnTo>
                  <a:lnTo>
                    <a:pt x="2817622" y="1297812"/>
                  </a:lnTo>
                  <a:lnTo>
                    <a:pt x="2819654" y="1293495"/>
                  </a:lnTo>
                  <a:lnTo>
                    <a:pt x="2820670" y="1287271"/>
                  </a:lnTo>
                  <a:lnTo>
                    <a:pt x="2821686" y="1282953"/>
                  </a:lnTo>
                  <a:lnTo>
                    <a:pt x="2822575" y="1278635"/>
                  </a:lnTo>
                  <a:lnTo>
                    <a:pt x="2824607" y="1274190"/>
                  </a:lnTo>
                  <a:lnTo>
                    <a:pt x="2825623" y="1271651"/>
                  </a:lnTo>
                  <a:lnTo>
                    <a:pt x="2826639" y="1268983"/>
                  </a:lnTo>
                  <a:lnTo>
                    <a:pt x="2828671" y="1268983"/>
                  </a:lnTo>
                  <a:lnTo>
                    <a:pt x="2829687" y="1267205"/>
                  </a:lnTo>
                  <a:lnTo>
                    <a:pt x="2830703" y="1265427"/>
                  </a:lnTo>
                  <a:lnTo>
                    <a:pt x="2832608" y="1261109"/>
                  </a:lnTo>
                  <a:lnTo>
                    <a:pt x="2833624" y="1259331"/>
                  </a:lnTo>
                  <a:lnTo>
                    <a:pt x="2834640" y="1257553"/>
                  </a:lnTo>
                  <a:lnTo>
                    <a:pt x="2836672" y="1257553"/>
                  </a:lnTo>
                  <a:lnTo>
                    <a:pt x="2837688" y="1255902"/>
                  </a:lnTo>
                  <a:lnTo>
                    <a:pt x="2838704" y="1255014"/>
                  </a:lnTo>
                  <a:lnTo>
                    <a:pt x="2840736" y="1254124"/>
                  </a:lnTo>
                  <a:lnTo>
                    <a:pt x="2841625" y="1252346"/>
                  </a:lnTo>
                  <a:lnTo>
                    <a:pt x="2842641" y="1249679"/>
                  </a:lnTo>
                  <a:lnTo>
                    <a:pt x="2844673" y="1242695"/>
                  </a:lnTo>
                  <a:lnTo>
                    <a:pt x="2845689" y="1241043"/>
                  </a:lnTo>
                  <a:lnTo>
                    <a:pt x="2846704" y="1238377"/>
                  </a:lnTo>
                  <a:lnTo>
                    <a:pt x="2847721" y="1237487"/>
                  </a:lnTo>
                  <a:lnTo>
                    <a:pt x="2849753" y="1236598"/>
                  </a:lnTo>
                  <a:lnTo>
                    <a:pt x="2851658" y="1237487"/>
                  </a:lnTo>
                  <a:lnTo>
                    <a:pt x="2853690" y="1236598"/>
                  </a:lnTo>
                  <a:lnTo>
                    <a:pt x="2855722" y="1235709"/>
                  </a:lnTo>
                  <a:lnTo>
                    <a:pt x="2862707" y="1230502"/>
                  </a:lnTo>
                  <a:lnTo>
                    <a:pt x="2864739" y="1228724"/>
                  </a:lnTo>
                  <a:lnTo>
                    <a:pt x="2866771" y="1227835"/>
                  </a:lnTo>
                  <a:lnTo>
                    <a:pt x="2867787" y="1229614"/>
                  </a:lnTo>
                  <a:lnTo>
                    <a:pt x="2868803" y="1228724"/>
                  </a:lnTo>
                  <a:lnTo>
                    <a:pt x="2871724" y="1228724"/>
                  </a:lnTo>
                  <a:lnTo>
                    <a:pt x="2877820" y="1226184"/>
                  </a:lnTo>
                  <a:lnTo>
                    <a:pt x="2880741" y="1225295"/>
                  </a:lnTo>
                  <a:lnTo>
                    <a:pt x="2882773" y="1224406"/>
                  </a:lnTo>
                  <a:lnTo>
                    <a:pt x="2881757" y="1221739"/>
                  </a:lnTo>
                  <a:lnTo>
                    <a:pt x="2884804" y="1220851"/>
                  </a:lnTo>
                  <a:lnTo>
                    <a:pt x="2888869" y="1220089"/>
                  </a:lnTo>
                  <a:lnTo>
                    <a:pt x="2900807" y="1218310"/>
                  </a:lnTo>
                  <a:lnTo>
                    <a:pt x="2904871" y="1217421"/>
                  </a:lnTo>
                  <a:lnTo>
                    <a:pt x="2905887" y="1217421"/>
                  </a:lnTo>
                  <a:lnTo>
                    <a:pt x="2906903" y="1218310"/>
                  </a:lnTo>
                  <a:lnTo>
                    <a:pt x="2907919" y="1217421"/>
                  </a:lnTo>
                  <a:lnTo>
                    <a:pt x="2910840" y="1216533"/>
                  </a:lnTo>
                  <a:lnTo>
                    <a:pt x="2915920" y="1212214"/>
                  </a:lnTo>
                  <a:lnTo>
                    <a:pt x="2919857" y="1209547"/>
                  </a:lnTo>
                  <a:lnTo>
                    <a:pt x="2923921" y="1207770"/>
                  </a:lnTo>
                  <a:lnTo>
                    <a:pt x="2925953" y="1206880"/>
                  </a:lnTo>
                  <a:lnTo>
                    <a:pt x="2931922" y="1205991"/>
                  </a:lnTo>
                  <a:lnTo>
                    <a:pt x="2937891" y="1205229"/>
                  </a:lnTo>
                  <a:lnTo>
                    <a:pt x="2950972" y="1206880"/>
                  </a:lnTo>
                  <a:lnTo>
                    <a:pt x="2955036" y="1205991"/>
                  </a:lnTo>
                  <a:lnTo>
                    <a:pt x="2956941" y="1205991"/>
                  </a:lnTo>
                  <a:lnTo>
                    <a:pt x="2956941" y="1202562"/>
                  </a:lnTo>
                  <a:lnTo>
                    <a:pt x="2959989" y="1202562"/>
                  </a:lnTo>
                  <a:lnTo>
                    <a:pt x="2974274" y="1201243"/>
                  </a:lnTo>
                  <a:lnTo>
                    <a:pt x="2995215" y="1200007"/>
                  </a:lnTo>
                  <a:lnTo>
                    <a:pt x="3017085" y="1198937"/>
                  </a:lnTo>
                  <a:lnTo>
                    <a:pt x="3034157" y="1198117"/>
                  </a:lnTo>
                  <a:lnTo>
                    <a:pt x="3042796" y="1198117"/>
                  </a:lnTo>
                  <a:lnTo>
                    <a:pt x="3048888" y="1198117"/>
                  </a:lnTo>
                  <a:lnTo>
                    <a:pt x="3054409" y="1198117"/>
                  </a:lnTo>
                  <a:lnTo>
                    <a:pt x="3061335" y="1198117"/>
                  </a:lnTo>
                  <a:lnTo>
                    <a:pt x="3074429" y="1198243"/>
                  </a:lnTo>
                  <a:lnTo>
                    <a:pt x="3090370" y="1198451"/>
                  </a:lnTo>
                  <a:lnTo>
                    <a:pt x="3105572" y="1198493"/>
                  </a:lnTo>
                  <a:lnTo>
                    <a:pt x="3116453" y="1198117"/>
                  </a:lnTo>
                  <a:lnTo>
                    <a:pt x="3121405" y="1198117"/>
                  </a:lnTo>
                  <a:lnTo>
                    <a:pt x="3123438" y="1194689"/>
                  </a:lnTo>
                  <a:lnTo>
                    <a:pt x="3124454" y="1194689"/>
                  </a:lnTo>
                  <a:lnTo>
                    <a:pt x="3126486" y="1193799"/>
                  </a:lnTo>
                  <a:lnTo>
                    <a:pt x="3128391" y="1194689"/>
                  </a:lnTo>
                  <a:lnTo>
                    <a:pt x="3132454" y="1194689"/>
                  </a:lnTo>
                  <a:lnTo>
                    <a:pt x="3137535" y="1193799"/>
                  </a:lnTo>
                  <a:lnTo>
                    <a:pt x="3148457" y="1191133"/>
                  </a:lnTo>
                  <a:lnTo>
                    <a:pt x="3156585" y="1190370"/>
                  </a:lnTo>
                  <a:lnTo>
                    <a:pt x="3201670" y="1190370"/>
                  </a:lnTo>
                  <a:lnTo>
                    <a:pt x="3203702" y="1191133"/>
                  </a:lnTo>
                  <a:lnTo>
                    <a:pt x="3206623" y="1190370"/>
                  </a:lnTo>
                  <a:lnTo>
                    <a:pt x="3211703" y="1190370"/>
                  </a:lnTo>
                  <a:lnTo>
                    <a:pt x="3216655" y="1187703"/>
                  </a:lnTo>
                  <a:lnTo>
                    <a:pt x="3226689" y="1186814"/>
                  </a:lnTo>
                  <a:lnTo>
                    <a:pt x="3237444" y="1185997"/>
                  </a:lnTo>
                  <a:lnTo>
                    <a:pt x="3251009" y="1184941"/>
                  </a:lnTo>
                  <a:lnTo>
                    <a:pt x="3264193" y="1183743"/>
                  </a:lnTo>
                  <a:lnTo>
                    <a:pt x="3273805" y="1182496"/>
                  </a:lnTo>
                  <a:lnTo>
                    <a:pt x="3276854" y="1182496"/>
                  </a:lnTo>
                  <a:lnTo>
                    <a:pt x="3276854" y="1178940"/>
                  </a:lnTo>
                  <a:lnTo>
                    <a:pt x="3277870" y="1178940"/>
                  </a:lnTo>
                  <a:lnTo>
                    <a:pt x="3279902" y="1178940"/>
                  </a:lnTo>
                  <a:lnTo>
                    <a:pt x="3281807" y="1178940"/>
                  </a:lnTo>
                  <a:lnTo>
                    <a:pt x="3285871" y="1178940"/>
                  </a:lnTo>
                  <a:lnTo>
                    <a:pt x="3290951" y="1178940"/>
                  </a:lnTo>
                  <a:lnTo>
                    <a:pt x="3304921" y="1179829"/>
                  </a:lnTo>
                  <a:lnTo>
                    <a:pt x="3308985" y="1178940"/>
                  </a:lnTo>
                  <a:lnTo>
                    <a:pt x="3311905" y="1178940"/>
                  </a:lnTo>
                  <a:lnTo>
                    <a:pt x="3311905" y="1176273"/>
                  </a:lnTo>
                  <a:lnTo>
                    <a:pt x="3312922" y="1175511"/>
                  </a:lnTo>
                  <a:lnTo>
                    <a:pt x="3314954" y="1173733"/>
                  </a:lnTo>
                  <a:lnTo>
                    <a:pt x="3316986" y="1172845"/>
                  </a:lnTo>
                  <a:lnTo>
                    <a:pt x="3320923" y="1171066"/>
                  </a:lnTo>
                  <a:lnTo>
                    <a:pt x="3326003" y="1170177"/>
                  </a:lnTo>
                  <a:lnTo>
                    <a:pt x="3332988" y="1168527"/>
                  </a:lnTo>
                  <a:lnTo>
                    <a:pt x="3345053" y="1167637"/>
                  </a:lnTo>
                  <a:lnTo>
                    <a:pt x="3357203" y="1166457"/>
                  </a:lnTo>
                  <a:lnTo>
                    <a:pt x="3372151" y="1165526"/>
                  </a:lnTo>
                  <a:lnTo>
                    <a:pt x="3416617" y="1161875"/>
                  </a:lnTo>
                  <a:lnTo>
                    <a:pt x="3430270" y="1158874"/>
                  </a:lnTo>
                  <a:lnTo>
                    <a:pt x="3430270" y="1157096"/>
                  </a:lnTo>
                  <a:lnTo>
                    <a:pt x="3431286" y="1156208"/>
                  </a:lnTo>
                  <a:lnTo>
                    <a:pt x="3433318" y="1154429"/>
                  </a:lnTo>
                  <a:lnTo>
                    <a:pt x="3435223" y="1153667"/>
                  </a:lnTo>
                  <a:lnTo>
                    <a:pt x="3439287" y="1151889"/>
                  </a:lnTo>
                  <a:lnTo>
                    <a:pt x="3441319" y="1151001"/>
                  </a:lnTo>
                  <a:lnTo>
                    <a:pt x="3444367" y="1149222"/>
                  </a:lnTo>
                  <a:lnTo>
                    <a:pt x="3450336" y="1148333"/>
                  </a:lnTo>
                  <a:lnTo>
                    <a:pt x="3457731" y="1147641"/>
                  </a:lnTo>
                  <a:lnTo>
                    <a:pt x="3466734" y="1146794"/>
                  </a:lnTo>
                  <a:lnTo>
                    <a:pt x="3475571" y="1145637"/>
                  </a:lnTo>
                  <a:lnTo>
                    <a:pt x="3482467" y="1144015"/>
                  </a:lnTo>
                  <a:lnTo>
                    <a:pt x="3487420" y="1143127"/>
                  </a:lnTo>
                  <a:lnTo>
                    <a:pt x="3488436" y="1138808"/>
                  </a:lnTo>
                  <a:lnTo>
                    <a:pt x="3490468" y="1137030"/>
                  </a:lnTo>
                  <a:lnTo>
                    <a:pt x="3491484" y="1134364"/>
                  </a:lnTo>
                  <a:lnTo>
                    <a:pt x="3492500" y="1134364"/>
                  </a:lnTo>
                  <a:lnTo>
                    <a:pt x="3493389" y="1132585"/>
                  </a:lnTo>
                  <a:lnTo>
                    <a:pt x="3495421" y="1130934"/>
                  </a:lnTo>
                  <a:lnTo>
                    <a:pt x="3496437" y="1127378"/>
                  </a:lnTo>
                  <a:lnTo>
                    <a:pt x="3497453" y="1124711"/>
                  </a:lnTo>
                  <a:lnTo>
                    <a:pt x="3499485" y="1123949"/>
                  </a:lnTo>
                  <a:lnTo>
                    <a:pt x="3500501" y="1123949"/>
                  </a:lnTo>
                  <a:lnTo>
                    <a:pt x="3501517" y="1121283"/>
                  </a:lnTo>
                  <a:lnTo>
                    <a:pt x="3503422" y="1118615"/>
                  </a:lnTo>
                  <a:lnTo>
                    <a:pt x="3504438" y="1113408"/>
                  </a:lnTo>
                  <a:lnTo>
                    <a:pt x="3505454" y="1109852"/>
                  </a:lnTo>
                  <a:lnTo>
                    <a:pt x="3507486" y="1105534"/>
                  </a:lnTo>
                  <a:lnTo>
                    <a:pt x="3507486" y="1101216"/>
                  </a:lnTo>
                  <a:lnTo>
                    <a:pt x="3509518" y="1097660"/>
                  </a:lnTo>
                  <a:lnTo>
                    <a:pt x="3512439" y="1095883"/>
                  </a:lnTo>
                  <a:lnTo>
                    <a:pt x="3518535" y="1095883"/>
                  </a:lnTo>
                  <a:lnTo>
                    <a:pt x="3521455" y="1094231"/>
                  </a:lnTo>
                  <a:lnTo>
                    <a:pt x="3523488" y="1093342"/>
                  </a:lnTo>
                  <a:lnTo>
                    <a:pt x="3524504" y="1093342"/>
                  </a:lnTo>
                  <a:lnTo>
                    <a:pt x="3525520" y="1090676"/>
                  </a:lnTo>
                  <a:lnTo>
                    <a:pt x="3526536" y="1088008"/>
                  </a:lnTo>
                  <a:lnTo>
                    <a:pt x="3527552" y="1084579"/>
                  </a:lnTo>
                  <a:lnTo>
                    <a:pt x="3529584" y="1079372"/>
                  </a:lnTo>
                  <a:lnTo>
                    <a:pt x="3530600" y="1073149"/>
                  </a:lnTo>
                  <a:lnTo>
                    <a:pt x="3532504" y="1060958"/>
                  </a:lnTo>
                  <a:lnTo>
                    <a:pt x="3533521" y="1055751"/>
                  </a:lnTo>
                  <a:lnTo>
                    <a:pt x="3534537" y="1051305"/>
                  </a:lnTo>
                  <a:lnTo>
                    <a:pt x="3536569" y="1049654"/>
                  </a:lnTo>
                  <a:lnTo>
                    <a:pt x="3537585" y="1047876"/>
                  </a:lnTo>
                  <a:lnTo>
                    <a:pt x="3538601" y="1045209"/>
                  </a:lnTo>
                  <a:lnTo>
                    <a:pt x="3539617" y="1042669"/>
                  </a:lnTo>
                  <a:lnTo>
                    <a:pt x="3540505" y="1040002"/>
                  </a:lnTo>
                  <a:lnTo>
                    <a:pt x="3542538" y="1038224"/>
                  </a:lnTo>
                  <a:lnTo>
                    <a:pt x="3545586" y="1036446"/>
                  </a:lnTo>
                  <a:lnTo>
                    <a:pt x="3547618" y="1034795"/>
                  </a:lnTo>
                  <a:lnTo>
                    <a:pt x="3554603" y="1033906"/>
                  </a:lnTo>
                  <a:lnTo>
                    <a:pt x="3556635" y="1033017"/>
                  </a:lnTo>
                  <a:lnTo>
                    <a:pt x="3559555" y="1031239"/>
                  </a:lnTo>
                  <a:lnTo>
                    <a:pt x="3558667" y="1030351"/>
                  </a:lnTo>
                  <a:lnTo>
                    <a:pt x="3560572" y="1028572"/>
                  </a:lnTo>
                  <a:lnTo>
                    <a:pt x="3562604" y="1027810"/>
                  </a:lnTo>
                  <a:lnTo>
                    <a:pt x="3566668" y="1026032"/>
                  </a:lnTo>
                  <a:lnTo>
                    <a:pt x="3568700" y="1025143"/>
                  </a:lnTo>
                  <a:lnTo>
                    <a:pt x="3570604" y="1023365"/>
                  </a:lnTo>
                  <a:lnTo>
                    <a:pt x="3571621" y="1022476"/>
                  </a:lnTo>
                  <a:lnTo>
                    <a:pt x="3572637" y="1021587"/>
                  </a:lnTo>
                  <a:lnTo>
                    <a:pt x="3573653" y="1019936"/>
                  </a:lnTo>
                  <a:lnTo>
                    <a:pt x="3573653" y="1018158"/>
                  </a:lnTo>
                  <a:lnTo>
                    <a:pt x="3576701" y="1017269"/>
                  </a:lnTo>
                  <a:lnTo>
                    <a:pt x="3579622" y="1016380"/>
                  </a:lnTo>
                  <a:lnTo>
                    <a:pt x="3586734" y="1013713"/>
                  </a:lnTo>
                  <a:lnTo>
                    <a:pt x="3592703" y="1013713"/>
                  </a:lnTo>
                  <a:lnTo>
                    <a:pt x="3597783" y="1012951"/>
                  </a:lnTo>
                  <a:lnTo>
                    <a:pt x="3602736" y="1013713"/>
                  </a:lnTo>
                  <a:lnTo>
                    <a:pt x="3607689" y="1013713"/>
                  </a:lnTo>
                  <a:lnTo>
                    <a:pt x="3612769" y="1012951"/>
                  </a:lnTo>
                  <a:lnTo>
                    <a:pt x="3620770" y="1011173"/>
                  </a:lnTo>
                  <a:lnTo>
                    <a:pt x="3623818" y="1009395"/>
                  </a:lnTo>
                  <a:lnTo>
                    <a:pt x="3626739" y="1007617"/>
                  </a:lnTo>
                  <a:lnTo>
                    <a:pt x="3625850" y="1003299"/>
                  </a:lnTo>
                  <a:lnTo>
                    <a:pt x="3627754" y="1001521"/>
                  </a:lnTo>
                  <a:lnTo>
                    <a:pt x="3628771" y="1000632"/>
                  </a:lnTo>
                  <a:lnTo>
                    <a:pt x="3629787" y="1001521"/>
                  </a:lnTo>
                  <a:lnTo>
                    <a:pt x="3631819" y="1001521"/>
                  </a:lnTo>
                  <a:lnTo>
                    <a:pt x="3632835" y="1001521"/>
                  </a:lnTo>
                  <a:lnTo>
                    <a:pt x="3633851" y="1002410"/>
                  </a:lnTo>
                  <a:lnTo>
                    <a:pt x="3634867" y="1001521"/>
                  </a:lnTo>
                  <a:lnTo>
                    <a:pt x="3637788" y="1001521"/>
                  </a:lnTo>
                  <a:lnTo>
                    <a:pt x="3640836" y="998981"/>
                  </a:lnTo>
                  <a:lnTo>
                    <a:pt x="3642868" y="998092"/>
                  </a:lnTo>
                  <a:lnTo>
                    <a:pt x="3644900" y="997203"/>
                  </a:lnTo>
                  <a:lnTo>
                    <a:pt x="3645789" y="998981"/>
                  </a:lnTo>
                  <a:lnTo>
                    <a:pt x="3646804" y="998092"/>
                  </a:lnTo>
                  <a:lnTo>
                    <a:pt x="3648837" y="997203"/>
                  </a:lnTo>
                  <a:lnTo>
                    <a:pt x="3652901" y="994536"/>
                  </a:lnTo>
                  <a:lnTo>
                    <a:pt x="3654933" y="993647"/>
                  </a:lnTo>
                  <a:lnTo>
                    <a:pt x="3656838" y="993647"/>
                  </a:lnTo>
                  <a:lnTo>
                    <a:pt x="3675888" y="993647"/>
                  </a:lnTo>
                  <a:lnTo>
                    <a:pt x="3676904" y="994536"/>
                  </a:lnTo>
                  <a:lnTo>
                    <a:pt x="3678936" y="993647"/>
                  </a:lnTo>
                  <a:lnTo>
                    <a:pt x="3679952" y="993647"/>
                  </a:lnTo>
                  <a:lnTo>
                    <a:pt x="3680968" y="991107"/>
                  </a:lnTo>
                  <a:lnTo>
                    <a:pt x="3683000" y="990218"/>
                  </a:lnTo>
                  <a:lnTo>
                    <a:pt x="3684016" y="989329"/>
                  </a:lnTo>
                  <a:lnTo>
                    <a:pt x="3684904" y="990218"/>
                  </a:lnTo>
                  <a:lnTo>
                    <a:pt x="3707003" y="990218"/>
                  </a:lnTo>
                  <a:lnTo>
                    <a:pt x="3709035" y="991107"/>
                  </a:lnTo>
                  <a:lnTo>
                    <a:pt x="3710051" y="990218"/>
                  </a:lnTo>
                  <a:lnTo>
                    <a:pt x="3711067" y="990218"/>
                  </a:lnTo>
                  <a:lnTo>
                    <a:pt x="3712083" y="987551"/>
                  </a:lnTo>
                  <a:lnTo>
                    <a:pt x="3713988" y="986662"/>
                  </a:lnTo>
                  <a:lnTo>
                    <a:pt x="3717036" y="984122"/>
                  </a:lnTo>
                  <a:lnTo>
                    <a:pt x="3722116" y="979677"/>
                  </a:lnTo>
                  <a:lnTo>
                    <a:pt x="3726053" y="978788"/>
                  </a:lnTo>
                  <a:lnTo>
                    <a:pt x="3730117" y="977010"/>
                  </a:lnTo>
                  <a:lnTo>
                    <a:pt x="3734054" y="978788"/>
                  </a:lnTo>
                  <a:lnTo>
                    <a:pt x="3737102" y="978788"/>
                  </a:lnTo>
                  <a:lnTo>
                    <a:pt x="3741166" y="978788"/>
                  </a:lnTo>
                  <a:lnTo>
                    <a:pt x="3743071" y="978788"/>
                  </a:lnTo>
                  <a:lnTo>
                    <a:pt x="3745103" y="978788"/>
                  </a:lnTo>
                  <a:lnTo>
                    <a:pt x="3747135" y="977899"/>
                  </a:lnTo>
                  <a:lnTo>
                    <a:pt x="3748151" y="976248"/>
                  </a:lnTo>
                  <a:lnTo>
                    <a:pt x="3749167" y="974470"/>
                  </a:lnTo>
                  <a:lnTo>
                    <a:pt x="3751199" y="972692"/>
                  </a:lnTo>
                  <a:lnTo>
                    <a:pt x="3752088" y="970914"/>
                  </a:lnTo>
                  <a:lnTo>
                    <a:pt x="3753104" y="970914"/>
                  </a:lnTo>
                  <a:lnTo>
                    <a:pt x="3755136" y="970026"/>
                  </a:lnTo>
                  <a:lnTo>
                    <a:pt x="3756152" y="970914"/>
                  </a:lnTo>
                  <a:lnTo>
                    <a:pt x="3757168" y="970914"/>
                  </a:lnTo>
                  <a:lnTo>
                    <a:pt x="3759200" y="970914"/>
                  </a:lnTo>
                  <a:lnTo>
                    <a:pt x="3761104" y="970914"/>
                  </a:lnTo>
                  <a:lnTo>
                    <a:pt x="3763137" y="970026"/>
                  </a:lnTo>
                  <a:lnTo>
                    <a:pt x="3767201" y="967485"/>
                  </a:lnTo>
                  <a:lnTo>
                    <a:pt x="3769233" y="966596"/>
                  </a:lnTo>
                  <a:lnTo>
                    <a:pt x="3771138" y="965707"/>
                  </a:lnTo>
                  <a:lnTo>
                    <a:pt x="3771138" y="966596"/>
                  </a:lnTo>
                  <a:lnTo>
                    <a:pt x="3773170" y="966596"/>
                  </a:lnTo>
                  <a:lnTo>
                    <a:pt x="3775202" y="966596"/>
                  </a:lnTo>
                  <a:lnTo>
                    <a:pt x="3783203" y="966596"/>
                  </a:lnTo>
                  <a:lnTo>
                    <a:pt x="3794252" y="966596"/>
                  </a:lnTo>
                  <a:lnTo>
                    <a:pt x="3794252" y="967485"/>
                  </a:lnTo>
                  <a:lnTo>
                    <a:pt x="3796284" y="966596"/>
                  </a:lnTo>
                  <a:lnTo>
                    <a:pt x="3798316" y="965707"/>
                  </a:lnTo>
                  <a:lnTo>
                    <a:pt x="3802253" y="963929"/>
                  </a:lnTo>
                  <a:lnTo>
                    <a:pt x="3804285" y="962151"/>
                  </a:lnTo>
                  <a:lnTo>
                    <a:pt x="3806317" y="961389"/>
                  </a:lnTo>
                  <a:lnTo>
                    <a:pt x="3807333" y="960501"/>
                  </a:lnTo>
                  <a:lnTo>
                    <a:pt x="3808349" y="958722"/>
                  </a:lnTo>
                  <a:lnTo>
                    <a:pt x="3809238" y="956944"/>
                  </a:lnTo>
                  <a:lnTo>
                    <a:pt x="3811270" y="955166"/>
                  </a:lnTo>
                  <a:lnTo>
                    <a:pt x="3812286" y="954404"/>
                  </a:lnTo>
                  <a:lnTo>
                    <a:pt x="3813302" y="954404"/>
                  </a:lnTo>
                  <a:lnTo>
                    <a:pt x="3814318" y="954404"/>
                  </a:lnTo>
                  <a:lnTo>
                    <a:pt x="3856482" y="954404"/>
                  </a:lnTo>
                  <a:lnTo>
                    <a:pt x="3858387" y="955166"/>
                  </a:lnTo>
                  <a:lnTo>
                    <a:pt x="3859403" y="954404"/>
                  </a:lnTo>
                  <a:lnTo>
                    <a:pt x="3860419" y="954404"/>
                  </a:lnTo>
                  <a:lnTo>
                    <a:pt x="3862451" y="951737"/>
                  </a:lnTo>
                  <a:lnTo>
                    <a:pt x="3863467" y="949959"/>
                  </a:lnTo>
                  <a:lnTo>
                    <a:pt x="3864483" y="949959"/>
                  </a:lnTo>
                  <a:lnTo>
                    <a:pt x="3866388" y="951737"/>
                  </a:lnTo>
                  <a:lnTo>
                    <a:pt x="3867404" y="949959"/>
                  </a:lnTo>
                  <a:lnTo>
                    <a:pt x="3868420" y="949959"/>
                  </a:lnTo>
                  <a:lnTo>
                    <a:pt x="3869436" y="947292"/>
                  </a:lnTo>
                  <a:lnTo>
                    <a:pt x="3871468" y="946530"/>
                  </a:lnTo>
                  <a:lnTo>
                    <a:pt x="3872484" y="944752"/>
                  </a:lnTo>
                  <a:lnTo>
                    <a:pt x="3873500" y="942974"/>
                  </a:lnTo>
                  <a:lnTo>
                    <a:pt x="3875532" y="942085"/>
                  </a:lnTo>
                  <a:lnTo>
                    <a:pt x="3877437" y="941196"/>
                  </a:lnTo>
                  <a:lnTo>
                    <a:pt x="3880485" y="942974"/>
                  </a:lnTo>
                  <a:lnTo>
                    <a:pt x="3883533" y="942085"/>
                  </a:lnTo>
                  <a:lnTo>
                    <a:pt x="3885438" y="941196"/>
                  </a:lnTo>
                  <a:lnTo>
                    <a:pt x="3885438" y="938656"/>
                  </a:lnTo>
                  <a:lnTo>
                    <a:pt x="3886454" y="938656"/>
                  </a:lnTo>
                  <a:lnTo>
                    <a:pt x="3888486" y="937767"/>
                  </a:lnTo>
                  <a:lnTo>
                    <a:pt x="3889502" y="938656"/>
                  </a:lnTo>
                  <a:lnTo>
                    <a:pt x="3891534" y="938656"/>
                  </a:lnTo>
                  <a:lnTo>
                    <a:pt x="3910584" y="938656"/>
                  </a:lnTo>
                  <a:lnTo>
                    <a:pt x="3911600" y="937767"/>
                  </a:lnTo>
                  <a:lnTo>
                    <a:pt x="3913632" y="935101"/>
                  </a:lnTo>
                  <a:lnTo>
                    <a:pt x="3914521" y="934211"/>
                  </a:lnTo>
                  <a:lnTo>
                    <a:pt x="3915537" y="932560"/>
                  </a:lnTo>
                  <a:lnTo>
                    <a:pt x="3916553" y="930782"/>
                  </a:lnTo>
                  <a:lnTo>
                    <a:pt x="3918585" y="929893"/>
                  </a:lnTo>
                  <a:lnTo>
                    <a:pt x="3919601" y="929004"/>
                  </a:lnTo>
                  <a:lnTo>
                    <a:pt x="3921633" y="929893"/>
                  </a:lnTo>
                  <a:lnTo>
                    <a:pt x="3922649" y="929893"/>
                  </a:lnTo>
                  <a:lnTo>
                    <a:pt x="3923665" y="929893"/>
                  </a:lnTo>
                  <a:lnTo>
                    <a:pt x="3943604" y="929893"/>
                  </a:lnTo>
                  <a:lnTo>
                    <a:pt x="3955669" y="929893"/>
                  </a:lnTo>
                  <a:lnTo>
                    <a:pt x="3970782" y="929893"/>
                  </a:lnTo>
                  <a:lnTo>
                    <a:pt x="3971671" y="930782"/>
                  </a:lnTo>
                  <a:lnTo>
                    <a:pt x="3973703" y="929893"/>
                  </a:lnTo>
                  <a:lnTo>
                    <a:pt x="3974719" y="929004"/>
                  </a:lnTo>
                  <a:lnTo>
                    <a:pt x="3975735" y="926337"/>
                  </a:lnTo>
                  <a:lnTo>
                    <a:pt x="3977767" y="925448"/>
                  </a:lnTo>
                  <a:lnTo>
                    <a:pt x="3978783" y="924686"/>
                  </a:lnTo>
                  <a:lnTo>
                    <a:pt x="3979799" y="925448"/>
                  </a:lnTo>
                  <a:lnTo>
                    <a:pt x="3981704" y="925448"/>
                  </a:lnTo>
                  <a:lnTo>
                    <a:pt x="3998849" y="925448"/>
                  </a:lnTo>
                  <a:lnTo>
                    <a:pt x="3999865" y="926337"/>
                  </a:lnTo>
                  <a:lnTo>
                    <a:pt x="4000754" y="925448"/>
                  </a:lnTo>
                  <a:lnTo>
                    <a:pt x="4001770" y="924686"/>
                  </a:lnTo>
                  <a:lnTo>
                    <a:pt x="4003802" y="922019"/>
                  </a:lnTo>
                  <a:lnTo>
                    <a:pt x="4004818" y="921130"/>
                  </a:lnTo>
                  <a:lnTo>
                    <a:pt x="4005834" y="920241"/>
                  </a:lnTo>
                  <a:lnTo>
                    <a:pt x="4007866" y="921130"/>
                  </a:lnTo>
                  <a:lnTo>
                    <a:pt x="4008882" y="921130"/>
                  </a:lnTo>
                  <a:lnTo>
                    <a:pt x="4048887" y="921130"/>
                  </a:lnTo>
                  <a:lnTo>
                    <a:pt x="4050919" y="922019"/>
                  </a:lnTo>
                  <a:lnTo>
                    <a:pt x="4051935" y="921130"/>
                  </a:lnTo>
                  <a:lnTo>
                    <a:pt x="4053967" y="920241"/>
                  </a:lnTo>
                  <a:lnTo>
                    <a:pt x="4054983" y="917701"/>
                  </a:lnTo>
                  <a:lnTo>
                    <a:pt x="4055999" y="916812"/>
                  </a:lnTo>
                  <a:lnTo>
                    <a:pt x="4057015" y="915923"/>
                  </a:lnTo>
                  <a:lnTo>
                    <a:pt x="4058920" y="916812"/>
                  </a:lnTo>
                  <a:lnTo>
                    <a:pt x="4059936" y="916812"/>
                  </a:lnTo>
                  <a:lnTo>
                    <a:pt x="4074033" y="916812"/>
                  </a:lnTo>
                  <a:lnTo>
                    <a:pt x="4076954" y="917701"/>
                  </a:lnTo>
                  <a:lnTo>
                    <a:pt x="4080002" y="916812"/>
                  </a:lnTo>
                  <a:lnTo>
                    <a:pt x="4082034" y="915923"/>
                  </a:lnTo>
                  <a:lnTo>
                    <a:pt x="4082034" y="913256"/>
                  </a:lnTo>
                  <a:lnTo>
                    <a:pt x="4084066" y="912367"/>
                  </a:lnTo>
                  <a:lnTo>
                    <a:pt x="4085082" y="911478"/>
                  </a:lnTo>
                  <a:lnTo>
                    <a:pt x="4086098" y="912367"/>
                  </a:lnTo>
                  <a:lnTo>
                    <a:pt x="4086987" y="912367"/>
                  </a:lnTo>
                  <a:lnTo>
                    <a:pt x="4089019" y="912367"/>
                  </a:lnTo>
                  <a:lnTo>
                    <a:pt x="4090035" y="913256"/>
                  </a:lnTo>
                  <a:lnTo>
                    <a:pt x="4091051" y="912367"/>
                  </a:lnTo>
                  <a:lnTo>
                    <a:pt x="4093083" y="911478"/>
                  </a:lnTo>
                  <a:lnTo>
                    <a:pt x="4094099" y="908049"/>
                  </a:lnTo>
                  <a:lnTo>
                    <a:pt x="4095115" y="908049"/>
                  </a:lnTo>
                  <a:lnTo>
                    <a:pt x="4096130" y="907160"/>
                  </a:lnTo>
                  <a:lnTo>
                    <a:pt x="4098036" y="908049"/>
                  </a:lnTo>
                  <a:lnTo>
                    <a:pt x="4099052" y="908049"/>
                  </a:lnTo>
                  <a:lnTo>
                    <a:pt x="4101084" y="907160"/>
                  </a:lnTo>
                  <a:lnTo>
                    <a:pt x="4102100" y="903604"/>
                  </a:lnTo>
                  <a:lnTo>
                    <a:pt x="4103116" y="902842"/>
                  </a:lnTo>
                  <a:lnTo>
                    <a:pt x="4120134" y="902842"/>
                  </a:lnTo>
                  <a:lnTo>
                    <a:pt x="4121150" y="903604"/>
                  </a:lnTo>
                  <a:lnTo>
                    <a:pt x="4123182" y="902842"/>
                  </a:lnTo>
                  <a:lnTo>
                    <a:pt x="4124198" y="902842"/>
                  </a:lnTo>
                  <a:lnTo>
                    <a:pt x="4125087" y="900176"/>
                  </a:lnTo>
                  <a:lnTo>
                    <a:pt x="4126103" y="898397"/>
                  </a:lnTo>
                  <a:lnTo>
                    <a:pt x="4128135" y="897508"/>
                  </a:lnTo>
                  <a:lnTo>
                    <a:pt x="4129151" y="894968"/>
                  </a:lnTo>
                  <a:lnTo>
                    <a:pt x="4131183" y="894079"/>
                  </a:lnTo>
                  <a:lnTo>
                    <a:pt x="4132199" y="893190"/>
                  </a:lnTo>
                  <a:lnTo>
                    <a:pt x="4133215" y="894079"/>
                  </a:lnTo>
                  <a:lnTo>
                    <a:pt x="4163187" y="894079"/>
                  </a:lnTo>
                  <a:lnTo>
                    <a:pt x="4165219" y="894968"/>
                  </a:lnTo>
                  <a:lnTo>
                    <a:pt x="4166235" y="894079"/>
                  </a:lnTo>
                  <a:lnTo>
                    <a:pt x="4167251" y="893190"/>
                  </a:lnTo>
                  <a:lnTo>
                    <a:pt x="4168267" y="890523"/>
                  </a:lnTo>
                  <a:lnTo>
                    <a:pt x="4170299" y="889634"/>
                  </a:lnTo>
                  <a:lnTo>
                    <a:pt x="4171315" y="888745"/>
                  </a:lnTo>
                  <a:lnTo>
                    <a:pt x="4172330" y="889634"/>
                  </a:lnTo>
                  <a:lnTo>
                    <a:pt x="4173220" y="889634"/>
                  </a:lnTo>
                  <a:lnTo>
                    <a:pt x="4214368" y="889634"/>
                  </a:lnTo>
                  <a:lnTo>
                    <a:pt x="4215384" y="890523"/>
                  </a:lnTo>
                  <a:lnTo>
                    <a:pt x="4217416" y="889634"/>
                  </a:lnTo>
                  <a:lnTo>
                    <a:pt x="4218432" y="888745"/>
                  </a:lnTo>
                  <a:lnTo>
                    <a:pt x="4219448" y="885316"/>
                  </a:lnTo>
                  <a:lnTo>
                    <a:pt x="4221353" y="884427"/>
                  </a:lnTo>
                  <a:lnTo>
                    <a:pt x="4234434" y="884427"/>
                  </a:lnTo>
                  <a:lnTo>
                    <a:pt x="4235450" y="885316"/>
                  </a:lnTo>
                  <a:lnTo>
                    <a:pt x="4236466" y="884427"/>
                  </a:lnTo>
                  <a:lnTo>
                    <a:pt x="4238498" y="883538"/>
                  </a:lnTo>
                  <a:lnTo>
                    <a:pt x="4239514" y="881760"/>
                  </a:lnTo>
                  <a:lnTo>
                    <a:pt x="4240403" y="880109"/>
                  </a:lnTo>
                  <a:lnTo>
                    <a:pt x="4241419" y="879220"/>
                  </a:lnTo>
                  <a:lnTo>
                    <a:pt x="4244467" y="878331"/>
                  </a:lnTo>
                  <a:lnTo>
                    <a:pt x="4244467" y="874776"/>
                  </a:lnTo>
                  <a:lnTo>
                    <a:pt x="4245387" y="869821"/>
                  </a:lnTo>
                  <a:lnTo>
                    <a:pt x="4246499" y="863139"/>
                  </a:lnTo>
                  <a:lnTo>
                    <a:pt x="4247610" y="855291"/>
                  </a:lnTo>
                  <a:lnTo>
                    <a:pt x="4248531" y="846835"/>
                  </a:lnTo>
                  <a:lnTo>
                    <a:pt x="4249806" y="836929"/>
                  </a:lnTo>
                  <a:lnTo>
                    <a:pt x="4250832" y="825690"/>
                  </a:lnTo>
                  <a:lnTo>
                    <a:pt x="4251692" y="815403"/>
                  </a:lnTo>
                  <a:lnTo>
                    <a:pt x="4252468" y="808354"/>
                  </a:lnTo>
                  <a:lnTo>
                    <a:pt x="4252468" y="806703"/>
                  </a:lnTo>
                  <a:lnTo>
                    <a:pt x="4256532" y="808354"/>
                  </a:lnTo>
                  <a:lnTo>
                    <a:pt x="4257548" y="808354"/>
                  </a:lnTo>
                  <a:lnTo>
                    <a:pt x="4259453" y="808354"/>
                  </a:lnTo>
                  <a:lnTo>
                    <a:pt x="4260469" y="808354"/>
                  </a:lnTo>
                  <a:lnTo>
                    <a:pt x="4261485" y="807465"/>
                  </a:lnTo>
                  <a:lnTo>
                    <a:pt x="4262501" y="805814"/>
                  </a:lnTo>
                  <a:lnTo>
                    <a:pt x="4264533" y="803147"/>
                  </a:lnTo>
                  <a:lnTo>
                    <a:pt x="4265549" y="800480"/>
                  </a:lnTo>
                  <a:lnTo>
                    <a:pt x="4266565" y="795273"/>
                  </a:lnTo>
                  <a:lnTo>
                    <a:pt x="4268597" y="793495"/>
                  </a:lnTo>
                  <a:lnTo>
                    <a:pt x="4269486" y="791844"/>
                  </a:lnTo>
                  <a:lnTo>
                    <a:pt x="4271518" y="794384"/>
                  </a:lnTo>
                  <a:lnTo>
                    <a:pt x="4272534" y="793495"/>
                  </a:lnTo>
                  <a:lnTo>
                    <a:pt x="4273550" y="791844"/>
                  </a:lnTo>
                  <a:lnTo>
                    <a:pt x="4274566" y="785621"/>
                  </a:lnTo>
                  <a:lnTo>
                    <a:pt x="4275582" y="783970"/>
                  </a:lnTo>
                  <a:lnTo>
                    <a:pt x="4277614" y="781303"/>
                  </a:lnTo>
                  <a:lnTo>
                    <a:pt x="4278503" y="779526"/>
                  </a:lnTo>
                  <a:lnTo>
                    <a:pt x="4280535" y="778636"/>
                  </a:lnTo>
                  <a:lnTo>
                    <a:pt x="4281551" y="777747"/>
                  </a:lnTo>
                  <a:lnTo>
                    <a:pt x="4282567" y="778636"/>
                  </a:lnTo>
                  <a:lnTo>
                    <a:pt x="4283583" y="778636"/>
                  </a:lnTo>
                  <a:lnTo>
                    <a:pt x="4325747" y="778636"/>
                  </a:lnTo>
                  <a:lnTo>
                    <a:pt x="4340733" y="778636"/>
                  </a:lnTo>
                  <a:lnTo>
                    <a:pt x="4352798" y="778636"/>
                  </a:lnTo>
                  <a:lnTo>
                    <a:pt x="4353814" y="779526"/>
                  </a:lnTo>
                  <a:lnTo>
                    <a:pt x="4354830" y="778636"/>
                  </a:lnTo>
                  <a:lnTo>
                    <a:pt x="4355719" y="777747"/>
                  </a:lnTo>
                  <a:lnTo>
                    <a:pt x="4357751" y="776096"/>
                  </a:lnTo>
                  <a:lnTo>
                    <a:pt x="4358767" y="773429"/>
                  </a:lnTo>
                  <a:lnTo>
                    <a:pt x="4359783" y="770762"/>
                  </a:lnTo>
                  <a:lnTo>
                    <a:pt x="4360799" y="765555"/>
                  </a:lnTo>
                  <a:lnTo>
                    <a:pt x="4362831" y="763777"/>
                  </a:lnTo>
                  <a:lnTo>
                    <a:pt x="4363847" y="762126"/>
                  </a:lnTo>
                  <a:lnTo>
                    <a:pt x="4365752" y="763777"/>
                  </a:lnTo>
                  <a:lnTo>
                    <a:pt x="4467098" y="763777"/>
                  </a:lnTo>
                  <a:lnTo>
                    <a:pt x="4470019" y="763777"/>
                  </a:lnTo>
                  <a:lnTo>
                    <a:pt x="4471035" y="764666"/>
                  </a:lnTo>
                  <a:lnTo>
                    <a:pt x="4472051" y="763777"/>
                  </a:lnTo>
                  <a:lnTo>
                    <a:pt x="4474083" y="763015"/>
                  </a:lnTo>
                  <a:lnTo>
                    <a:pt x="4475099" y="759459"/>
                  </a:lnTo>
                  <a:lnTo>
                    <a:pt x="4477131" y="758570"/>
                  </a:lnTo>
                  <a:lnTo>
                    <a:pt x="4478147" y="757681"/>
                  </a:lnTo>
                  <a:lnTo>
                    <a:pt x="4479163" y="758570"/>
                  </a:lnTo>
                  <a:lnTo>
                    <a:pt x="4482084" y="758570"/>
                  </a:lnTo>
                  <a:lnTo>
                    <a:pt x="4494149" y="758570"/>
                  </a:lnTo>
                  <a:lnTo>
                    <a:pt x="4495165" y="759459"/>
                  </a:lnTo>
                  <a:lnTo>
                    <a:pt x="4496181" y="758570"/>
                  </a:lnTo>
                  <a:lnTo>
                    <a:pt x="4497197" y="757681"/>
                  </a:lnTo>
                  <a:lnTo>
                    <a:pt x="4498213" y="753363"/>
                  </a:lnTo>
                  <a:lnTo>
                    <a:pt x="4500118" y="752474"/>
                  </a:lnTo>
                  <a:lnTo>
                    <a:pt x="4502150" y="751585"/>
                  </a:lnTo>
                  <a:lnTo>
                    <a:pt x="4506214" y="753363"/>
                  </a:lnTo>
                  <a:lnTo>
                    <a:pt x="4508246" y="752474"/>
                  </a:lnTo>
                  <a:lnTo>
                    <a:pt x="4510151" y="751585"/>
                  </a:lnTo>
                  <a:lnTo>
                    <a:pt x="4510151" y="748156"/>
                  </a:lnTo>
                  <a:lnTo>
                    <a:pt x="4512183" y="747267"/>
                  </a:lnTo>
                  <a:lnTo>
                    <a:pt x="4513199" y="746378"/>
                  </a:lnTo>
                  <a:lnTo>
                    <a:pt x="4514215" y="747267"/>
                  </a:lnTo>
                  <a:lnTo>
                    <a:pt x="4516247" y="747267"/>
                  </a:lnTo>
                  <a:lnTo>
                    <a:pt x="4529201" y="747267"/>
                  </a:lnTo>
                  <a:lnTo>
                    <a:pt x="4530217" y="748156"/>
                  </a:lnTo>
                  <a:lnTo>
                    <a:pt x="4531233" y="747267"/>
                  </a:lnTo>
                  <a:lnTo>
                    <a:pt x="4533265" y="746378"/>
                  </a:lnTo>
                  <a:lnTo>
                    <a:pt x="4534281" y="742822"/>
                  </a:lnTo>
                  <a:lnTo>
                    <a:pt x="4535297" y="741933"/>
                  </a:lnTo>
                  <a:lnTo>
                    <a:pt x="4537202" y="740282"/>
                  </a:lnTo>
                  <a:lnTo>
                    <a:pt x="4537202" y="741933"/>
                  </a:lnTo>
                  <a:lnTo>
                    <a:pt x="4539234" y="741933"/>
                  </a:lnTo>
                  <a:lnTo>
                    <a:pt x="4560316" y="741933"/>
                  </a:lnTo>
                  <a:lnTo>
                    <a:pt x="4562348" y="742822"/>
                  </a:lnTo>
                  <a:lnTo>
                    <a:pt x="4563364" y="741933"/>
                  </a:lnTo>
                  <a:lnTo>
                    <a:pt x="4564380" y="740282"/>
                  </a:lnTo>
                  <a:lnTo>
                    <a:pt x="4565396" y="736726"/>
                  </a:lnTo>
                  <a:lnTo>
                    <a:pt x="4567301" y="735837"/>
                  </a:lnTo>
                  <a:lnTo>
                    <a:pt x="4568317" y="734948"/>
                  </a:lnTo>
                  <a:lnTo>
                    <a:pt x="4568317" y="735837"/>
                  </a:lnTo>
                  <a:lnTo>
                    <a:pt x="4571365" y="735837"/>
                  </a:lnTo>
                  <a:lnTo>
                    <a:pt x="4580382" y="735837"/>
                  </a:lnTo>
                  <a:lnTo>
                    <a:pt x="4592447" y="735837"/>
                  </a:lnTo>
                  <a:lnTo>
                    <a:pt x="4593463" y="736726"/>
                  </a:lnTo>
                  <a:lnTo>
                    <a:pt x="4594352" y="735837"/>
                  </a:lnTo>
                  <a:lnTo>
                    <a:pt x="4595368" y="734948"/>
                  </a:lnTo>
                  <a:lnTo>
                    <a:pt x="4597400" y="731519"/>
                  </a:lnTo>
                  <a:lnTo>
                    <a:pt x="4598416" y="730630"/>
                  </a:lnTo>
                  <a:lnTo>
                    <a:pt x="4599432" y="729741"/>
                  </a:lnTo>
                  <a:lnTo>
                    <a:pt x="4601464" y="731519"/>
                  </a:lnTo>
                  <a:lnTo>
                    <a:pt x="4602480" y="730630"/>
                  </a:lnTo>
                  <a:lnTo>
                    <a:pt x="4603496" y="729741"/>
                  </a:lnTo>
                  <a:lnTo>
                    <a:pt x="4604385" y="725423"/>
                  </a:lnTo>
                  <a:lnTo>
                    <a:pt x="4606417" y="724534"/>
                  </a:lnTo>
                  <a:lnTo>
                    <a:pt x="4607433" y="723645"/>
                  </a:lnTo>
                  <a:lnTo>
                    <a:pt x="4609465" y="724534"/>
                  </a:lnTo>
                  <a:lnTo>
                    <a:pt x="4610481" y="724534"/>
                  </a:lnTo>
                  <a:lnTo>
                    <a:pt x="4611497" y="724534"/>
                  </a:lnTo>
                  <a:lnTo>
                    <a:pt x="4613529" y="726185"/>
                  </a:lnTo>
                  <a:lnTo>
                    <a:pt x="4614418" y="724534"/>
                  </a:lnTo>
                  <a:lnTo>
                    <a:pt x="4615434" y="722756"/>
                  </a:lnTo>
                  <a:lnTo>
                    <a:pt x="4616450" y="715771"/>
                  </a:lnTo>
                  <a:lnTo>
                    <a:pt x="4618482" y="713104"/>
                  </a:lnTo>
                  <a:lnTo>
                    <a:pt x="4619498" y="710564"/>
                  </a:lnTo>
                  <a:lnTo>
                    <a:pt x="4619498" y="707897"/>
                  </a:lnTo>
                  <a:lnTo>
                    <a:pt x="4621530" y="707008"/>
                  </a:lnTo>
                  <a:lnTo>
                    <a:pt x="4624451" y="706119"/>
                  </a:lnTo>
                  <a:lnTo>
                    <a:pt x="4631563" y="707008"/>
                  </a:lnTo>
                  <a:lnTo>
                    <a:pt x="4633468" y="707008"/>
                  </a:lnTo>
                  <a:lnTo>
                    <a:pt x="4646549" y="707008"/>
                  </a:lnTo>
                  <a:lnTo>
                    <a:pt x="4647565" y="707897"/>
                  </a:lnTo>
                  <a:lnTo>
                    <a:pt x="4649597" y="707008"/>
                  </a:lnTo>
                  <a:lnTo>
                    <a:pt x="4651629" y="706119"/>
                  </a:lnTo>
                  <a:lnTo>
                    <a:pt x="4655566" y="703579"/>
                  </a:lnTo>
                  <a:lnTo>
                    <a:pt x="4657598" y="700912"/>
                  </a:lnTo>
                  <a:lnTo>
                    <a:pt x="4659630" y="699134"/>
                  </a:lnTo>
                  <a:lnTo>
                    <a:pt x="4659630" y="696594"/>
                  </a:lnTo>
                  <a:lnTo>
                    <a:pt x="4661535" y="695705"/>
                  </a:lnTo>
                  <a:lnTo>
                    <a:pt x="4662551" y="694816"/>
                  </a:lnTo>
                  <a:lnTo>
                    <a:pt x="4663567" y="695705"/>
                  </a:lnTo>
                  <a:lnTo>
                    <a:pt x="4681601" y="695705"/>
                  </a:lnTo>
                  <a:lnTo>
                    <a:pt x="4683633" y="696594"/>
                  </a:lnTo>
                  <a:lnTo>
                    <a:pt x="4684649" y="695705"/>
                  </a:lnTo>
                  <a:lnTo>
                    <a:pt x="4686681" y="694816"/>
                  </a:lnTo>
                  <a:lnTo>
                    <a:pt x="4687697" y="690371"/>
                  </a:lnTo>
                  <a:lnTo>
                    <a:pt x="4688713" y="689482"/>
                  </a:lnTo>
                  <a:lnTo>
                    <a:pt x="4689729" y="688720"/>
                  </a:lnTo>
                  <a:lnTo>
                    <a:pt x="4691634" y="689482"/>
                  </a:lnTo>
                  <a:lnTo>
                    <a:pt x="4692650" y="689482"/>
                  </a:lnTo>
                  <a:lnTo>
                    <a:pt x="4705731" y="689482"/>
                  </a:lnTo>
                  <a:lnTo>
                    <a:pt x="4706747" y="690371"/>
                  </a:lnTo>
                  <a:lnTo>
                    <a:pt x="4708779" y="689482"/>
                  </a:lnTo>
                  <a:lnTo>
                    <a:pt x="4709668" y="688720"/>
                  </a:lnTo>
                  <a:lnTo>
                    <a:pt x="4710684" y="684276"/>
                  </a:lnTo>
                  <a:lnTo>
                    <a:pt x="4712716" y="683386"/>
                  </a:lnTo>
                  <a:lnTo>
                    <a:pt x="4713732" y="682497"/>
                  </a:lnTo>
                  <a:lnTo>
                    <a:pt x="4714748" y="683386"/>
                  </a:lnTo>
                  <a:lnTo>
                    <a:pt x="4716780" y="683386"/>
                  </a:lnTo>
                  <a:lnTo>
                    <a:pt x="4717796" y="683386"/>
                  </a:lnTo>
                  <a:lnTo>
                    <a:pt x="4718812" y="684276"/>
                  </a:lnTo>
                  <a:lnTo>
                    <a:pt x="4719701" y="683386"/>
                  </a:lnTo>
                  <a:lnTo>
                    <a:pt x="4721733" y="682497"/>
                  </a:lnTo>
                  <a:lnTo>
                    <a:pt x="4722749" y="678179"/>
                  </a:lnTo>
                  <a:lnTo>
                    <a:pt x="4723765" y="677290"/>
                  </a:lnTo>
                  <a:lnTo>
                    <a:pt x="4725797" y="676401"/>
                  </a:lnTo>
                  <a:lnTo>
                    <a:pt x="4729734" y="677290"/>
                  </a:lnTo>
                  <a:lnTo>
                    <a:pt x="4731766" y="677290"/>
                  </a:lnTo>
                  <a:lnTo>
                    <a:pt x="4733798" y="677290"/>
                  </a:lnTo>
                  <a:lnTo>
                    <a:pt x="4734814" y="677290"/>
                  </a:lnTo>
                  <a:lnTo>
                    <a:pt x="4735830" y="677290"/>
                  </a:lnTo>
                  <a:lnTo>
                    <a:pt x="4736846" y="677290"/>
                  </a:lnTo>
                  <a:lnTo>
                    <a:pt x="4738751" y="678179"/>
                  </a:lnTo>
                  <a:lnTo>
                    <a:pt x="4739767" y="677290"/>
                  </a:lnTo>
                  <a:lnTo>
                    <a:pt x="4741799" y="676401"/>
                  </a:lnTo>
                  <a:lnTo>
                    <a:pt x="4742815" y="673861"/>
                  </a:lnTo>
                  <a:lnTo>
                    <a:pt x="4743831" y="671194"/>
                  </a:lnTo>
                  <a:lnTo>
                    <a:pt x="4744847" y="669416"/>
                  </a:lnTo>
                  <a:lnTo>
                    <a:pt x="4746879" y="667638"/>
                  </a:lnTo>
                  <a:lnTo>
                    <a:pt x="4747768" y="665098"/>
                  </a:lnTo>
                  <a:lnTo>
                    <a:pt x="4748784" y="663320"/>
                  </a:lnTo>
                  <a:lnTo>
                    <a:pt x="4750816" y="659764"/>
                  </a:lnTo>
                  <a:lnTo>
                    <a:pt x="4751832" y="659002"/>
                  </a:lnTo>
                  <a:lnTo>
                    <a:pt x="4752848" y="658113"/>
                  </a:lnTo>
                  <a:lnTo>
                    <a:pt x="4753864" y="659002"/>
                  </a:lnTo>
                  <a:lnTo>
                    <a:pt x="4755896" y="659002"/>
                  </a:lnTo>
                  <a:lnTo>
                    <a:pt x="4756912" y="659002"/>
                  </a:lnTo>
                  <a:lnTo>
                    <a:pt x="4758817" y="660653"/>
                  </a:lnTo>
                  <a:lnTo>
                    <a:pt x="4759833" y="659002"/>
                  </a:lnTo>
                  <a:lnTo>
                    <a:pt x="4760849" y="657224"/>
                  </a:lnTo>
                  <a:lnTo>
                    <a:pt x="4761865" y="649351"/>
                  </a:lnTo>
                  <a:lnTo>
                    <a:pt x="4763897" y="646683"/>
                  </a:lnTo>
                  <a:lnTo>
                    <a:pt x="4764913" y="645032"/>
                  </a:lnTo>
                  <a:lnTo>
                    <a:pt x="4765929" y="646683"/>
                  </a:lnTo>
                  <a:lnTo>
                    <a:pt x="4766945" y="646683"/>
                  </a:lnTo>
                  <a:lnTo>
                    <a:pt x="4820031" y="646683"/>
                  </a:lnTo>
                  <a:lnTo>
                    <a:pt x="4821047" y="647572"/>
                  </a:lnTo>
                  <a:lnTo>
                    <a:pt x="4822063" y="646683"/>
                  </a:lnTo>
                  <a:lnTo>
                    <a:pt x="4824095" y="645794"/>
                  </a:lnTo>
                  <a:lnTo>
                    <a:pt x="4824984" y="641476"/>
                  </a:lnTo>
                  <a:lnTo>
                    <a:pt x="4826000" y="640587"/>
                  </a:lnTo>
                  <a:lnTo>
                    <a:pt x="4828032" y="638809"/>
                  </a:lnTo>
                  <a:lnTo>
                    <a:pt x="4829048" y="640587"/>
                  </a:lnTo>
                  <a:lnTo>
                    <a:pt x="4830064" y="640587"/>
                  </a:lnTo>
                  <a:lnTo>
                    <a:pt x="4831080" y="640587"/>
                  </a:lnTo>
                  <a:lnTo>
                    <a:pt x="4832096" y="641476"/>
                  </a:lnTo>
                  <a:lnTo>
                    <a:pt x="4834001" y="640587"/>
                  </a:lnTo>
                  <a:lnTo>
                    <a:pt x="4836033" y="638809"/>
                  </a:lnTo>
                  <a:lnTo>
                    <a:pt x="4840097" y="635380"/>
                  </a:lnTo>
                  <a:lnTo>
                    <a:pt x="4842129" y="634491"/>
                  </a:lnTo>
                  <a:lnTo>
                    <a:pt x="4843145" y="633602"/>
                  </a:lnTo>
                  <a:lnTo>
                    <a:pt x="4845050" y="634491"/>
                  </a:lnTo>
                  <a:lnTo>
                    <a:pt x="4846066" y="634491"/>
                  </a:lnTo>
                  <a:lnTo>
                    <a:pt x="4847082" y="634491"/>
                  </a:lnTo>
                  <a:lnTo>
                    <a:pt x="4883150" y="634491"/>
                  </a:lnTo>
                  <a:lnTo>
                    <a:pt x="4903216" y="634491"/>
                  </a:lnTo>
                  <a:lnTo>
                    <a:pt x="4914265" y="634491"/>
                  </a:lnTo>
                  <a:lnTo>
                    <a:pt x="4915281" y="635380"/>
                  </a:lnTo>
                  <a:lnTo>
                    <a:pt x="4916297" y="634491"/>
                  </a:lnTo>
                  <a:lnTo>
                    <a:pt x="4918329" y="632713"/>
                  </a:lnTo>
                  <a:lnTo>
                    <a:pt x="4922266" y="630173"/>
                  </a:lnTo>
                  <a:lnTo>
                    <a:pt x="4924298" y="627506"/>
                  </a:lnTo>
                  <a:lnTo>
                    <a:pt x="4926330" y="623951"/>
                  </a:lnTo>
                  <a:lnTo>
                    <a:pt x="4927346" y="616076"/>
                  </a:lnTo>
                  <a:lnTo>
                    <a:pt x="4928362" y="613536"/>
                  </a:lnTo>
                  <a:lnTo>
                    <a:pt x="4929378" y="612647"/>
                  </a:lnTo>
                  <a:lnTo>
                    <a:pt x="4931283" y="614426"/>
                  </a:lnTo>
                  <a:lnTo>
                    <a:pt x="4932299" y="613536"/>
                  </a:lnTo>
                  <a:lnTo>
                    <a:pt x="4933315" y="612647"/>
                  </a:lnTo>
                  <a:lnTo>
                    <a:pt x="4935347" y="608202"/>
                  </a:lnTo>
                  <a:lnTo>
                    <a:pt x="4936363" y="607440"/>
                  </a:lnTo>
                  <a:lnTo>
                    <a:pt x="4937379" y="605662"/>
                  </a:lnTo>
                  <a:lnTo>
                    <a:pt x="4939411" y="607440"/>
                  </a:lnTo>
                  <a:lnTo>
                    <a:pt x="4940300" y="607440"/>
                  </a:lnTo>
                  <a:lnTo>
                    <a:pt x="4941316" y="607440"/>
                  </a:lnTo>
                  <a:lnTo>
                    <a:pt x="4943348" y="607440"/>
                  </a:lnTo>
                  <a:lnTo>
                    <a:pt x="4944364" y="607440"/>
                  </a:lnTo>
                  <a:lnTo>
                    <a:pt x="4945380" y="607440"/>
                  </a:lnTo>
                  <a:lnTo>
                    <a:pt x="4947412" y="608202"/>
                  </a:lnTo>
                  <a:lnTo>
                    <a:pt x="4948428" y="607440"/>
                  </a:lnTo>
                  <a:lnTo>
                    <a:pt x="4949317" y="604773"/>
                  </a:lnTo>
                  <a:lnTo>
                    <a:pt x="4950333" y="596899"/>
                  </a:lnTo>
                  <a:lnTo>
                    <a:pt x="4952365" y="593470"/>
                  </a:lnTo>
                  <a:lnTo>
                    <a:pt x="4953381" y="590803"/>
                  </a:lnTo>
                  <a:lnTo>
                    <a:pt x="4954397" y="589914"/>
                  </a:lnTo>
                  <a:lnTo>
                    <a:pt x="4956429" y="586358"/>
                  </a:lnTo>
                  <a:lnTo>
                    <a:pt x="4958234" y="581167"/>
                  </a:lnTo>
                  <a:lnTo>
                    <a:pt x="4960302" y="574166"/>
                  </a:lnTo>
                  <a:lnTo>
                    <a:pt x="4962179" y="566499"/>
                  </a:lnTo>
                  <a:lnTo>
                    <a:pt x="4963414" y="559307"/>
                  </a:lnTo>
                  <a:lnTo>
                    <a:pt x="4964777" y="551852"/>
                  </a:lnTo>
                  <a:lnTo>
                    <a:pt x="4965938" y="544337"/>
                  </a:lnTo>
                  <a:lnTo>
                    <a:pt x="4967075" y="537323"/>
                  </a:lnTo>
                  <a:lnTo>
                    <a:pt x="4968367" y="531367"/>
                  </a:lnTo>
                  <a:lnTo>
                    <a:pt x="4969383" y="524382"/>
                  </a:lnTo>
                  <a:lnTo>
                    <a:pt x="4970399" y="519937"/>
                  </a:lnTo>
                  <a:lnTo>
                    <a:pt x="4971415" y="517397"/>
                  </a:lnTo>
                  <a:lnTo>
                    <a:pt x="4972431" y="515619"/>
                  </a:lnTo>
                  <a:lnTo>
                    <a:pt x="4974463" y="517397"/>
                  </a:lnTo>
                  <a:lnTo>
                    <a:pt x="4975479" y="517397"/>
                  </a:lnTo>
                  <a:lnTo>
                    <a:pt x="4976495" y="517397"/>
                  </a:lnTo>
                  <a:lnTo>
                    <a:pt x="4978400" y="519175"/>
                  </a:lnTo>
                  <a:lnTo>
                    <a:pt x="4979416" y="517397"/>
                  </a:lnTo>
                  <a:lnTo>
                    <a:pt x="4980432" y="514730"/>
                  </a:lnTo>
                  <a:lnTo>
                    <a:pt x="4982464" y="506856"/>
                  </a:lnTo>
                  <a:lnTo>
                    <a:pt x="4983480" y="503427"/>
                  </a:lnTo>
                  <a:lnTo>
                    <a:pt x="4984496" y="501649"/>
                  </a:lnTo>
                  <a:lnTo>
                    <a:pt x="4986528" y="500760"/>
                  </a:lnTo>
                  <a:lnTo>
                    <a:pt x="4987417" y="496442"/>
                  </a:lnTo>
                  <a:lnTo>
                    <a:pt x="4988337" y="490182"/>
                  </a:lnTo>
                  <a:lnTo>
                    <a:pt x="4989449" y="482076"/>
                  </a:lnTo>
                  <a:lnTo>
                    <a:pt x="4990560" y="474136"/>
                  </a:lnTo>
                  <a:lnTo>
                    <a:pt x="4991481" y="468375"/>
                  </a:lnTo>
                  <a:lnTo>
                    <a:pt x="4991481" y="466724"/>
                  </a:lnTo>
                  <a:lnTo>
                    <a:pt x="4994529" y="469264"/>
                  </a:lnTo>
                  <a:lnTo>
                    <a:pt x="4995545" y="468375"/>
                  </a:lnTo>
                  <a:lnTo>
                    <a:pt x="4998466" y="465835"/>
                  </a:lnTo>
                  <a:lnTo>
                    <a:pt x="5004562" y="457961"/>
                  </a:lnTo>
                  <a:lnTo>
                    <a:pt x="5007483" y="454405"/>
                  </a:lnTo>
                  <a:lnTo>
                    <a:pt x="5009515" y="450976"/>
                  </a:lnTo>
                  <a:lnTo>
                    <a:pt x="5009515" y="448309"/>
                  </a:lnTo>
                  <a:lnTo>
                    <a:pt x="5010531" y="447420"/>
                  </a:lnTo>
                  <a:lnTo>
                    <a:pt x="5012563" y="446531"/>
                  </a:lnTo>
                  <a:lnTo>
                    <a:pt x="5013579" y="447420"/>
                  </a:lnTo>
                  <a:lnTo>
                    <a:pt x="5015611" y="447420"/>
                  </a:lnTo>
                  <a:lnTo>
                    <a:pt x="5016500" y="447420"/>
                  </a:lnTo>
                  <a:lnTo>
                    <a:pt x="5017516" y="449198"/>
                  </a:lnTo>
                  <a:lnTo>
                    <a:pt x="5018532" y="447420"/>
                  </a:lnTo>
                  <a:lnTo>
                    <a:pt x="5020564" y="446531"/>
                  </a:lnTo>
                  <a:lnTo>
                    <a:pt x="5021580" y="443102"/>
                  </a:lnTo>
                  <a:lnTo>
                    <a:pt x="5022596" y="440435"/>
                  </a:lnTo>
                  <a:lnTo>
                    <a:pt x="5024628" y="437895"/>
                  </a:lnTo>
                  <a:lnTo>
                    <a:pt x="5025644" y="434339"/>
                  </a:lnTo>
                  <a:lnTo>
                    <a:pt x="5026533" y="433450"/>
                  </a:lnTo>
                  <a:lnTo>
                    <a:pt x="5028565" y="432561"/>
                  </a:lnTo>
                  <a:lnTo>
                    <a:pt x="5029581" y="434339"/>
                  </a:lnTo>
                  <a:lnTo>
                    <a:pt x="5030597" y="433450"/>
                  </a:lnTo>
                  <a:lnTo>
                    <a:pt x="5031613" y="432561"/>
                  </a:lnTo>
                  <a:lnTo>
                    <a:pt x="5031613" y="428243"/>
                  </a:lnTo>
                  <a:lnTo>
                    <a:pt x="5034661" y="426465"/>
                  </a:lnTo>
                  <a:lnTo>
                    <a:pt x="5037582" y="423925"/>
                  </a:lnTo>
                  <a:lnTo>
                    <a:pt x="5043678" y="420369"/>
                  </a:lnTo>
                  <a:lnTo>
                    <a:pt x="5046599" y="419480"/>
                  </a:lnTo>
                  <a:lnTo>
                    <a:pt x="5048631" y="418591"/>
                  </a:lnTo>
                  <a:lnTo>
                    <a:pt x="5049647" y="419480"/>
                  </a:lnTo>
                  <a:lnTo>
                    <a:pt x="5050663" y="419480"/>
                  </a:lnTo>
                  <a:lnTo>
                    <a:pt x="5051679" y="419480"/>
                  </a:lnTo>
                  <a:lnTo>
                    <a:pt x="5059680" y="419480"/>
                  </a:lnTo>
                  <a:lnTo>
                    <a:pt x="5064633" y="420369"/>
                  </a:lnTo>
                  <a:lnTo>
                    <a:pt x="5065649" y="419480"/>
                  </a:lnTo>
                  <a:lnTo>
                    <a:pt x="5067681" y="417702"/>
                  </a:lnTo>
                  <a:lnTo>
                    <a:pt x="5068697" y="413384"/>
                  </a:lnTo>
                  <a:lnTo>
                    <a:pt x="5069713" y="411606"/>
                  </a:lnTo>
                  <a:lnTo>
                    <a:pt x="5071745" y="410717"/>
                  </a:lnTo>
                  <a:lnTo>
                    <a:pt x="5072761" y="411606"/>
                  </a:lnTo>
                  <a:lnTo>
                    <a:pt x="5073650" y="411606"/>
                  </a:lnTo>
                  <a:lnTo>
                    <a:pt x="5075682" y="411606"/>
                  </a:lnTo>
                  <a:lnTo>
                    <a:pt x="5102733" y="411606"/>
                  </a:lnTo>
                  <a:lnTo>
                    <a:pt x="5103749" y="412495"/>
                  </a:lnTo>
                  <a:lnTo>
                    <a:pt x="5105781" y="411606"/>
                  </a:lnTo>
                  <a:lnTo>
                    <a:pt x="5106797" y="410717"/>
                  </a:lnTo>
                  <a:lnTo>
                    <a:pt x="5111877" y="407288"/>
                  </a:lnTo>
                  <a:lnTo>
                    <a:pt x="5112766" y="404621"/>
                  </a:lnTo>
                  <a:lnTo>
                    <a:pt x="5114798" y="401954"/>
                  </a:lnTo>
                  <a:lnTo>
                    <a:pt x="5115814" y="398525"/>
                  </a:lnTo>
                  <a:lnTo>
                    <a:pt x="5116830" y="397636"/>
                  </a:lnTo>
                  <a:lnTo>
                    <a:pt x="5118862" y="395858"/>
                  </a:lnTo>
                  <a:lnTo>
                    <a:pt x="5119878" y="397636"/>
                  </a:lnTo>
                  <a:lnTo>
                    <a:pt x="5120894" y="397636"/>
                  </a:lnTo>
                  <a:lnTo>
                    <a:pt x="5128895" y="397636"/>
                  </a:lnTo>
                  <a:lnTo>
                    <a:pt x="5131816" y="395858"/>
                  </a:lnTo>
                  <a:lnTo>
                    <a:pt x="5141849" y="390651"/>
                  </a:lnTo>
                  <a:lnTo>
                    <a:pt x="5144897" y="389762"/>
                  </a:lnTo>
                  <a:lnTo>
                    <a:pt x="5145913" y="389762"/>
                  </a:lnTo>
                  <a:lnTo>
                    <a:pt x="5146929" y="390651"/>
                  </a:lnTo>
                  <a:lnTo>
                    <a:pt x="5148961" y="389762"/>
                  </a:lnTo>
                  <a:lnTo>
                    <a:pt x="5151882" y="387095"/>
                  </a:lnTo>
                  <a:lnTo>
                    <a:pt x="5159883" y="377570"/>
                  </a:lnTo>
                  <a:lnTo>
                    <a:pt x="5163947" y="374903"/>
                  </a:lnTo>
                  <a:lnTo>
                    <a:pt x="5169027" y="372236"/>
                  </a:lnTo>
                  <a:lnTo>
                    <a:pt x="5172964" y="376681"/>
                  </a:lnTo>
                  <a:lnTo>
                    <a:pt x="5176012" y="374903"/>
                  </a:lnTo>
                  <a:lnTo>
                    <a:pt x="5178933" y="374014"/>
                  </a:lnTo>
                  <a:lnTo>
                    <a:pt x="5178044" y="370585"/>
                  </a:lnTo>
                  <a:lnTo>
                    <a:pt x="5179949" y="367918"/>
                  </a:lnTo>
                  <a:lnTo>
                    <a:pt x="5181981" y="365251"/>
                  </a:lnTo>
                  <a:lnTo>
                    <a:pt x="5185029" y="361822"/>
                  </a:lnTo>
                  <a:lnTo>
                    <a:pt x="5188077" y="360044"/>
                  </a:lnTo>
                  <a:lnTo>
                    <a:pt x="5189982" y="359155"/>
                  </a:lnTo>
                  <a:lnTo>
                    <a:pt x="5193030" y="361822"/>
                  </a:lnTo>
                  <a:lnTo>
                    <a:pt x="5196078" y="360044"/>
                  </a:lnTo>
                  <a:lnTo>
                    <a:pt x="5198110" y="359155"/>
                  </a:lnTo>
                  <a:lnTo>
                    <a:pt x="5200015" y="353948"/>
                  </a:lnTo>
                  <a:lnTo>
                    <a:pt x="5204079" y="353059"/>
                  </a:lnTo>
                  <a:lnTo>
                    <a:pt x="5207127" y="351281"/>
                  </a:lnTo>
                  <a:lnTo>
                    <a:pt x="5213096" y="353059"/>
                  </a:lnTo>
                  <a:lnTo>
                    <a:pt x="5215128" y="353059"/>
                  </a:lnTo>
                  <a:lnTo>
                    <a:pt x="5217160" y="353059"/>
                  </a:lnTo>
                  <a:lnTo>
                    <a:pt x="5218049" y="353948"/>
                  </a:lnTo>
                  <a:lnTo>
                    <a:pt x="5219065" y="353059"/>
                  </a:lnTo>
                  <a:lnTo>
                    <a:pt x="5222113" y="351281"/>
                  </a:lnTo>
                  <a:lnTo>
                    <a:pt x="5228082" y="346963"/>
                  </a:lnTo>
                  <a:lnTo>
                    <a:pt x="5231130" y="345185"/>
                  </a:lnTo>
                  <a:lnTo>
                    <a:pt x="5233162" y="344296"/>
                  </a:lnTo>
                  <a:lnTo>
                    <a:pt x="5234178" y="346074"/>
                  </a:lnTo>
                  <a:lnTo>
                    <a:pt x="5235194" y="345185"/>
                  </a:lnTo>
                  <a:lnTo>
                    <a:pt x="5236210" y="344296"/>
                  </a:lnTo>
                  <a:lnTo>
                    <a:pt x="5237099" y="339089"/>
                  </a:lnTo>
                  <a:lnTo>
                    <a:pt x="5239131" y="338200"/>
                  </a:lnTo>
                  <a:lnTo>
                    <a:pt x="5239131" y="337311"/>
                  </a:lnTo>
                  <a:lnTo>
                    <a:pt x="5241163" y="338200"/>
                  </a:lnTo>
                  <a:lnTo>
                    <a:pt x="5243195" y="338200"/>
                  </a:lnTo>
                  <a:lnTo>
                    <a:pt x="5315331" y="338200"/>
                  </a:lnTo>
                  <a:lnTo>
                    <a:pt x="5316347" y="339089"/>
                  </a:lnTo>
                  <a:lnTo>
                    <a:pt x="5317363" y="338200"/>
                  </a:lnTo>
                  <a:lnTo>
                    <a:pt x="5319395" y="336422"/>
                  </a:lnTo>
                  <a:lnTo>
                    <a:pt x="5320411" y="331215"/>
                  </a:lnTo>
                  <a:lnTo>
                    <a:pt x="5321427" y="330326"/>
                  </a:lnTo>
                  <a:lnTo>
                    <a:pt x="5322443" y="328548"/>
                  </a:lnTo>
                  <a:lnTo>
                    <a:pt x="5324348" y="330326"/>
                  </a:lnTo>
                  <a:lnTo>
                    <a:pt x="5325364" y="330326"/>
                  </a:lnTo>
                  <a:lnTo>
                    <a:pt x="5334381" y="330326"/>
                  </a:lnTo>
                  <a:lnTo>
                    <a:pt x="5336413" y="331215"/>
                  </a:lnTo>
                  <a:lnTo>
                    <a:pt x="5337429" y="330326"/>
                  </a:lnTo>
                  <a:lnTo>
                    <a:pt x="5338445" y="328548"/>
                  </a:lnTo>
                  <a:lnTo>
                    <a:pt x="5339461" y="323341"/>
                  </a:lnTo>
                  <a:lnTo>
                    <a:pt x="5341493" y="322452"/>
                  </a:lnTo>
                  <a:lnTo>
                    <a:pt x="5342382" y="320674"/>
                  </a:lnTo>
                  <a:lnTo>
                    <a:pt x="5343398" y="322452"/>
                  </a:lnTo>
                  <a:lnTo>
                    <a:pt x="5345430" y="322452"/>
                  </a:lnTo>
                  <a:lnTo>
                    <a:pt x="5346446" y="322452"/>
                  </a:lnTo>
                  <a:lnTo>
                    <a:pt x="5347462" y="323341"/>
                  </a:lnTo>
                  <a:lnTo>
                    <a:pt x="5349494" y="322452"/>
                  </a:lnTo>
                  <a:lnTo>
                    <a:pt x="5351399" y="320674"/>
                  </a:lnTo>
                  <a:lnTo>
                    <a:pt x="5355463" y="315467"/>
                  </a:lnTo>
                  <a:lnTo>
                    <a:pt x="5357495" y="314578"/>
                  </a:lnTo>
                  <a:lnTo>
                    <a:pt x="5358511" y="312927"/>
                  </a:lnTo>
                  <a:lnTo>
                    <a:pt x="5359527" y="314578"/>
                  </a:lnTo>
                  <a:lnTo>
                    <a:pt x="5360543" y="314578"/>
                  </a:lnTo>
                  <a:lnTo>
                    <a:pt x="5366512" y="314578"/>
                  </a:lnTo>
                  <a:lnTo>
                    <a:pt x="5398643" y="314578"/>
                  </a:lnTo>
                  <a:lnTo>
                    <a:pt x="5401564" y="314578"/>
                  </a:lnTo>
                  <a:lnTo>
                    <a:pt x="5402580" y="315467"/>
                  </a:lnTo>
                  <a:lnTo>
                    <a:pt x="5404612" y="314578"/>
                  </a:lnTo>
                  <a:lnTo>
                    <a:pt x="5405628" y="312927"/>
                  </a:lnTo>
                  <a:lnTo>
                    <a:pt x="5406644" y="307593"/>
                  </a:lnTo>
                  <a:lnTo>
                    <a:pt x="5407660" y="305942"/>
                  </a:lnTo>
                  <a:lnTo>
                    <a:pt x="5409565" y="304164"/>
                  </a:lnTo>
                  <a:lnTo>
                    <a:pt x="5410581" y="305942"/>
                  </a:lnTo>
                  <a:lnTo>
                    <a:pt x="5411597" y="305942"/>
                  </a:lnTo>
                  <a:lnTo>
                    <a:pt x="5421630" y="305942"/>
                  </a:lnTo>
                  <a:lnTo>
                    <a:pt x="5464810" y="305942"/>
                  </a:lnTo>
                  <a:lnTo>
                    <a:pt x="5507863" y="305942"/>
                  </a:lnTo>
                  <a:lnTo>
                    <a:pt x="5508879" y="307593"/>
                  </a:lnTo>
                  <a:lnTo>
                    <a:pt x="5509895" y="305942"/>
                  </a:lnTo>
                  <a:lnTo>
                    <a:pt x="5511927" y="304164"/>
                  </a:lnTo>
                  <a:lnTo>
                    <a:pt x="5510911" y="298068"/>
                  </a:lnTo>
                  <a:lnTo>
                    <a:pt x="5513959" y="296290"/>
                  </a:lnTo>
                  <a:lnTo>
                    <a:pt x="5517896" y="294512"/>
                  </a:lnTo>
                  <a:lnTo>
                    <a:pt x="5526913" y="296290"/>
                  </a:lnTo>
                  <a:lnTo>
                    <a:pt x="5529961" y="296290"/>
                  </a:lnTo>
                  <a:lnTo>
                    <a:pt x="5562981" y="296290"/>
                  </a:lnTo>
                  <a:lnTo>
                    <a:pt x="5563997" y="298068"/>
                  </a:lnTo>
                  <a:lnTo>
                    <a:pt x="5565013" y="296290"/>
                  </a:lnTo>
                  <a:lnTo>
                    <a:pt x="5566029" y="294512"/>
                  </a:lnTo>
                  <a:lnTo>
                    <a:pt x="5568061" y="288416"/>
                  </a:lnTo>
                  <a:lnTo>
                    <a:pt x="5569077" y="286638"/>
                  </a:lnTo>
                  <a:lnTo>
                    <a:pt x="5570093" y="285749"/>
                  </a:lnTo>
                  <a:lnTo>
                    <a:pt x="5571998" y="286638"/>
                  </a:lnTo>
                  <a:lnTo>
                    <a:pt x="5573014" y="286638"/>
                  </a:lnTo>
                  <a:lnTo>
                    <a:pt x="5574030" y="286638"/>
                  </a:lnTo>
                  <a:lnTo>
                    <a:pt x="5576062" y="288416"/>
                  </a:lnTo>
                  <a:lnTo>
                    <a:pt x="5577078" y="286638"/>
                  </a:lnTo>
                  <a:lnTo>
                    <a:pt x="5578094" y="284860"/>
                  </a:lnTo>
                  <a:lnTo>
                    <a:pt x="5579110" y="278764"/>
                  </a:lnTo>
                  <a:lnTo>
                    <a:pt x="5581142" y="276986"/>
                  </a:lnTo>
                  <a:lnTo>
                    <a:pt x="5582031" y="275335"/>
                  </a:lnTo>
                  <a:lnTo>
                    <a:pt x="5584063" y="276986"/>
                  </a:lnTo>
                  <a:lnTo>
                    <a:pt x="5585079" y="276986"/>
                  </a:lnTo>
                  <a:lnTo>
                    <a:pt x="5598160" y="276986"/>
                  </a:lnTo>
                  <a:lnTo>
                    <a:pt x="5600192" y="277875"/>
                  </a:lnTo>
                  <a:lnTo>
                    <a:pt x="5601081" y="276986"/>
                  </a:lnTo>
                  <a:lnTo>
                    <a:pt x="5602097" y="275335"/>
                  </a:lnTo>
                  <a:lnTo>
                    <a:pt x="5603113" y="268350"/>
                  </a:lnTo>
                  <a:lnTo>
                    <a:pt x="5604129" y="266572"/>
                  </a:lnTo>
                  <a:lnTo>
                    <a:pt x="5605145" y="264794"/>
                  </a:lnTo>
                  <a:lnTo>
                    <a:pt x="5607177" y="266572"/>
                  </a:lnTo>
                  <a:lnTo>
                    <a:pt x="5608193" y="266572"/>
                  </a:lnTo>
                  <a:lnTo>
                    <a:pt x="5617210" y="266572"/>
                  </a:lnTo>
                  <a:lnTo>
                    <a:pt x="5619242" y="268350"/>
                  </a:lnTo>
                  <a:lnTo>
                    <a:pt x="5620131" y="266572"/>
                  </a:lnTo>
                  <a:lnTo>
                    <a:pt x="5621147" y="264794"/>
                  </a:lnTo>
                  <a:lnTo>
                    <a:pt x="5623179" y="257809"/>
                  </a:lnTo>
                  <a:lnTo>
                    <a:pt x="5624195" y="256031"/>
                  </a:lnTo>
                  <a:lnTo>
                    <a:pt x="5625211" y="254380"/>
                  </a:lnTo>
                  <a:lnTo>
                    <a:pt x="5627243" y="256031"/>
                  </a:lnTo>
                  <a:lnTo>
                    <a:pt x="5628259" y="256031"/>
                  </a:lnTo>
                  <a:lnTo>
                    <a:pt x="5629275" y="256031"/>
                  </a:lnTo>
                  <a:lnTo>
                    <a:pt x="5631180" y="256031"/>
                  </a:lnTo>
                  <a:lnTo>
                    <a:pt x="5632196" y="256031"/>
                  </a:lnTo>
                  <a:lnTo>
                    <a:pt x="5633212" y="256031"/>
                  </a:lnTo>
                  <a:lnTo>
                    <a:pt x="5634228" y="256031"/>
                  </a:lnTo>
                  <a:lnTo>
                    <a:pt x="5636260" y="256031"/>
                  </a:lnTo>
                  <a:lnTo>
                    <a:pt x="5637276" y="256031"/>
                  </a:lnTo>
                  <a:lnTo>
                    <a:pt x="5638292" y="256031"/>
                  </a:lnTo>
                  <a:lnTo>
                    <a:pt x="5640197" y="256031"/>
                  </a:lnTo>
                  <a:lnTo>
                    <a:pt x="5641213" y="256031"/>
                  </a:lnTo>
                  <a:lnTo>
                    <a:pt x="5642229" y="256031"/>
                  </a:lnTo>
                  <a:lnTo>
                    <a:pt x="5644261" y="256031"/>
                  </a:lnTo>
                  <a:lnTo>
                    <a:pt x="5647309" y="257809"/>
                  </a:lnTo>
                  <a:lnTo>
                    <a:pt x="5648325" y="256031"/>
                  </a:lnTo>
                  <a:lnTo>
                    <a:pt x="5649214" y="252602"/>
                  </a:lnTo>
                  <a:lnTo>
                    <a:pt x="5650230" y="237743"/>
                  </a:lnTo>
                  <a:lnTo>
                    <a:pt x="5651246" y="233298"/>
                  </a:lnTo>
                  <a:lnTo>
                    <a:pt x="5652262" y="231647"/>
                  </a:lnTo>
                  <a:lnTo>
                    <a:pt x="5655310" y="233298"/>
                  </a:lnTo>
                  <a:lnTo>
                    <a:pt x="5655310" y="233298"/>
                  </a:lnTo>
                  <a:lnTo>
                    <a:pt x="5668264" y="233298"/>
                  </a:lnTo>
                  <a:lnTo>
                    <a:pt x="5670296" y="235076"/>
                  </a:lnTo>
                  <a:lnTo>
                    <a:pt x="5671312" y="233298"/>
                  </a:lnTo>
                  <a:lnTo>
                    <a:pt x="5672328" y="231647"/>
                  </a:lnTo>
                  <a:lnTo>
                    <a:pt x="5674360" y="223774"/>
                  </a:lnTo>
                  <a:lnTo>
                    <a:pt x="5675376" y="221995"/>
                  </a:lnTo>
                  <a:lnTo>
                    <a:pt x="5676392" y="220217"/>
                  </a:lnTo>
                  <a:lnTo>
                    <a:pt x="5678297" y="223774"/>
                  </a:lnTo>
                  <a:lnTo>
                    <a:pt x="5679313" y="221995"/>
                  </a:lnTo>
                  <a:lnTo>
                    <a:pt x="5680329" y="219328"/>
                  </a:lnTo>
                  <a:lnTo>
                    <a:pt x="5681345" y="214121"/>
                  </a:lnTo>
                  <a:lnTo>
                    <a:pt x="5683377" y="209803"/>
                  </a:lnTo>
                  <a:lnTo>
                    <a:pt x="5684393" y="206248"/>
                  </a:lnTo>
                  <a:lnTo>
                    <a:pt x="5686425" y="200151"/>
                  </a:lnTo>
                  <a:lnTo>
                    <a:pt x="5687314" y="198374"/>
                  </a:lnTo>
                  <a:lnTo>
                    <a:pt x="5688330" y="196595"/>
                  </a:lnTo>
                  <a:lnTo>
                    <a:pt x="5690362" y="198374"/>
                  </a:lnTo>
                  <a:lnTo>
                    <a:pt x="5691378" y="198374"/>
                  </a:lnTo>
                  <a:lnTo>
                    <a:pt x="5774563" y="198374"/>
                  </a:lnTo>
                  <a:lnTo>
                    <a:pt x="5776595" y="199262"/>
                  </a:lnTo>
                  <a:lnTo>
                    <a:pt x="5783580" y="171323"/>
                  </a:lnTo>
                  <a:lnTo>
                    <a:pt x="5785612" y="169544"/>
                  </a:lnTo>
                  <a:lnTo>
                    <a:pt x="5785612" y="167766"/>
                  </a:lnTo>
                  <a:lnTo>
                    <a:pt x="5788660" y="170433"/>
                  </a:lnTo>
                  <a:lnTo>
                    <a:pt x="5789676" y="169544"/>
                  </a:lnTo>
                  <a:lnTo>
                    <a:pt x="5790692" y="166877"/>
                  </a:lnTo>
                  <a:lnTo>
                    <a:pt x="5791708" y="157352"/>
                  </a:lnTo>
                  <a:lnTo>
                    <a:pt x="5793613" y="154686"/>
                  </a:lnTo>
                  <a:lnTo>
                    <a:pt x="5793613" y="152907"/>
                  </a:lnTo>
                  <a:lnTo>
                    <a:pt x="5796661" y="154686"/>
                  </a:lnTo>
                  <a:lnTo>
                    <a:pt x="5798693" y="154686"/>
                  </a:lnTo>
                  <a:lnTo>
                    <a:pt x="5799709" y="154686"/>
                  </a:lnTo>
                  <a:lnTo>
                    <a:pt x="5800725" y="154686"/>
                  </a:lnTo>
                  <a:lnTo>
                    <a:pt x="5802630" y="154686"/>
                  </a:lnTo>
                  <a:lnTo>
                    <a:pt x="5803646" y="154686"/>
                  </a:lnTo>
                  <a:lnTo>
                    <a:pt x="5804662" y="154686"/>
                  </a:lnTo>
                  <a:lnTo>
                    <a:pt x="5805678" y="154686"/>
                  </a:lnTo>
                  <a:lnTo>
                    <a:pt x="5807710" y="154686"/>
                  </a:lnTo>
                  <a:lnTo>
                    <a:pt x="5808726" y="154686"/>
                  </a:lnTo>
                  <a:lnTo>
                    <a:pt x="5810758" y="154686"/>
                  </a:lnTo>
                  <a:lnTo>
                    <a:pt x="5811647" y="154686"/>
                  </a:lnTo>
                  <a:lnTo>
                    <a:pt x="5812663" y="154686"/>
                  </a:lnTo>
                  <a:lnTo>
                    <a:pt x="5813679" y="154686"/>
                  </a:lnTo>
                  <a:lnTo>
                    <a:pt x="5815711" y="154686"/>
                  </a:lnTo>
                  <a:lnTo>
                    <a:pt x="5816727" y="154686"/>
                  </a:lnTo>
                  <a:lnTo>
                    <a:pt x="5817743" y="154686"/>
                  </a:lnTo>
                  <a:lnTo>
                    <a:pt x="5819775" y="154686"/>
                  </a:lnTo>
                  <a:lnTo>
                    <a:pt x="5820791" y="154686"/>
                  </a:lnTo>
                  <a:lnTo>
                    <a:pt x="5821680" y="154686"/>
                  </a:lnTo>
                  <a:lnTo>
                    <a:pt x="5823712" y="154686"/>
                  </a:lnTo>
                  <a:lnTo>
                    <a:pt x="5824728" y="154686"/>
                  </a:lnTo>
                  <a:lnTo>
                    <a:pt x="5825744" y="154686"/>
                  </a:lnTo>
                  <a:lnTo>
                    <a:pt x="5827776" y="154686"/>
                  </a:lnTo>
                  <a:lnTo>
                    <a:pt x="5828792" y="154686"/>
                  </a:lnTo>
                  <a:lnTo>
                    <a:pt x="5829808" y="154686"/>
                  </a:lnTo>
                  <a:lnTo>
                    <a:pt x="5830697" y="154686"/>
                  </a:lnTo>
                  <a:lnTo>
                    <a:pt x="5832729" y="154686"/>
                  </a:lnTo>
                  <a:lnTo>
                    <a:pt x="5835777" y="156463"/>
                  </a:lnTo>
                  <a:lnTo>
                    <a:pt x="5836793" y="154686"/>
                  </a:lnTo>
                  <a:lnTo>
                    <a:pt x="5837809" y="151129"/>
                  </a:lnTo>
                  <a:lnTo>
                    <a:pt x="5838825" y="138937"/>
                  </a:lnTo>
                  <a:lnTo>
                    <a:pt x="5840730" y="136398"/>
                  </a:lnTo>
                  <a:lnTo>
                    <a:pt x="5840730" y="134619"/>
                  </a:lnTo>
                  <a:lnTo>
                    <a:pt x="5843778" y="136398"/>
                  </a:lnTo>
                  <a:lnTo>
                    <a:pt x="5843778" y="136398"/>
                  </a:lnTo>
                  <a:lnTo>
                    <a:pt x="5849747" y="136398"/>
                  </a:lnTo>
                  <a:lnTo>
                    <a:pt x="5853811" y="136398"/>
                  </a:lnTo>
                  <a:lnTo>
                    <a:pt x="5857875" y="138937"/>
                  </a:lnTo>
                  <a:lnTo>
                    <a:pt x="5859780" y="136398"/>
                  </a:lnTo>
                  <a:lnTo>
                    <a:pt x="5861812" y="132841"/>
                  </a:lnTo>
                  <a:lnTo>
                    <a:pt x="5862828" y="119761"/>
                  </a:lnTo>
                  <a:lnTo>
                    <a:pt x="5863844" y="116204"/>
                  </a:lnTo>
                  <a:lnTo>
                    <a:pt x="5864860" y="115315"/>
                  </a:lnTo>
                  <a:lnTo>
                    <a:pt x="5866892" y="116204"/>
                  </a:lnTo>
                  <a:lnTo>
                    <a:pt x="5867908" y="116204"/>
                  </a:lnTo>
                  <a:lnTo>
                    <a:pt x="5891911" y="116204"/>
                  </a:lnTo>
                  <a:lnTo>
                    <a:pt x="5894959" y="117982"/>
                  </a:lnTo>
                  <a:lnTo>
                    <a:pt x="5894959" y="116204"/>
                  </a:lnTo>
                  <a:lnTo>
                    <a:pt x="5896991" y="113664"/>
                  </a:lnTo>
                  <a:lnTo>
                    <a:pt x="5897880" y="98805"/>
                  </a:lnTo>
                  <a:lnTo>
                    <a:pt x="5898896" y="95250"/>
                  </a:lnTo>
                  <a:lnTo>
                    <a:pt x="5899912" y="93471"/>
                  </a:lnTo>
                  <a:lnTo>
                    <a:pt x="5902960" y="95250"/>
                  </a:lnTo>
                  <a:lnTo>
                    <a:pt x="5902960" y="95250"/>
                  </a:lnTo>
                  <a:lnTo>
                    <a:pt x="5924042" y="95250"/>
                  </a:lnTo>
                  <a:lnTo>
                    <a:pt x="5926074" y="97027"/>
                  </a:lnTo>
                  <a:lnTo>
                    <a:pt x="5926963" y="95250"/>
                  </a:lnTo>
                  <a:lnTo>
                    <a:pt x="5927979" y="91820"/>
                  </a:lnTo>
                  <a:lnTo>
                    <a:pt x="5928995" y="76073"/>
                  </a:lnTo>
                  <a:lnTo>
                    <a:pt x="5931027" y="72516"/>
                  </a:lnTo>
                  <a:lnTo>
                    <a:pt x="5931027" y="70738"/>
                  </a:lnTo>
                  <a:lnTo>
                    <a:pt x="5934075" y="72516"/>
                  </a:lnTo>
                  <a:lnTo>
                    <a:pt x="5935091" y="72516"/>
                  </a:lnTo>
                  <a:lnTo>
                    <a:pt x="5938012" y="74294"/>
                  </a:lnTo>
                  <a:lnTo>
                    <a:pt x="5938012" y="72516"/>
                  </a:lnTo>
                  <a:lnTo>
                    <a:pt x="5941060" y="68199"/>
                  </a:lnTo>
                  <a:lnTo>
                    <a:pt x="5944108" y="53339"/>
                  </a:lnTo>
                  <a:lnTo>
                    <a:pt x="5946013" y="48894"/>
                  </a:lnTo>
                  <a:lnTo>
                    <a:pt x="5947029" y="47243"/>
                  </a:lnTo>
                  <a:lnTo>
                    <a:pt x="5950077" y="50673"/>
                  </a:lnTo>
                  <a:lnTo>
                    <a:pt x="5950077" y="48894"/>
                  </a:lnTo>
                  <a:lnTo>
                    <a:pt x="5952109" y="45465"/>
                  </a:lnTo>
                  <a:lnTo>
                    <a:pt x="5953125" y="29717"/>
                  </a:lnTo>
                  <a:lnTo>
                    <a:pt x="5954141" y="26162"/>
                  </a:lnTo>
                  <a:lnTo>
                    <a:pt x="5955030" y="24511"/>
                  </a:lnTo>
                  <a:lnTo>
                    <a:pt x="5957062" y="26162"/>
                  </a:lnTo>
                  <a:lnTo>
                    <a:pt x="5958078" y="26162"/>
                  </a:lnTo>
                  <a:lnTo>
                    <a:pt x="5959094" y="26162"/>
                  </a:lnTo>
                  <a:lnTo>
                    <a:pt x="5961126" y="27939"/>
                  </a:lnTo>
                  <a:lnTo>
                    <a:pt x="5962142" y="26162"/>
                  </a:lnTo>
                  <a:lnTo>
                    <a:pt x="5964830" y="21137"/>
                  </a:lnTo>
                  <a:lnTo>
                    <a:pt x="5968126" y="13970"/>
                  </a:lnTo>
                  <a:lnTo>
                    <a:pt x="5971446" y="6802"/>
                  </a:lnTo>
                  <a:lnTo>
                    <a:pt x="5974207" y="1777"/>
                  </a:lnTo>
                  <a:lnTo>
                    <a:pt x="5975096" y="0"/>
                  </a:lnTo>
                  <a:lnTo>
                    <a:pt x="5977128" y="1777"/>
                  </a:lnTo>
                  <a:lnTo>
                    <a:pt x="6023229" y="1777"/>
                  </a:lnTo>
                  <a:lnTo>
                    <a:pt x="6086475" y="1777"/>
                  </a:lnTo>
                  <a:lnTo>
                    <a:pt x="6169660" y="1777"/>
                  </a:lnTo>
                  <a:lnTo>
                    <a:pt x="6170676" y="1777"/>
                  </a:lnTo>
                </a:path>
              </a:pathLst>
            </a:custGeom>
            <a:ln w="19049">
              <a:solidFill>
                <a:srgbClr val="0018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grpSp>
      <p:sp>
        <p:nvSpPr>
          <p:cNvPr id="21" name="object 21"/>
          <p:cNvSpPr txBox="1"/>
          <p:nvPr/>
        </p:nvSpPr>
        <p:spPr>
          <a:xfrm>
            <a:off x="5303115" y="4711065"/>
            <a:ext cx="9207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0" normalizeH="0" baseline="0" noProof="0" dirty="0">
                <a:ln>
                  <a:noFill/>
                </a:ln>
                <a:solidFill>
                  <a:srgbClr val="001864"/>
                </a:solidFill>
                <a:effectLst/>
                <a:uLnTx/>
                <a:uFillTx/>
                <a:latin typeface="Arial"/>
                <a:ea typeface="+mn-ea"/>
                <a:cs typeface="Arial"/>
              </a:rPr>
              <a:t>5</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2" name="object 22"/>
          <p:cNvSpPr txBox="1"/>
          <p:nvPr/>
        </p:nvSpPr>
        <p:spPr>
          <a:xfrm>
            <a:off x="5237202" y="4371847"/>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10</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3" name="object 23"/>
          <p:cNvSpPr txBox="1"/>
          <p:nvPr/>
        </p:nvSpPr>
        <p:spPr>
          <a:xfrm>
            <a:off x="5237202" y="4029582"/>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15</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4" name="object 24"/>
          <p:cNvSpPr txBox="1"/>
          <p:nvPr/>
        </p:nvSpPr>
        <p:spPr>
          <a:xfrm>
            <a:off x="5237202" y="3695827"/>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20</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5" name="object 25"/>
          <p:cNvSpPr txBox="1"/>
          <p:nvPr/>
        </p:nvSpPr>
        <p:spPr>
          <a:xfrm>
            <a:off x="5237202" y="3345560"/>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25</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6" name="object 26"/>
          <p:cNvSpPr txBox="1"/>
          <p:nvPr/>
        </p:nvSpPr>
        <p:spPr>
          <a:xfrm>
            <a:off x="5237202" y="2670428"/>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35</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7" name="object 27"/>
          <p:cNvSpPr txBox="1"/>
          <p:nvPr/>
        </p:nvSpPr>
        <p:spPr>
          <a:xfrm>
            <a:off x="5237202" y="2332735"/>
            <a:ext cx="15684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40</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8" name="object 28"/>
          <p:cNvSpPr txBox="1"/>
          <p:nvPr/>
        </p:nvSpPr>
        <p:spPr>
          <a:xfrm>
            <a:off x="5237202" y="3009722"/>
            <a:ext cx="156845" cy="1631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30</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29" name="object 29"/>
          <p:cNvSpPr txBox="1"/>
          <p:nvPr/>
        </p:nvSpPr>
        <p:spPr>
          <a:xfrm>
            <a:off x="5303115" y="5025008"/>
            <a:ext cx="92075"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0" normalizeH="0" baseline="0" noProof="0" dirty="0">
                <a:ln>
                  <a:noFill/>
                </a:ln>
                <a:solidFill>
                  <a:srgbClr val="001864"/>
                </a:solidFill>
                <a:effectLst/>
                <a:uLnTx/>
                <a:uFillTx/>
                <a:latin typeface="Arial"/>
                <a:ea typeface="+mn-ea"/>
                <a:cs typeface="Arial"/>
              </a:rPr>
              <a:t>0</a:t>
            </a:r>
            <a:endParaRPr kumimoji="0" sz="900" b="0" i="0" u="none" strike="noStrike" kern="1200" cap="none" spc="0" normalizeH="0" baseline="0" noProof="0">
              <a:ln>
                <a:noFill/>
              </a:ln>
              <a:solidFill>
                <a:srgbClr val="000000"/>
              </a:solidFill>
              <a:effectLst/>
              <a:uLnTx/>
              <a:uFillTx/>
              <a:latin typeface="Arial"/>
              <a:ea typeface="+mn-ea"/>
              <a:cs typeface="Arial"/>
            </a:endParaRPr>
          </a:p>
        </p:txBody>
      </p:sp>
      <p:sp>
        <p:nvSpPr>
          <p:cNvPr id="30" name="object 30"/>
          <p:cNvSpPr txBox="1"/>
          <p:nvPr/>
        </p:nvSpPr>
        <p:spPr>
          <a:xfrm>
            <a:off x="10596856" y="2828925"/>
            <a:ext cx="68389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0" normalizeH="0" baseline="0" noProof="0" dirty="0">
                <a:ln>
                  <a:noFill/>
                </a:ln>
                <a:solidFill>
                  <a:srgbClr val="868686"/>
                </a:solidFill>
                <a:effectLst/>
                <a:uLnTx/>
                <a:uFillTx/>
                <a:latin typeface="Arial"/>
                <a:ea typeface="+mn-ea"/>
                <a:cs typeface="Arial"/>
              </a:rPr>
              <a:t>Placebo</a:t>
            </a:r>
            <a:endParaRPr kumimoji="0" sz="14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10" normalizeH="0" baseline="0" noProof="0" dirty="0">
                <a:ln>
                  <a:noFill/>
                </a:ln>
                <a:solidFill>
                  <a:srgbClr val="868686"/>
                </a:solidFill>
                <a:effectLst/>
                <a:uLnTx/>
                <a:uFillTx/>
                <a:latin typeface="Arial"/>
                <a:ea typeface="+mn-ea"/>
                <a:cs typeface="Arial"/>
              </a:rPr>
              <a:t>23.2%</a:t>
            </a:r>
            <a:endParaRPr kumimoji="0" sz="1400" b="0" i="0" u="none" strike="noStrike" kern="1200" cap="none" spc="0" normalizeH="0" baseline="0" noProof="0">
              <a:ln>
                <a:noFill/>
              </a:ln>
              <a:solidFill>
                <a:srgbClr val="000000"/>
              </a:solidFill>
              <a:effectLst/>
              <a:uLnTx/>
              <a:uFillTx/>
              <a:latin typeface="Arial"/>
              <a:ea typeface="+mn-ea"/>
              <a:cs typeface="Arial"/>
            </a:endParaRPr>
          </a:p>
        </p:txBody>
      </p:sp>
      <p:sp>
        <p:nvSpPr>
          <p:cNvPr id="31" name="object 31"/>
          <p:cNvSpPr txBox="1"/>
          <p:nvPr/>
        </p:nvSpPr>
        <p:spPr>
          <a:xfrm>
            <a:off x="5765776" y="2586050"/>
            <a:ext cx="2264410"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30" normalizeH="0" baseline="0" noProof="0" dirty="0">
                <a:ln>
                  <a:noFill/>
                </a:ln>
                <a:solidFill>
                  <a:srgbClr val="001864"/>
                </a:solidFill>
                <a:effectLst/>
                <a:uLnTx/>
                <a:uFillTx/>
                <a:latin typeface="Arial Black"/>
                <a:ea typeface="+mn-ea"/>
                <a:cs typeface="Arial Black"/>
              </a:rPr>
              <a:t>HR</a:t>
            </a:r>
            <a:r>
              <a:rPr kumimoji="0" sz="1400" b="0" i="0" u="none" strike="noStrike" kern="1200" cap="none" spc="-105" normalizeH="0" baseline="0" noProof="0" dirty="0">
                <a:ln>
                  <a:noFill/>
                </a:ln>
                <a:solidFill>
                  <a:srgbClr val="001864"/>
                </a:solidFill>
                <a:effectLst/>
                <a:uLnTx/>
                <a:uFillTx/>
                <a:latin typeface="Arial Black"/>
                <a:ea typeface="+mn-ea"/>
                <a:cs typeface="Arial Black"/>
              </a:rPr>
              <a:t> </a:t>
            </a:r>
            <a:r>
              <a:rPr kumimoji="0" sz="1400" b="0" i="0" u="none" strike="noStrike" kern="1200" cap="none" spc="-130" normalizeH="0" baseline="0" noProof="0" dirty="0">
                <a:ln>
                  <a:noFill/>
                </a:ln>
                <a:solidFill>
                  <a:srgbClr val="001864"/>
                </a:solidFill>
                <a:effectLst/>
                <a:uLnTx/>
                <a:uFillTx/>
                <a:latin typeface="Arial Black"/>
                <a:ea typeface="+mn-ea"/>
                <a:cs typeface="Arial Black"/>
              </a:rPr>
              <a:t>0.76</a:t>
            </a:r>
            <a:r>
              <a:rPr kumimoji="0" sz="1400" b="0" i="0" u="none" strike="noStrike" kern="1200" cap="none" spc="-105" normalizeH="0" baseline="0" noProof="0" dirty="0">
                <a:ln>
                  <a:noFill/>
                </a:ln>
                <a:solidFill>
                  <a:srgbClr val="001864"/>
                </a:solidFill>
                <a:effectLst/>
                <a:uLnTx/>
                <a:uFillTx/>
                <a:latin typeface="Arial Black"/>
                <a:ea typeface="+mn-ea"/>
                <a:cs typeface="Arial Black"/>
              </a:rPr>
              <a:t> </a:t>
            </a:r>
            <a:r>
              <a:rPr kumimoji="0" sz="1400" b="0" i="0" u="none" strike="noStrike" kern="1200" cap="none" spc="-10" normalizeH="0" baseline="0" noProof="0" dirty="0">
                <a:ln>
                  <a:noFill/>
                </a:ln>
                <a:solidFill>
                  <a:srgbClr val="001864"/>
                </a:solidFill>
                <a:effectLst/>
                <a:uLnTx/>
                <a:uFillTx/>
                <a:latin typeface="Arial"/>
                <a:ea typeface="+mn-ea"/>
                <a:cs typeface="Arial"/>
              </a:rPr>
              <a:t>(95%</a:t>
            </a:r>
            <a:r>
              <a:rPr kumimoji="0" sz="1400" b="0" i="0" u="none" strike="noStrike" kern="1200" cap="none" spc="-25" normalizeH="0" baseline="0" noProof="0" dirty="0">
                <a:ln>
                  <a:noFill/>
                </a:ln>
                <a:solidFill>
                  <a:srgbClr val="001864"/>
                </a:solidFill>
                <a:effectLst/>
                <a:uLnTx/>
                <a:uFillTx/>
                <a:latin typeface="Arial"/>
                <a:ea typeface="+mn-ea"/>
                <a:cs typeface="Arial"/>
              </a:rPr>
              <a:t> </a:t>
            </a:r>
            <a:r>
              <a:rPr kumimoji="0" sz="1400" b="0" i="0" u="none" strike="noStrike" kern="1200" cap="none" spc="0" normalizeH="0" baseline="0" noProof="0" dirty="0">
                <a:ln>
                  <a:noFill/>
                </a:ln>
                <a:solidFill>
                  <a:srgbClr val="001864"/>
                </a:solidFill>
                <a:effectLst/>
                <a:uLnTx/>
                <a:uFillTx/>
                <a:latin typeface="Arial"/>
                <a:ea typeface="+mn-ea"/>
                <a:cs typeface="Arial"/>
              </a:rPr>
              <a:t>CI</a:t>
            </a:r>
            <a:r>
              <a:rPr kumimoji="0" sz="1400" b="0" i="0" u="none" strike="noStrike" kern="1200" cap="none" spc="-20" normalizeH="0" baseline="0" noProof="0" dirty="0">
                <a:ln>
                  <a:noFill/>
                </a:ln>
                <a:solidFill>
                  <a:srgbClr val="001864"/>
                </a:solidFill>
                <a:effectLst/>
                <a:uLnTx/>
                <a:uFillTx/>
                <a:latin typeface="Arial"/>
                <a:ea typeface="+mn-ea"/>
                <a:cs typeface="Arial"/>
              </a:rPr>
              <a:t> </a:t>
            </a:r>
            <a:r>
              <a:rPr kumimoji="0" sz="1400" b="0" i="0" u="none" strike="noStrike" kern="1200" cap="none" spc="0" normalizeH="0" baseline="0" noProof="0" dirty="0">
                <a:ln>
                  <a:noFill/>
                </a:ln>
                <a:solidFill>
                  <a:srgbClr val="001864"/>
                </a:solidFill>
                <a:effectLst/>
                <a:uLnTx/>
                <a:uFillTx/>
                <a:latin typeface="Arial"/>
                <a:ea typeface="+mn-ea"/>
                <a:cs typeface="Arial"/>
              </a:rPr>
              <a:t>0.66,</a:t>
            </a:r>
            <a:r>
              <a:rPr kumimoji="0" sz="1400" b="0" i="0" u="none" strike="noStrike" kern="1200" cap="none" spc="-20" normalizeH="0" baseline="0" noProof="0" dirty="0">
                <a:ln>
                  <a:noFill/>
                </a:ln>
                <a:solidFill>
                  <a:srgbClr val="001864"/>
                </a:solidFill>
                <a:effectLst/>
                <a:uLnTx/>
                <a:uFillTx/>
                <a:latin typeface="Arial"/>
                <a:ea typeface="+mn-ea"/>
                <a:cs typeface="Arial"/>
              </a:rPr>
              <a:t> </a:t>
            </a:r>
            <a:r>
              <a:rPr kumimoji="0" sz="1400" b="0" i="0" u="none" strike="noStrike" kern="1200" cap="none" spc="-10" normalizeH="0" baseline="0" noProof="0" dirty="0">
                <a:ln>
                  <a:noFill/>
                </a:ln>
                <a:solidFill>
                  <a:srgbClr val="001864"/>
                </a:solidFill>
                <a:effectLst/>
                <a:uLnTx/>
                <a:uFillTx/>
                <a:latin typeface="Arial"/>
                <a:ea typeface="+mn-ea"/>
                <a:cs typeface="Arial"/>
              </a:rPr>
              <a:t>0.88)</a:t>
            </a:r>
            <a:endParaRPr kumimoji="0" sz="14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10" normalizeH="0" baseline="0" noProof="0" dirty="0">
                <a:ln>
                  <a:noFill/>
                </a:ln>
                <a:solidFill>
                  <a:srgbClr val="001864"/>
                </a:solidFill>
                <a:effectLst/>
                <a:uLnTx/>
                <a:uFillTx/>
                <a:latin typeface="Arial Black"/>
                <a:ea typeface="+mn-ea"/>
                <a:cs typeface="Arial Black"/>
              </a:rPr>
              <a:t>p=0.0003*</a:t>
            </a:r>
            <a:endParaRPr kumimoji="0" sz="1400" b="0" i="0" u="none" strike="noStrike" kern="1200" cap="none" spc="0" normalizeH="0" baseline="0" noProof="0">
              <a:ln>
                <a:noFill/>
              </a:ln>
              <a:solidFill>
                <a:srgbClr val="000000"/>
              </a:solidFill>
              <a:effectLst/>
              <a:uLnTx/>
              <a:uFillTx/>
              <a:latin typeface="Arial Black"/>
              <a:ea typeface="+mn-ea"/>
              <a:cs typeface="Arial Black"/>
            </a:endParaRPr>
          </a:p>
        </p:txBody>
      </p:sp>
      <p:sp>
        <p:nvSpPr>
          <p:cNvPr id="32" name="object 32"/>
          <p:cNvSpPr txBox="1"/>
          <p:nvPr/>
        </p:nvSpPr>
        <p:spPr>
          <a:xfrm>
            <a:off x="10364954" y="4054855"/>
            <a:ext cx="1075690" cy="45275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0" normalizeH="0" baseline="0" noProof="0" dirty="0">
                <a:ln>
                  <a:noFill/>
                </a:ln>
                <a:solidFill>
                  <a:srgbClr val="132974"/>
                </a:solidFill>
                <a:effectLst/>
                <a:uLnTx/>
                <a:uFillTx/>
                <a:latin typeface="Arial"/>
                <a:ea typeface="+mn-ea"/>
                <a:cs typeface="Arial"/>
              </a:rPr>
              <a:t>Semaglutide 18.7%</a:t>
            </a:r>
            <a:endParaRPr kumimoji="0" sz="1400" b="0" i="0" u="none" strike="noStrike" kern="1200" cap="none" spc="0" normalizeH="0" baseline="0" noProof="0">
              <a:ln>
                <a:noFill/>
              </a:ln>
              <a:solidFill>
                <a:srgbClr val="000000"/>
              </a:solidFill>
              <a:effectLst/>
              <a:uLnTx/>
              <a:uFillTx/>
              <a:latin typeface="Arial"/>
              <a:ea typeface="+mn-ea"/>
              <a:cs typeface="Arial"/>
            </a:endParaRPr>
          </a:p>
        </p:txBody>
      </p:sp>
      <p:graphicFrame>
        <p:nvGraphicFramePr>
          <p:cNvPr id="33" name="object 33"/>
          <p:cNvGraphicFramePr>
            <a:graphicFrameLocks noGrp="1"/>
          </p:cNvGraphicFramePr>
          <p:nvPr/>
        </p:nvGraphicFramePr>
        <p:xfrm>
          <a:off x="4570199" y="5632386"/>
          <a:ext cx="6847837" cy="429895"/>
        </p:xfrm>
        <a:graphic>
          <a:graphicData uri="http://schemas.openxmlformats.org/drawingml/2006/table">
            <a:tbl>
              <a:tblPr firstRow="1" bandRow="1">
                <a:tableStyleId>{2D5ABB26-0587-4C30-8999-92F81FD0307C}</a:tableStyleId>
              </a:tblPr>
              <a:tblGrid>
                <a:gridCol w="1316355">
                  <a:extLst>
                    <a:ext uri="{9D8B030D-6E8A-4147-A177-3AD203B41FA5}">
                      <a16:colId xmlns:a16="http://schemas.microsoft.com/office/drawing/2014/main" val="20000"/>
                    </a:ext>
                  </a:extLst>
                </a:gridCol>
                <a:gridCol w="723265">
                  <a:extLst>
                    <a:ext uri="{9D8B030D-6E8A-4147-A177-3AD203B41FA5}">
                      <a16:colId xmlns:a16="http://schemas.microsoft.com/office/drawing/2014/main" val="20001"/>
                    </a:ext>
                  </a:extLst>
                </a:gridCol>
                <a:gridCol w="718185">
                  <a:extLst>
                    <a:ext uri="{9D8B030D-6E8A-4147-A177-3AD203B41FA5}">
                      <a16:colId xmlns:a16="http://schemas.microsoft.com/office/drawing/2014/main" val="20002"/>
                    </a:ext>
                  </a:extLst>
                </a:gridCol>
                <a:gridCol w="730885">
                  <a:extLst>
                    <a:ext uri="{9D8B030D-6E8A-4147-A177-3AD203B41FA5}">
                      <a16:colId xmlns:a16="http://schemas.microsoft.com/office/drawing/2014/main" val="20003"/>
                    </a:ext>
                  </a:extLst>
                </a:gridCol>
                <a:gridCol w="728345">
                  <a:extLst>
                    <a:ext uri="{9D8B030D-6E8A-4147-A177-3AD203B41FA5}">
                      <a16:colId xmlns:a16="http://schemas.microsoft.com/office/drawing/2014/main" val="20004"/>
                    </a:ext>
                  </a:extLst>
                </a:gridCol>
                <a:gridCol w="706120">
                  <a:extLst>
                    <a:ext uri="{9D8B030D-6E8A-4147-A177-3AD203B41FA5}">
                      <a16:colId xmlns:a16="http://schemas.microsoft.com/office/drawing/2014/main" val="20005"/>
                    </a:ext>
                  </a:extLst>
                </a:gridCol>
                <a:gridCol w="735964">
                  <a:extLst>
                    <a:ext uri="{9D8B030D-6E8A-4147-A177-3AD203B41FA5}">
                      <a16:colId xmlns:a16="http://schemas.microsoft.com/office/drawing/2014/main" val="20006"/>
                    </a:ext>
                  </a:extLst>
                </a:gridCol>
                <a:gridCol w="697864">
                  <a:extLst>
                    <a:ext uri="{9D8B030D-6E8A-4147-A177-3AD203B41FA5}">
                      <a16:colId xmlns:a16="http://schemas.microsoft.com/office/drawing/2014/main" val="20007"/>
                    </a:ext>
                  </a:extLst>
                </a:gridCol>
                <a:gridCol w="490854">
                  <a:extLst>
                    <a:ext uri="{9D8B030D-6E8A-4147-A177-3AD203B41FA5}">
                      <a16:colId xmlns:a16="http://schemas.microsoft.com/office/drawing/2014/main" val="20008"/>
                    </a:ext>
                  </a:extLst>
                </a:gridCol>
              </a:tblGrid>
              <a:tr h="203200">
                <a:tc>
                  <a:txBody>
                    <a:bodyPr/>
                    <a:lstStyle/>
                    <a:p>
                      <a:pPr marL="31750">
                        <a:lnSpc>
                          <a:spcPct val="100000"/>
                        </a:lnSpc>
                        <a:spcBef>
                          <a:spcPts val="320"/>
                        </a:spcBef>
                      </a:pPr>
                      <a:r>
                        <a:rPr sz="900" dirty="0">
                          <a:solidFill>
                            <a:srgbClr val="132974"/>
                          </a:solidFill>
                          <a:latin typeface="Arial"/>
                          <a:cs typeface="Arial"/>
                        </a:rPr>
                        <a:t>Semaglutide</a:t>
                      </a:r>
                      <a:r>
                        <a:rPr sz="900" spc="270" dirty="0">
                          <a:solidFill>
                            <a:srgbClr val="132974"/>
                          </a:solidFill>
                          <a:latin typeface="Arial"/>
                          <a:cs typeface="Arial"/>
                        </a:rPr>
                        <a:t>  </a:t>
                      </a:r>
                      <a:r>
                        <a:rPr sz="900" spc="-10" dirty="0">
                          <a:solidFill>
                            <a:srgbClr val="001864"/>
                          </a:solidFill>
                          <a:latin typeface="Arial"/>
                          <a:cs typeface="Arial"/>
                        </a:rPr>
                        <a:t>1,767</a:t>
                      </a:r>
                      <a:endParaRPr sz="900">
                        <a:latin typeface="Arial"/>
                        <a:cs typeface="Arial"/>
                      </a:endParaRPr>
                    </a:p>
                  </a:txBody>
                  <a:tcPr marL="0" marR="0" marT="40640" marB="0"/>
                </a:tc>
                <a:tc>
                  <a:txBody>
                    <a:bodyPr/>
                    <a:lstStyle/>
                    <a:p>
                      <a:pPr marL="8890" algn="ctr">
                        <a:lnSpc>
                          <a:spcPct val="100000"/>
                        </a:lnSpc>
                        <a:spcBef>
                          <a:spcPts val="310"/>
                        </a:spcBef>
                      </a:pPr>
                      <a:r>
                        <a:rPr sz="900" spc="-10" dirty="0">
                          <a:solidFill>
                            <a:srgbClr val="001864"/>
                          </a:solidFill>
                          <a:latin typeface="Arial"/>
                          <a:cs typeface="Arial"/>
                        </a:rPr>
                        <a:t>1,738</a:t>
                      </a:r>
                      <a:endParaRPr sz="900">
                        <a:latin typeface="Arial"/>
                        <a:cs typeface="Arial"/>
                      </a:endParaRPr>
                    </a:p>
                  </a:txBody>
                  <a:tcPr marL="0" marR="0" marT="39370" marB="0"/>
                </a:tc>
                <a:tc>
                  <a:txBody>
                    <a:bodyPr/>
                    <a:lstStyle/>
                    <a:p>
                      <a:pPr algn="ctr">
                        <a:lnSpc>
                          <a:spcPct val="100000"/>
                        </a:lnSpc>
                        <a:spcBef>
                          <a:spcPts val="310"/>
                        </a:spcBef>
                      </a:pPr>
                      <a:r>
                        <a:rPr sz="900" spc="-10" dirty="0">
                          <a:solidFill>
                            <a:srgbClr val="001864"/>
                          </a:solidFill>
                          <a:latin typeface="Arial"/>
                          <a:cs typeface="Arial"/>
                        </a:rPr>
                        <a:t>1,693</a:t>
                      </a:r>
                      <a:endParaRPr sz="900">
                        <a:latin typeface="Arial"/>
                        <a:cs typeface="Arial"/>
                      </a:endParaRPr>
                    </a:p>
                  </a:txBody>
                  <a:tcPr marL="0" marR="0" marT="39370" marB="0"/>
                </a:tc>
                <a:tc>
                  <a:txBody>
                    <a:bodyPr/>
                    <a:lstStyle/>
                    <a:p>
                      <a:pPr marR="1270" algn="ctr">
                        <a:lnSpc>
                          <a:spcPct val="100000"/>
                        </a:lnSpc>
                        <a:spcBef>
                          <a:spcPts val="310"/>
                        </a:spcBef>
                      </a:pPr>
                      <a:r>
                        <a:rPr sz="900" spc="-10" dirty="0">
                          <a:solidFill>
                            <a:srgbClr val="001864"/>
                          </a:solidFill>
                          <a:latin typeface="Arial"/>
                          <a:cs typeface="Arial"/>
                        </a:rPr>
                        <a:t>1,640</a:t>
                      </a:r>
                      <a:endParaRPr sz="900">
                        <a:latin typeface="Arial"/>
                        <a:cs typeface="Arial"/>
                      </a:endParaRPr>
                    </a:p>
                  </a:txBody>
                  <a:tcPr marL="0" marR="0" marT="39370" marB="0"/>
                </a:tc>
                <a:tc>
                  <a:txBody>
                    <a:bodyPr/>
                    <a:lstStyle/>
                    <a:p>
                      <a:pPr marL="17145" algn="ctr">
                        <a:lnSpc>
                          <a:spcPct val="100000"/>
                        </a:lnSpc>
                        <a:spcBef>
                          <a:spcPts val="310"/>
                        </a:spcBef>
                      </a:pPr>
                      <a:r>
                        <a:rPr sz="900" spc="-10" dirty="0">
                          <a:solidFill>
                            <a:srgbClr val="001864"/>
                          </a:solidFill>
                          <a:latin typeface="Arial"/>
                          <a:cs typeface="Arial"/>
                        </a:rPr>
                        <a:t>1,572</a:t>
                      </a:r>
                      <a:endParaRPr sz="900">
                        <a:latin typeface="Arial"/>
                        <a:cs typeface="Arial"/>
                      </a:endParaRPr>
                    </a:p>
                  </a:txBody>
                  <a:tcPr marL="0" marR="0" marT="39370" marB="0"/>
                </a:tc>
                <a:tc>
                  <a:txBody>
                    <a:bodyPr/>
                    <a:lstStyle/>
                    <a:p>
                      <a:pPr marL="4445" algn="ctr">
                        <a:lnSpc>
                          <a:spcPct val="100000"/>
                        </a:lnSpc>
                        <a:spcBef>
                          <a:spcPts val="310"/>
                        </a:spcBef>
                      </a:pPr>
                      <a:r>
                        <a:rPr sz="900" spc="-10" dirty="0">
                          <a:solidFill>
                            <a:srgbClr val="001864"/>
                          </a:solidFill>
                          <a:latin typeface="Arial"/>
                          <a:cs typeface="Arial"/>
                        </a:rPr>
                        <a:t>1,489</a:t>
                      </a:r>
                      <a:endParaRPr sz="900">
                        <a:latin typeface="Arial"/>
                        <a:cs typeface="Arial"/>
                      </a:endParaRPr>
                    </a:p>
                  </a:txBody>
                  <a:tcPr marL="0" marR="0" marT="39370" marB="0"/>
                </a:tc>
                <a:tc>
                  <a:txBody>
                    <a:bodyPr/>
                    <a:lstStyle/>
                    <a:p>
                      <a:pPr marR="26670" algn="ctr">
                        <a:lnSpc>
                          <a:spcPct val="100000"/>
                        </a:lnSpc>
                        <a:spcBef>
                          <a:spcPts val="310"/>
                        </a:spcBef>
                      </a:pPr>
                      <a:r>
                        <a:rPr sz="900" spc="-10" dirty="0">
                          <a:solidFill>
                            <a:srgbClr val="001864"/>
                          </a:solidFill>
                          <a:latin typeface="Arial"/>
                          <a:cs typeface="Arial"/>
                        </a:rPr>
                        <a:t>1,131</a:t>
                      </a:r>
                      <a:endParaRPr sz="900">
                        <a:latin typeface="Arial"/>
                        <a:cs typeface="Arial"/>
                      </a:endParaRPr>
                    </a:p>
                  </a:txBody>
                  <a:tcPr marL="0" marR="0" marT="39370" marB="0"/>
                </a:tc>
                <a:tc>
                  <a:txBody>
                    <a:bodyPr/>
                    <a:lstStyle/>
                    <a:p>
                      <a:pPr marR="15875" algn="ctr">
                        <a:lnSpc>
                          <a:spcPct val="100000"/>
                        </a:lnSpc>
                        <a:spcBef>
                          <a:spcPts val="310"/>
                        </a:spcBef>
                      </a:pPr>
                      <a:r>
                        <a:rPr sz="900" spc="-25" dirty="0">
                          <a:solidFill>
                            <a:srgbClr val="001864"/>
                          </a:solidFill>
                          <a:latin typeface="Arial"/>
                          <a:cs typeface="Arial"/>
                        </a:rPr>
                        <a:t>742</a:t>
                      </a:r>
                      <a:endParaRPr sz="900">
                        <a:latin typeface="Arial"/>
                        <a:cs typeface="Arial"/>
                      </a:endParaRPr>
                    </a:p>
                  </a:txBody>
                  <a:tcPr marL="0" marR="0" marT="39370" marB="0"/>
                </a:tc>
                <a:tc>
                  <a:txBody>
                    <a:bodyPr/>
                    <a:lstStyle/>
                    <a:p>
                      <a:pPr marR="24130" algn="r">
                        <a:lnSpc>
                          <a:spcPct val="100000"/>
                        </a:lnSpc>
                        <a:spcBef>
                          <a:spcPts val="310"/>
                        </a:spcBef>
                      </a:pPr>
                      <a:r>
                        <a:rPr sz="900" spc="-25" dirty="0">
                          <a:solidFill>
                            <a:srgbClr val="001864"/>
                          </a:solidFill>
                          <a:latin typeface="Arial"/>
                          <a:cs typeface="Arial"/>
                        </a:rPr>
                        <a:t>392</a:t>
                      </a:r>
                      <a:endParaRPr sz="900">
                        <a:latin typeface="Arial"/>
                        <a:cs typeface="Arial"/>
                      </a:endParaRPr>
                    </a:p>
                  </a:txBody>
                  <a:tcPr marL="0" marR="0" marT="39370" marB="0"/>
                </a:tc>
                <a:extLst>
                  <a:ext uri="{0D108BD9-81ED-4DB2-BD59-A6C34878D82A}">
                    <a16:rowId xmlns:a16="http://schemas.microsoft.com/office/drawing/2014/main" val="10000"/>
                  </a:ext>
                </a:extLst>
              </a:tr>
              <a:tr h="226695">
                <a:tc>
                  <a:txBody>
                    <a:bodyPr/>
                    <a:lstStyle/>
                    <a:p>
                      <a:pPr marL="31750">
                        <a:lnSpc>
                          <a:spcPct val="100000"/>
                        </a:lnSpc>
                        <a:spcBef>
                          <a:spcPts val="190"/>
                        </a:spcBef>
                        <a:tabLst>
                          <a:tab pos="803275" algn="l"/>
                        </a:tabLst>
                      </a:pPr>
                      <a:r>
                        <a:rPr sz="900" spc="-10" dirty="0">
                          <a:solidFill>
                            <a:srgbClr val="929AA7"/>
                          </a:solidFill>
                          <a:latin typeface="Arial"/>
                          <a:cs typeface="Arial"/>
                        </a:rPr>
                        <a:t>Placebo</a:t>
                      </a:r>
                      <a:r>
                        <a:rPr sz="900" dirty="0">
                          <a:solidFill>
                            <a:srgbClr val="929AA7"/>
                          </a:solidFill>
                          <a:latin typeface="Arial"/>
                          <a:cs typeface="Arial"/>
                        </a:rPr>
                        <a:t>	</a:t>
                      </a:r>
                      <a:r>
                        <a:rPr sz="900" spc="-20" dirty="0">
                          <a:solidFill>
                            <a:srgbClr val="929AA7"/>
                          </a:solidFill>
                          <a:latin typeface="Arial"/>
                          <a:cs typeface="Arial"/>
                        </a:rPr>
                        <a:t>1,766</a:t>
                      </a:r>
                      <a:endParaRPr sz="900">
                        <a:latin typeface="Arial"/>
                        <a:cs typeface="Arial"/>
                      </a:endParaRPr>
                    </a:p>
                  </a:txBody>
                  <a:tcPr marL="0" marR="0" marT="24130" marB="0"/>
                </a:tc>
                <a:tc>
                  <a:txBody>
                    <a:bodyPr/>
                    <a:lstStyle/>
                    <a:p>
                      <a:pPr marL="8890" algn="ctr">
                        <a:lnSpc>
                          <a:spcPct val="100000"/>
                        </a:lnSpc>
                        <a:spcBef>
                          <a:spcPts val="180"/>
                        </a:spcBef>
                      </a:pPr>
                      <a:r>
                        <a:rPr sz="900" spc="-10" dirty="0">
                          <a:solidFill>
                            <a:srgbClr val="929AA7"/>
                          </a:solidFill>
                          <a:latin typeface="Arial"/>
                          <a:cs typeface="Arial"/>
                        </a:rPr>
                        <a:t>1,736</a:t>
                      </a:r>
                      <a:endParaRPr sz="900">
                        <a:latin typeface="Arial"/>
                        <a:cs typeface="Arial"/>
                      </a:endParaRPr>
                    </a:p>
                  </a:txBody>
                  <a:tcPr marL="0" marR="0" marT="22860" marB="0"/>
                </a:tc>
                <a:tc>
                  <a:txBody>
                    <a:bodyPr/>
                    <a:lstStyle/>
                    <a:p>
                      <a:pPr algn="ctr">
                        <a:lnSpc>
                          <a:spcPct val="100000"/>
                        </a:lnSpc>
                        <a:spcBef>
                          <a:spcPts val="180"/>
                        </a:spcBef>
                      </a:pPr>
                      <a:r>
                        <a:rPr sz="900" spc="-10" dirty="0">
                          <a:solidFill>
                            <a:srgbClr val="929AA7"/>
                          </a:solidFill>
                          <a:latin typeface="Arial"/>
                          <a:cs typeface="Arial"/>
                        </a:rPr>
                        <a:t>1,682</a:t>
                      </a:r>
                      <a:endParaRPr sz="900">
                        <a:latin typeface="Arial"/>
                        <a:cs typeface="Arial"/>
                      </a:endParaRPr>
                    </a:p>
                  </a:txBody>
                  <a:tcPr marL="0" marR="0" marT="22860" marB="0"/>
                </a:tc>
                <a:tc>
                  <a:txBody>
                    <a:bodyPr/>
                    <a:lstStyle/>
                    <a:p>
                      <a:pPr marR="1270" algn="ctr">
                        <a:lnSpc>
                          <a:spcPct val="100000"/>
                        </a:lnSpc>
                        <a:spcBef>
                          <a:spcPts val="180"/>
                        </a:spcBef>
                      </a:pPr>
                      <a:r>
                        <a:rPr sz="900" spc="-10" dirty="0">
                          <a:solidFill>
                            <a:srgbClr val="929AA7"/>
                          </a:solidFill>
                          <a:latin typeface="Arial"/>
                          <a:cs typeface="Arial"/>
                        </a:rPr>
                        <a:t>1,605</a:t>
                      </a:r>
                      <a:endParaRPr sz="900">
                        <a:latin typeface="Arial"/>
                        <a:cs typeface="Arial"/>
                      </a:endParaRPr>
                    </a:p>
                  </a:txBody>
                  <a:tcPr marL="0" marR="0" marT="22860" marB="0"/>
                </a:tc>
                <a:tc>
                  <a:txBody>
                    <a:bodyPr/>
                    <a:lstStyle/>
                    <a:p>
                      <a:pPr marL="11430" algn="ctr">
                        <a:lnSpc>
                          <a:spcPct val="100000"/>
                        </a:lnSpc>
                        <a:spcBef>
                          <a:spcPts val="180"/>
                        </a:spcBef>
                      </a:pPr>
                      <a:r>
                        <a:rPr sz="900" spc="-10" dirty="0">
                          <a:solidFill>
                            <a:srgbClr val="929AA7"/>
                          </a:solidFill>
                          <a:latin typeface="Arial"/>
                          <a:cs typeface="Arial"/>
                        </a:rPr>
                        <a:t>1,516</a:t>
                      </a:r>
                      <a:endParaRPr sz="900">
                        <a:latin typeface="Arial"/>
                        <a:cs typeface="Arial"/>
                      </a:endParaRPr>
                    </a:p>
                  </a:txBody>
                  <a:tcPr marL="0" marR="0" marT="22860" marB="0"/>
                </a:tc>
                <a:tc>
                  <a:txBody>
                    <a:bodyPr/>
                    <a:lstStyle/>
                    <a:p>
                      <a:pPr marL="4445" algn="ctr">
                        <a:lnSpc>
                          <a:spcPct val="100000"/>
                        </a:lnSpc>
                        <a:spcBef>
                          <a:spcPts val="180"/>
                        </a:spcBef>
                      </a:pPr>
                      <a:r>
                        <a:rPr sz="900" spc="-10" dirty="0">
                          <a:solidFill>
                            <a:srgbClr val="929AA7"/>
                          </a:solidFill>
                          <a:latin typeface="Arial"/>
                          <a:cs typeface="Arial"/>
                        </a:rPr>
                        <a:t>1,408</a:t>
                      </a:r>
                      <a:endParaRPr sz="900">
                        <a:latin typeface="Arial"/>
                        <a:cs typeface="Arial"/>
                      </a:endParaRPr>
                    </a:p>
                  </a:txBody>
                  <a:tcPr marL="0" marR="0" marT="22860" marB="0"/>
                </a:tc>
                <a:tc>
                  <a:txBody>
                    <a:bodyPr/>
                    <a:lstStyle/>
                    <a:p>
                      <a:pPr marR="26670" algn="ctr">
                        <a:lnSpc>
                          <a:spcPct val="100000"/>
                        </a:lnSpc>
                        <a:spcBef>
                          <a:spcPts val="180"/>
                        </a:spcBef>
                      </a:pPr>
                      <a:r>
                        <a:rPr sz="900" spc="-10" dirty="0">
                          <a:solidFill>
                            <a:srgbClr val="929AA7"/>
                          </a:solidFill>
                          <a:latin typeface="Arial"/>
                          <a:cs typeface="Arial"/>
                        </a:rPr>
                        <a:t>1,048</a:t>
                      </a:r>
                      <a:endParaRPr sz="900">
                        <a:latin typeface="Arial"/>
                        <a:cs typeface="Arial"/>
                      </a:endParaRPr>
                    </a:p>
                  </a:txBody>
                  <a:tcPr marL="0" marR="0" marT="22860" marB="0"/>
                </a:tc>
                <a:tc>
                  <a:txBody>
                    <a:bodyPr/>
                    <a:lstStyle/>
                    <a:p>
                      <a:pPr marR="15875" algn="ctr">
                        <a:lnSpc>
                          <a:spcPct val="100000"/>
                        </a:lnSpc>
                        <a:spcBef>
                          <a:spcPts val="180"/>
                        </a:spcBef>
                      </a:pPr>
                      <a:r>
                        <a:rPr sz="900" spc="-25" dirty="0">
                          <a:solidFill>
                            <a:srgbClr val="929AA7"/>
                          </a:solidFill>
                          <a:latin typeface="Arial"/>
                          <a:cs typeface="Arial"/>
                        </a:rPr>
                        <a:t>660</a:t>
                      </a:r>
                      <a:endParaRPr sz="900">
                        <a:latin typeface="Arial"/>
                        <a:cs typeface="Arial"/>
                      </a:endParaRPr>
                    </a:p>
                  </a:txBody>
                  <a:tcPr marL="0" marR="0" marT="22860" marB="0"/>
                </a:tc>
                <a:tc>
                  <a:txBody>
                    <a:bodyPr/>
                    <a:lstStyle/>
                    <a:p>
                      <a:pPr marR="24130" algn="r">
                        <a:lnSpc>
                          <a:spcPct val="100000"/>
                        </a:lnSpc>
                        <a:spcBef>
                          <a:spcPts val="180"/>
                        </a:spcBef>
                      </a:pPr>
                      <a:r>
                        <a:rPr sz="900" spc="-25" dirty="0">
                          <a:solidFill>
                            <a:srgbClr val="929AA7"/>
                          </a:solidFill>
                          <a:latin typeface="Arial"/>
                          <a:cs typeface="Arial"/>
                        </a:rPr>
                        <a:t>354</a:t>
                      </a:r>
                      <a:endParaRPr sz="900">
                        <a:latin typeface="Arial"/>
                        <a:cs typeface="Arial"/>
                      </a:endParaRPr>
                    </a:p>
                  </a:txBody>
                  <a:tcPr marL="0" marR="0" marT="22860" marB="0"/>
                </a:tc>
                <a:extLst>
                  <a:ext uri="{0D108BD9-81ED-4DB2-BD59-A6C34878D82A}">
                    <a16:rowId xmlns:a16="http://schemas.microsoft.com/office/drawing/2014/main" val="10001"/>
                  </a:ext>
                </a:extLst>
              </a:tr>
            </a:tbl>
          </a:graphicData>
        </a:graphic>
      </p:graphicFrame>
      <p:sp>
        <p:nvSpPr>
          <p:cNvPr id="34" name="object 34"/>
          <p:cNvSpPr txBox="1"/>
          <p:nvPr/>
        </p:nvSpPr>
        <p:spPr>
          <a:xfrm>
            <a:off x="7276315" y="5213540"/>
            <a:ext cx="2644140" cy="387985"/>
          </a:xfrm>
          <a:prstGeom prst="rect">
            <a:avLst/>
          </a:prstGeom>
        </p:spPr>
        <p:txBody>
          <a:bodyPr vert="horz" wrap="square" lIns="0" tIns="30480" rIns="0" bIns="0" rtlCol="0">
            <a:spAutoFit/>
          </a:bodyPr>
          <a:lstStyle/>
          <a:p>
            <a:pPr marL="345440" marR="0" lvl="0" indent="0" algn="l" defTabSz="914400" rtl="0" eaLnBrk="1" fontAlgn="auto" latinLnBrk="0" hangingPunct="1">
              <a:lnSpc>
                <a:spcPct val="100000"/>
              </a:lnSpc>
              <a:spcBef>
                <a:spcPts val="240"/>
              </a:spcBef>
              <a:spcAft>
                <a:spcPts val="0"/>
              </a:spcAft>
              <a:buClrTx/>
              <a:buSzTx/>
              <a:buFontTx/>
              <a:buNone/>
              <a:tabLst>
                <a:tab pos="1066800" algn="l"/>
                <a:tab pos="1798320" algn="l"/>
                <a:tab pos="2499360" algn="l"/>
              </a:tabLst>
              <a:defRPr/>
            </a:pPr>
            <a:r>
              <a:rPr kumimoji="0" sz="900" b="0" i="0" u="none" strike="noStrike" kern="1200" cap="none" spc="-25" normalizeH="0" baseline="0" noProof="0" dirty="0">
                <a:ln>
                  <a:noFill/>
                </a:ln>
                <a:solidFill>
                  <a:srgbClr val="001864"/>
                </a:solidFill>
                <a:effectLst/>
                <a:uLnTx/>
                <a:uFillTx/>
                <a:latin typeface="Arial"/>
                <a:ea typeface="+mn-ea"/>
                <a:cs typeface="Arial"/>
              </a:rPr>
              <a:t>18</a:t>
            </a:r>
            <a:r>
              <a:rPr kumimoji="0" sz="900" b="0" i="0" u="none" strike="noStrike" kern="1200" cap="none" spc="0" normalizeH="0" baseline="0" noProof="0" dirty="0">
                <a:ln>
                  <a:noFill/>
                </a:ln>
                <a:solidFill>
                  <a:srgbClr val="001864"/>
                </a:solidFill>
                <a:effectLst/>
                <a:uLnTx/>
                <a:uFillTx/>
                <a:latin typeface="Arial"/>
                <a:ea typeface="+mn-ea"/>
                <a:cs typeface="Arial"/>
              </a:rPr>
              <a:t>	</a:t>
            </a:r>
            <a:r>
              <a:rPr kumimoji="0" sz="900" b="0" i="0" u="none" strike="noStrike" kern="1200" cap="none" spc="-25" normalizeH="0" baseline="0" noProof="0" dirty="0">
                <a:ln>
                  <a:noFill/>
                </a:ln>
                <a:solidFill>
                  <a:srgbClr val="001864"/>
                </a:solidFill>
                <a:effectLst/>
                <a:uLnTx/>
                <a:uFillTx/>
                <a:latin typeface="Arial"/>
                <a:ea typeface="+mn-ea"/>
                <a:cs typeface="Arial"/>
              </a:rPr>
              <a:t>24</a:t>
            </a:r>
            <a:r>
              <a:rPr kumimoji="0" sz="900" b="0" i="0" u="none" strike="noStrike" kern="1200" cap="none" spc="0" normalizeH="0" baseline="0" noProof="0" dirty="0">
                <a:ln>
                  <a:noFill/>
                </a:ln>
                <a:solidFill>
                  <a:srgbClr val="001864"/>
                </a:solidFill>
                <a:effectLst/>
                <a:uLnTx/>
                <a:uFillTx/>
                <a:latin typeface="Arial"/>
                <a:ea typeface="+mn-ea"/>
                <a:cs typeface="Arial"/>
              </a:rPr>
              <a:t>	</a:t>
            </a:r>
            <a:r>
              <a:rPr kumimoji="0" sz="900" b="0" i="0" u="none" strike="noStrike" kern="1200" cap="none" spc="-25" normalizeH="0" baseline="0" noProof="0" dirty="0">
                <a:ln>
                  <a:noFill/>
                </a:ln>
                <a:solidFill>
                  <a:srgbClr val="001864"/>
                </a:solidFill>
                <a:effectLst/>
                <a:uLnTx/>
                <a:uFillTx/>
                <a:latin typeface="Arial"/>
                <a:ea typeface="+mn-ea"/>
                <a:cs typeface="Arial"/>
              </a:rPr>
              <a:t>30</a:t>
            </a:r>
            <a:r>
              <a:rPr kumimoji="0" sz="900" b="0" i="0" u="none" strike="noStrike" kern="1200" cap="none" spc="0" normalizeH="0" baseline="0" noProof="0" dirty="0">
                <a:ln>
                  <a:noFill/>
                </a:ln>
                <a:solidFill>
                  <a:srgbClr val="001864"/>
                </a:solidFill>
                <a:effectLst/>
                <a:uLnTx/>
                <a:uFillTx/>
                <a:latin typeface="Arial"/>
                <a:ea typeface="+mn-ea"/>
                <a:cs typeface="Arial"/>
              </a:rPr>
              <a:t>	</a:t>
            </a:r>
            <a:r>
              <a:rPr kumimoji="0" sz="900" b="0" i="0" u="none" strike="noStrike" kern="1200" cap="none" spc="-25" normalizeH="0" baseline="0" noProof="0" dirty="0">
                <a:ln>
                  <a:noFill/>
                </a:ln>
                <a:solidFill>
                  <a:srgbClr val="001864"/>
                </a:solidFill>
                <a:effectLst/>
                <a:uLnTx/>
                <a:uFillTx/>
                <a:latin typeface="Arial"/>
                <a:ea typeface="+mn-ea"/>
                <a:cs typeface="Arial"/>
              </a:rPr>
              <a:t>36</a:t>
            </a:r>
            <a:endParaRPr kumimoji="0" sz="9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ct val="100000"/>
              </a:lnSpc>
              <a:spcBef>
                <a:spcPts val="190"/>
              </a:spcBef>
              <a:spcAft>
                <a:spcPts val="0"/>
              </a:spcAft>
              <a:buClrTx/>
              <a:buSzTx/>
              <a:buFontTx/>
              <a:buNone/>
              <a:tabLst/>
              <a:defRPr/>
            </a:pPr>
            <a:r>
              <a:rPr kumimoji="0" sz="1200" b="0" i="0" u="none" strike="noStrike" kern="1200" cap="none" spc="0" normalizeH="0" baseline="0" noProof="0" dirty="0">
                <a:ln>
                  <a:noFill/>
                </a:ln>
                <a:solidFill>
                  <a:srgbClr val="001864"/>
                </a:solidFill>
                <a:effectLst/>
                <a:uLnTx/>
                <a:uFillTx/>
                <a:latin typeface="Arial"/>
                <a:ea typeface="+mn-ea"/>
                <a:cs typeface="Arial"/>
              </a:rPr>
              <a:t>Time</a:t>
            </a:r>
            <a:r>
              <a:rPr kumimoji="0" sz="1200" b="0" i="0" u="none" strike="noStrike" kern="1200" cap="none" spc="20" normalizeH="0" baseline="0" noProof="0" dirty="0">
                <a:ln>
                  <a:noFill/>
                </a:ln>
                <a:solidFill>
                  <a:srgbClr val="001864"/>
                </a:solidFill>
                <a:effectLst/>
                <a:uLnTx/>
                <a:uFillTx/>
                <a:latin typeface="Arial"/>
                <a:ea typeface="+mn-ea"/>
                <a:cs typeface="Arial"/>
              </a:rPr>
              <a:t> </a:t>
            </a:r>
            <a:r>
              <a:rPr kumimoji="0" sz="1200" b="0" i="0" u="none" strike="noStrike" kern="1200" cap="none" spc="0" normalizeH="0" baseline="0" noProof="0" dirty="0">
                <a:ln>
                  <a:noFill/>
                </a:ln>
                <a:solidFill>
                  <a:srgbClr val="001864"/>
                </a:solidFill>
                <a:effectLst/>
                <a:uLnTx/>
                <a:uFillTx/>
                <a:latin typeface="Arial"/>
                <a:ea typeface="+mn-ea"/>
                <a:cs typeface="Arial"/>
              </a:rPr>
              <a:t>since</a:t>
            </a:r>
            <a:r>
              <a:rPr kumimoji="0" sz="1200" b="0" i="0" u="none" strike="noStrike" kern="1200" cap="none" spc="45" normalizeH="0" baseline="0" noProof="0" dirty="0">
                <a:ln>
                  <a:noFill/>
                </a:ln>
                <a:solidFill>
                  <a:srgbClr val="001864"/>
                </a:solidFill>
                <a:effectLst/>
                <a:uLnTx/>
                <a:uFillTx/>
                <a:latin typeface="Arial"/>
                <a:ea typeface="+mn-ea"/>
                <a:cs typeface="Arial"/>
              </a:rPr>
              <a:t> </a:t>
            </a:r>
            <a:r>
              <a:rPr kumimoji="0" sz="1200" b="0" i="0" u="none" strike="noStrike" kern="1200" cap="none" spc="55" normalizeH="0" baseline="0" noProof="0" dirty="0">
                <a:ln>
                  <a:noFill/>
                </a:ln>
                <a:solidFill>
                  <a:srgbClr val="001864"/>
                </a:solidFill>
                <a:effectLst/>
                <a:uLnTx/>
                <a:uFillTx/>
                <a:latin typeface="Arial"/>
                <a:ea typeface="+mn-ea"/>
                <a:cs typeface="Arial"/>
              </a:rPr>
              <a:t>randomisation</a:t>
            </a:r>
            <a:r>
              <a:rPr kumimoji="0" sz="1200" b="0" i="0" u="none" strike="noStrike" kern="1200" cap="none" spc="30" normalizeH="0" baseline="0" noProof="0" dirty="0">
                <a:ln>
                  <a:noFill/>
                </a:ln>
                <a:solidFill>
                  <a:srgbClr val="001864"/>
                </a:solidFill>
                <a:effectLst/>
                <a:uLnTx/>
                <a:uFillTx/>
                <a:latin typeface="Arial"/>
                <a:ea typeface="+mn-ea"/>
                <a:cs typeface="Arial"/>
              </a:rPr>
              <a:t> </a:t>
            </a:r>
            <a:r>
              <a:rPr kumimoji="0" sz="1200" b="0" i="0" u="none" strike="noStrike" kern="1200" cap="none" spc="-10" normalizeH="0" baseline="0" noProof="0" dirty="0">
                <a:ln>
                  <a:noFill/>
                </a:ln>
                <a:solidFill>
                  <a:srgbClr val="001864"/>
                </a:solidFill>
                <a:effectLst/>
                <a:uLnTx/>
                <a:uFillTx/>
                <a:latin typeface="Arial"/>
                <a:ea typeface="+mn-ea"/>
                <a:cs typeface="Arial"/>
              </a:rPr>
              <a:t>(months)</a:t>
            </a:r>
            <a:endParaRPr kumimoji="0" sz="1200" b="0" i="0" u="none" strike="noStrike" kern="1200" cap="none" spc="0" normalizeH="0" baseline="0" noProof="0">
              <a:ln>
                <a:noFill/>
              </a:ln>
              <a:solidFill>
                <a:srgbClr val="000000"/>
              </a:solidFill>
              <a:effectLst/>
              <a:uLnTx/>
              <a:uFillTx/>
              <a:latin typeface="Arial"/>
              <a:ea typeface="+mn-ea"/>
              <a:cs typeface="Arial"/>
            </a:endParaRPr>
          </a:p>
        </p:txBody>
      </p:sp>
      <p:sp>
        <p:nvSpPr>
          <p:cNvPr id="35" name="object 35"/>
          <p:cNvSpPr txBox="1"/>
          <p:nvPr/>
        </p:nvSpPr>
        <p:spPr>
          <a:xfrm>
            <a:off x="5826990" y="1978914"/>
            <a:ext cx="542226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105" normalizeH="0" baseline="0" noProof="0" dirty="0">
                <a:ln>
                  <a:noFill/>
                </a:ln>
                <a:solidFill>
                  <a:srgbClr val="001864"/>
                </a:solidFill>
                <a:effectLst/>
                <a:uLnTx/>
                <a:uFillTx/>
                <a:latin typeface="Arial Black"/>
                <a:ea typeface="+mn-ea"/>
                <a:cs typeface="Arial Black"/>
              </a:rPr>
              <a:t>First </a:t>
            </a:r>
            <a:r>
              <a:rPr kumimoji="0" sz="1800" b="0" i="0" u="none" strike="noStrike" kern="1200" cap="none" spc="-114" normalizeH="0" baseline="0" noProof="0" dirty="0">
                <a:ln>
                  <a:noFill/>
                </a:ln>
                <a:solidFill>
                  <a:srgbClr val="001864"/>
                </a:solidFill>
                <a:effectLst/>
                <a:uLnTx/>
                <a:uFillTx/>
                <a:latin typeface="Arial Black"/>
                <a:ea typeface="+mn-ea"/>
                <a:cs typeface="Arial Black"/>
              </a:rPr>
              <a:t>composite </a:t>
            </a:r>
            <a:r>
              <a:rPr kumimoji="0" sz="1800" b="0" i="0" u="none" strike="noStrike" kern="1200" cap="none" spc="-85" normalizeH="0" baseline="0" noProof="0" dirty="0">
                <a:ln>
                  <a:noFill/>
                </a:ln>
                <a:solidFill>
                  <a:srgbClr val="001864"/>
                </a:solidFill>
                <a:effectLst/>
                <a:uLnTx/>
                <a:uFillTx/>
                <a:latin typeface="Arial Black"/>
                <a:ea typeface="+mn-ea"/>
                <a:cs typeface="Arial Black"/>
              </a:rPr>
              <a:t>kidney</a:t>
            </a:r>
            <a:r>
              <a:rPr kumimoji="0" sz="1800" b="0" i="0" u="none" strike="noStrike" kern="1200" cap="none" spc="-114" normalizeH="0" baseline="0" noProof="0" dirty="0">
                <a:ln>
                  <a:noFill/>
                </a:ln>
                <a:solidFill>
                  <a:srgbClr val="001864"/>
                </a:solidFill>
                <a:effectLst/>
                <a:uLnTx/>
                <a:uFillTx/>
                <a:latin typeface="Arial Black"/>
                <a:ea typeface="+mn-ea"/>
                <a:cs typeface="Arial Black"/>
              </a:rPr>
              <a:t> </a:t>
            </a:r>
            <a:r>
              <a:rPr kumimoji="0" sz="1800" b="0" i="0" u="none" strike="noStrike" kern="1200" cap="none" spc="-85" normalizeH="0" baseline="0" noProof="0" dirty="0">
                <a:ln>
                  <a:noFill/>
                </a:ln>
                <a:solidFill>
                  <a:srgbClr val="001864"/>
                </a:solidFill>
                <a:effectLst/>
                <a:uLnTx/>
                <a:uFillTx/>
                <a:latin typeface="Arial Black"/>
                <a:ea typeface="+mn-ea"/>
                <a:cs typeface="Arial Black"/>
              </a:rPr>
              <a:t>event:</a:t>
            </a:r>
            <a:r>
              <a:rPr kumimoji="0" sz="1800" b="0" i="0" u="none" strike="noStrike" kern="1200" cap="none" spc="-105" normalizeH="0" baseline="0" noProof="0" dirty="0">
                <a:ln>
                  <a:noFill/>
                </a:ln>
                <a:solidFill>
                  <a:srgbClr val="001864"/>
                </a:solidFill>
                <a:effectLst/>
                <a:uLnTx/>
                <a:uFillTx/>
                <a:latin typeface="Arial Black"/>
                <a:ea typeface="+mn-ea"/>
                <a:cs typeface="Arial Black"/>
              </a:rPr>
              <a:t> </a:t>
            </a:r>
            <a:r>
              <a:rPr kumimoji="0" sz="1800" b="0" i="0" u="none" strike="noStrike" kern="1200" cap="none" spc="-75" normalizeH="0" baseline="0" noProof="0" dirty="0">
                <a:ln>
                  <a:noFill/>
                </a:ln>
                <a:solidFill>
                  <a:srgbClr val="001864"/>
                </a:solidFill>
                <a:effectLst/>
                <a:uLnTx/>
                <a:uFillTx/>
                <a:latin typeface="Arial Black"/>
                <a:ea typeface="+mn-ea"/>
                <a:cs typeface="Arial Black"/>
              </a:rPr>
              <a:t>Primary</a:t>
            </a:r>
            <a:r>
              <a:rPr kumimoji="0" sz="1800" b="0" i="0" u="none" strike="noStrike" kern="1200" cap="none" spc="-125" normalizeH="0" baseline="0" noProof="0" dirty="0">
                <a:ln>
                  <a:noFill/>
                </a:ln>
                <a:solidFill>
                  <a:srgbClr val="001864"/>
                </a:solidFill>
                <a:effectLst/>
                <a:uLnTx/>
                <a:uFillTx/>
                <a:latin typeface="Arial Black"/>
                <a:ea typeface="+mn-ea"/>
                <a:cs typeface="Arial Black"/>
              </a:rPr>
              <a:t> </a:t>
            </a:r>
            <a:r>
              <a:rPr kumimoji="0" sz="1800" b="0" i="0" u="none" strike="noStrike" kern="1200" cap="none" spc="-65" normalizeH="0" baseline="0" noProof="0" dirty="0">
                <a:ln>
                  <a:noFill/>
                </a:ln>
                <a:solidFill>
                  <a:srgbClr val="001864"/>
                </a:solidFill>
                <a:effectLst/>
                <a:uLnTx/>
                <a:uFillTx/>
                <a:latin typeface="Arial Black"/>
                <a:ea typeface="+mn-ea"/>
                <a:cs typeface="Arial Black"/>
              </a:rPr>
              <a:t>outcome</a:t>
            </a:r>
            <a:endParaRPr kumimoji="0" sz="1800" b="0" i="0" u="none" strike="noStrike" kern="1200" cap="none" spc="0" normalizeH="0" baseline="0" noProof="0">
              <a:ln>
                <a:noFill/>
              </a:ln>
              <a:solidFill>
                <a:srgbClr val="000000"/>
              </a:solidFill>
              <a:effectLst/>
              <a:uLnTx/>
              <a:uFillTx/>
              <a:latin typeface="Arial Black"/>
              <a:ea typeface="+mn-ea"/>
              <a:cs typeface="Arial Black"/>
            </a:endParaRPr>
          </a:p>
        </p:txBody>
      </p:sp>
      <p:sp>
        <p:nvSpPr>
          <p:cNvPr id="37" name="TextBox 36">
            <a:extLst>
              <a:ext uri="{FF2B5EF4-FFF2-40B4-BE49-F238E27FC236}">
                <a16:creationId xmlns:a16="http://schemas.microsoft.com/office/drawing/2014/main" id="{A7B9ABEC-94C7-FBAB-4162-B18924F9E448}"/>
              </a:ext>
            </a:extLst>
          </p:cNvPr>
          <p:cNvSpPr txBox="1"/>
          <p:nvPr/>
        </p:nvSpPr>
        <p:spPr>
          <a:xfrm>
            <a:off x="4570199" y="6431008"/>
            <a:ext cx="75741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20" normalizeH="0" baseline="0" noProof="0" dirty="0">
                <a:ln>
                  <a:noFill/>
                </a:ln>
                <a:solidFill>
                  <a:srgbClr val="FFFFFF"/>
                </a:solidFill>
                <a:effectLst/>
                <a:uLnTx/>
                <a:uFillTx/>
                <a:latin typeface="Calibri"/>
                <a:ea typeface="+mn-ea"/>
                <a:cs typeface="Calibri"/>
              </a:rPr>
              <a:t>Perkovic</a:t>
            </a:r>
            <a:r>
              <a:rPr kumimoji="0" lang="da-DK" sz="2000" b="1" i="0" u="none" strike="noStrike" kern="1200" cap="none" spc="55"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V,</a:t>
            </a:r>
            <a:r>
              <a:rPr kumimoji="0" lang="da-DK" sz="2000" b="1" i="0" u="none" strike="noStrike" kern="1200" cap="none" spc="65"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et</a:t>
            </a:r>
            <a:r>
              <a:rPr kumimoji="0" lang="da-DK" sz="2000" b="1" i="0" u="none" strike="noStrike" kern="1200" cap="none" spc="70"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al.</a:t>
            </a:r>
            <a:r>
              <a:rPr kumimoji="0" lang="da-DK" sz="2000" b="1" i="0" u="none" strike="noStrike" kern="1200" cap="none" spc="80" normalizeH="0" baseline="0" noProof="0" dirty="0">
                <a:ln>
                  <a:noFill/>
                </a:ln>
                <a:solidFill>
                  <a:srgbClr val="FFFFFF"/>
                </a:solidFill>
                <a:effectLst/>
                <a:uLnTx/>
                <a:uFillTx/>
                <a:latin typeface="Calibri"/>
                <a:ea typeface="+mn-ea"/>
                <a:cs typeface="Calibri"/>
              </a:rPr>
              <a:t> </a:t>
            </a:r>
            <a:r>
              <a:rPr kumimoji="0" lang="da-DK" sz="2000" b="1" i="0" u="none" strike="noStrike" kern="1200" cap="none" spc="50" normalizeH="0" baseline="0" noProof="0" dirty="0">
                <a:ln>
                  <a:noFill/>
                </a:ln>
                <a:solidFill>
                  <a:srgbClr val="FFFFFF"/>
                </a:solidFill>
                <a:effectLst/>
                <a:uLnTx/>
                <a:uFillTx/>
                <a:latin typeface="Calibri"/>
                <a:ea typeface="+mn-ea"/>
                <a:cs typeface="Calibri"/>
              </a:rPr>
              <a:t>N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Engl</a:t>
            </a:r>
            <a:r>
              <a:rPr kumimoji="0" lang="da-DK" sz="2000" b="1" i="0" u="none" strike="noStrike" kern="1200" cap="none" spc="75"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J</a:t>
            </a:r>
            <a:r>
              <a:rPr kumimoji="0" lang="da-DK" sz="2000" b="1" i="0" u="none" strike="noStrike" kern="1200" cap="none" spc="70"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Med.</a:t>
            </a:r>
            <a:r>
              <a:rPr kumimoji="0" lang="da-DK" sz="2000" b="1" i="0" u="none" strike="noStrike" kern="1200" cap="none" spc="65"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2024:</a:t>
            </a:r>
            <a:r>
              <a:rPr kumimoji="0" lang="da-DK" sz="2000" b="1" i="0" u="none" strike="noStrike" kern="1200" cap="none" spc="40" normalizeH="0" baseline="0" noProof="0" dirty="0">
                <a:ln>
                  <a:noFill/>
                </a:ln>
                <a:solidFill>
                  <a:srgbClr val="FFFFFF"/>
                </a:solidFill>
                <a:effectLst/>
                <a:uLnTx/>
                <a:uFillTx/>
                <a:latin typeface="Calibri"/>
                <a:ea typeface="+mn-ea"/>
                <a:cs typeface="Calibri"/>
              </a:rPr>
              <a:t> </a:t>
            </a:r>
            <a:r>
              <a:rPr kumimoji="0" lang="da-DK" sz="2000" b="1" i="0" u="none" strike="noStrike" kern="1200" cap="none" spc="-20" normalizeH="0" baseline="0" noProof="0" dirty="0">
                <a:ln>
                  <a:noFill/>
                </a:ln>
                <a:solidFill>
                  <a:srgbClr val="FFFFFF"/>
                </a:solidFill>
                <a:effectLst/>
                <a:uLnTx/>
                <a:uFillTx/>
                <a:latin typeface="Calibri"/>
                <a:ea typeface="+mn-ea"/>
                <a:cs typeface="Calibri"/>
              </a:rPr>
              <a:t>DOI:</a:t>
            </a:r>
            <a:r>
              <a:rPr kumimoji="0" lang="da-DK" sz="2000" b="1" i="0" u="none" strike="noStrike" kern="1200" cap="none" spc="500" normalizeH="0" baseline="0" noProof="0" dirty="0">
                <a:ln>
                  <a:noFill/>
                </a:ln>
                <a:solidFill>
                  <a:srgbClr val="FFFFFF"/>
                </a:solidFill>
                <a:effectLst/>
                <a:uLnTx/>
                <a:uFillTx/>
                <a:latin typeface="Calibri"/>
                <a:ea typeface="+mn-ea"/>
                <a:cs typeface="Calibri"/>
              </a:rPr>
              <a:t> </a:t>
            </a:r>
            <a:r>
              <a:rPr kumimoji="0" lang="da-DK" sz="2000" b="1" i="0" u="none" strike="noStrike" kern="1200" cap="none" spc="-10" normalizeH="0" baseline="0" noProof="0" dirty="0">
                <a:ln>
                  <a:noFill/>
                </a:ln>
                <a:solidFill>
                  <a:srgbClr val="FFFFFF"/>
                </a:solidFill>
                <a:effectLst/>
                <a:uLnTx/>
                <a:uFillTx/>
                <a:latin typeface="Calibri"/>
                <a:ea typeface="+mn-ea"/>
                <a:cs typeface="Calibri"/>
              </a:rPr>
              <a:t>10.1056/NEJMoa2403347</a:t>
            </a:r>
            <a:endParaRPr kumimoji="0" lang="en-AU" sz="2000" b="1" i="0" u="none" strike="noStrike" kern="1200" cap="none" spc="0" normalizeH="0" baseline="0" noProof="0" dirty="0">
              <a:ln>
                <a:noFill/>
              </a:ln>
              <a:solidFill>
                <a:srgbClr val="FFFFFF"/>
              </a:solidFill>
              <a:effectLst/>
              <a:uLnTx/>
              <a:uFillTx/>
              <a:latin typeface="Calibri"/>
              <a:ea typeface="+mn-ea"/>
              <a:cs typeface="Arial"/>
            </a:endParaRPr>
          </a:p>
        </p:txBody>
      </p:sp>
    </p:spTree>
    <p:extLst>
      <p:ext uri="{BB962C8B-B14F-4D97-AF65-F5344CB8AC3E}">
        <p14:creationId xmlns:p14="http://schemas.microsoft.com/office/powerpoint/2010/main" val="206384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95325" y="2016125"/>
            <a:ext cx="11242675" cy="1412875"/>
          </a:xfrm>
        </p:spPr>
        <p:txBody>
          <a:bodyPr anchor="t"/>
          <a:lstStyle/>
          <a:p>
            <a:r>
              <a:rPr lang="en-US" sz="6600" b="1"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Intervening at the earliest</a:t>
            </a:r>
            <a:br>
              <a:rPr lang="en-US" sz="6600" b="1"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br>
            <a:r>
              <a:rPr lang="en-US" sz="6600" b="1" dirty="0">
                <a:solidFill>
                  <a:srgbClr val="0070C0"/>
                </a:solidFill>
                <a:effectLst/>
                <a:latin typeface="Arial" panose="020B0604020202020204" pitchFamily="34" charset="0"/>
                <a:ea typeface="MS PGothic" panose="020B0600070205080204" pitchFamily="34" charset="-128"/>
                <a:cs typeface="Arial" panose="020B0604020202020204" pitchFamily="34" charset="0"/>
              </a:rPr>
              <a:t>(across the lifespan)</a:t>
            </a:r>
            <a:br>
              <a:rPr lang="en-AU" sz="1800" b="0" i="0" u="none" strike="noStrike" baseline="0" dirty="0">
                <a:solidFill>
                  <a:srgbClr val="0070C0"/>
                </a:solidFill>
                <a:latin typeface="Arial" panose="020B0604020202020204" pitchFamily="34" charset="0"/>
              </a:rPr>
            </a:br>
            <a:br>
              <a:rPr lang="en-AU" b="1" dirty="0">
                <a:ea typeface="Arial" pitchFamily="-109" charset="0"/>
              </a:rPr>
            </a:br>
            <a:br>
              <a:rPr lang="en-AU" sz="5500" b="1" dirty="0">
                <a:ea typeface="Arial" pitchFamily="-109" charset="0"/>
              </a:rPr>
            </a:br>
            <a:br>
              <a:rPr lang="en-AU" sz="5400" dirty="0">
                <a:solidFill>
                  <a:srgbClr val="002060"/>
                </a:solidFill>
                <a:ea typeface="Arial" pitchFamily="-109" charset="0"/>
              </a:rPr>
            </a:br>
            <a:endParaRPr lang="en-AU" sz="5400" b="1" dirty="0">
              <a:solidFill>
                <a:srgbClr val="002060"/>
              </a:solidFill>
              <a:effectLst/>
              <a:ea typeface="Arial" pitchFamily="-109" charset="0"/>
            </a:endParaRPr>
          </a:p>
        </p:txBody>
      </p:sp>
      <p:sp>
        <p:nvSpPr>
          <p:cNvPr id="35843" name="Text Box 4"/>
          <p:cNvSpPr txBox="1">
            <a:spLocks noChangeArrowheads="1"/>
          </p:cNvSpPr>
          <p:nvPr/>
        </p:nvSpPr>
        <p:spPr bwMode="auto">
          <a:xfrm>
            <a:off x="4212981" y="2005207"/>
            <a:ext cx="184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6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2480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45451"/>
            <a:ext cx="11168743" cy="1263418"/>
          </a:xfrm>
        </p:spPr>
        <p:txBody>
          <a:bodyPr/>
          <a:lstStyle/>
          <a:p>
            <a:r>
              <a:rPr lang="en-US" sz="4800" b="1" dirty="0">
                <a:effectLst/>
                <a:latin typeface="Arial" panose="020B0604020202020204" pitchFamily="34" charset="0"/>
                <a:cs typeface="Arial" panose="020B0604020202020204" pitchFamily="34" charset="0"/>
              </a:rPr>
              <a:t>So what should we eat</a:t>
            </a:r>
            <a:endParaRPr lang="en-US" sz="4800" b="1" dirty="0">
              <a:solidFill>
                <a:srgbClr val="0070C0"/>
              </a:solidFill>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01C5C61-77D1-A334-3A53-E397E69732E8}"/>
              </a:ext>
            </a:extLst>
          </p:cNvPr>
          <p:cNvSpPr txBox="1">
            <a:spLocks/>
          </p:cNvSpPr>
          <p:nvPr/>
        </p:nvSpPr>
        <p:spPr bwMode="auto">
          <a:xfrm>
            <a:off x="996592" y="1098086"/>
            <a:ext cx="10585808" cy="553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Arial" pitchFamily="-109"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Arial" pitchFamily="-109"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Arial" pitchFamily="-109" charset="0"/>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a:lstStyle>
          <a:p>
            <a:r>
              <a:rPr lang="en-US" sz="1800" b="1" dirty="0">
                <a:solidFill>
                  <a:srgbClr val="0070C0"/>
                </a:solidFill>
              </a:rPr>
              <a:t>*</a:t>
            </a:r>
            <a:r>
              <a:rPr lang="en-AU" sz="2000" b="1" dirty="0"/>
              <a:t>Okinawa (Japan), Sardinia (Italy), Ikaria (Greece), Nicoya (Costa Rica), and SDA (CA)</a:t>
            </a:r>
            <a:r>
              <a:rPr lang="en-AU" sz="2000" b="1" dirty="0">
                <a:solidFill>
                  <a:srgbClr val="0070C0"/>
                </a:solidFill>
              </a:rPr>
              <a:t> (BLUE ZONES)</a:t>
            </a:r>
          </a:p>
          <a:p>
            <a:pPr marL="0" indent="0">
              <a:buNone/>
            </a:pPr>
            <a:r>
              <a:rPr lang="en-AU" sz="2000" b="1" dirty="0">
                <a:solidFill>
                  <a:srgbClr val="FF0000"/>
                </a:solidFill>
              </a:rPr>
              <a:t>Variety of food sources</a:t>
            </a:r>
          </a:p>
          <a:p>
            <a:r>
              <a:rPr lang="en-AU" sz="2000" b="1" dirty="0"/>
              <a:t>Plant-based diet</a:t>
            </a:r>
          </a:p>
          <a:p>
            <a:r>
              <a:rPr lang="en-AU" sz="2000" b="1" dirty="0"/>
              <a:t>At least 5-7 different vegetables, 5-7 different fruits/week</a:t>
            </a:r>
          </a:p>
          <a:p>
            <a:r>
              <a:rPr lang="en-AU" sz="2000" b="1" dirty="0"/>
              <a:t>Legumes/Pulses</a:t>
            </a:r>
          </a:p>
          <a:p>
            <a:r>
              <a:rPr lang="en-AU" sz="2000" b="1" dirty="0"/>
              <a:t>Nuts</a:t>
            </a:r>
          </a:p>
          <a:p>
            <a:r>
              <a:rPr lang="en-AU" sz="2000" b="1" dirty="0"/>
              <a:t>Complex minimally processed carbohydrates</a:t>
            </a:r>
          </a:p>
          <a:p>
            <a:r>
              <a:rPr lang="en-AU" sz="2000" b="1" dirty="0"/>
              <a:t>Fish</a:t>
            </a:r>
          </a:p>
          <a:p>
            <a:r>
              <a:rPr lang="en-AU" sz="2000" b="1" dirty="0"/>
              <a:t>Minimal animal protein (meat, dairy)</a:t>
            </a:r>
          </a:p>
          <a:p>
            <a:endParaRPr lang="en-AU" sz="2000" b="1" dirty="0"/>
          </a:p>
          <a:p>
            <a:r>
              <a:rPr lang="en-AU" sz="2000" b="1" dirty="0">
                <a:solidFill>
                  <a:srgbClr val="0070C0"/>
                </a:solidFill>
              </a:rPr>
              <a:t>*Okinawa centenarians 68/100,000</a:t>
            </a:r>
          </a:p>
          <a:p>
            <a:r>
              <a:rPr lang="en-AU" sz="2000" b="1" dirty="0">
                <a:solidFill>
                  <a:srgbClr val="0070C0"/>
                </a:solidFill>
              </a:rPr>
              <a:t>9% of energy P, 85% C, P/C: 1:10</a:t>
            </a:r>
          </a:p>
          <a:p>
            <a:r>
              <a:rPr lang="en-AU" sz="2000" b="1" dirty="0">
                <a:solidFill>
                  <a:srgbClr val="0070C0"/>
                </a:solidFill>
              </a:rPr>
              <a:t>High Fibre reduces energy density and obesity</a:t>
            </a:r>
          </a:p>
          <a:p>
            <a:endParaRPr lang="en-AU" sz="2000" b="1" dirty="0"/>
          </a:p>
          <a:p>
            <a:endParaRPr lang="en-AU" sz="2000" b="1" dirty="0"/>
          </a:p>
          <a:p>
            <a:endParaRPr lang="en-AU" sz="2000" b="1" dirty="0"/>
          </a:p>
        </p:txBody>
      </p:sp>
    </p:spTree>
    <p:extLst>
      <p:ext uri="{BB962C8B-B14F-4D97-AF65-F5344CB8AC3E}">
        <p14:creationId xmlns:p14="http://schemas.microsoft.com/office/powerpoint/2010/main" val="40042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138-2B63-144E-BC86-5D90D7E5AD06}"/>
              </a:ext>
            </a:extLst>
          </p:cNvPr>
          <p:cNvSpPr>
            <a:spLocks noGrp="1"/>
          </p:cNvSpPr>
          <p:nvPr>
            <p:ph type="title"/>
          </p:nvPr>
        </p:nvSpPr>
        <p:spPr>
          <a:xfrm>
            <a:off x="-39880" y="0"/>
            <a:ext cx="12643945" cy="1070064"/>
          </a:xfrm>
        </p:spPr>
        <p:txBody>
          <a:bodyPr/>
          <a:lstStyle/>
          <a:p>
            <a:r>
              <a:rPr lang="en-US" b="1" dirty="0">
                <a:effectLst>
                  <a:outerShdw dist="38100" sx="1000" sy="1000" algn="tl">
                    <a:srgbClr val="C0C0C0"/>
                  </a:outerShdw>
                </a:effectLst>
              </a:rPr>
              <a:t>Can you exercise yourself to good health?</a:t>
            </a:r>
          </a:p>
        </p:txBody>
      </p:sp>
      <p:sp>
        <p:nvSpPr>
          <p:cNvPr id="3" name="Content Placeholder 2">
            <a:extLst>
              <a:ext uri="{FF2B5EF4-FFF2-40B4-BE49-F238E27FC236}">
                <a16:creationId xmlns:a16="http://schemas.microsoft.com/office/drawing/2014/main" id="{E1B1DFA0-EFB5-6241-82CA-EA84BECCE80D}"/>
              </a:ext>
            </a:extLst>
          </p:cNvPr>
          <p:cNvSpPr>
            <a:spLocks noGrp="1"/>
          </p:cNvSpPr>
          <p:nvPr>
            <p:ph sz="half" idx="1"/>
          </p:nvPr>
        </p:nvSpPr>
        <p:spPr>
          <a:xfrm>
            <a:off x="609600" y="1335602"/>
            <a:ext cx="5384800" cy="4525963"/>
          </a:xfrm>
        </p:spPr>
        <p:txBody>
          <a:bodyPr/>
          <a:lstStyle/>
          <a:p>
            <a:r>
              <a:rPr lang="en-US" sz="2000" dirty="0"/>
              <a:t>N=346 627 UKB (40-69 </a:t>
            </a:r>
            <a:r>
              <a:rPr lang="en-US" sz="2000" dirty="0" err="1"/>
              <a:t>Yr</a:t>
            </a:r>
            <a:r>
              <a:rPr lang="en-US" sz="2000" dirty="0"/>
              <a:t>), linkage to death records; 11 year F/U</a:t>
            </a:r>
          </a:p>
          <a:p>
            <a:r>
              <a:rPr lang="en-US" sz="2000" dirty="0"/>
              <a:t>All-cause, CVD and PDAR: physical activity, diet and adiposity-related cancer</a:t>
            </a:r>
          </a:p>
          <a:p>
            <a:r>
              <a:rPr lang="en-US" sz="2000" dirty="0"/>
              <a:t>Good Diet quality: Meeting the target for each category</a:t>
            </a:r>
          </a:p>
          <a:p>
            <a:r>
              <a:rPr lang="en-US" sz="2000" dirty="0"/>
              <a:t>(</a:t>
            </a:r>
            <a:r>
              <a:rPr lang="en-US" sz="2000" dirty="0" err="1"/>
              <a:t>ie</a:t>
            </a:r>
            <a:r>
              <a:rPr lang="en-US" sz="2000" dirty="0"/>
              <a:t>, ≥4.5 cups/day of fruit and vegetables, ≥2 serves/week of fish, and ≤2 times/week intake of processed meat and ≤5 times/week of red meat</a:t>
            </a:r>
          </a:p>
          <a:p>
            <a:r>
              <a:rPr lang="en-US" sz="2000" dirty="0"/>
              <a:t>Compared to Q1 of PA: 10-15% red in outcomes</a:t>
            </a:r>
          </a:p>
          <a:p>
            <a:r>
              <a:rPr lang="en-US" sz="2000" dirty="0"/>
              <a:t>No additive or multiplicative interactions between PA and dietary quality categories</a:t>
            </a:r>
          </a:p>
          <a:p>
            <a:endParaRPr lang="en-US" sz="1800" dirty="0"/>
          </a:p>
          <a:p>
            <a:endParaRPr lang="en-US" sz="1800" dirty="0"/>
          </a:p>
          <a:p>
            <a:endParaRPr lang="en-US" dirty="0"/>
          </a:p>
        </p:txBody>
      </p:sp>
      <p:sp>
        <p:nvSpPr>
          <p:cNvPr id="6" name="TextBox 5">
            <a:extLst>
              <a:ext uri="{FF2B5EF4-FFF2-40B4-BE49-F238E27FC236}">
                <a16:creationId xmlns:a16="http://schemas.microsoft.com/office/drawing/2014/main" id="{BE6B7B73-6FC9-F146-8B36-54A7DBE2EA5B}"/>
              </a:ext>
            </a:extLst>
          </p:cNvPr>
          <p:cNvSpPr txBox="1"/>
          <p:nvPr/>
        </p:nvSpPr>
        <p:spPr>
          <a:xfrm>
            <a:off x="5124660" y="6488668"/>
            <a:ext cx="9912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Helvetica" pitchFamily="2" charset="0"/>
                <a:ea typeface="+mn-ea"/>
                <a:cs typeface="Arial"/>
              </a:rPr>
              <a:t>Ding D, et al Br J Sports Med doi:10.1136/bjsports-2021-105195</a:t>
            </a:r>
          </a:p>
        </p:txBody>
      </p:sp>
      <p:pic>
        <p:nvPicPr>
          <p:cNvPr id="7" name="Picture 6">
            <a:extLst>
              <a:ext uri="{FF2B5EF4-FFF2-40B4-BE49-F238E27FC236}">
                <a16:creationId xmlns:a16="http://schemas.microsoft.com/office/drawing/2014/main" id="{41D11E34-1686-1BA5-6671-B7A909069221}"/>
              </a:ext>
            </a:extLst>
          </p:cNvPr>
          <p:cNvPicPr>
            <a:picLocks noChangeAspect="1"/>
          </p:cNvPicPr>
          <p:nvPr/>
        </p:nvPicPr>
        <p:blipFill>
          <a:blip r:embed="rId2"/>
          <a:stretch>
            <a:fillRect/>
          </a:stretch>
        </p:blipFill>
        <p:spPr>
          <a:xfrm>
            <a:off x="5797550" y="1121438"/>
            <a:ext cx="6184900" cy="5359400"/>
          </a:xfrm>
          <a:prstGeom prst="rect">
            <a:avLst/>
          </a:prstGeom>
        </p:spPr>
      </p:pic>
      <p:cxnSp>
        <p:nvCxnSpPr>
          <p:cNvPr id="5" name="Straight Arrow Connector 4">
            <a:extLst>
              <a:ext uri="{FF2B5EF4-FFF2-40B4-BE49-F238E27FC236}">
                <a16:creationId xmlns:a16="http://schemas.microsoft.com/office/drawing/2014/main" id="{86217CD4-892E-3C88-4A96-E5000EC47D1F}"/>
              </a:ext>
            </a:extLst>
          </p:cNvPr>
          <p:cNvCxnSpPr/>
          <p:nvPr/>
        </p:nvCxnSpPr>
        <p:spPr bwMode="auto">
          <a:xfrm flipH="1" flipV="1">
            <a:off x="9949543" y="1600201"/>
            <a:ext cx="762000" cy="71845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A9237858-9EC2-2E2F-DAE3-1B40C1E8713A}"/>
              </a:ext>
            </a:extLst>
          </p:cNvPr>
          <p:cNvCxnSpPr/>
          <p:nvPr/>
        </p:nvCxnSpPr>
        <p:spPr bwMode="auto">
          <a:xfrm flipH="1" flipV="1">
            <a:off x="6385148" y="1548827"/>
            <a:ext cx="762000" cy="71845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9C0A7D4C-AA2D-9AF4-BB37-7CF6BD676A27}"/>
              </a:ext>
            </a:extLst>
          </p:cNvPr>
          <p:cNvCxnSpPr/>
          <p:nvPr/>
        </p:nvCxnSpPr>
        <p:spPr bwMode="auto">
          <a:xfrm flipH="1" flipV="1">
            <a:off x="8041371" y="1548827"/>
            <a:ext cx="762000" cy="71845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282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ck with icons on it&#10;&#10;Description automatically generated">
            <a:extLst>
              <a:ext uri="{FF2B5EF4-FFF2-40B4-BE49-F238E27FC236}">
                <a16:creationId xmlns:a16="http://schemas.microsoft.com/office/drawing/2014/main" id="{F9BF9992-E8F7-42F7-1149-45436B413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04" y="50914"/>
            <a:ext cx="11420475" cy="6424017"/>
          </a:xfrm>
          <a:prstGeom prst="rect">
            <a:avLst/>
          </a:prstGeom>
        </p:spPr>
      </p:pic>
      <p:sp>
        <p:nvSpPr>
          <p:cNvPr id="2" name="TextBox 1">
            <a:extLst>
              <a:ext uri="{FF2B5EF4-FFF2-40B4-BE49-F238E27FC236}">
                <a16:creationId xmlns:a16="http://schemas.microsoft.com/office/drawing/2014/main" id="{4A8D4200-F294-D562-BCDE-0DE0EB2698DD}"/>
              </a:ext>
            </a:extLst>
          </p:cNvPr>
          <p:cNvSpPr txBox="1"/>
          <p:nvPr/>
        </p:nvSpPr>
        <p:spPr>
          <a:xfrm>
            <a:off x="7583557" y="6437754"/>
            <a:ext cx="43719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Calibri"/>
                <a:ea typeface="+mn-ea"/>
                <a:cs typeface="Arial"/>
              </a:rPr>
              <a:t>Keating et al; 2024 Personal communication</a:t>
            </a:r>
          </a:p>
        </p:txBody>
      </p:sp>
    </p:spTree>
    <p:extLst>
      <p:ext uri="{BB962C8B-B14F-4D97-AF65-F5344CB8AC3E}">
        <p14:creationId xmlns:p14="http://schemas.microsoft.com/office/powerpoint/2010/main" val="80893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6A14B-3ACE-4E36-8286-9445818F85E1}"/>
              </a:ext>
            </a:extLst>
          </p:cNvPr>
          <p:cNvSpPr>
            <a:spLocks noGrp="1"/>
          </p:cNvSpPr>
          <p:nvPr>
            <p:ph type="title"/>
          </p:nvPr>
        </p:nvSpPr>
        <p:spPr>
          <a:xfrm>
            <a:off x="609600" y="63623"/>
            <a:ext cx="10972800" cy="1143000"/>
          </a:xfrm>
        </p:spPr>
        <p:txBody>
          <a:bodyPr vert="horz" wrap="square" lIns="91440" tIns="45720" rIns="91440" bIns="45720" numCol="1" anchor="ctr" anchorCtr="0" compatLnSpc="1">
            <a:prstTxWarp prst="textNoShape">
              <a:avLst/>
            </a:prstTxWarp>
            <a:normAutofit/>
          </a:bodyPr>
          <a:lstStyle/>
          <a:p>
            <a:r>
              <a:rPr lang="en-GB" sz="4800" b="1" dirty="0">
                <a:effectLst>
                  <a:outerShdw sx="1000" sy="1000" algn="tl">
                    <a:srgbClr val="C0C0C0"/>
                  </a:outerShdw>
                </a:effectLst>
                <a:latin typeface="+mj-lt"/>
                <a:ea typeface="ＭＳ Ｐゴシック" charset="0"/>
                <a:cs typeface="+mj-cs"/>
              </a:rPr>
              <a:t>GESA MAFLD Patient factsheet</a:t>
            </a:r>
          </a:p>
        </p:txBody>
      </p:sp>
      <p:sp>
        <p:nvSpPr>
          <p:cNvPr id="4" name="Rectangle 2">
            <a:extLst>
              <a:ext uri="{FF2B5EF4-FFF2-40B4-BE49-F238E27FC236}">
                <a16:creationId xmlns:a16="http://schemas.microsoft.com/office/drawing/2014/main" id="{00D528A4-DDA2-AE12-EA56-FB5D138068AD}"/>
              </a:ext>
            </a:extLst>
          </p:cNvPr>
          <p:cNvSpPr>
            <a:spLocks noChangeArrowheads="1"/>
          </p:cNvSpPr>
          <p:nvPr/>
        </p:nvSpPr>
        <p:spPr bwMode="auto">
          <a:xfrm>
            <a:off x="835269" y="1517537"/>
            <a:ext cx="11564975" cy="5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sp>
        <p:nvSpPr>
          <p:cNvPr id="6" name="Rectangle 3">
            <a:extLst>
              <a:ext uri="{FF2B5EF4-FFF2-40B4-BE49-F238E27FC236}">
                <a16:creationId xmlns:a16="http://schemas.microsoft.com/office/drawing/2014/main" id="{A5132FE2-03C1-5B9B-EF9D-A2F02D927695}"/>
              </a:ext>
            </a:extLst>
          </p:cNvPr>
          <p:cNvSpPr>
            <a:spLocks noChangeArrowheads="1"/>
          </p:cNvSpPr>
          <p:nvPr/>
        </p:nvSpPr>
        <p:spPr bwMode="auto">
          <a:xfrm>
            <a:off x="835269" y="5683137"/>
            <a:ext cx="11564975" cy="5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sp>
        <p:nvSpPr>
          <p:cNvPr id="8" name="TextBox 7">
            <a:extLst>
              <a:ext uri="{FF2B5EF4-FFF2-40B4-BE49-F238E27FC236}">
                <a16:creationId xmlns:a16="http://schemas.microsoft.com/office/drawing/2014/main" id="{81390063-49FF-EC1B-644E-20804627DA19}"/>
              </a:ext>
            </a:extLst>
          </p:cNvPr>
          <p:cNvSpPr txBox="1"/>
          <p:nvPr/>
        </p:nvSpPr>
        <p:spPr>
          <a:xfrm>
            <a:off x="1017805" y="5972607"/>
            <a:ext cx="105645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Arial"/>
              </a:rPr>
              <a:t>https://</a:t>
            </a:r>
            <a:r>
              <a:rPr kumimoji="0" lang="en-US" sz="1800" b="0" i="0" u="none" strike="noStrike" kern="1200" cap="none" spc="0" normalizeH="0" baseline="0" noProof="0" dirty="0" err="1">
                <a:ln>
                  <a:noFill/>
                </a:ln>
                <a:solidFill>
                  <a:srgbClr val="0070C0"/>
                </a:solidFill>
                <a:effectLst/>
                <a:uLnTx/>
                <a:uFillTx/>
                <a:latin typeface="Calibri"/>
                <a:ea typeface="+mn-ea"/>
                <a:cs typeface="Arial"/>
              </a:rPr>
              <a:t>www.gesa.org.au</a:t>
            </a:r>
            <a:r>
              <a:rPr kumimoji="0" lang="en-US" sz="1800" b="0" i="0" u="none" strike="noStrike" kern="1200" cap="none" spc="0" normalizeH="0" baseline="0" noProof="0" dirty="0">
                <a:ln>
                  <a:noFill/>
                </a:ln>
                <a:solidFill>
                  <a:srgbClr val="0070C0"/>
                </a:solidFill>
                <a:effectLst/>
                <a:uLnTx/>
                <a:uFillTx/>
                <a:latin typeface="Calibri"/>
                <a:ea typeface="+mn-ea"/>
                <a:cs typeface="Arial"/>
              </a:rPr>
              <a:t>/resources/patient-resources/</a:t>
            </a:r>
          </a:p>
        </p:txBody>
      </p:sp>
      <p:pic>
        <p:nvPicPr>
          <p:cNvPr id="2" name="Picture 1">
            <a:extLst>
              <a:ext uri="{FF2B5EF4-FFF2-40B4-BE49-F238E27FC236}">
                <a16:creationId xmlns:a16="http://schemas.microsoft.com/office/drawing/2014/main" id="{C014572B-EE93-0C7D-A425-2AA7A7B46B1B}"/>
              </a:ext>
            </a:extLst>
          </p:cNvPr>
          <p:cNvPicPr>
            <a:picLocks noChangeAspect="1"/>
          </p:cNvPicPr>
          <p:nvPr/>
        </p:nvPicPr>
        <p:blipFill>
          <a:blip r:embed="rId2"/>
          <a:stretch>
            <a:fillRect/>
          </a:stretch>
        </p:blipFill>
        <p:spPr>
          <a:xfrm>
            <a:off x="2209800" y="972922"/>
            <a:ext cx="7772400" cy="4912156"/>
          </a:xfrm>
          <a:prstGeom prst="rect">
            <a:avLst/>
          </a:prstGeom>
        </p:spPr>
      </p:pic>
    </p:spTree>
    <p:extLst>
      <p:ext uri="{BB962C8B-B14F-4D97-AF65-F5344CB8AC3E}">
        <p14:creationId xmlns:p14="http://schemas.microsoft.com/office/powerpoint/2010/main" val="20146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6A14B-3ACE-4E36-8286-9445818F85E1}"/>
              </a:ext>
            </a:extLst>
          </p:cNvPr>
          <p:cNvSpPr>
            <a:spLocks noGrp="1"/>
          </p:cNvSpPr>
          <p:nvPr>
            <p:ph type="title"/>
          </p:nvPr>
        </p:nvSpPr>
        <p:spPr>
          <a:xfrm>
            <a:off x="609600" y="-55439"/>
            <a:ext cx="10972800" cy="1143000"/>
          </a:xfrm>
        </p:spPr>
        <p:txBody>
          <a:bodyPr vert="horz" wrap="square" lIns="91440" tIns="45720" rIns="91440" bIns="45720" numCol="1" anchor="ctr" anchorCtr="0" compatLnSpc="1">
            <a:prstTxWarp prst="textNoShape">
              <a:avLst/>
            </a:prstTxWarp>
            <a:normAutofit/>
          </a:bodyPr>
          <a:lstStyle/>
          <a:p>
            <a:r>
              <a:rPr lang="en-GB" sz="4800" b="1" dirty="0">
                <a:effectLst>
                  <a:outerShdw sx="1000" sy="1000" algn="tl">
                    <a:srgbClr val="C0C0C0"/>
                  </a:outerShdw>
                </a:effectLst>
                <a:latin typeface="+mj-lt"/>
                <a:ea typeface="ＭＳ Ｐゴシック" charset="0"/>
                <a:cs typeface="+mj-cs"/>
              </a:rPr>
              <a:t>GESA MAFLD Patient factsheet</a:t>
            </a:r>
          </a:p>
        </p:txBody>
      </p:sp>
      <p:sp>
        <p:nvSpPr>
          <p:cNvPr id="4" name="Rectangle 2">
            <a:extLst>
              <a:ext uri="{FF2B5EF4-FFF2-40B4-BE49-F238E27FC236}">
                <a16:creationId xmlns:a16="http://schemas.microsoft.com/office/drawing/2014/main" id="{00D528A4-DDA2-AE12-EA56-FB5D138068AD}"/>
              </a:ext>
            </a:extLst>
          </p:cNvPr>
          <p:cNvSpPr>
            <a:spLocks noChangeArrowheads="1"/>
          </p:cNvSpPr>
          <p:nvPr/>
        </p:nvSpPr>
        <p:spPr bwMode="auto">
          <a:xfrm>
            <a:off x="835269" y="1517537"/>
            <a:ext cx="11564975" cy="5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sp>
        <p:nvSpPr>
          <p:cNvPr id="6" name="Rectangle 3">
            <a:extLst>
              <a:ext uri="{FF2B5EF4-FFF2-40B4-BE49-F238E27FC236}">
                <a16:creationId xmlns:a16="http://schemas.microsoft.com/office/drawing/2014/main" id="{A5132FE2-03C1-5B9B-EF9D-A2F02D927695}"/>
              </a:ext>
            </a:extLst>
          </p:cNvPr>
          <p:cNvSpPr>
            <a:spLocks noChangeArrowheads="1"/>
          </p:cNvSpPr>
          <p:nvPr/>
        </p:nvSpPr>
        <p:spPr bwMode="auto">
          <a:xfrm>
            <a:off x="835269" y="5683137"/>
            <a:ext cx="11564975" cy="5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sp>
        <p:nvSpPr>
          <p:cNvPr id="8" name="TextBox 7">
            <a:extLst>
              <a:ext uri="{FF2B5EF4-FFF2-40B4-BE49-F238E27FC236}">
                <a16:creationId xmlns:a16="http://schemas.microsoft.com/office/drawing/2014/main" id="{81390063-49FF-EC1B-644E-20804627DA19}"/>
              </a:ext>
            </a:extLst>
          </p:cNvPr>
          <p:cNvSpPr txBox="1"/>
          <p:nvPr/>
        </p:nvSpPr>
        <p:spPr>
          <a:xfrm>
            <a:off x="1017805" y="6039982"/>
            <a:ext cx="105645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Arial"/>
              </a:rPr>
              <a:t>https://</a:t>
            </a:r>
            <a:r>
              <a:rPr kumimoji="0" lang="en-US" sz="1800" b="0" i="0" u="none" strike="noStrike" kern="1200" cap="none" spc="0" normalizeH="0" baseline="0" noProof="0" dirty="0" err="1">
                <a:ln>
                  <a:noFill/>
                </a:ln>
                <a:solidFill>
                  <a:srgbClr val="0070C0"/>
                </a:solidFill>
                <a:effectLst/>
                <a:uLnTx/>
                <a:uFillTx/>
                <a:latin typeface="Calibri"/>
                <a:ea typeface="+mn-ea"/>
                <a:cs typeface="Arial"/>
              </a:rPr>
              <a:t>www.gesa.org.au</a:t>
            </a:r>
            <a:r>
              <a:rPr kumimoji="0" lang="en-US" sz="1800" b="0" i="0" u="none" strike="noStrike" kern="1200" cap="none" spc="0" normalizeH="0" baseline="0" noProof="0" dirty="0">
                <a:ln>
                  <a:noFill/>
                </a:ln>
                <a:solidFill>
                  <a:srgbClr val="0070C0"/>
                </a:solidFill>
                <a:effectLst/>
                <a:uLnTx/>
                <a:uFillTx/>
                <a:latin typeface="Calibri"/>
                <a:ea typeface="+mn-ea"/>
                <a:cs typeface="Arial"/>
              </a:rPr>
              <a:t>/resources/patient-resources/</a:t>
            </a:r>
          </a:p>
        </p:txBody>
      </p:sp>
      <p:pic>
        <p:nvPicPr>
          <p:cNvPr id="12" name="Picture 11">
            <a:extLst>
              <a:ext uri="{FF2B5EF4-FFF2-40B4-BE49-F238E27FC236}">
                <a16:creationId xmlns:a16="http://schemas.microsoft.com/office/drawing/2014/main" id="{02C55E7A-8233-4F9B-52D9-8524F42ED711}"/>
              </a:ext>
            </a:extLst>
          </p:cNvPr>
          <p:cNvPicPr>
            <a:picLocks noChangeAspect="1"/>
          </p:cNvPicPr>
          <p:nvPr/>
        </p:nvPicPr>
        <p:blipFill>
          <a:blip r:embed="rId2"/>
          <a:stretch>
            <a:fillRect/>
          </a:stretch>
        </p:blipFill>
        <p:spPr>
          <a:xfrm>
            <a:off x="2876750" y="786687"/>
            <a:ext cx="6846704" cy="5197325"/>
          </a:xfrm>
          <a:prstGeom prst="rect">
            <a:avLst/>
          </a:prstGeom>
        </p:spPr>
      </p:pic>
    </p:spTree>
    <p:extLst>
      <p:ext uri="{BB962C8B-B14F-4D97-AF65-F5344CB8AC3E}">
        <p14:creationId xmlns:p14="http://schemas.microsoft.com/office/powerpoint/2010/main" val="284042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5138-2B63-144E-BC86-5D90D7E5AD06}"/>
              </a:ext>
            </a:extLst>
          </p:cNvPr>
          <p:cNvSpPr>
            <a:spLocks noGrp="1"/>
          </p:cNvSpPr>
          <p:nvPr>
            <p:ph type="title"/>
          </p:nvPr>
        </p:nvSpPr>
        <p:spPr>
          <a:xfrm>
            <a:off x="72190" y="-226288"/>
            <a:ext cx="12643945" cy="1070064"/>
          </a:xfrm>
        </p:spPr>
        <p:txBody>
          <a:bodyPr/>
          <a:lstStyle/>
          <a:p>
            <a:r>
              <a:rPr lang="en-US" b="1" dirty="0">
                <a:effectLst>
                  <a:outerShdw dist="38100" sx="1000" sy="1000" algn="tl">
                    <a:srgbClr val="C0C0C0"/>
                  </a:outerShdw>
                </a:effectLst>
              </a:rPr>
              <a:t>Planetary Health Diet Index and mortality</a:t>
            </a:r>
          </a:p>
        </p:txBody>
      </p:sp>
      <p:sp>
        <p:nvSpPr>
          <p:cNvPr id="3" name="Content Placeholder 2">
            <a:extLst>
              <a:ext uri="{FF2B5EF4-FFF2-40B4-BE49-F238E27FC236}">
                <a16:creationId xmlns:a16="http://schemas.microsoft.com/office/drawing/2014/main" id="{E1B1DFA0-EFB5-6241-82CA-EA84BECCE80D}"/>
              </a:ext>
            </a:extLst>
          </p:cNvPr>
          <p:cNvSpPr>
            <a:spLocks noGrp="1"/>
          </p:cNvSpPr>
          <p:nvPr>
            <p:ph sz="half" idx="1"/>
          </p:nvPr>
        </p:nvSpPr>
        <p:spPr>
          <a:xfrm>
            <a:off x="508380" y="634870"/>
            <a:ext cx="11480801" cy="2794130"/>
          </a:xfrm>
        </p:spPr>
        <p:txBody>
          <a:bodyPr/>
          <a:lstStyle/>
          <a:p>
            <a:r>
              <a:rPr lang="en-US" sz="2000" dirty="0"/>
              <a:t>EAT-Lancet commission: </a:t>
            </a:r>
            <a:r>
              <a:rPr lang="en-AU" sz="1800" b="0" i="0" u="none" strike="noStrike" baseline="0" dirty="0">
                <a:solidFill>
                  <a:srgbClr val="000000"/>
                </a:solidFill>
                <a:latin typeface="HPIHA F+ Adv T T 5843c 571"/>
              </a:rPr>
              <a:t>high-quality plant-based food; </a:t>
            </a:r>
            <a:r>
              <a:rPr lang="en-US" sz="1800" b="0" i="0" u="none" strike="noStrike" baseline="0" dirty="0">
                <a:solidFill>
                  <a:srgbClr val="000000"/>
                </a:solidFill>
                <a:latin typeface="HPIHA F+ Adv T T 5843c 571"/>
              </a:rPr>
              <a:t>low to moderate amounts of animal sourced foods, low intakes of saturated fats, re</a:t>
            </a:r>
            <a:r>
              <a:rPr lang="en-US" sz="1800" b="0" i="0" u="none" strike="noStrike" baseline="0" dirty="0">
                <a:solidFill>
                  <a:srgbClr val="000000"/>
                </a:solidFill>
                <a:latin typeface="HPIHB M+ Adv T T 5843c 571+fb"/>
              </a:rPr>
              <a:t>fi</a:t>
            </a:r>
            <a:r>
              <a:rPr lang="en-US" sz="1800" b="0" i="0" u="none" strike="noStrike" baseline="0" dirty="0">
                <a:solidFill>
                  <a:srgbClr val="000000"/>
                </a:solidFill>
                <a:latin typeface="HPIHA F+ Adv T T 5843c 571"/>
              </a:rPr>
              <a:t>ned grains, and sugar; </a:t>
            </a:r>
            <a:r>
              <a:rPr lang="en-US" sz="1800" b="0" i="0" u="none" strike="noStrike" baseline="0" dirty="0">
                <a:solidFill>
                  <a:srgbClr val="FF0000"/>
                </a:solidFill>
                <a:latin typeface="HPIHA F+ Adv T T 5843c 571"/>
              </a:rPr>
              <a:t>feed all and reduce GHG 50% by 2050</a:t>
            </a:r>
          </a:p>
          <a:p>
            <a:r>
              <a:rPr lang="en-AU" sz="1800" b="0" i="0" u="none" strike="noStrike" baseline="0" dirty="0">
                <a:solidFill>
                  <a:srgbClr val="000000"/>
                </a:solidFill>
                <a:latin typeface="HPIHA F+ Adv T T 5843c 571"/>
              </a:rPr>
              <a:t>66,692 females NHS (1986</a:t>
            </a:r>
            <a:r>
              <a:rPr lang="en-AU" sz="1800" b="0" i="0" u="none" strike="noStrike" baseline="0" dirty="0">
                <a:solidFill>
                  <a:srgbClr val="000000"/>
                </a:solidFill>
                <a:latin typeface="HPIHB N+ Adv O Tb 0c 9bf 5d+ 20"/>
              </a:rPr>
              <a:t>–</a:t>
            </a:r>
            <a:r>
              <a:rPr lang="en-AU" sz="1800" b="0" i="0" u="none" strike="noStrike" baseline="0" dirty="0">
                <a:solidFill>
                  <a:srgbClr val="000000"/>
                </a:solidFill>
                <a:latin typeface="HPIHA F+ Adv T T 5843c 571"/>
              </a:rPr>
              <a:t>2019), 92,438 females NHSII (1989</a:t>
            </a:r>
            <a:r>
              <a:rPr lang="en-AU" sz="1800" b="0" i="0" u="none" strike="noStrike" baseline="0" dirty="0">
                <a:solidFill>
                  <a:srgbClr val="000000"/>
                </a:solidFill>
                <a:latin typeface="HPIHB N+ Adv O Tb 0c 9bf 5d+ 20"/>
              </a:rPr>
              <a:t>–</a:t>
            </a:r>
            <a:r>
              <a:rPr lang="en-AU" sz="1800" b="0" i="0" u="none" strike="noStrike" baseline="0" dirty="0">
                <a:solidFill>
                  <a:srgbClr val="000000"/>
                </a:solidFill>
                <a:latin typeface="HPIHA F+ Adv T T 5843c 571"/>
              </a:rPr>
              <a:t>2019), and 47,274 males from Health Professionals Follow-up Study(1986</a:t>
            </a:r>
            <a:r>
              <a:rPr lang="en-AU" sz="1800" b="0" i="0" u="none" strike="noStrike" baseline="0" dirty="0">
                <a:solidFill>
                  <a:srgbClr val="000000"/>
                </a:solidFill>
                <a:latin typeface="HPIHB N+ Adv O Tb 0c 9bf 5d+ 20"/>
              </a:rPr>
              <a:t>–</a:t>
            </a:r>
            <a:r>
              <a:rPr lang="en-AU" sz="1800" b="0" i="0" u="none" strike="noStrike" baseline="0" dirty="0">
                <a:solidFill>
                  <a:srgbClr val="000000"/>
                </a:solidFill>
                <a:latin typeface="HPIHA F+ Adv T T 5843c 571"/>
              </a:rPr>
              <a:t>2018) </a:t>
            </a:r>
            <a:r>
              <a:rPr lang="en-AU" sz="1800" dirty="0">
                <a:solidFill>
                  <a:srgbClr val="000000"/>
                </a:solidFill>
                <a:latin typeface="HPIHA F+ Adv T T 5843c 571"/>
              </a:rPr>
              <a:t>all </a:t>
            </a:r>
            <a:r>
              <a:rPr lang="en-AU" sz="1800" b="0" i="0" u="none" strike="noStrike" baseline="0" dirty="0">
                <a:solidFill>
                  <a:srgbClr val="000000"/>
                </a:solidFill>
                <a:latin typeface="HPIHA F+ Adv T T 5843c 571"/>
              </a:rPr>
              <a:t>free of cancer, </a:t>
            </a:r>
            <a:r>
              <a:rPr lang="en-AU" sz="1800" dirty="0">
                <a:solidFill>
                  <a:srgbClr val="000000"/>
                </a:solidFill>
                <a:latin typeface="HPIHA F+ Adv T T 5843c 571"/>
              </a:rPr>
              <a:t>DM</a:t>
            </a:r>
            <a:r>
              <a:rPr lang="en-AU" sz="1800" b="0" i="0" u="none" strike="noStrike" baseline="0" dirty="0">
                <a:solidFill>
                  <a:srgbClr val="000000"/>
                </a:solidFill>
                <a:latin typeface="HPIHA F+ Adv T T 5843c 571"/>
              </a:rPr>
              <a:t>, and CVD at baseline</a:t>
            </a:r>
          </a:p>
          <a:p>
            <a:r>
              <a:rPr lang="en-AU" sz="1800" dirty="0">
                <a:solidFill>
                  <a:srgbClr val="000000"/>
                </a:solidFill>
                <a:latin typeface="HPIHA F+ Adv T T 5843c 571"/>
              </a:rPr>
              <a:t>P</a:t>
            </a:r>
            <a:r>
              <a:rPr lang="en-AU" sz="1800" b="0" i="0" u="none" strike="noStrike" baseline="0" dirty="0">
                <a:solidFill>
                  <a:srgbClr val="000000"/>
                </a:solidFill>
                <a:latin typeface="HPIHA F+ Adv T T 5843c 571"/>
              </a:rPr>
              <a:t>ooled adjusted HRs were </a:t>
            </a:r>
            <a:r>
              <a:rPr lang="en-AU" sz="1800" b="1" i="0" u="none" strike="noStrike" baseline="0" dirty="0">
                <a:solidFill>
                  <a:srgbClr val="000000"/>
                </a:solidFill>
                <a:latin typeface="HPIHA F+ Adv T T 5843c 571"/>
              </a:rPr>
              <a:t>0.77</a:t>
            </a:r>
            <a:r>
              <a:rPr lang="en-AU" sz="1800" b="0" i="0" u="none" strike="noStrike" baseline="0" dirty="0">
                <a:solidFill>
                  <a:srgbClr val="000000"/>
                </a:solidFill>
                <a:latin typeface="HPIHA F+ Adv T T 5843c 571"/>
              </a:rPr>
              <a:t>[95% CI :0.75,0.80] for all-cause mortality (</a:t>
            </a:r>
            <a:r>
              <a:rPr lang="en-AU" sz="1800" b="0" i="0" u="none" strike="noStrike" baseline="0" dirty="0">
                <a:solidFill>
                  <a:srgbClr val="000000"/>
                </a:solidFill>
                <a:latin typeface="HPIHB J+ Adv T Tf 90d 833a. I"/>
              </a:rPr>
              <a:t>P</a:t>
            </a:r>
            <a:r>
              <a:rPr lang="en-AU" sz="1800" b="0" i="0" u="none" strike="noStrike" baseline="0" dirty="0">
                <a:solidFill>
                  <a:srgbClr val="000000"/>
                </a:solidFill>
                <a:latin typeface="HPIHA F+ Adv T T 5843c 571"/>
              </a:rPr>
              <a:t>-trend </a:t>
            </a:r>
            <a:r>
              <a:rPr lang="en-AU" sz="1800" b="0" i="0" u="none" strike="noStrike" baseline="0" dirty="0">
                <a:solidFill>
                  <a:srgbClr val="000000"/>
                </a:solidFill>
                <a:latin typeface="HPIHB O+ Adv P 4 C 4 E 51"/>
              </a:rPr>
              <a:t>&lt; </a:t>
            </a:r>
            <a:r>
              <a:rPr lang="en-AU" sz="1800" b="0" i="0" u="none" strike="noStrike" baseline="0" dirty="0">
                <a:solidFill>
                  <a:srgbClr val="000000"/>
                </a:solidFill>
                <a:latin typeface="HPIHA F+ Adv T T 5843c 571"/>
              </a:rPr>
              <a:t>0.0001);  lower risk of deaths from CVD (</a:t>
            </a:r>
            <a:r>
              <a:rPr lang="en-AU" sz="1800" b="1" i="0" u="none" strike="noStrike" baseline="0" dirty="0">
                <a:solidFill>
                  <a:srgbClr val="000000"/>
                </a:solidFill>
                <a:latin typeface="HPIHA F+ Adv T T 5843c 571"/>
              </a:rPr>
              <a:t>HR:0.86</a:t>
            </a:r>
            <a:r>
              <a:rPr lang="en-AU" sz="1800" b="0" i="0" u="none" strike="noStrike" baseline="0" dirty="0">
                <a:solidFill>
                  <a:srgbClr val="000000"/>
                </a:solidFill>
                <a:latin typeface="HPIHA F+ Adv T T 5843c 571"/>
              </a:rPr>
              <a:t>), cancer (</a:t>
            </a:r>
            <a:r>
              <a:rPr lang="en-AU" sz="1800" b="1" i="0" u="none" strike="noStrike" baseline="0" dirty="0">
                <a:solidFill>
                  <a:srgbClr val="000000"/>
                </a:solidFill>
                <a:latin typeface="HPIHA F+ Adv T T 5843c 571"/>
              </a:rPr>
              <a:t>HR:0.90</a:t>
            </a:r>
            <a:r>
              <a:rPr lang="en-AU" sz="1800" b="0" i="0" u="none" strike="noStrike" baseline="0" dirty="0">
                <a:solidFill>
                  <a:srgbClr val="000000"/>
                </a:solidFill>
                <a:latin typeface="HPIHA F+ Adv T T 5843c 571"/>
              </a:rPr>
              <a:t>), respiratory diseases (</a:t>
            </a:r>
            <a:r>
              <a:rPr lang="en-AU" sz="1800" b="1" i="0" u="none" strike="noStrike" baseline="0" dirty="0">
                <a:solidFill>
                  <a:srgbClr val="000000"/>
                </a:solidFill>
                <a:latin typeface="HPIHA F+ Adv T T 5843c 571"/>
              </a:rPr>
              <a:t>HR:0.53</a:t>
            </a:r>
            <a:r>
              <a:rPr lang="en-AU" sz="1800" b="0" i="0" u="none" strike="noStrike" baseline="0" dirty="0">
                <a:solidFill>
                  <a:srgbClr val="000000"/>
                </a:solidFill>
                <a:latin typeface="HPIHA F+ Adv T T 5843c 571"/>
              </a:rPr>
              <a:t>), and neurodegenerative diseases (</a:t>
            </a:r>
            <a:r>
              <a:rPr lang="en-AU" sz="1800" b="1" i="0" u="none" strike="noStrike" baseline="0" dirty="0">
                <a:solidFill>
                  <a:srgbClr val="000000"/>
                </a:solidFill>
                <a:latin typeface="HPIHA F+ Adv T T 5843c 571"/>
              </a:rPr>
              <a:t>HR:0.72</a:t>
            </a:r>
            <a:r>
              <a:rPr lang="en-AU" sz="1800" b="0" i="0" u="none" strike="noStrike" baseline="0" dirty="0">
                <a:solidFill>
                  <a:srgbClr val="000000"/>
                </a:solidFill>
                <a:latin typeface="HPIHA F+ Adv T T 5843c 571"/>
              </a:rPr>
              <a:t>)</a:t>
            </a:r>
          </a:p>
          <a:p>
            <a:endParaRPr lang="en-US" dirty="0"/>
          </a:p>
          <a:p>
            <a:endParaRPr lang="en-US" dirty="0"/>
          </a:p>
        </p:txBody>
      </p:sp>
      <p:sp>
        <p:nvSpPr>
          <p:cNvPr id="6" name="TextBox 5">
            <a:extLst>
              <a:ext uri="{FF2B5EF4-FFF2-40B4-BE49-F238E27FC236}">
                <a16:creationId xmlns:a16="http://schemas.microsoft.com/office/drawing/2014/main" id="{BE6B7B73-6FC9-F146-8B36-54A7DBE2EA5B}"/>
              </a:ext>
            </a:extLst>
          </p:cNvPr>
          <p:cNvSpPr txBox="1"/>
          <p:nvPr/>
        </p:nvSpPr>
        <p:spPr>
          <a:xfrm>
            <a:off x="3753853" y="6488668"/>
            <a:ext cx="9694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Helvetica" pitchFamily="2" charset="0"/>
                <a:ea typeface="+mn-ea"/>
                <a:cs typeface="Arial"/>
              </a:rPr>
              <a:t>Bui LP et al Am J Clin </a:t>
            </a:r>
            <a:r>
              <a:rPr kumimoji="0" lang="en-AU" sz="1800" b="1" i="0" u="none" strike="noStrike" kern="1200" cap="none" spc="0" normalizeH="0" baseline="0" noProof="0" dirty="0" err="1">
                <a:ln>
                  <a:noFill/>
                </a:ln>
                <a:solidFill>
                  <a:srgbClr val="FFFFFF"/>
                </a:solidFill>
                <a:effectLst/>
                <a:uLnTx/>
                <a:uFillTx/>
                <a:latin typeface="Helvetica" pitchFamily="2" charset="0"/>
                <a:ea typeface="+mn-ea"/>
                <a:cs typeface="Arial"/>
              </a:rPr>
              <a:t>Nutr</a:t>
            </a:r>
            <a:r>
              <a:rPr kumimoji="0" lang="en-AU" sz="1800" b="1" i="0" u="none" strike="noStrike" kern="1200" cap="none" spc="0" normalizeH="0" baseline="0" noProof="0" dirty="0">
                <a:ln>
                  <a:noFill/>
                </a:ln>
                <a:solidFill>
                  <a:srgbClr val="FFFFFF"/>
                </a:solidFill>
                <a:effectLst/>
                <a:uLnTx/>
                <a:uFillTx/>
                <a:latin typeface="Helvetica" pitchFamily="2" charset="0"/>
                <a:ea typeface="+mn-ea"/>
                <a:cs typeface="Arial"/>
              </a:rPr>
              <a:t> 2024; https://doi.org/10.1016/j.ajcnut.2024.03.019</a:t>
            </a:r>
          </a:p>
        </p:txBody>
      </p:sp>
      <p:pic>
        <p:nvPicPr>
          <p:cNvPr id="7" name="Picture 6">
            <a:extLst>
              <a:ext uri="{FF2B5EF4-FFF2-40B4-BE49-F238E27FC236}">
                <a16:creationId xmlns:a16="http://schemas.microsoft.com/office/drawing/2014/main" id="{A404E225-109D-3BB4-6418-B6359F2B9C49}"/>
              </a:ext>
            </a:extLst>
          </p:cNvPr>
          <p:cNvPicPr>
            <a:picLocks noChangeAspect="1"/>
          </p:cNvPicPr>
          <p:nvPr/>
        </p:nvPicPr>
        <p:blipFill>
          <a:blip r:embed="rId2"/>
          <a:stretch>
            <a:fillRect/>
          </a:stretch>
        </p:blipFill>
        <p:spPr>
          <a:xfrm>
            <a:off x="1890915" y="2699657"/>
            <a:ext cx="7251428" cy="3685397"/>
          </a:xfrm>
          <a:prstGeom prst="rect">
            <a:avLst/>
          </a:prstGeom>
        </p:spPr>
      </p:pic>
      <p:sp>
        <p:nvSpPr>
          <p:cNvPr id="8" name="TextBox 7">
            <a:extLst>
              <a:ext uri="{FF2B5EF4-FFF2-40B4-BE49-F238E27FC236}">
                <a16:creationId xmlns:a16="http://schemas.microsoft.com/office/drawing/2014/main" id="{50AE752A-0B15-2849-8078-AEC9A5E54C3C}"/>
              </a:ext>
            </a:extLst>
          </p:cNvPr>
          <p:cNvSpPr txBox="1"/>
          <p:nvPr/>
        </p:nvSpPr>
        <p:spPr>
          <a:xfrm>
            <a:off x="629080" y="4290158"/>
            <a:ext cx="13719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Calibri"/>
                <a:ea typeface="+mn-ea"/>
                <a:cs typeface="Arial"/>
              </a:rPr>
              <a:t>HR for death</a:t>
            </a:r>
          </a:p>
        </p:txBody>
      </p:sp>
      <p:sp>
        <p:nvSpPr>
          <p:cNvPr id="4" name="TextBox 3">
            <a:extLst>
              <a:ext uri="{FF2B5EF4-FFF2-40B4-BE49-F238E27FC236}">
                <a16:creationId xmlns:a16="http://schemas.microsoft.com/office/drawing/2014/main" id="{27B522D2-4D72-F99E-5D81-CCAF5C46B4BC}"/>
              </a:ext>
            </a:extLst>
          </p:cNvPr>
          <p:cNvSpPr txBox="1"/>
          <p:nvPr/>
        </p:nvSpPr>
        <p:spPr>
          <a:xfrm>
            <a:off x="9082758" y="3817640"/>
            <a:ext cx="3037052" cy="2031325"/>
          </a:xfrm>
          <a:prstGeom prst="rect">
            <a:avLst/>
          </a:prstGeom>
          <a:noFill/>
        </p:spPr>
        <p:txBody>
          <a:bodyPr wrap="square" rtlCol="0">
            <a:spAutoFit/>
          </a:bodyPr>
          <a:lstStyle/>
          <a:p>
            <a:r>
              <a:rPr lang="en-AU" dirty="0"/>
              <a:t>Feeding to 2050</a:t>
            </a:r>
          </a:p>
          <a:p>
            <a:pPr marL="285750" indent="-285750">
              <a:buFont typeface="Arial" panose="020B0604020202020204" pitchFamily="34" charset="0"/>
              <a:buChar char="•"/>
            </a:pPr>
            <a:r>
              <a:rPr lang="en-US" sz="1800" b="0" i="0" u="none" strike="noStrike" baseline="0" dirty="0">
                <a:solidFill>
                  <a:srgbClr val="FF0000"/>
                </a:solidFill>
                <a:latin typeface="HPIHA F+ Adv T T 5843c 571"/>
              </a:rPr>
              <a:t>GHG emissions </a:t>
            </a:r>
            <a:r>
              <a:rPr lang="en-US" sz="1800" b="0" i="0" u="none" strike="noStrike" baseline="0" dirty="0">
                <a:solidFill>
                  <a:srgbClr val="000000"/>
                </a:solidFill>
                <a:latin typeface="HPIHA F+ Adv T T 5843c 571"/>
              </a:rPr>
              <a:t>29% lower</a:t>
            </a:r>
          </a:p>
          <a:p>
            <a:pPr marL="285750" indent="-285750">
              <a:buFont typeface="Arial" panose="020B0604020202020204" pitchFamily="34" charset="0"/>
              <a:buChar char="•"/>
            </a:pPr>
            <a:r>
              <a:rPr lang="en-US" dirty="0">
                <a:solidFill>
                  <a:srgbClr val="000000"/>
                </a:solidFill>
                <a:latin typeface="HPIHA F+ Adv T T 5843c 571"/>
              </a:rPr>
              <a:t>F</a:t>
            </a:r>
            <a:r>
              <a:rPr lang="en-US" sz="1800" b="0" i="0" u="none" strike="noStrike" baseline="0" dirty="0">
                <a:solidFill>
                  <a:srgbClr val="000000"/>
                </a:solidFill>
                <a:latin typeface="HPIHA F+ Adv T T 5843c 571"/>
              </a:rPr>
              <a:t>ertilizer needs 21% lower</a:t>
            </a:r>
          </a:p>
          <a:p>
            <a:pPr marL="285750" indent="-285750">
              <a:buFont typeface="Arial" panose="020B0604020202020204" pitchFamily="34" charset="0"/>
              <a:buChar char="•"/>
            </a:pPr>
            <a:r>
              <a:rPr lang="en-US" dirty="0">
                <a:solidFill>
                  <a:srgbClr val="000000"/>
                </a:solidFill>
                <a:latin typeface="HPIHA F+ Adv T T 5843c 571"/>
              </a:rPr>
              <a:t>C</a:t>
            </a:r>
            <a:r>
              <a:rPr lang="en-US" sz="1800" b="0" i="0" u="none" strike="noStrike" baseline="0" dirty="0">
                <a:solidFill>
                  <a:srgbClr val="000000"/>
                </a:solidFill>
                <a:latin typeface="HPIHA F+ Adv T T 5843c 571"/>
              </a:rPr>
              <a:t>ropland use 51% lower</a:t>
            </a:r>
          </a:p>
          <a:p>
            <a:pPr marL="285750" indent="-285750">
              <a:buFont typeface="Arial" panose="020B0604020202020204" pitchFamily="34" charset="0"/>
              <a:buChar char="•"/>
            </a:pPr>
            <a:r>
              <a:rPr lang="en-US" dirty="0">
                <a:solidFill>
                  <a:srgbClr val="000000"/>
                </a:solidFill>
                <a:latin typeface="HPIHA F+ Adv T T 5843c 571"/>
              </a:rPr>
              <a:t>I</a:t>
            </a:r>
            <a:r>
              <a:rPr lang="en-US" sz="1800" b="0" i="0" u="none" strike="noStrike" baseline="0" dirty="0">
                <a:solidFill>
                  <a:srgbClr val="000000"/>
                </a:solidFill>
                <a:latin typeface="HPIHA F+ Adv T T 5843c 571"/>
              </a:rPr>
              <a:t>rrigation water use 13% lower</a:t>
            </a:r>
            <a:endParaRPr lang="en-AU" dirty="0"/>
          </a:p>
          <a:p>
            <a:endParaRPr lang="en-AU" dirty="0"/>
          </a:p>
        </p:txBody>
      </p:sp>
    </p:spTree>
    <p:extLst>
      <p:ext uri="{BB962C8B-B14F-4D97-AF65-F5344CB8AC3E}">
        <p14:creationId xmlns:p14="http://schemas.microsoft.com/office/powerpoint/2010/main" val="302836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a:extLst>
              <a:ext uri="{FF2B5EF4-FFF2-40B4-BE49-F238E27FC236}">
                <a16:creationId xmlns:a16="http://schemas.microsoft.com/office/drawing/2014/main" id="{63778E40-A46C-ABFB-0A0B-4CC420CFB519}"/>
              </a:ext>
            </a:extLst>
          </p:cNvPr>
          <p:cNvGrpSpPr>
            <a:grpSpLocks/>
          </p:cNvGrpSpPr>
          <p:nvPr/>
        </p:nvGrpSpPr>
        <p:grpSpPr bwMode="auto">
          <a:xfrm>
            <a:off x="2863963" y="206829"/>
            <a:ext cx="6681787" cy="2870200"/>
            <a:chOff x="1066800" y="1447800"/>
            <a:chExt cx="6705600" cy="3419475"/>
          </a:xfrm>
        </p:grpSpPr>
        <p:pic>
          <p:nvPicPr>
            <p:cNvPr id="81924" name="Picture 2" descr="http://img.medscape.com/article/725/648/725648-fig1.jpg">
              <a:extLst>
                <a:ext uri="{FF2B5EF4-FFF2-40B4-BE49-F238E27FC236}">
                  <a16:creationId xmlns:a16="http://schemas.microsoft.com/office/drawing/2014/main" id="{757FEB12-0A30-9E82-50CF-85F45172C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3436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7ED0D33-F3AF-BF81-6DA9-21B08B97079D}"/>
                </a:ext>
              </a:extLst>
            </p:cNvPr>
            <p:cNvSpPr/>
            <p:nvPr/>
          </p:nvSpPr>
          <p:spPr>
            <a:xfrm>
              <a:off x="1066800" y="1447800"/>
              <a:ext cx="6705600" cy="382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a:endParaRPr>
            </a:p>
          </p:txBody>
        </p:sp>
      </p:grpSp>
      <p:sp>
        <p:nvSpPr>
          <p:cNvPr id="215043" name="Rectangle 3">
            <a:extLst>
              <a:ext uri="{FF2B5EF4-FFF2-40B4-BE49-F238E27FC236}">
                <a16:creationId xmlns:a16="http://schemas.microsoft.com/office/drawing/2014/main" id="{E066949D-F37E-7779-6B1D-A31ACB1C0366}"/>
              </a:ext>
            </a:extLst>
          </p:cNvPr>
          <p:cNvSpPr>
            <a:spLocks noChangeArrowheads="1"/>
          </p:cNvSpPr>
          <p:nvPr/>
        </p:nvSpPr>
        <p:spPr bwMode="auto">
          <a:xfrm>
            <a:off x="2112055" y="3510694"/>
            <a:ext cx="8458200" cy="2400657"/>
          </a:xfrm>
          <a:prstGeom prst="rect">
            <a:avLst/>
          </a:prstGeom>
          <a:solidFill>
            <a:srgbClr val="FFFFFF"/>
          </a:solidFill>
          <a:ln w="9525">
            <a:noFill/>
            <a:miter lim="800000"/>
            <a:headEnd/>
            <a:tailEnd/>
          </a:ln>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a:ea typeface="+mn-ea"/>
                <a:cs typeface="Arial"/>
              </a:rPr>
              <a:t>Huang Dee: Nai-Ching (2600 </a:t>
            </a:r>
            <a:r>
              <a:rPr kumimoji="0" lang="en-US" altLang="en-US" sz="1600" b="0" i="0" u="none" strike="noStrike" kern="1200" cap="none" spc="0" normalizeH="0" baseline="0" noProof="0" dirty="0">
                <a:ln>
                  <a:noFill/>
                </a:ln>
                <a:solidFill>
                  <a:srgbClr val="000000"/>
                </a:solidFill>
                <a:effectLst/>
                <a:uLnTx/>
                <a:uFillTx/>
                <a:latin typeface="Calibri"/>
                <a:ea typeface="+mn-ea"/>
                <a:cs typeface="Arial"/>
              </a:rPr>
              <a:t>BC</a:t>
            </a:r>
            <a:r>
              <a:rPr kumimoji="0" lang="en-US" altLang="en-US" sz="1800" b="0" i="0" u="none" strike="noStrike" kern="1200" cap="none" spc="0" normalizeH="0" baseline="0" noProof="0" dirty="0">
                <a:ln>
                  <a:noFill/>
                </a:ln>
                <a:solidFill>
                  <a:srgbClr val="000000"/>
                </a:solidFill>
                <a:effectLst/>
                <a:uLnTx/>
                <a:uFillTx/>
                <a:latin typeface="Calibri"/>
                <a:ea typeface="+mn-ea"/>
                <a:cs typeface="Arial"/>
              </a:rPr>
              <a:t>, First Medical Text)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altLang="en-US" sz="1200" b="0" i="0" u="none" strike="noStrike" kern="1200" cap="none" spc="0" normalizeH="0" baseline="0" noProof="0" dirty="0">
                <a:ln>
                  <a:noFill/>
                </a:ln>
                <a:solidFill>
                  <a:srgbClr val="000000"/>
                </a:solidFill>
                <a:effectLst/>
                <a:uLnTx/>
                <a:uFillTx/>
                <a:latin typeface="Calibri"/>
                <a:ea typeface="+mn-ea"/>
                <a:cs typeface="Arial"/>
              </a:rPr>
            </a:br>
            <a:r>
              <a:rPr kumimoji="0" lang="en-US" altLang="en-US" sz="2400" b="0" i="0" u="none" strike="noStrike" kern="1200" cap="none" spc="0" normalizeH="0" baseline="0" noProof="0" dirty="0">
                <a:ln>
                  <a:noFill/>
                </a:ln>
                <a:solidFill>
                  <a:srgbClr val="000000"/>
                </a:solidFill>
                <a:effectLst/>
                <a:uLnTx/>
                <a:uFillTx/>
                <a:latin typeface="Calibri"/>
                <a:ea typeface="+mn-ea"/>
                <a:cs typeface="Arial"/>
              </a:rPr>
              <a:t>Translation: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3CC"/>
                </a:solidFill>
                <a:effectLst/>
                <a:uLnTx/>
                <a:uFillTx/>
                <a:latin typeface="Calibri"/>
                <a:ea typeface="+mn-ea"/>
                <a:cs typeface="Arial"/>
              </a:rPr>
              <a:t>Superior doctors prevent the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3CC"/>
                </a:solidFill>
                <a:effectLst/>
                <a:uLnTx/>
                <a:uFillTx/>
                <a:latin typeface="Calibri"/>
                <a:ea typeface="+mn-ea"/>
                <a:cs typeface="Arial"/>
              </a:rPr>
              <a:t>Mediocre doctors treat the disease before evident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33CC"/>
                </a:solidFill>
                <a:effectLst/>
                <a:uLnTx/>
                <a:uFillTx/>
                <a:latin typeface="Calibri"/>
                <a:ea typeface="+mn-ea"/>
                <a:cs typeface="Arial"/>
              </a:rPr>
              <a:t>Inferior doctors treat the full-blown disease</a:t>
            </a:r>
            <a:r>
              <a:rPr kumimoji="0" lang="en-US" altLang="en-US" sz="2000" b="0" i="0" u="none" strike="noStrike" kern="1200" cap="none" spc="0" normalizeH="0" baseline="0" noProof="0" dirty="0">
                <a:ln>
                  <a:noFill/>
                </a:ln>
                <a:solidFill>
                  <a:srgbClr val="0033CC"/>
                </a:solidFill>
                <a:effectLst/>
                <a:uLnTx/>
                <a:uFillTx/>
                <a:latin typeface="Calibri"/>
                <a:ea typeface="+mn-ea"/>
                <a:cs typeface="Arial"/>
              </a:rPr>
              <a:t> </a:t>
            </a:r>
            <a:endParaRPr kumimoji="0" lang="en-US" altLang="en-US" sz="6600" b="0" i="0" u="none" strike="noStrike" kern="1200" cap="none" spc="0" normalizeH="0" baseline="0" noProof="0" dirty="0">
              <a:ln>
                <a:noFill/>
              </a:ln>
              <a:solidFill>
                <a:srgbClr val="0033CC"/>
              </a:solidFill>
              <a:effectLst/>
              <a:uLnTx/>
              <a:uFillTx/>
              <a:latin typeface="Calibri"/>
              <a:ea typeface="+mn-ea"/>
              <a:cs typeface="Arial"/>
            </a:endParaRPr>
          </a:p>
        </p:txBody>
      </p:sp>
    </p:spTree>
    <p:extLst>
      <p:ext uri="{BB962C8B-B14F-4D97-AF65-F5344CB8AC3E}">
        <p14:creationId xmlns:p14="http://schemas.microsoft.com/office/powerpoint/2010/main" val="29925824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CC03667D-EE2D-A68C-FCD5-4EFE45EEB313}"/>
              </a:ext>
            </a:extLst>
          </p:cNvPr>
          <p:cNvSpPr>
            <a:spLocks noGrp="1" noChangeArrowheads="1"/>
          </p:cNvSpPr>
          <p:nvPr>
            <p:ph type="title"/>
          </p:nvPr>
        </p:nvSpPr>
        <p:spPr>
          <a:xfrm>
            <a:off x="825953" y="-81643"/>
            <a:ext cx="10972800" cy="1143000"/>
          </a:xfrm>
        </p:spPr>
        <p:txBody>
          <a:bodyPr/>
          <a:lstStyle/>
          <a:p>
            <a:r>
              <a:rPr lang="en-US" altLang="en-US" sz="5400" dirty="0"/>
              <a:t>MAFLD, a multisystem disease</a:t>
            </a:r>
          </a:p>
        </p:txBody>
      </p:sp>
      <p:sp>
        <p:nvSpPr>
          <p:cNvPr id="82946" name="Content Placeholder 2">
            <a:extLst>
              <a:ext uri="{FF2B5EF4-FFF2-40B4-BE49-F238E27FC236}">
                <a16:creationId xmlns:a16="http://schemas.microsoft.com/office/drawing/2014/main" id="{1D7C1844-19B0-8394-FE61-CC3292D6CF4C}"/>
              </a:ext>
            </a:extLst>
          </p:cNvPr>
          <p:cNvSpPr>
            <a:spLocks noGrp="1"/>
          </p:cNvSpPr>
          <p:nvPr>
            <p:ph idx="1"/>
          </p:nvPr>
        </p:nvSpPr>
        <p:spPr>
          <a:xfrm>
            <a:off x="695326" y="1552853"/>
            <a:ext cx="5890532" cy="4815290"/>
          </a:xfrm>
        </p:spPr>
        <p:txBody>
          <a:bodyPr/>
          <a:lstStyle/>
          <a:p>
            <a:endParaRPr lang="en-US" altLang="en-US" sz="2400" dirty="0">
              <a:ea typeface="Arial" panose="020B0604020202020204" pitchFamily="34" charset="0"/>
            </a:endParaRPr>
          </a:p>
          <a:p>
            <a:endParaRPr lang="en-US" altLang="en-US" sz="2400" dirty="0">
              <a:ea typeface="Arial" panose="020B0604020202020204" pitchFamily="34" charset="0"/>
            </a:endParaRPr>
          </a:p>
        </p:txBody>
      </p:sp>
      <p:sp>
        <p:nvSpPr>
          <p:cNvPr id="2" name="Rectangle 1">
            <a:extLst>
              <a:ext uri="{FF2B5EF4-FFF2-40B4-BE49-F238E27FC236}">
                <a16:creationId xmlns:a16="http://schemas.microsoft.com/office/drawing/2014/main" id="{C35D84B6-735F-0E8A-9E2B-500113959FEF}"/>
              </a:ext>
            </a:extLst>
          </p:cNvPr>
          <p:cNvSpPr/>
          <p:nvPr/>
        </p:nvSpPr>
        <p:spPr>
          <a:xfrm>
            <a:off x="5686471" y="6488668"/>
            <a:ext cx="650552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Helvetica" pitchFamily="2" charset="0"/>
                <a:ea typeface="+mn-ea"/>
                <a:cs typeface="Arial"/>
              </a:rPr>
              <a:t>Crane &amp; George </a:t>
            </a:r>
            <a:r>
              <a:rPr kumimoji="0" lang="en-US" sz="1800" b="1" i="0" u="none" strike="noStrike" kern="1200" cap="none" spc="0" normalizeH="0" baseline="0" noProof="0" dirty="0" err="1">
                <a:ln>
                  <a:noFill/>
                </a:ln>
                <a:solidFill>
                  <a:srgbClr val="FFFFFF"/>
                </a:solidFill>
                <a:effectLst/>
                <a:uLnTx/>
                <a:uFillTx/>
                <a:latin typeface="Helvetica" pitchFamily="2" charset="0"/>
                <a:ea typeface="+mn-ea"/>
                <a:cs typeface="Arial"/>
              </a:rPr>
              <a:t>MedicineToday</a:t>
            </a:r>
            <a:r>
              <a:rPr kumimoji="0" lang="en-US" sz="1800" b="1" i="0" u="none" strike="noStrike" kern="1200" cap="none" spc="0" normalizeH="0" baseline="0" noProof="0" dirty="0">
                <a:ln>
                  <a:noFill/>
                </a:ln>
                <a:solidFill>
                  <a:srgbClr val="FFFFFF"/>
                </a:solidFill>
                <a:effectLst/>
                <a:uLnTx/>
                <a:uFillTx/>
                <a:latin typeface="Helvetica" pitchFamily="2" charset="0"/>
                <a:ea typeface="+mn-ea"/>
                <a:cs typeface="Arial"/>
              </a:rPr>
              <a:t> 2024; 25(6 Suppl): 10-14</a:t>
            </a:r>
            <a:endParaRPr kumimoji="0" lang="en-AU" sz="1800" b="1" i="0" u="none" strike="noStrike" kern="1200" cap="none" spc="0" normalizeH="0" baseline="0" noProof="0" dirty="0">
              <a:ln>
                <a:noFill/>
              </a:ln>
              <a:solidFill>
                <a:srgbClr val="FFFFFF"/>
              </a:solidFill>
              <a:effectLst/>
              <a:uLnTx/>
              <a:uFillTx/>
              <a:latin typeface="Helvetica" pitchFamily="2" charset="0"/>
              <a:ea typeface="+mn-ea"/>
              <a:cs typeface="Arial"/>
            </a:endParaRPr>
          </a:p>
        </p:txBody>
      </p:sp>
      <p:pic>
        <p:nvPicPr>
          <p:cNvPr id="4" name="Picture 3">
            <a:extLst>
              <a:ext uri="{FF2B5EF4-FFF2-40B4-BE49-F238E27FC236}">
                <a16:creationId xmlns:a16="http://schemas.microsoft.com/office/drawing/2014/main" id="{EAB6F846-79E9-056A-38E8-F10BA0146195}"/>
              </a:ext>
            </a:extLst>
          </p:cNvPr>
          <p:cNvPicPr>
            <a:picLocks noChangeAspect="1"/>
          </p:cNvPicPr>
          <p:nvPr/>
        </p:nvPicPr>
        <p:blipFill>
          <a:blip r:embed="rId2"/>
          <a:stretch>
            <a:fillRect/>
          </a:stretch>
        </p:blipFill>
        <p:spPr>
          <a:xfrm>
            <a:off x="2616863" y="908207"/>
            <a:ext cx="6646879" cy="5459936"/>
          </a:xfrm>
          <a:prstGeom prst="rect">
            <a:avLst/>
          </a:prstGeom>
        </p:spPr>
      </p:pic>
    </p:spTree>
    <p:extLst>
      <p:ext uri="{BB962C8B-B14F-4D97-AF65-F5344CB8AC3E}">
        <p14:creationId xmlns:p14="http://schemas.microsoft.com/office/powerpoint/2010/main" val="409988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A24D8-0EB8-408E-A244-4223808948A0}"/>
              </a:ext>
            </a:extLst>
          </p:cNvPr>
          <p:cNvSpPr>
            <a:spLocks noGrp="1"/>
          </p:cNvSpPr>
          <p:nvPr>
            <p:ph type="title"/>
          </p:nvPr>
        </p:nvSpPr>
        <p:spPr>
          <a:xfrm>
            <a:off x="656277" y="263281"/>
            <a:ext cx="11076200" cy="843629"/>
          </a:xfrm>
        </p:spPr>
        <p:txBody>
          <a:bodyPr/>
          <a:lstStyle/>
          <a:p>
            <a:r>
              <a:rPr lang="en-GB" sz="5400" b="1" dirty="0">
                <a:effectLst/>
              </a:rPr>
              <a:t>The metabolic journey</a:t>
            </a:r>
            <a:br>
              <a:rPr lang="en-GB" dirty="0"/>
            </a:br>
            <a:endParaRPr lang="en-GB" dirty="0"/>
          </a:p>
        </p:txBody>
      </p:sp>
      <p:grpSp>
        <p:nvGrpSpPr>
          <p:cNvPr id="5" name="Group 4">
            <a:extLst>
              <a:ext uri="{FF2B5EF4-FFF2-40B4-BE49-F238E27FC236}">
                <a16:creationId xmlns:a16="http://schemas.microsoft.com/office/drawing/2014/main" id="{A13FC527-F06C-4C5F-AE09-7E9C568B3292}"/>
              </a:ext>
            </a:extLst>
          </p:cNvPr>
          <p:cNvGrpSpPr/>
          <p:nvPr/>
        </p:nvGrpSpPr>
        <p:grpSpPr>
          <a:xfrm>
            <a:off x="645391" y="2998741"/>
            <a:ext cx="11587716" cy="2429773"/>
            <a:chOff x="604284" y="2192847"/>
            <a:chExt cx="11587716" cy="2429773"/>
          </a:xfrm>
        </p:grpSpPr>
        <p:sp>
          <p:nvSpPr>
            <p:cNvPr id="161" name="Freeform: Shape 160">
              <a:extLst>
                <a:ext uri="{FF2B5EF4-FFF2-40B4-BE49-F238E27FC236}">
                  <a16:creationId xmlns:a16="http://schemas.microsoft.com/office/drawing/2014/main" id="{F7BEB17F-B4D4-EC2D-9C25-0BD0E019756F}"/>
                </a:ext>
              </a:extLst>
            </p:cNvPr>
            <p:cNvSpPr/>
            <p:nvPr/>
          </p:nvSpPr>
          <p:spPr>
            <a:xfrm rot="21398666" flipH="1" flipV="1">
              <a:off x="6628875" y="2347808"/>
              <a:ext cx="1132876" cy="114104"/>
            </a:xfrm>
            <a:custGeom>
              <a:avLst/>
              <a:gdLst>
                <a:gd name="connsiteX0" fmla="*/ 0 w 1238250"/>
                <a:gd name="connsiteY0" fmla="*/ 0 h 352849"/>
                <a:gd name="connsiteX1" fmla="*/ 552450 w 1238250"/>
                <a:gd name="connsiteY1" fmla="*/ 352425 h 352849"/>
                <a:gd name="connsiteX2" fmla="*/ 1238250 w 1238250"/>
                <a:gd name="connsiteY2" fmla="*/ 57150 h 352849"/>
              </a:gdLst>
              <a:ahLst/>
              <a:cxnLst>
                <a:cxn ang="0">
                  <a:pos x="connsiteX0" y="connsiteY0"/>
                </a:cxn>
                <a:cxn ang="0">
                  <a:pos x="connsiteX1" y="connsiteY1"/>
                </a:cxn>
                <a:cxn ang="0">
                  <a:pos x="connsiteX2" y="connsiteY2"/>
                </a:cxn>
              </a:cxnLst>
              <a:rect l="l" t="t" r="r" b="b"/>
              <a:pathLst>
                <a:path w="1238250" h="352849">
                  <a:moveTo>
                    <a:pt x="0" y="0"/>
                  </a:moveTo>
                  <a:cubicBezTo>
                    <a:pt x="173037" y="171450"/>
                    <a:pt x="346075" y="342900"/>
                    <a:pt x="552450" y="352425"/>
                  </a:cubicBezTo>
                  <a:cubicBezTo>
                    <a:pt x="758825" y="361950"/>
                    <a:pt x="998537" y="209550"/>
                    <a:pt x="1238250" y="57150"/>
                  </a:cubicBezTo>
                </a:path>
              </a:pathLst>
            </a:custGeom>
            <a:noFill/>
            <a:ln w="28575">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CA" sz="3200" b="0" i="0" u="none" strike="noStrike" kern="1200" cap="none" spc="0" normalizeH="0" baseline="0" noProof="0">
                <a:ln>
                  <a:noFill/>
                </a:ln>
                <a:solidFill>
                  <a:srgbClr val="FFFFFF"/>
                </a:solidFill>
                <a:effectLst/>
                <a:uLnTx/>
                <a:uFillTx/>
                <a:latin typeface="Apis For Office"/>
                <a:ea typeface="+mn-ea"/>
                <a:cs typeface="Arial"/>
              </a:endParaRPr>
            </a:p>
          </p:txBody>
        </p:sp>
        <p:pic>
          <p:nvPicPr>
            <p:cNvPr id="7" name="Picture 6">
              <a:extLst>
                <a:ext uri="{FF2B5EF4-FFF2-40B4-BE49-F238E27FC236}">
                  <a16:creationId xmlns:a16="http://schemas.microsoft.com/office/drawing/2014/main" id="{6B204A5D-2B5F-EF4A-3212-986F4EF26D8C}"/>
                </a:ext>
              </a:extLst>
            </p:cNvPr>
            <p:cNvPicPr>
              <a:picLocks noChangeAspect="1"/>
            </p:cNvPicPr>
            <p:nvPr/>
          </p:nvPicPr>
          <p:blipFill>
            <a:blip r:embed="rId3"/>
            <a:stretch>
              <a:fillRect/>
            </a:stretch>
          </p:blipFill>
          <p:spPr>
            <a:xfrm>
              <a:off x="685800" y="2235379"/>
              <a:ext cx="11506200" cy="2387241"/>
            </a:xfrm>
            <a:prstGeom prst="rect">
              <a:avLst/>
            </a:prstGeom>
          </p:spPr>
        </p:pic>
        <p:sp>
          <p:nvSpPr>
            <p:cNvPr id="3" name="Rectangle 2">
              <a:extLst>
                <a:ext uri="{FF2B5EF4-FFF2-40B4-BE49-F238E27FC236}">
                  <a16:creationId xmlns:a16="http://schemas.microsoft.com/office/drawing/2014/main" id="{86BD7506-087C-A5A3-E391-B5EA4C207643}"/>
                </a:ext>
              </a:extLst>
            </p:cNvPr>
            <p:cNvSpPr/>
            <p:nvPr/>
          </p:nvSpPr>
          <p:spPr bwMode="auto">
            <a:xfrm>
              <a:off x="604284" y="2192847"/>
              <a:ext cx="11506200" cy="1802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grpSp>
      <p:sp>
        <p:nvSpPr>
          <p:cNvPr id="9" name="Arrow: Bent 8">
            <a:extLst>
              <a:ext uri="{FF2B5EF4-FFF2-40B4-BE49-F238E27FC236}">
                <a16:creationId xmlns:a16="http://schemas.microsoft.com/office/drawing/2014/main" id="{359CBBDA-C222-558D-A499-AC8A6A2CF238}"/>
              </a:ext>
            </a:extLst>
          </p:cNvPr>
          <p:cNvSpPr/>
          <p:nvPr/>
        </p:nvSpPr>
        <p:spPr bwMode="auto">
          <a:xfrm>
            <a:off x="2668267" y="2162204"/>
            <a:ext cx="648586" cy="1028210"/>
          </a:xfrm>
          <a:prstGeom prst="ben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10" name="Arrow: Bent 9">
            <a:extLst>
              <a:ext uri="{FF2B5EF4-FFF2-40B4-BE49-F238E27FC236}">
                <a16:creationId xmlns:a16="http://schemas.microsoft.com/office/drawing/2014/main" id="{62094B09-9CAF-3457-C015-0B06B978BEC5}"/>
              </a:ext>
            </a:extLst>
          </p:cNvPr>
          <p:cNvSpPr/>
          <p:nvPr/>
        </p:nvSpPr>
        <p:spPr bwMode="auto">
          <a:xfrm>
            <a:off x="5027809" y="2162204"/>
            <a:ext cx="648586" cy="1028210"/>
          </a:xfrm>
          <a:prstGeom prst="ben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11" name="Arrow: Bent 10">
            <a:extLst>
              <a:ext uri="{FF2B5EF4-FFF2-40B4-BE49-F238E27FC236}">
                <a16:creationId xmlns:a16="http://schemas.microsoft.com/office/drawing/2014/main" id="{552EFFFD-7079-342B-9ECB-CDC7EFB79B72}"/>
              </a:ext>
            </a:extLst>
          </p:cNvPr>
          <p:cNvSpPr/>
          <p:nvPr/>
        </p:nvSpPr>
        <p:spPr bwMode="auto">
          <a:xfrm>
            <a:off x="7387352" y="2188691"/>
            <a:ext cx="648586" cy="1028210"/>
          </a:xfrm>
          <a:prstGeom prst="ben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12" name="Arrow: Bent 11">
            <a:extLst>
              <a:ext uri="{FF2B5EF4-FFF2-40B4-BE49-F238E27FC236}">
                <a16:creationId xmlns:a16="http://schemas.microsoft.com/office/drawing/2014/main" id="{7740BC11-5E24-50F9-DF2F-DFCA9DE4AD96}"/>
              </a:ext>
            </a:extLst>
          </p:cNvPr>
          <p:cNvSpPr/>
          <p:nvPr/>
        </p:nvSpPr>
        <p:spPr bwMode="auto">
          <a:xfrm>
            <a:off x="9746895" y="2220521"/>
            <a:ext cx="648586" cy="1028210"/>
          </a:xfrm>
          <a:prstGeom prst="ben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13" name="TextBox 12">
            <a:extLst>
              <a:ext uri="{FF2B5EF4-FFF2-40B4-BE49-F238E27FC236}">
                <a16:creationId xmlns:a16="http://schemas.microsoft.com/office/drawing/2014/main" id="{3B6EA9DD-B9C1-6FBE-6F3F-AAE448151761}"/>
              </a:ext>
            </a:extLst>
          </p:cNvPr>
          <p:cNvSpPr txBox="1"/>
          <p:nvPr/>
        </p:nvSpPr>
        <p:spPr>
          <a:xfrm>
            <a:off x="3401979" y="2136208"/>
            <a:ext cx="1472967" cy="369332"/>
          </a:xfrm>
          <a:prstGeom prst="rect">
            <a:avLst/>
          </a:prstGeom>
          <a:noFill/>
        </p:spPr>
        <p:txBody>
          <a:bodyPr wrap="none" rtlCol="0">
            <a:spAutoFit/>
          </a:bodyPr>
          <a:lstStyle/>
          <a:p>
            <a:r>
              <a:rPr lang="en-AU" b="1" dirty="0">
                <a:solidFill>
                  <a:srgbClr val="FF0000"/>
                </a:solidFill>
              </a:rPr>
              <a:t>CM Death/Ca</a:t>
            </a:r>
          </a:p>
        </p:txBody>
      </p:sp>
      <p:sp>
        <p:nvSpPr>
          <p:cNvPr id="2" name="Rectangle 1">
            <a:extLst>
              <a:ext uri="{FF2B5EF4-FFF2-40B4-BE49-F238E27FC236}">
                <a16:creationId xmlns:a16="http://schemas.microsoft.com/office/drawing/2014/main" id="{5533EB01-163F-96D1-2C90-30B7E8291BD0}"/>
              </a:ext>
            </a:extLst>
          </p:cNvPr>
          <p:cNvSpPr/>
          <p:nvPr/>
        </p:nvSpPr>
        <p:spPr bwMode="auto">
          <a:xfrm>
            <a:off x="634506" y="4848787"/>
            <a:ext cx="11506200" cy="11483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21" name="Arrow: Bent 20">
            <a:extLst>
              <a:ext uri="{FF2B5EF4-FFF2-40B4-BE49-F238E27FC236}">
                <a16:creationId xmlns:a16="http://schemas.microsoft.com/office/drawing/2014/main" id="{DC20761D-8489-3F64-EFDD-8AF678B29A42}"/>
              </a:ext>
            </a:extLst>
          </p:cNvPr>
          <p:cNvSpPr/>
          <p:nvPr/>
        </p:nvSpPr>
        <p:spPr bwMode="auto">
          <a:xfrm rot="10800000" flipH="1">
            <a:off x="9935517" y="4852240"/>
            <a:ext cx="1111203" cy="1300717"/>
          </a:xfrm>
          <a:prstGeom prst="bentArrow">
            <a:avLst>
              <a:gd name="adj1" fmla="val 25000"/>
              <a:gd name="adj2" fmla="val 25000"/>
              <a:gd name="adj3" fmla="val 25000"/>
              <a:gd name="adj4" fmla="val 61138"/>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24" name="Arrow: Bent 23">
            <a:extLst>
              <a:ext uri="{FF2B5EF4-FFF2-40B4-BE49-F238E27FC236}">
                <a16:creationId xmlns:a16="http://schemas.microsoft.com/office/drawing/2014/main" id="{B84EE22D-2F3E-6F4D-B0DF-A540973BA471}"/>
              </a:ext>
            </a:extLst>
          </p:cNvPr>
          <p:cNvSpPr/>
          <p:nvPr/>
        </p:nvSpPr>
        <p:spPr bwMode="auto">
          <a:xfrm rot="10800000" flipH="1">
            <a:off x="5207559" y="5004641"/>
            <a:ext cx="468836" cy="1111196"/>
          </a:xfrm>
          <a:prstGeom prst="bentArrow">
            <a:avLst>
              <a:gd name="adj1" fmla="val 25000"/>
              <a:gd name="adj2" fmla="val 25000"/>
              <a:gd name="adj3" fmla="val 25000"/>
              <a:gd name="adj4" fmla="val 61138"/>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cs typeface="Arial" charset="0"/>
            </a:endParaRPr>
          </a:p>
        </p:txBody>
      </p:sp>
      <p:sp>
        <p:nvSpPr>
          <p:cNvPr id="25" name="TextBox 24">
            <a:extLst>
              <a:ext uri="{FF2B5EF4-FFF2-40B4-BE49-F238E27FC236}">
                <a16:creationId xmlns:a16="http://schemas.microsoft.com/office/drawing/2014/main" id="{3A06266E-189F-E1CB-3C2B-3F18B31F26FC}"/>
              </a:ext>
            </a:extLst>
          </p:cNvPr>
          <p:cNvSpPr txBox="1"/>
          <p:nvPr/>
        </p:nvSpPr>
        <p:spPr>
          <a:xfrm>
            <a:off x="11202292" y="5571033"/>
            <a:ext cx="865943" cy="830997"/>
          </a:xfrm>
          <a:prstGeom prst="rect">
            <a:avLst/>
          </a:prstGeom>
          <a:noFill/>
        </p:spPr>
        <p:txBody>
          <a:bodyPr wrap="none" rtlCol="0">
            <a:spAutoFit/>
          </a:bodyPr>
          <a:lstStyle/>
          <a:p>
            <a:r>
              <a:rPr lang="en-AU" sz="2400" b="1" dirty="0">
                <a:solidFill>
                  <a:srgbClr val="FF0000"/>
                </a:solidFill>
              </a:rPr>
              <a:t>DCLD</a:t>
            </a:r>
          </a:p>
          <a:p>
            <a:r>
              <a:rPr lang="en-AU" sz="2400" b="1" dirty="0">
                <a:solidFill>
                  <a:srgbClr val="FF0000"/>
                </a:solidFill>
              </a:rPr>
              <a:t>HCC</a:t>
            </a:r>
          </a:p>
        </p:txBody>
      </p:sp>
      <p:sp>
        <p:nvSpPr>
          <p:cNvPr id="26" name="TextBox 25">
            <a:extLst>
              <a:ext uri="{FF2B5EF4-FFF2-40B4-BE49-F238E27FC236}">
                <a16:creationId xmlns:a16="http://schemas.microsoft.com/office/drawing/2014/main" id="{9FE92A9C-2CE2-24DE-D1F4-A4C96B74401C}"/>
              </a:ext>
            </a:extLst>
          </p:cNvPr>
          <p:cNvSpPr txBox="1"/>
          <p:nvPr/>
        </p:nvSpPr>
        <p:spPr>
          <a:xfrm>
            <a:off x="5851141" y="5806439"/>
            <a:ext cx="705642" cy="461665"/>
          </a:xfrm>
          <a:prstGeom prst="rect">
            <a:avLst/>
          </a:prstGeom>
          <a:noFill/>
        </p:spPr>
        <p:txBody>
          <a:bodyPr wrap="none" rtlCol="0">
            <a:spAutoFit/>
          </a:bodyPr>
          <a:lstStyle/>
          <a:p>
            <a:r>
              <a:rPr lang="en-AU" sz="2400" b="1" dirty="0">
                <a:solidFill>
                  <a:srgbClr val="FF0000"/>
                </a:solidFill>
              </a:rPr>
              <a:t>HCC</a:t>
            </a:r>
          </a:p>
        </p:txBody>
      </p:sp>
      <p:grpSp>
        <p:nvGrpSpPr>
          <p:cNvPr id="39" name="Group 38">
            <a:extLst>
              <a:ext uri="{FF2B5EF4-FFF2-40B4-BE49-F238E27FC236}">
                <a16:creationId xmlns:a16="http://schemas.microsoft.com/office/drawing/2014/main" id="{64D501E6-FCA6-4FB2-FB7F-1D99BB2535D5}"/>
              </a:ext>
            </a:extLst>
          </p:cNvPr>
          <p:cNvGrpSpPr/>
          <p:nvPr/>
        </p:nvGrpSpPr>
        <p:grpSpPr>
          <a:xfrm>
            <a:off x="668056" y="931609"/>
            <a:ext cx="11567874" cy="932205"/>
            <a:chOff x="669078" y="1040796"/>
            <a:chExt cx="11567874" cy="932205"/>
          </a:xfrm>
        </p:grpSpPr>
        <p:sp>
          <p:nvSpPr>
            <p:cNvPr id="6" name="TextBox 5">
              <a:extLst>
                <a:ext uri="{FF2B5EF4-FFF2-40B4-BE49-F238E27FC236}">
                  <a16:creationId xmlns:a16="http://schemas.microsoft.com/office/drawing/2014/main" id="{B568095A-13D7-646C-38E0-C4323F32E7F5}"/>
                </a:ext>
              </a:extLst>
            </p:cNvPr>
            <p:cNvSpPr txBox="1"/>
            <p:nvPr/>
          </p:nvSpPr>
          <p:spPr>
            <a:xfrm>
              <a:off x="669078" y="1040796"/>
              <a:ext cx="11567874" cy="932205"/>
            </a:xfrm>
            <a:prstGeom prst="rect">
              <a:avLst/>
            </a:prstGeom>
            <a:noFill/>
          </p:spPr>
          <p:txBody>
            <a:bodyPr wrap="square" rtlCol="0">
              <a:spAutoFit/>
            </a:bodyPr>
            <a:lstStyle/>
            <a:p>
              <a:r>
                <a:rPr lang="en-AU" b="1" dirty="0"/>
                <a:t>Adiposity		Liver fat		IMCL	</a:t>
              </a:r>
              <a:r>
                <a:rPr lang="el-GR" b="1" dirty="0"/>
                <a:t>β</a:t>
              </a:r>
              <a:r>
                <a:rPr lang="en-AU" b="1" dirty="0"/>
                <a:t> cell	Ath lipids		HT	IFG/IGT		CVD</a:t>
              </a:r>
            </a:p>
            <a:p>
              <a:r>
                <a:rPr lang="en-AU" b="1" dirty="0"/>
                <a:t>Adipose </a:t>
              </a:r>
              <a:r>
                <a:rPr lang="en-AU" b="1" dirty="0" err="1"/>
                <a:t>Dysf</a:t>
              </a:r>
              <a:r>
                <a:rPr lang="en-AU" b="1" dirty="0"/>
                <a:t>				</a:t>
              </a:r>
              <a:r>
                <a:rPr lang="en-AU" b="1" dirty="0" err="1"/>
                <a:t>Dysf</a:t>
              </a:r>
              <a:r>
                <a:rPr lang="en-AU" b="1" dirty="0"/>
                <a:t>				high insulin	CKD</a:t>
              </a:r>
            </a:p>
            <a:p>
              <a:r>
                <a:rPr lang="en-AU" b="1" dirty="0"/>
                <a:t>									T2DM</a:t>
              </a:r>
              <a:r>
                <a:rPr lang="en-AU" dirty="0"/>
                <a:t>								</a:t>
              </a:r>
            </a:p>
            <a:p>
              <a:r>
                <a:rPr lang="en-AU" dirty="0"/>
                <a:t>`								</a:t>
              </a:r>
            </a:p>
          </p:txBody>
        </p:sp>
        <p:cxnSp>
          <p:nvCxnSpPr>
            <p:cNvPr id="17" name="Straight Arrow Connector 16">
              <a:extLst>
                <a:ext uri="{FF2B5EF4-FFF2-40B4-BE49-F238E27FC236}">
                  <a16:creationId xmlns:a16="http://schemas.microsoft.com/office/drawing/2014/main" id="{06584024-8D47-87EF-E7EE-E6BD5E270862}"/>
                </a:ext>
              </a:extLst>
            </p:cNvPr>
            <p:cNvCxnSpPr>
              <a:cxnSpLocks/>
            </p:cNvCxnSpPr>
            <p:nvPr/>
          </p:nvCxnSpPr>
          <p:spPr bwMode="auto">
            <a:xfrm>
              <a:off x="1754228" y="1237560"/>
              <a:ext cx="713268"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5AC8128B-0266-91E4-7EBF-CBB9B1851E3B}"/>
                </a:ext>
              </a:extLst>
            </p:cNvPr>
            <p:cNvCxnSpPr>
              <a:cxnSpLocks/>
            </p:cNvCxnSpPr>
            <p:nvPr/>
          </p:nvCxnSpPr>
          <p:spPr bwMode="auto">
            <a:xfrm>
              <a:off x="5894799" y="1237560"/>
              <a:ext cx="33183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1EB1D64F-9E01-EB2F-53B1-5A1BA9884544}"/>
                </a:ext>
              </a:extLst>
            </p:cNvPr>
            <p:cNvCxnSpPr>
              <a:cxnSpLocks/>
            </p:cNvCxnSpPr>
            <p:nvPr/>
          </p:nvCxnSpPr>
          <p:spPr bwMode="auto">
            <a:xfrm flipV="1">
              <a:off x="4891343" y="1226674"/>
              <a:ext cx="431771" cy="316"/>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52EF971-BAF4-84A2-E00A-F5C260478289}"/>
                </a:ext>
              </a:extLst>
            </p:cNvPr>
            <p:cNvCxnSpPr>
              <a:cxnSpLocks/>
            </p:cNvCxnSpPr>
            <p:nvPr/>
          </p:nvCxnSpPr>
          <p:spPr bwMode="auto">
            <a:xfrm>
              <a:off x="3558492" y="1226674"/>
              <a:ext cx="713268"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AB038CE-2806-FE3C-D204-0EF2FDB8DE39}"/>
                </a:ext>
              </a:extLst>
            </p:cNvPr>
            <p:cNvCxnSpPr>
              <a:cxnSpLocks/>
            </p:cNvCxnSpPr>
            <p:nvPr/>
          </p:nvCxnSpPr>
          <p:spPr bwMode="auto">
            <a:xfrm>
              <a:off x="7257740" y="1237560"/>
              <a:ext cx="713268"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300AF96A-B58D-9ED3-380F-B460AB31980B}"/>
                </a:ext>
              </a:extLst>
            </p:cNvPr>
            <p:cNvCxnSpPr>
              <a:cxnSpLocks/>
            </p:cNvCxnSpPr>
            <p:nvPr/>
          </p:nvCxnSpPr>
          <p:spPr bwMode="auto">
            <a:xfrm>
              <a:off x="8426034" y="1226674"/>
              <a:ext cx="47848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7E2ACBE8-340B-82D5-42D6-CC121B1728A4}"/>
                </a:ext>
              </a:extLst>
            </p:cNvPr>
            <p:cNvCxnSpPr>
              <a:cxnSpLocks/>
            </p:cNvCxnSpPr>
            <p:nvPr/>
          </p:nvCxnSpPr>
          <p:spPr bwMode="auto">
            <a:xfrm>
              <a:off x="9935517" y="1226674"/>
              <a:ext cx="713268"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sp>
        <p:nvSpPr>
          <p:cNvPr id="42" name="TextBox 41">
            <a:extLst>
              <a:ext uri="{FF2B5EF4-FFF2-40B4-BE49-F238E27FC236}">
                <a16:creationId xmlns:a16="http://schemas.microsoft.com/office/drawing/2014/main" id="{D108D046-440B-8229-5D2E-1D295FABFE9B}"/>
              </a:ext>
            </a:extLst>
          </p:cNvPr>
          <p:cNvSpPr txBox="1"/>
          <p:nvPr/>
        </p:nvSpPr>
        <p:spPr>
          <a:xfrm>
            <a:off x="5840380" y="2190634"/>
            <a:ext cx="1472967" cy="369332"/>
          </a:xfrm>
          <a:prstGeom prst="rect">
            <a:avLst/>
          </a:prstGeom>
          <a:noFill/>
        </p:spPr>
        <p:txBody>
          <a:bodyPr wrap="none" rtlCol="0">
            <a:spAutoFit/>
          </a:bodyPr>
          <a:lstStyle/>
          <a:p>
            <a:r>
              <a:rPr lang="en-AU" b="1" dirty="0">
                <a:solidFill>
                  <a:srgbClr val="FF0000"/>
                </a:solidFill>
              </a:rPr>
              <a:t>CM Death/Ca</a:t>
            </a:r>
          </a:p>
        </p:txBody>
      </p:sp>
      <p:sp>
        <p:nvSpPr>
          <p:cNvPr id="43" name="TextBox 42">
            <a:extLst>
              <a:ext uri="{FF2B5EF4-FFF2-40B4-BE49-F238E27FC236}">
                <a16:creationId xmlns:a16="http://schemas.microsoft.com/office/drawing/2014/main" id="{C87D9CBC-5F05-4D02-A749-D8578BCDFE70}"/>
              </a:ext>
            </a:extLst>
          </p:cNvPr>
          <p:cNvSpPr txBox="1"/>
          <p:nvPr/>
        </p:nvSpPr>
        <p:spPr>
          <a:xfrm>
            <a:off x="8056337" y="2156074"/>
            <a:ext cx="1472967" cy="369332"/>
          </a:xfrm>
          <a:prstGeom prst="rect">
            <a:avLst/>
          </a:prstGeom>
          <a:noFill/>
        </p:spPr>
        <p:txBody>
          <a:bodyPr wrap="none" rtlCol="0">
            <a:spAutoFit/>
          </a:bodyPr>
          <a:lstStyle/>
          <a:p>
            <a:r>
              <a:rPr lang="en-AU" b="1" dirty="0">
                <a:solidFill>
                  <a:srgbClr val="FF0000"/>
                </a:solidFill>
              </a:rPr>
              <a:t>CM Death/Ca</a:t>
            </a:r>
          </a:p>
        </p:txBody>
      </p:sp>
      <p:sp>
        <p:nvSpPr>
          <p:cNvPr id="44" name="TextBox 43">
            <a:extLst>
              <a:ext uri="{FF2B5EF4-FFF2-40B4-BE49-F238E27FC236}">
                <a16:creationId xmlns:a16="http://schemas.microsoft.com/office/drawing/2014/main" id="{FEBD4D70-2B1F-23EE-8A99-E64CFB51EBB3}"/>
              </a:ext>
            </a:extLst>
          </p:cNvPr>
          <p:cNvSpPr txBox="1"/>
          <p:nvPr/>
        </p:nvSpPr>
        <p:spPr>
          <a:xfrm>
            <a:off x="10527383" y="2180411"/>
            <a:ext cx="1472967" cy="369332"/>
          </a:xfrm>
          <a:prstGeom prst="rect">
            <a:avLst/>
          </a:prstGeom>
          <a:noFill/>
        </p:spPr>
        <p:txBody>
          <a:bodyPr wrap="none" rtlCol="0">
            <a:spAutoFit/>
          </a:bodyPr>
          <a:lstStyle/>
          <a:p>
            <a:r>
              <a:rPr lang="en-AU" b="1" dirty="0">
                <a:solidFill>
                  <a:srgbClr val="FF0000"/>
                </a:solidFill>
              </a:rPr>
              <a:t>CM Death/Ca</a:t>
            </a:r>
          </a:p>
        </p:txBody>
      </p:sp>
    </p:spTree>
    <p:extLst>
      <p:ext uri="{BB962C8B-B14F-4D97-AF65-F5344CB8AC3E}">
        <p14:creationId xmlns:p14="http://schemas.microsoft.com/office/powerpoint/2010/main" val="15496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2" grpId="0" animBg="1"/>
      <p:bldP spid="21" grpId="0" animBg="1"/>
      <p:bldP spid="24" grpId="0" animBg="1"/>
      <p:bldP spid="25" grpId="0"/>
      <p:bldP spid="26"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6A14B-3ACE-4E36-8286-9445818F85E1}"/>
              </a:ext>
            </a:extLst>
          </p:cNvPr>
          <p:cNvSpPr>
            <a:spLocks noGrp="1"/>
          </p:cNvSpPr>
          <p:nvPr>
            <p:ph type="title"/>
          </p:nvPr>
        </p:nvSpPr>
        <p:spPr>
          <a:xfrm>
            <a:off x="609600" y="63623"/>
            <a:ext cx="10972800" cy="1143000"/>
          </a:xfrm>
        </p:spPr>
        <p:txBody>
          <a:bodyPr vert="horz" wrap="square" lIns="91440" tIns="45720" rIns="91440" bIns="45720" numCol="1" anchor="ctr" anchorCtr="0" compatLnSpc="1">
            <a:prstTxWarp prst="textNoShape">
              <a:avLst/>
            </a:prstTxWarp>
            <a:normAutofit/>
          </a:bodyPr>
          <a:lstStyle/>
          <a:p>
            <a:r>
              <a:rPr lang="en-GB" sz="4800" b="1" dirty="0">
                <a:effectLst>
                  <a:outerShdw sx="1000" sy="1000" algn="tl">
                    <a:srgbClr val="C0C0C0"/>
                  </a:outerShdw>
                </a:effectLst>
                <a:latin typeface="+mj-lt"/>
                <a:ea typeface="ＭＳ Ｐゴシック" charset="0"/>
                <a:cs typeface="+mj-cs"/>
              </a:rPr>
              <a:t>GESA MAFLD assessment guidelines</a:t>
            </a:r>
          </a:p>
        </p:txBody>
      </p:sp>
      <p:sp>
        <p:nvSpPr>
          <p:cNvPr id="4" name="Rectangle 2">
            <a:extLst>
              <a:ext uri="{FF2B5EF4-FFF2-40B4-BE49-F238E27FC236}">
                <a16:creationId xmlns:a16="http://schemas.microsoft.com/office/drawing/2014/main" id="{00D528A4-DDA2-AE12-EA56-FB5D138068AD}"/>
              </a:ext>
            </a:extLst>
          </p:cNvPr>
          <p:cNvSpPr>
            <a:spLocks noChangeArrowheads="1"/>
          </p:cNvSpPr>
          <p:nvPr/>
        </p:nvSpPr>
        <p:spPr bwMode="auto">
          <a:xfrm>
            <a:off x="835269" y="1517537"/>
            <a:ext cx="11564975" cy="5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pic>
        <p:nvPicPr>
          <p:cNvPr id="3073" name="Picture 1" descr="A diagram of a patient&#10;&#10;Description automatically generated">
            <a:extLst>
              <a:ext uri="{FF2B5EF4-FFF2-40B4-BE49-F238E27FC236}">
                <a16:creationId xmlns:a16="http://schemas.microsoft.com/office/drawing/2014/main" id="{38D9CED7-E818-DE12-12A7-3608B193E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69" y="1129322"/>
            <a:ext cx="11208918" cy="45993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5132FE2-03C1-5B9B-EF9D-A2F02D927695}"/>
              </a:ext>
            </a:extLst>
          </p:cNvPr>
          <p:cNvSpPr>
            <a:spLocks noChangeArrowheads="1"/>
          </p:cNvSpPr>
          <p:nvPr/>
        </p:nvSpPr>
        <p:spPr bwMode="auto">
          <a:xfrm>
            <a:off x="835269" y="5683137"/>
            <a:ext cx="11564975" cy="57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pic>
        <p:nvPicPr>
          <p:cNvPr id="7" name="Picture 6" descr="A diagram of a mathematical equation">
            <a:extLst>
              <a:ext uri="{FF2B5EF4-FFF2-40B4-BE49-F238E27FC236}">
                <a16:creationId xmlns:a16="http://schemas.microsoft.com/office/drawing/2014/main" id="{C5AA1824-1716-3D73-8B5E-3A4CDED7574F}"/>
              </a:ext>
            </a:extLst>
          </p:cNvPr>
          <p:cNvPicPr>
            <a:picLocks noChangeAspect="1"/>
          </p:cNvPicPr>
          <p:nvPr/>
        </p:nvPicPr>
        <p:blipFill rotWithShape="1">
          <a:blip r:embed="rId3"/>
          <a:srcRect t="7664"/>
          <a:stretch/>
        </p:blipFill>
        <p:spPr>
          <a:xfrm>
            <a:off x="7502065" y="4617427"/>
            <a:ext cx="3951745" cy="1111250"/>
          </a:xfrm>
          <a:prstGeom prst="rect">
            <a:avLst/>
          </a:prstGeom>
        </p:spPr>
      </p:pic>
      <p:sp>
        <p:nvSpPr>
          <p:cNvPr id="8" name="TextBox 7">
            <a:extLst>
              <a:ext uri="{FF2B5EF4-FFF2-40B4-BE49-F238E27FC236}">
                <a16:creationId xmlns:a16="http://schemas.microsoft.com/office/drawing/2014/main" id="{81390063-49FF-EC1B-644E-20804627DA19}"/>
              </a:ext>
            </a:extLst>
          </p:cNvPr>
          <p:cNvSpPr txBox="1"/>
          <p:nvPr/>
        </p:nvSpPr>
        <p:spPr>
          <a:xfrm>
            <a:off x="1017805" y="5793726"/>
            <a:ext cx="105645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Arial"/>
              </a:rPr>
              <a:t>https://</a:t>
            </a:r>
            <a:r>
              <a:rPr kumimoji="0" lang="en-US" sz="1800" b="0" i="0" u="none" strike="noStrike" kern="1200" cap="none" spc="0" normalizeH="0" baseline="0" noProof="0" dirty="0" err="1">
                <a:ln>
                  <a:noFill/>
                </a:ln>
                <a:solidFill>
                  <a:srgbClr val="0070C0"/>
                </a:solidFill>
                <a:effectLst/>
                <a:uLnTx/>
                <a:uFillTx/>
                <a:latin typeface="Calibri"/>
                <a:ea typeface="+mn-ea"/>
                <a:cs typeface="Arial"/>
              </a:rPr>
              <a:t>www.gesa.org.au</a:t>
            </a:r>
            <a:r>
              <a:rPr kumimoji="0" lang="en-US" sz="1800" b="0" i="0" u="none" strike="noStrike" kern="1200" cap="none" spc="0" normalizeH="0" baseline="0" noProof="0" dirty="0">
                <a:ln>
                  <a:noFill/>
                </a:ln>
                <a:solidFill>
                  <a:srgbClr val="0070C0"/>
                </a:solidFill>
                <a:effectLst/>
                <a:uLnTx/>
                <a:uFillTx/>
                <a:latin typeface="Calibri"/>
                <a:ea typeface="+mn-ea"/>
                <a:cs typeface="Arial"/>
              </a:rPr>
              <a:t>/resources/clinical-practice-resources/metabolic-dysfunction-associated-fatty-liver-disease-mafld-consensus-statement/</a:t>
            </a:r>
          </a:p>
        </p:txBody>
      </p:sp>
    </p:spTree>
    <p:extLst>
      <p:ext uri="{BB962C8B-B14F-4D97-AF65-F5344CB8AC3E}">
        <p14:creationId xmlns:p14="http://schemas.microsoft.com/office/powerpoint/2010/main" val="353554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8D813-8FCA-E5E0-5A2E-E94983D54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8EB3E-459C-EAF0-D3E8-F1B6CEAAC27D}"/>
              </a:ext>
            </a:extLst>
          </p:cNvPr>
          <p:cNvSpPr>
            <a:spLocks noGrp="1"/>
          </p:cNvSpPr>
          <p:nvPr>
            <p:ph type="title"/>
          </p:nvPr>
        </p:nvSpPr>
        <p:spPr>
          <a:xfrm>
            <a:off x="190500" y="127000"/>
            <a:ext cx="12458700" cy="1765300"/>
          </a:xfrm>
        </p:spPr>
        <p:txBody>
          <a:bodyPr/>
          <a:lstStyle/>
          <a:p>
            <a:r>
              <a:rPr lang="en-GB" sz="6600" b="1" dirty="0">
                <a:effectLst>
                  <a:outerShdw sx="1000" sy="1000" algn="tl">
                    <a:srgbClr val="C0C0C0"/>
                  </a:outerShdw>
                </a:effectLst>
              </a:rPr>
              <a:t>Improve clinical outcomes</a:t>
            </a:r>
            <a:br>
              <a:rPr lang="en-GB" sz="6600" b="1" dirty="0">
                <a:effectLst>
                  <a:outerShdw sx="1000" sy="1000" algn="tl">
                    <a:srgbClr val="C0C0C0"/>
                  </a:outerShdw>
                </a:effectLst>
              </a:rPr>
            </a:br>
            <a:r>
              <a:rPr lang="en-GB" sz="4000" b="1" dirty="0">
                <a:solidFill>
                  <a:schemeClr val="accent1"/>
                </a:solidFill>
                <a:effectLst>
                  <a:outerShdw sx="1000" sy="1000" algn="tl">
                    <a:srgbClr val="C0C0C0"/>
                  </a:outerShdw>
                </a:effectLst>
              </a:rPr>
              <a:t>Do we tackle the disease upstream or downstream?</a:t>
            </a:r>
            <a:endParaRPr lang="en-GB" sz="6600" b="1" dirty="0">
              <a:solidFill>
                <a:schemeClr val="accent1"/>
              </a:solidFill>
              <a:effectLst>
                <a:outerShdw sx="1000" sy="1000" algn="tl">
                  <a:srgbClr val="C0C0C0"/>
                </a:outerShdw>
              </a:effectLst>
            </a:endParaRPr>
          </a:p>
        </p:txBody>
      </p:sp>
      <p:sp>
        <p:nvSpPr>
          <p:cNvPr id="3" name="TextBox 2">
            <a:extLst>
              <a:ext uri="{FF2B5EF4-FFF2-40B4-BE49-F238E27FC236}">
                <a16:creationId xmlns:a16="http://schemas.microsoft.com/office/drawing/2014/main" id="{ACEACD7C-2827-72CF-D380-FF96498B2211}"/>
              </a:ext>
            </a:extLst>
          </p:cNvPr>
          <p:cNvSpPr txBox="1"/>
          <p:nvPr/>
        </p:nvSpPr>
        <p:spPr>
          <a:xfrm>
            <a:off x="889000" y="2727911"/>
            <a:ext cx="11303000" cy="1754326"/>
          </a:xfrm>
          <a:prstGeom prst="rect">
            <a:avLst/>
          </a:prstGeom>
          <a:noFill/>
        </p:spPr>
        <p:txBody>
          <a:bodyPr wrap="square" rtlCol="0">
            <a:spAutoFit/>
          </a:bodyPr>
          <a:lstStyle/>
          <a:p>
            <a:r>
              <a:rPr lang="en-AU" sz="3600" b="1" dirty="0"/>
              <a:t>The philosophical  issue</a:t>
            </a:r>
          </a:p>
          <a:p>
            <a:pPr marL="571500" indent="-571500">
              <a:buFont typeface="Arial" panose="020B0604020202020204" pitchFamily="34" charset="0"/>
              <a:buChar char="•"/>
            </a:pPr>
            <a:r>
              <a:rPr lang="en-AU" sz="3600" b="1" dirty="0"/>
              <a:t>Tackle downstream: Impact liver outcomes</a:t>
            </a:r>
          </a:p>
          <a:p>
            <a:pPr marL="571500" indent="-571500">
              <a:buFont typeface="Arial" panose="020B0604020202020204" pitchFamily="34" charset="0"/>
              <a:buChar char="•"/>
            </a:pPr>
            <a:r>
              <a:rPr lang="en-AU" sz="3600" b="1" dirty="0"/>
              <a:t>Tackle upstream: Impact all outcomes (CMD/Cancer)</a:t>
            </a:r>
          </a:p>
        </p:txBody>
      </p:sp>
    </p:spTree>
    <p:extLst>
      <p:ext uri="{BB962C8B-B14F-4D97-AF65-F5344CB8AC3E}">
        <p14:creationId xmlns:p14="http://schemas.microsoft.com/office/powerpoint/2010/main" val="347603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767079" y="117185"/>
            <a:ext cx="10972800" cy="505267"/>
          </a:xfrm>
          <a:prstGeom prst="rect">
            <a:avLst/>
          </a:prstGeom>
        </p:spPr>
        <p:txBody>
          <a:bodyPr vert="horz" wrap="square" lIns="0" tIns="12700" rIns="0" bIns="0" rtlCol="0">
            <a:spAutoFit/>
          </a:bodyPr>
          <a:lstStyle/>
          <a:p>
            <a:pPr marL="12700">
              <a:lnSpc>
                <a:spcPct val="100000"/>
              </a:lnSpc>
              <a:spcBef>
                <a:spcPts val="100"/>
              </a:spcBef>
            </a:pPr>
            <a:r>
              <a:rPr lang="en-AU" sz="3200" b="1" spc="-114" dirty="0" err="1">
                <a:effectLst/>
              </a:rPr>
              <a:t>Resmetirom</a:t>
            </a:r>
            <a:r>
              <a:rPr lang="en-AU" sz="3200" b="1" spc="-114" dirty="0">
                <a:effectLst/>
              </a:rPr>
              <a:t> : </a:t>
            </a:r>
            <a:r>
              <a:rPr sz="3200" b="1" spc="-165" dirty="0">
                <a:effectLst/>
              </a:rPr>
              <a:t>Dual</a:t>
            </a:r>
            <a:r>
              <a:rPr sz="3200" b="1" spc="-105" dirty="0">
                <a:effectLst/>
              </a:rPr>
              <a:t> </a:t>
            </a:r>
            <a:r>
              <a:rPr lang="en-AU" sz="3200" b="1" spc="-120" dirty="0">
                <a:effectLst/>
              </a:rPr>
              <a:t>p</a:t>
            </a:r>
            <a:r>
              <a:rPr sz="3200" b="1" spc="-120" dirty="0" err="1">
                <a:effectLst/>
              </a:rPr>
              <a:t>rimary</a:t>
            </a:r>
            <a:r>
              <a:rPr sz="3200" b="1" spc="-114" dirty="0">
                <a:effectLst/>
              </a:rPr>
              <a:t> </a:t>
            </a:r>
            <a:r>
              <a:rPr lang="en-AU" sz="3200" b="1" spc="-130" dirty="0">
                <a:effectLst/>
              </a:rPr>
              <a:t>e</a:t>
            </a:r>
            <a:r>
              <a:rPr sz="3200" b="1" spc="-130" dirty="0" err="1">
                <a:effectLst/>
              </a:rPr>
              <a:t>ndpoints</a:t>
            </a:r>
            <a:r>
              <a:rPr sz="3200" b="1" spc="-90" dirty="0">
                <a:effectLst/>
              </a:rPr>
              <a:t> </a:t>
            </a:r>
            <a:r>
              <a:rPr sz="3200" b="1" spc="-180" dirty="0">
                <a:effectLst/>
              </a:rPr>
              <a:t>(</a:t>
            </a:r>
            <a:r>
              <a:rPr lang="en-AU" sz="3200" b="1" spc="-180" dirty="0">
                <a:effectLst/>
              </a:rPr>
              <a:t>w</a:t>
            </a:r>
            <a:r>
              <a:rPr sz="3200" b="1" spc="-180" dirty="0">
                <a:effectLst/>
              </a:rPr>
              <a:t>eek</a:t>
            </a:r>
            <a:r>
              <a:rPr sz="3200" b="1" spc="-114" dirty="0">
                <a:effectLst/>
              </a:rPr>
              <a:t> 52</a:t>
            </a:r>
            <a:r>
              <a:rPr lang="en-AU" sz="3200" b="1" spc="-114" dirty="0">
                <a:effectLst/>
              </a:rPr>
              <a:t>)</a:t>
            </a:r>
            <a:r>
              <a:rPr sz="3200" b="1" spc="-114" dirty="0">
                <a:effectLst/>
              </a:rPr>
              <a:t>:</a:t>
            </a:r>
            <a:r>
              <a:rPr sz="3200" b="1" spc="-100" dirty="0">
                <a:effectLst/>
              </a:rPr>
              <a:t> </a:t>
            </a:r>
            <a:r>
              <a:rPr sz="3200" b="1" spc="-120" dirty="0">
                <a:effectLst/>
              </a:rPr>
              <a:t>Primary</a:t>
            </a:r>
            <a:r>
              <a:rPr sz="3200" b="1" spc="-114" dirty="0">
                <a:effectLst/>
              </a:rPr>
              <a:t> </a:t>
            </a:r>
            <a:r>
              <a:rPr lang="en-AU" sz="3200" b="1" spc="-130" dirty="0">
                <a:effectLst/>
              </a:rPr>
              <a:t>a</a:t>
            </a:r>
            <a:r>
              <a:rPr sz="3200" b="1" spc="-130" dirty="0" err="1">
                <a:effectLst/>
              </a:rPr>
              <a:t>nalysis</a:t>
            </a:r>
            <a:endParaRPr sz="3200" b="1" spc="-130" dirty="0">
              <a:effectLst/>
            </a:endParaRPr>
          </a:p>
        </p:txBody>
      </p:sp>
      <p:sp>
        <p:nvSpPr>
          <p:cNvPr id="10" name="object 10"/>
          <p:cNvSpPr txBox="1"/>
          <p:nvPr/>
        </p:nvSpPr>
        <p:spPr>
          <a:xfrm>
            <a:off x="11637009" y="6406388"/>
            <a:ext cx="1028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0" normalizeH="0" baseline="0" noProof="0" dirty="0">
                <a:ln>
                  <a:noFill/>
                </a:ln>
                <a:solidFill>
                  <a:srgbClr val="FFFFFF"/>
                </a:solidFill>
                <a:effectLst/>
                <a:uLnTx/>
                <a:uFillTx/>
                <a:latin typeface="Arial"/>
                <a:ea typeface="+mn-ea"/>
                <a:cs typeface="Arial"/>
              </a:rPr>
              <a:t>7</a:t>
            </a:r>
            <a:endParaRPr kumimoji="0" sz="1200" b="0" i="0" u="none" strike="noStrike" kern="1200" cap="none" spc="0" normalizeH="0" baseline="0" noProof="0">
              <a:ln>
                <a:noFill/>
              </a:ln>
              <a:solidFill>
                <a:srgbClr val="000000"/>
              </a:solidFill>
              <a:effectLst/>
              <a:uLnTx/>
              <a:uFillTx/>
              <a:latin typeface="Arial"/>
              <a:ea typeface="+mn-ea"/>
              <a:cs typeface="Arial"/>
            </a:endParaRPr>
          </a:p>
        </p:txBody>
      </p:sp>
      <p:sp>
        <p:nvSpPr>
          <p:cNvPr id="11" name="object 11"/>
          <p:cNvSpPr txBox="1"/>
          <p:nvPr/>
        </p:nvSpPr>
        <p:spPr>
          <a:xfrm>
            <a:off x="878549" y="5955135"/>
            <a:ext cx="6036310" cy="1930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100" b="0" i="0" u="none" strike="noStrike" kern="1200" cap="none" spc="-100" normalizeH="0" baseline="0" noProof="0" dirty="0">
                <a:ln>
                  <a:noFill/>
                </a:ln>
                <a:solidFill>
                  <a:srgbClr val="463C38"/>
                </a:solidFill>
                <a:effectLst/>
                <a:uLnTx/>
                <a:uFillTx/>
                <a:latin typeface="Arial"/>
                <a:ea typeface="+mn-ea"/>
                <a:cs typeface="Arial"/>
              </a:rPr>
              <a:t>*NASH</a:t>
            </a:r>
            <a:r>
              <a:rPr kumimoji="0" sz="1100" b="0" i="0" u="none" strike="noStrike" kern="1200" cap="none" spc="-15" normalizeH="0" baseline="0" noProof="0" dirty="0">
                <a:ln>
                  <a:noFill/>
                </a:ln>
                <a:solidFill>
                  <a:srgbClr val="463C38"/>
                </a:solidFill>
                <a:effectLst/>
                <a:uLnTx/>
                <a:uFillTx/>
                <a:latin typeface="Arial"/>
                <a:ea typeface="+mn-ea"/>
                <a:cs typeface="Arial"/>
              </a:rPr>
              <a:t> </a:t>
            </a:r>
            <a:r>
              <a:rPr kumimoji="0" sz="1100" b="0" i="0" u="none" strike="noStrike" kern="1200" cap="none" spc="-60" normalizeH="0" baseline="0" noProof="0" dirty="0">
                <a:ln>
                  <a:noFill/>
                </a:ln>
                <a:solidFill>
                  <a:srgbClr val="463C38"/>
                </a:solidFill>
                <a:effectLst/>
                <a:uLnTx/>
                <a:uFillTx/>
                <a:latin typeface="Arial"/>
                <a:ea typeface="+mn-ea"/>
                <a:cs typeface="Arial"/>
              </a:rPr>
              <a:t>Resolution</a:t>
            </a:r>
            <a:r>
              <a:rPr kumimoji="0" sz="1100" b="0" i="0" u="none" strike="noStrike" kern="1200" cap="none" spc="-30" normalizeH="0" baseline="0" noProof="0" dirty="0">
                <a:ln>
                  <a:noFill/>
                </a:ln>
                <a:solidFill>
                  <a:srgbClr val="463C38"/>
                </a:solidFill>
                <a:effectLst/>
                <a:uLnTx/>
                <a:uFillTx/>
                <a:latin typeface="Arial"/>
                <a:ea typeface="+mn-ea"/>
                <a:cs typeface="Arial"/>
              </a:rPr>
              <a:t> </a:t>
            </a:r>
            <a:r>
              <a:rPr kumimoji="0" sz="1100" b="0" i="0" u="none" strike="noStrike" kern="1200" cap="none" spc="-10" normalizeH="0" baseline="0" noProof="0" dirty="0">
                <a:ln>
                  <a:noFill/>
                </a:ln>
                <a:solidFill>
                  <a:srgbClr val="463C38"/>
                </a:solidFill>
                <a:effectLst/>
                <a:uLnTx/>
                <a:uFillTx/>
                <a:latin typeface="Arial"/>
                <a:ea typeface="+mn-ea"/>
                <a:cs typeface="Arial"/>
              </a:rPr>
              <a:t>with</a:t>
            </a:r>
            <a:r>
              <a:rPr kumimoji="0" sz="1100" b="0" i="0" u="none" strike="noStrike" kern="1200" cap="none" spc="-35" normalizeH="0" baseline="0" noProof="0" dirty="0">
                <a:ln>
                  <a:noFill/>
                </a:ln>
                <a:solidFill>
                  <a:srgbClr val="463C38"/>
                </a:solidFill>
                <a:effectLst/>
                <a:uLnTx/>
                <a:uFillTx/>
                <a:latin typeface="Arial"/>
                <a:ea typeface="+mn-ea"/>
                <a:cs typeface="Arial"/>
              </a:rPr>
              <a:t> </a:t>
            </a:r>
            <a:r>
              <a:rPr kumimoji="0" sz="1100" b="0" i="0" u="none" strike="noStrike" kern="1200" cap="none" spc="-40" normalizeH="0" baseline="0" noProof="0" dirty="0">
                <a:ln>
                  <a:noFill/>
                </a:ln>
                <a:solidFill>
                  <a:srgbClr val="463C38"/>
                </a:solidFill>
                <a:effectLst/>
                <a:uLnTx/>
                <a:uFillTx/>
                <a:latin typeface="Arial"/>
                <a:ea typeface="+mn-ea"/>
                <a:cs typeface="Arial"/>
              </a:rPr>
              <a:t>no</a:t>
            </a:r>
            <a:r>
              <a:rPr kumimoji="0" sz="1100" b="0" i="0" u="none" strike="noStrike" kern="1200" cap="none" spc="-15" normalizeH="0" baseline="0" noProof="0" dirty="0">
                <a:ln>
                  <a:noFill/>
                </a:ln>
                <a:solidFill>
                  <a:srgbClr val="463C38"/>
                </a:solidFill>
                <a:effectLst/>
                <a:uLnTx/>
                <a:uFillTx/>
                <a:latin typeface="Arial"/>
                <a:ea typeface="+mn-ea"/>
                <a:cs typeface="Arial"/>
              </a:rPr>
              <a:t> </a:t>
            </a:r>
            <a:r>
              <a:rPr kumimoji="0" sz="1100" b="0" i="0" u="none" strike="noStrike" kern="1200" cap="none" spc="-55" normalizeH="0" baseline="0" noProof="0" dirty="0">
                <a:ln>
                  <a:noFill/>
                </a:ln>
                <a:solidFill>
                  <a:srgbClr val="463C38"/>
                </a:solidFill>
                <a:effectLst/>
                <a:uLnTx/>
                <a:uFillTx/>
                <a:latin typeface="Arial"/>
                <a:ea typeface="+mn-ea"/>
                <a:cs typeface="Arial"/>
              </a:rPr>
              <a:t>worsening</a:t>
            </a:r>
            <a:r>
              <a:rPr kumimoji="0" sz="1100" b="0" i="0" u="none" strike="noStrike" kern="1200" cap="none" spc="-40" normalizeH="0" baseline="0" noProof="0" dirty="0">
                <a:ln>
                  <a:noFill/>
                </a:ln>
                <a:solidFill>
                  <a:srgbClr val="463C38"/>
                </a:solidFill>
                <a:effectLst/>
                <a:uLnTx/>
                <a:uFillTx/>
                <a:latin typeface="Arial"/>
                <a:ea typeface="+mn-ea"/>
                <a:cs typeface="Arial"/>
              </a:rPr>
              <a:t> </a:t>
            </a:r>
            <a:r>
              <a:rPr kumimoji="0" sz="1100" b="0" i="0" u="none" strike="noStrike" kern="1200" cap="none" spc="0" normalizeH="0" baseline="0" noProof="0" dirty="0">
                <a:ln>
                  <a:noFill/>
                </a:ln>
                <a:solidFill>
                  <a:srgbClr val="463C38"/>
                </a:solidFill>
                <a:effectLst/>
                <a:uLnTx/>
                <a:uFillTx/>
                <a:latin typeface="Arial"/>
                <a:ea typeface="+mn-ea"/>
                <a:cs typeface="Arial"/>
              </a:rPr>
              <a:t>of</a:t>
            </a:r>
            <a:r>
              <a:rPr kumimoji="0" sz="1100" b="0" i="0" u="none" strike="noStrike" kern="1200" cap="none" spc="-20" normalizeH="0" baseline="0" noProof="0" dirty="0">
                <a:ln>
                  <a:noFill/>
                </a:ln>
                <a:solidFill>
                  <a:srgbClr val="463C38"/>
                </a:solidFill>
                <a:effectLst/>
                <a:uLnTx/>
                <a:uFillTx/>
                <a:latin typeface="Arial"/>
                <a:ea typeface="+mn-ea"/>
                <a:cs typeface="Arial"/>
              </a:rPr>
              <a:t> </a:t>
            </a:r>
            <a:r>
              <a:rPr kumimoji="0" sz="1100" b="0" i="0" u="none" strike="noStrike" kern="1200" cap="none" spc="-40" normalizeH="0" baseline="0" noProof="0" dirty="0">
                <a:ln>
                  <a:noFill/>
                </a:ln>
                <a:solidFill>
                  <a:srgbClr val="463C38"/>
                </a:solidFill>
                <a:effectLst/>
                <a:uLnTx/>
                <a:uFillTx/>
                <a:latin typeface="Arial"/>
                <a:ea typeface="+mn-ea"/>
                <a:cs typeface="Arial"/>
              </a:rPr>
              <a:t>fibrosis;</a:t>
            </a:r>
            <a:r>
              <a:rPr kumimoji="0" sz="1100" b="0" i="0" u="none" strike="noStrike" kern="1200" cap="none" spc="-30" normalizeH="0" baseline="0" noProof="0" dirty="0">
                <a:ln>
                  <a:noFill/>
                </a:ln>
                <a:solidFill>
                  <a:srgbClr val="463C38"/>
                </a:solidFill>
                <a:effectLst/>
                <a:uLnTx/>
                <a:uFillTx/>
                <a:latin typeface="Arial"/>
                <a:ea typeface="+mn-ea"/>
                <a:cs typeface="Arial"/>
              </a:rPr>
              <a:t> </a:t>
            </a:r>
            <a:r>
              <a:rPr kumimoji="0" sz="1100" b="0" i="0" u="none" strike="noStrike" kern="1200" cap="none" spc="-70" normalizeH="0" baseline="0" noProof="0" dirty="0">
                <a:ln>
                  <a:noFill/>
                </a:ln>
                <a:solidFill>
                  <a:srgbClr val="463C38"/>
                </a:solidFill>
                <a:effectLst/>
                <a:uLnTx/>
                <a:uFillTx/>
                <a:latin typeface="Arial"/>
                <a:ea typeface="+mn-ea"/>
                <a:cs typeface="Arial"/>
              </a:rPr>
              <a:t>≥1</a:t>
            </a:r>
            <a:r>
              <a:rPr kumimoji="0" sz="1100" b="0" i="0" u="none" strike="noStrike" kern="1200" cap="none" spc="-5" normalizeH="0" baseline="0" noProof="0" dirty="0">
                <a:ln>
                  <a:noFill/>
                </a:ln>
                <a:solidFill>
                  <a:srgbClr val="463C38"/>
                </a:solidFill>
                <a:effectLst/>
                <a:uLnTx/>
                <a:uFillTx/>
                <a:latin typeface="Arial"/>
                <a:ea typeface="+mn-ea"/>
                <a:cs typeface="Arial"/>
              </a:rPr>
              <a:t> </a:t>
            </a:r>
            <a:r>
              <a:rPr kumimoji="0" sz="1100" b="0" i="0" u="none" strike="noStrike" kern="1200" cap="none" spc="-95" normalizeH="0" baseline="0" noProof="0" dirty="0">
                <a:ln>
                  <a:noFill/>
                </a:ln>
                <a:solidFill>
                  <a:srgbClr val="463C38"/>
                </a:solidFill>
                <a:effectLst/>
                <a:uLnTx/>
                <a:uFillTx/>
                <a:latin typeface="Arial"/>
                <a:ea typeface="+mn-ea"/>
                <a:cs typeface="Arial"/>
              </a:rPr>
              <a:t>Stage</a:t>
            </a:r>
            <a:r>
              <a:rPr kumimoji="0" sz="1100" b="0" i="0" u="none" strike="noStrike" kern="1200" cap="none" spc="-30" normalizeH="0" baseline="0" noProof="0" dirty="0">
                <a:ln>
                  <a:noFill/>
                </a:ln>
                <a:solidFill>
                  <a:srgbClr val="463C38"/>
                </a:solidFill>
                <a:effectLst/>
                <a:uLnTx/>
                <a:uFillTx/>
                <a:latin typeface="Arial"/>
                <a:ea typeface="+mn-ea"/>
                <a:cs typeface="Arial"/>
              </a:rPr>
              <a:t> </a:t>
            </a:r>
            <a:r>
              <a:rPr kumimoji="0" sz="1100" b="0" i="0" u="none" strike="noStrike" kern="1200" cap="none" spc="-70" normalizeH="0" baseline="0" noProof="0" dirty="0">
                <a:ln>
                  <a:noFill/>
                </a:ln>
                <a:solidFill>
                  <a:srgbClr val="463C38"/>
                </a:solidFill>
                <a:effectLst/>
                <a:uLnTx/>
                <a:uFillTx/>
                <a:latin typeface="Arial"/>
                <a:ea typeface="+mn-ea"/>
                <a:cs typeface="Arial"/>
              </a:rPr>
              <a:t>Fibrosis</a:t>
            </a:r>
            <a:r>
              <a:rPr kumimoji="0" sz="1100" b="0" i="0" u="none" strike="noStrike" kern="1200" cap="none" spc="-30" normalizeH="0" baseline="0" noProof="0" dirty="0">
                <a:ln>
                  <a:noFill/>
                </a:ln>
                <a:solidFill>
                  <a:srgbClr val="463C38"/>
                </a:solidFill>
                <a:effectLst/>
                <a:uLnTx/>
                <a:uFillTx/>
                <a:latin typeface="Arial"/>
                <a:ea typeface="+mn-ea"/>
                <a:cs typeface="Arial"/>
              </a:rPr>
              <a:t> </a:t>
            </a:r>
            <a:r>
              <a:rPr kumimoji="0" sz="1100" b="0" i="0" u="none" strike="noStrike" kern="1200" cap="none" spc="-40" normalizeH="0" baseline="0" noProof="0" dirty="0">
                <a:ln>
                  <a:noFill/>
                </a:ln>
                <a:solidFill>
                  <a:srgbClr val="463C38"/>
                </a:solidFill>
                <a:effectLst/>
                <a:uLnTx/>
                <a:uFillTx/>
                <a:latin typeface="Arial"/>
                <a:ea typeface="+mn-ea"/>
                <a:cs typeface="Arial"/>
              </a:rPr>
              <a:t>Improvement</a:t>
            </a:r>
            <a:r>
              <a:rPr kumimoji="0" sz="1100" b="0" i="0" u="none" strike="noStrike" kern="1200" cap="none" spc="-30" normalizeH="0" baseline="0" noProof="0" dirty="0">
                <a:ln>
                  <a:noFill/>
                </a:ln>
                <a:solidFill>
                  <a:srgbClr val="463C38"/>
                </a:solidFill>
                <a:effectLst/>
                <a:uLnTx/>
                <a:uFillTx/>
                <a:latin typeface="Arial"/>
                <a:ea typeface="+mn-ea"/>
                <a:cs typeface="Arial"/>
              </a:rPr>
              <a:t> </a:t>
            </a:r>
            <a:r>
              <a:rPr kumimoji="0" sz="1100" b="0" i="0" u="none" strike="noStrike" kern="1200" cap="none" spc="-10" normalizeH="0" baseline="0" noProof="0" dirty="0">
                <a:ln>
                  <a:noFill/>
                </a:ln>
                <a:solidFill>
                  <a:srgbClr val="463C38"/>
                </a:solidFill>
                <a:effectLst/>
                <a:uLnTx/>
                <a:uFillTx/>
                <a:latin typeface="Arial"/>
                <a:ea typeface="+mn-ea"/>
                <a:cs typeface="Arial"/>
              </a:rPr>
              <a:t>with</a:t>
            </a:r>
            <a:r>
              <a:rPr kumimoji="0" sz="1100" b="0" i="0" u="none" strike="noStrike" kern="1200" cap="none" spc="-25" normalizeH="0" baseline="0" noProof="0" dirty="0">
                <a:ln>
                  <a:noFill/>
                </a:ln>
                <a:solidFill>
                  <a:srgbClr val="463C38"/>
                </a:solidFill>
                <a:effectLst/>
                <a:uLnTx/>
                <a:uFillTx/>
                <a:latin typeface="Arial"/>
                <a:ea typeface="+mn-ea"/>
                <a:cs typeface="Arial"/>
              </a:rPr>
              <a:t> </a:t>
            </a:r>
            <a:r>
              <a:rPr kumimoji="0" sz="1100" b="0" i="0" u="none" strike="noStrike" kern="1200" cap="none" spc="-40" normalizeH="0" baseline="0" noProof="0" dirty="0">
                <a:ln>
                  <a:noFill/>
                </a:ln>
                <a:solidFill>
                  <a:srgbClr val="463C38"/>
                </a:solidFill>
                <a:effectLst/>
                <a:uLnTx/>
                <a:uFillTx/>
                <a:latin typeface="Arial"/>
                <a:ea typeface="+mn-ea"/>
                <a:cs typeface="Arial"/>
              </a:rPr>
              <a:t>no</a:t>
            </a:r>
            <a:r>
              <a:rPr kumimoji="0" sz="1100" b="0" i="0" u="none" strike="noStrike" kern="1200" cap="none" spc="-25" normalizeH="0" baseline="0" noProof="0" dirty="0">
                <a:ln>
                  <a:noFill/>
                </a:ln>
                <a:solidFill>
                  <a:srgbClr val="463C38"/>
                </a:solidFill>
                <a:effectLst/>
                <a:uLnTx/>
                <a:uFillTx/>
                <a:latin typeface="Arial"/>
                <a:ea typeface="+mn-ea"/>
                <a:cs typeface="Arial"/>
              </a:rPr>
              <a:t> </a:t>
            </a:r>
            <a:r>
              <a:rPr kumimoji="0" sz="1100" b="0" i="0" u="none" strike="noStrike" kern="1200" cap="none" spc="-55" normalizeH="0" baseline="0" noProof="0" dirty="0">
                <a:ln>
                  <a:noFill/>
                </a:ln>
                <a:solidFill>
                  <a:srgbClr val="463C38"/>
                </a:solidFill>
                <a:effectLst/>
                <a:uLnTx/>
                <a:uFillTx/>
                <a:latin typeface="Arial"/>
                <a:ea typeface="+mn-ea"/>
                <a:cs typeface="Arial"/>
              </a:rPr>
              <a:t>worsening</a:t>
            </a:r>
            <a:r>
              <a:rPr kumimoji="0" sz="1100" b="0" i="0" u="none" strike="noStrike" kern="1200" cap="none" spc="-30" normalizeH="0" baseline="0" noProof="0" dirty="0">
                <a:ln>
                  <a:noFill/>
                </a:ln>
                <a:solidFill>
                  <a:srgbClr val="463C38"/>
                </a:solidFill>
                <a:effectLst/>
                <a:uLnTx/>
                <a:uFillTx/>
                <a:latin typeface="Arial"/>
                <a:ea typeface="+mn-ea"/>
                <a:cs typeface="Arial"/>
              </a:rPr>
              <a:t> </a:t>
            </a:r>
            <a:r>
              <a:rPr kumimoji="0" sz="1100" b="0" i="0" u="none" strike="noStrike" kern="1200" cap="none" spc="0" normalizeH="0" baseline="0" noProof="0" dirty="0">
                <a:ln>
                  <a:noFill/>
                </a:ln>
                <a:solidFill>
                  <a:srgbClr val="463C38"/>
                </a:solidFill>
                <a:effectLst/>
                <a:uLnTx/>
                <a:uFillTx/>
                <a:latin typeface="Arial"/>
                <a:ea typeface="+mn-ea"/>
                <a:cs typeface="Arial"/>
              </a:rPr>
              <a:t>of</a:t>
            </a:r>
            <a:r>
              <a:rPr kumimoji="0" sz="1100" b="0" i="0" u="none" strike="noStrike" kern="1200" cap="none" spc="-25" normalizeH="0" baseline="0" noProof="0" dirty="0">
                <a:ln>
                  <a:noFill/>
                </a:ln>
                <a:solidFill>
                  <a:srgbClr val="463C38"/>
                </a:solidFill>
                <a:effectLst/>
                <a:uLnTx/>
                <a:uFillTx/>
                <a:latin typeface="Arial"/>
                <a:ea typeface="+mn-ea"/>
                <a:cs typeface="Arial"/>
              </a:rPr>
              <a:t> NAS</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object 13"/>
          <p:cNvSpPr txBox="1"/>
          <p:nvPr/>
        </p:nvSpPr>
        <p:spPr>
          <a:xfrm>
            <a:off x="4864034" y="937025"/>
            <a:ext cx="3200400" cy="365760"/>
          </a:xfrm>
          <a:prstGeom prst="rect">
            <a:avLst/>
          </a:prstGeom>
          <a:solidFill>
            <a:srgbClr val="F16D3E"/>
          </a:solidFill>
        </p:spPr>
        <p:txBody>
          <a:bodyPr vert="horz" wrap="square" lIns="0" tIns="31115" rIns="0" bIns="0" rtlCol="0">
            <a:spAutoFit/>
          </a:bodyPr>
          <a:lstStyle/>
          <a:p>
            <a:pPr marL="60325" marR="0" lvl="0" indent="0" algn="l" defTabSz="914400" rtl="0" eaLnBrk="1" fontAlgn="auto" latinLnBrk="0" hangingPunct="1">
              <a:lnSpc>
                <a:spcPct val="100000"/>
              </a:lnSpc>
              <a:spcBef>
                <a:spcPts val="245"/>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≥1</a:t>
            </a:r>
            <a:r>
              <a:rPr kumimoji="0" sz="1800" b="1" i="0" u="none" strike="noStrike" kern="1200" cap="none" spc="170" normalizeH="0" baseline="0" noProof="0" dirty="0">
                <a:ln>
                  <a:noFill/>
                </a:ln>
                <a:solidFill>
                  <a:srgbClr val="FFFFFF"/>
                </a:solidFill>
                <a:effectLst/>
                <a:uLnTx/>
                <a:uFillTx/>
                <a:latin typeface="Arial"/>
                <a:ea typeface="+mn-ea"/>
                <a:cs typeface="Arial"/>
              </a:rPr>
              <a:t> </a:t>
            </a:r>
            <a:r>
              <a:rPr kumimoji="0" sz="1800" b="1" i="0" u="none" strike="noStrike" kern="1200" cap="none" spc="-175" normalizeH="0" baseline="0" noProof="0" dirty="0">
                <a:ln>
                  <a:noFill/>
                </a:ln>
                <a:solidFill>
                  <a:srgbClr val="FFFFFF"/>
                </a:solidFill>
                <a:effectLst/>
                <a:uLnTx/>
                <a:uFillTx/>
                <a:latin typeface="Arial"/>
                <a:ea typeface="+mn-ea"/>
                <a:cs typeface="Arial"/>
              </a:rPr>
              <a:t>Stage</a:t>
            </a:r>
            <a:r>
              <a:rPr kumimoji="0" sz="1800" b="1" i="0" u="none" strike="noStrike" kern="1200" cap="none" spc="-95" normalizeH="0" baseline="0" noProof="0" dirty="0">
                <a:ln>
                  <a:noFill/>
                </a:ln>
                <a:solidFill>
                  <a:srgbClr val="FFFFFF"/>
                </a:solidFill>
                <a:effectLst/>
                <a:uLnTx/>
                <a:uFillTx/>
                <a:latin typeface="Arial"/>
                <a:ea typeface="+mn-ea"/>
                <a:cs typeface="Arial"/>
              </a:rPr>
              <a:t> </a:t>
            </a:r>
            <a:r>
              <a:rPr kumimoji="0" sz="1800" b="1" i="0" u="none" strike="noStrike" kern="1200" cap="none" spc="-175" normalizeH="0" baseline="0" noProof="0" dirty="0">
                <a:ln>
                  <a:noFill/>
                </a:ln>
                <a:solidFill>
                  <a:srgbClr val="FFFFFF"/>
                </a:solidFill>
                <a:effectLst/>
                <a:uLnTx/>
                <a:uFillTx/>
                <a:latin typeface="Arial"/>
                <a:ea typeface="+mn-ea"/>
                <a:cs typeface="Arial"/>
              </a:rPr>
              <a:t>Fibrosis</a:t>
            </a:r>
            <a:r>
              <a:rPr kumimoji="0" sz="1800" b="1" i="0" u="none" strike="noStrike" kern="1200" cap="none" spc="-95" normalizeH="0" baseline="0" noProof="0" dirty="0">
                <a:ln>
                  <a:noFill/>
                </a:ln>
                <a:solidFill>
                  <a:srgbClr val="FFFFFF"/>
                </a:solidFill>
                <a:effectLst/>
                <a:uLnTx/>
                <a:uFillTx/>
                <a:latin typeface="Arial"/>
                <a:ea typeface="+mn-ea"/>
                <a:cs typeface="Arial"/>
              </a:rPr>
              <a:t> </a:t>
            </a:r>
            <a:r>
              <a:rPr kumimoji="0" sz="1800" b="1" i="0" u="none" strike="noStrike" kern="1200" cap="none" spc="-45" normalizeH="0" baseline="0" noProof="0" dirty="0">
                <a:ln>
                  <a:noFill/>
                </a:ln>
                <a:solidFill>
                  <a:srgbClr val="FFFFFF"/>
                </a:solidFill>
                <a:effectLst/>
                <a:uLnTx/>
                <a:uFillTx/>
                <a:latin typeface="Arial"/>
                <a:ea typeface="+mn-ea"/>
                <a:cs typeface="Arial"/>
              </a:rPr>
              <a:t>Improvement*</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4" name="object 14"/>
          <p:cNvSpPr txBox="1"/>
          <p:nvPr/>
        </p:nvSpPr>
        <p:spPr>
          <a:xfrm>
            <a:off x="2157660" y="930005"/>
            <a:ext cx="1828800" cy="365760"/>
          </a:xfrm>
          <a:prstGeom prst="rect">
            <a:avLst/>
          </a:prstGeom>
          <a:solidFill>
            <a:srgbClr val="1D4D8D"/>
          </a:solidFill>
        </p:spPr>
        <p:txBody>
          <a:bodyPr vert="horz" wrap="square" lIns="0" tIns="31750" rIns="0" bIns="0" rtlCol="0">
            <a:spAutoFit/>
          </a:bodyPr>
          <a:lstStyle/>
          <a:p>
            <a:pPr marL="54610" marR="0" lvl="0" indent="0" algn="l" defTabSz="914400" rtl="0" eaLnBrk="1" fontAlgn="auto" latinLnBrk="0" hangingPunct="1">
              <a:lnSpc>
                <a:spcPct val="100000"/>
              </a:lnSpc>
              <a:spcBef>
                <a:spcPts val="250"/>
              </a:spcBef>
              <a:spcAft>
                <a:spcPts val="0"/>
              </a:spcAft>
              <a:buClrTx/>
              <a:buSzTx/>
              <a:buFontTx/>
              <a:buNone/>
              <a:tabLst/>
              <a:defRPr/>
            </a:pPr>
            <a:r>
              <a:rPr kumimoji="0" sz="1800" b="1" i="0" u="none" strike="noStrike" kern="1200" cap="none" spc="-225" normalizeH="0" baseline="0" noProof="0" dirty="0">
                <a:ln>
                  <a:noFill/>
                </a:ln>
                <a:solidFill>
                  <a:srgbClr val="FFFFFF"/>
                </a:solidFill>
                <a:effectLst/>
                <a:uLnTx/>
                <a:uFillTx/>
                <a:latin typeface="Arial"/>
                <a:ea typeface="+mn-ea"/>
                <a:cs typeface="Arial"/>
              </a:rPr>
              <a:t>NASH</a:t>
            </a:r>
            <a:r>
              <a:rPr kumimoji="0" sz="1800" b="1" i="0" u="none" strike="noStrike" kern="1200" cap="none" spc="-65" normalizeH="0" baseline="0" noProof="0" dirty="0">
                <a:ln>
                  <a:noFill/>
                </a:ln>
                <a:solidFill>
                  <a:srgbClr val="FFFFFF"/>
                </a:solidFill>
                <a:effectLst/>
                <a:uLnTx/>
                <a:uFillTx/>
                <a:latin typeface="Arial"/>
                <a:ea typeface="+mn-ea"/>
                <a:cs typeface="Arial"/>
              </a:rPr>
              <a:t> </a:t>
            </a:r>
            <a:r>
              <a:rPr kumimoji="0" sz="1800" b="1" i="0" u="none" strike="noStrike" kern="1200" cap="none" spc="-75" normalizeH="0" baseline="0" noProof="0" dirty="0">
                <a:ln>
                  <a:noFill/>
                </a:ln>
                <a:solidFill>
                  <a:srgbClr val="FFFFFF"/>
                </a:solidFill>
                <a:effectLst/>
                <a:uLnTx/>
                <a:uFillTx/>
                <a:latin typeface="Arial"/>
                <a:ea typeface="+mn-ea"/>
                <a:cs typeface="Arial"/>
              </a:rPr>
              <a:t>Resolution*</a:t>
            </a:r>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object 15"/>
          <p:cNvSpPr txBox="1"/>
          <p:nvPr/>
        </p:nvSpPr>
        <p:spPr>
          <a:xfrm>
            <a:off x="8969972" y="917451"/>
            <a:ext cx="1828800" cy="365760"/>
          </a:xfrm>
          <a:prstGeom prst="rect">
            <a:avLst/>
          </a:prstGeom>
          <a:solidFill>
            <a:srgbClr val="1D4D8D"/>
          </a:solidFill>
        </p:spPr>
        <p:txBody>
          <a:bodyPr vert="horz" wrap="square" lIns="0" tIns="31115" rIns="0" bIns="0" rtlCol="0">
            <a:spAutoFit/>
          </a:bodyPr>
          <a:lstStyle/>
          <a:p>
            <a:pPr marL="182880" marR="0" lvl="0" indent="0" algn="l" defTabSz="914400" rtl="0" eaLnBrk="1" fontAlgn="auto" latinLnBrk="0" hangingPunct="1">
              <a:lnSpc>
                <a:spcPct val="100000"/>
              </a:lnSpc>
              <a:spcBef>
                <a:spcPts val="245"/>
              </a:spcBef>
              <a:spcAft>
                <a:spcPts val="0"/>
              </a:spcAft>
              <a:buClrTx/>
              <a:buSzTx/>
              <a:buFontTx/>
              <a:buNone/>
              <a:tabLst/>
              <a:defRPr/>
            </a:pPr>
            <a:r>
              <a:rPr kumimoji="0" sz="1800" b="1" i="0" u="none" strike="noStrike" kern="1200" cap="none" spc="-295" normalizeH="0" baseline="0" noProof="0" dirty="0">
                <a:ln>
                  <a:noFill/>
                </a:ln>
                <a:solidFill>
                  <a:srgbClr val="FFFFFF"/>
                </a:solidFill>
                <a:effectLst/>
                <a:uLnTx/>
                <a:uFillTx/>
                <a:latin typeface="Arial"/>
                <a:ea typeface="+mn-ea"/>
                <a:cs typeface="Arial"/>
              </a:rPr>
              <a:t>LDL</a:t>
            </a:r>
            <a:r>
              <a:rPr kumimoji="0" sz="1800" b="1" i="0" u="none" strike="noStrike" kern="1200" cap="none" spc="-85" normalizeH="0" baseline="0" noProof="0" dirty="0">
                <a:ln>
                  <a:noFill/>
                </a:ln>
                <a:solidFill>
                  <a:srgbClr val="FFFFFF"/>
                </a:solidFill>
                <a:effectLst/>
                <a:uLnTx/>
                <a:uFillTx/>
                <a:latin typeface="Arial"/>
                <a:ea typeface="+mn-ea"/>
                <a:cs typeface="Arial"/>
              </a:rPr>
              <a:t> </a:t>
            </a:r>
            <a:r>
              <a:rPr kumimoji="0" sz="1800" b="1" i="0" u="none" strike="noStrike" kern="1200" cap="none" spc="-55" normalizeH="0" baseline="0" noProof="0" dirty="0">
                <a:ln>
                  <a:noFill/>
                </a:ln>
                <a:solidFill>
                  <a:srgbClr val="FFFFFF"/>
                </a:solidFill>
                <a:effectLst/>
                <a:uLnTx/>
                <a:uFillTx/>
                <a:latin typeface="Arial"/>
                <a:ea typeface="+mn-ea"/>
                <a:cs typeface="Arial"/>
              </a:rPr>
              <a:t>Cholesterol</a:t>
            </a:r>
            <a:endParaRPr kumimoji="0" sz="18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16" name="object 16"/>
          <p:cNvGrpSpPr/>
          <p:nvPr/>
        </p:nvGrpSpPr>
        <p:grpSpPr>
          <a:xfrm>
            <a:off x="8304900" y="2372307"/>
            <a:ext cx="2508885" cy="2508885"/>
            <a:chOff x="8304900" y="2600907"/>
            <a:chExt cx="2508885" cy="2508885"/>
          </a:xfrm>
        </p:grpSpPr>
        <p:sp>
          <p:nvSpPr>
            <p:cNvPr id="17" name="object 17"/>
            <p:cNvSpPr/>
            <p:nvPr/>
          </p:nvSpPr>
          <p:spPr>
            <a:xfrm>
              <a:off x="8379944" y="3263849"/>
              <a:ext cx="752475" cy="8255"/>
            </a:xfrm>
            <a:custGeom>
              <a:avLst/>
              <a:gdLst/>
              <a:ahLst/>
              <a:cxnLst/>
              <a:rect l="l" t="t" r="r" b="b"/>
              <a:pathLst>
                <a:path w="752475" h="8254">
                  <a:moveTo>
                    <a:pt x="752412" y="0"/>
                  </a:moveTo>
                  <a:lnTo>
                    <a:pt x="0" y="0"/>
                  </a:lnTo>
                  <a:lnTo>
                    <a:pt x="0" y="7640"/>
                  </a:lnTo>
                  <a:lnTo>
                    <a:pt x="752412" y="7640"/>
                  </a:lnTo>
                  <a:lnTo>
                    <a:pt x="752412" y="0"/>
                  </a:lnTo>
                  <a:close/>
                </a:path>
              </a:pathLst>
            </a:custGeom>
            <a:solidFill>
              <a:srgbClr val="7690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18" name="object 18"/>
            <p:cNvSpPr/>
            <p:nvPr/>
          </p:nvSpPr>
          <p:spPr>
            <a:xfrm>
              <a:off x="8304900" y="2813905"/>
              <a:ext cx="40005" cy="2292985"/>
            </a:xfrm>
            <a:custGeom>
              <a:avLst/>
              <a:gdLst/>
              <a:ahLst/>
              <a:cxnLst/>
              <a:rect l="l" t="t" r="r" b="b"/>
              <a:pathLst>
                <a:path w="40004" h="2292985">
                  <a:moveTo>
                    <a:pt x="39687" y="2292364"/>
                  </a:moveTo>
                  <a:lnTo>
                    <a:pt x="39687" y="2292364"/>
                  </a:lnTo>
                  <a:lnTo>
                    <a:pt x="39687" y="0"/>
                  </a:lnTo>
                </a:path>
                <a:path w="40004" h="2292985">
                  <a:moveTo>
                    <a:pt x="0" y="2292364"/>
                  </a:moveTo>
                  <a:lnTo>
                    <a:pt x="0" y="2292364"/>
                  </a:lnTo>
                  <a:lnTo>
                    <a:pt x="39687" y="2292364"/>
                  </a:lnTo>
                </a:path>
                <a:path w="40004" h="2292985">
                  <a:moveTo>
                    <a:pt x="0" y="1834984"/>
                  </a:moveTo>
                  <a:lnTo>
                    <a:pt x="0" y="1834984"/>
                  </a:lnTo>
                  <a:lnTo>
                    <a:pt x="39687" y="1834984"/>
                  </a:lnTo>
                </a:path>
                <a:path w="40004" h="2292985">
                  <a:moveTo>
                    <a:pt x="0" y="1377400"/>
                  </a:moveTo>
                  <a:lnTo>
                    <a:pt x="0" y="1377400"/>
                  </a:lnTo>
                  <a:lnTo>
                    <a:pt x="39687" y="1377400"/>
                  </a:lnTo>
                </a:path>
                <a:path w="40004" h="2292985">
                  <a:moveTo>
                    <a:pt x="0" y="915719"/>
                  </a:moveTo>
                  <a:lnTo>
                    <a:pt x="0" y="915719"/>
                  </a:lnTo>
                  <a:lnTo>
                    <a:pt x="39687" y="915719"/>
                  </a:lnTo>
                </a:path>
                <a:path w="40004" h="2292985">
                  <a:moveTo>
                    <a:pt x="0" y="457584"/>
                  </a:moveTo>
                  <a:lnTo>
                    <a:pt x="0" y="457584"/>
                  </a:lnTo>
                  <a:lnTo>
                    <a:pt x="39687" y="457584"/>
                  </a:lnTo>
                </a:path>
                <a:path w="40004" h="2292985">
                  <a:moveTo>
                    <a:pt x="0" y="0"/>
                  </a:moveTo>
                  <a:lnTo>
                    <a:pt x="0" y="0"/>
                  </a:lnTo>
                  <a:lnTo>
                    <a:pt x="39687" y="0"/>
                  </a:lnTo>
                </a:path>
              </a:pathLst>
            </a:custGeom>
            <a:ln w="5865">
              <a:solidFill>
                <a:srgbClr val="7690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19" name="object 19"/>
            <p:cNvSpPr/>
            <p:nvPr/>
          </p:nvSpPr>
          <p:spPr>
            <a:xfrm>
              <a:off x="8344587" y="2600907"/>
              <a:ext cx="2466340" cy="671195"/>
            </a:xfrm>
            <a:custGeom>
              <a:avLst/>
              <a:gdLst/>
              <a:ahLst/>
              <a:cxnLst/>
              <a:rect l="l" t="t" r="r" b="b"/>
              <a:pathLst>
                <a:path w="2466340" h="671195">
                  <a:moveTo>
                    <a:pt x="0" y="670582"/>
                  </a:moveTo>
                  <a:lnTo>
                    <a:pt x="0" y="670582"/>
                  </a:lnTo>
                  <a:lnTo>
                    <a:pt x="2466150" y="670582"/>
                  </a:lnTo>
                </a:path>
                <a:path w="2466340" h="671195">
                  <a:moveTo>
                    <a:pt x="0" y="0"/>
                  </a:moveTo>
                  <a:lnTo>
                    <a:pt x="0" y="0"/>
                  </a:lnTo>
                  <a:lnTo>
                    <a:pt x="0" y="212998"/>
                  </a:lnTo>
                </a:path>
                <a:path w="2466340" h="671195">
                  <a:moveTo>
                    <a:pt x="823126" y="0"/>
                  </a:moveTo>
                  <a:lnTo>
                    <a:pt x="823126" y="0"/>
                  </a:lnTo>
                  <a:lnTo>
                    <a:pt x="823126" y="212998"/>
                  </a:lnTo>
                </a:path>
                <a:path w="2466340" h="671195">
                  <a:moveTo>
                    <a:pt x="1647118" y="0"/>
                  </a:moveTo>
                  <a:lnTo>
                    <a:pt x="1647118" y="0"/>
                  </a:lnTo>
                  <a:lnTo>
                    <a:pt x="1647118" y="212998"/>
                  </a:lnTo>
                </a:path>
                <a:path w="2466340" h="671195">
                  <a:moveTo>
                    <a:pt x="2466150" y="0"/>
                  </a:moveTo>
                  <a:lnTo>
                    <a:pt x="2466150" y="0"/>
                  </a:lnTo>
                  <a:lnTo>
                    <a:pt x="2466150" y="212998"/>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grpSp>
      <p:sp>
        <p:nvSpPr>
          <p:cNvPr id="20" name="object 20"/>
          <p:cNvSpPr/>
          <p:nvPr/>
        </p:nvSpPr>
        <p:spPr>
          <a:xfrm>
            <a:off x="9167714" y="1740716"/>
            <a:ext cx="0" cy="631825"/>
          </a:xfrm>
          <a:custGeom>
            <a:avLst/>
            <a:gdLst/>
            <a:ahLst/>
            <a:cxnLst/>
            <a:rect l="l" t="t" r="r" b="b"/>
            <a:pathLst>
              <a:path h="631825">
                <a:moveTo>
                  <a:pt x="0" y="422609"/>
                </a:moveTo>
                <a:lnTo>
                  <a:pt x="0" y="422609"/>
                </a:lnTo>
                <a:lnTo>
                  <a:pt x="0" y="631590"/>
                </a:lnTo>
              </a:path>
              <a:path h="631825">
                <a:moveTo>
                  <a:pt x="0" y="209453"/>
                </a:moveTo>
                <a:lnTo>
                  <a:pt x="0" y="209453"/>
                </a:lnTo>
                <a:lnTo>
                  <a:pt x="0" y="422609"/>
                </a:lnTo>
              </a:path>
              <a:path h="631825">
                <a:moveTo>
                  <a:pt x="0" y="0"/>
                </a:moveTo>
                <a:lnTo>
                  <a:pt x="0" y="0"/>
                </a:lnTo>
                <a:lnTo>
                  <a:pt x="0" y="209453"/>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21" name="object 21"/>
          <p:cNvSpPr/>
          <p:nvPr/>
        </p:nvSpPr>
        <p:spPr>
          <a:xfrm>
            <a:off x="9991706" y="1740716"/>
            <a:ext cx="0" cy="631825"/>
          </a:xfrm>
          <a:custGeom>
            <a:avLst/>
            <a:gdLst/>
            <a:ahLst/>
            <a:cxnLst/>
            <a:rect l="l" t="t" r="r" b="b"/>
            <a:pathLst>
              <a:path h="631825">
                <a:moveTo>
                  <a:pt x="0" y="422609"/>
                </a:moveTo>
                <a:lnTo>
                  <a:pt x="0" y="422609"/>
                </a:lnTo>
                <a:lnTo>
                  <a:pt x="0" y="631590"/>
                </a:lnTo>
              </a:path>
              <a:path h="631825">
                <a:moveTo>
                  <a:pt x="0" y="209453"/>
                </a:moveTo>
                <a:lnTo>
                  <a:pt x="0" y="209453"/>
                </a:lnTo>
                <a:lnTo>
                  <a:pt x="0" y="422609"/>
                </a:lnTo>
              </a:path>
              <a:path h="631825">
                <a:moveTo>
                  <a:pt x="0" y="0"/>
                </a:moveTo>
                <a:lnTo>
                  <a:pt x="0" y="0"/>
                </a:lnTo>
                <a:lnTo>
                  <a:pt x="0" y="209453"/>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22" name="object 22"/>
          <p:cNvSpPr/>
          <p:nvPr/>
        </p:nvSpPr>
        <p:spPr>
          <a:xfrm>
            <a:off x="10810737" y="1740716"/>
            <a:ext cx="0" cy="631825"/>
          </a:xfrm>
          <a:custGeom>
            <a:avLst/>
            <a:gdLst/>
            <a:ahLst/>
            <a:cxnLst/>
            <a:rect l="l" t="t" r="r" b="b"/>
            <a:pathLst>
              <a:path h="631825">
                <a:moveTo>
                  <a:pt x="0" y="422609"/>
                </a:moveTo>
                <a:lnTo>
                  <a:pt x="0" y="422609"/>
                </a:lnTo>
                <a:lnTo>
                  <a:pt x="0" y="631590"/>
                </a:lnTo>
              </a:path>
              <a:path h="631825">
                <a:moveTo>
                  <a:pt x="0" y="209453"/>
                </a:moveTo>
                <a:lnTo>
                  <a:pt x="0" y="209453"/>
                </a:lnTo>
                <a:lnTo>
                  <a:pt x="0" y="422609"/>
                </a:lnTo>
              </a:path>
              <a:path h="631825">
                <a:moveTo>
                  <a:pt x="0" y="0"/>
                </a:moveTo>
                <a:lnTo>
                  <a:pt x="0" y="0"/>
                </a:lnTo>
                <a:lnTo>
                  <a:pt x="0" y="209453"/>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23" name="object 23"/>
          <p:cNvSpPr/>
          <p:nvPr/>
        </p:nvSpPr>
        <p:spPr>
          <a:xfrm>
            <a:off x="8344588" y="1740716"/>
            <a:ext cx="0" cy="209550"/>
          </a:xfrm>
          <a:custGeom>
            <a:avLst/>
            <a:gdLst/>
            <a:ahLst/>
            <a:cxnLst/>
            <a:rect l="l" t="t" r="r" b="b"/>
            <a:pathLst>
              <a:path h="209550">
                <a:moveTo>
                  <a:pt x="0" y="0"/>
                </a:moveTo>
                <a:lnTo>
                  <a:pt x="0" y="0"/>
                </a:lnTo>
                <a:lnTo>
                  <a:pt x="0" y="209453"/>
                </a:lnTo>
              </a:path>
            </a:pathLst>
          </a:custGeom>
          <a:ln w="5864">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24" name="object 24"/>
          <p:cNvSpPr txBox="1"/>
          <p:nvPr/>
        </p:nvSpPr>
        <p:spPr>
          <a:xfrm>
            <a:off x="8642066" y="2825439"/>
            <a:ext cx="231140"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1" i="0" u="none" strike="noStrike" kern="1200" cap="none" spc="-25" normalizeH="0" baseline="0" noProof="0" dirty="0">
                <a:ln>
                  <a:noFill/>
                </a:ln>
                <a:solidFill>
                  <a:srgbClr val="463C38"/>
                </a:solidFill>
                <a:effectLst/>
                <a:uLnTx/>
                <a:uFillTx/>
                <a:latin typeface="Arial"/>
                <a:ea typeface="+mn-ea"/>
                <a:cs typeface="Arial"/>
              </a:rPr>
              <a:t>0%</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25" name="object 25"/>
          <p:cNvSpPr txBox="1"/>
          <p:nvPr/>
        </p:nvSpPr>
        <p:spPr>
          <a:xfrm>
            <a:off x="9203307" y="3042890"/>
            <a:ext cx="753110" cy="1259205"/>
          </a:xfrm>
          <a:prstGeom prst="rect">
            <a:avLst/>
          </a:prstGeom>
          <a:solidFill>
            <a:srgbClr val="5F2B09"/>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48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10185"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Arial"/>
                <a:ea typeface="+mn-ea"/>
                <a:cs typeface="Arial"/>
              </a:rPr>
              <a:t>-</a:t>
            </a:r>
            <a:r>
              <a:rPr kumimoji="0" sz="1100" b="1" i="0" u="none" strike="noStrike" kern="1200" cap="none" spc="-25" normalizeH="0" baseline="0" noProof="0" dirty="0">
                <a:ln>
                  <a:noFill/>
                </a:ln>
                <a:solidFill>
                  <a:srgbClr val="FFFFFF"/>
                </a:solidFill>
                <a:effectLst/>
                <a:uLnTx/>
                <a:uFillTx/>
                <a:latin typeface="Arial"/>
                <a:ea typeface="+mn-ea"/>
                <a:cs typeface="Arial"/>
              </a:rPr>
              <a:t>14%</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26" name="object 26"/>
          <p:cNvSpPr txBox="1"/>
          <p:nvPr/>
        </p:nvSpPr>
        <p:spPr>
          <a:xfrm>
            <a:off x="10022968" y="3042890"/>
            <a:ext cx="756920" cy="1503680"/>
          </a:xfrm>
          <a:prstGeom prst="rect">
            <a:avLst/>
          </a:prstGeom>
          <a:solidFill>
            <a:srgbClr val="DA5233"/>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8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1209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Arial"/>
                <a:ea typeface="+mn-ea"/>
                <a:cs typeface="Arial"/>
              </a:rPr>
              <a:t>-</a:t>
            </a:r>
            <a:r>
              <a:rPr kumimoji="0" sz="1100" b="1" i="0" u="none" strike="noStrike" kern="1200" cap="none" spc="-25" normalizeH="0" baseline="0" noProof="0" dirty="0">
                <a:ln>
                  <a:noFill/>
                </a:ln>
                <a:solidFill>
                  <a:srgbClr val="FFFFFF"/>
                </a:solidFill>
                <a:effectLst/>
                <a:uLnTx/>
                <a:uFillTx/>
                <a:latin typeface="Arial"/>
                <a:ea typeface="+mn-ea"/>
                <a:cs typeface="Arial"/>
              </a:rPr>
              <a:t>16%</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27" name="object 27"/>
          <p:cNvSpPr txBox="1"/>
          <p:nvPr/>
        </p:nvSpPr>
        <p:spPr>
          <a:xfrm>
            <a:off x="7880912" y="4766804"/>
            <a:ext cx="356235"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0" normalizeH="0" baseline="0" noProof="0" dirty="0">
                <a:ln>
                  <a:noFill/>
                </a:ln>
                <a:solidFill>
                  <a:srgbClr val="463C38"/>
                </a:solidFill>
                <a:effectLst/>
                <a:uLnTx/>
                <a:uFillTx/>
                <a:latin typeface="Arial"/>
                <a:ea typeface="+mn-ea"/>
                <a:cs typeface="Arial"/>
              </a:rPr>
              <a:t>-</a:t>
            </a:r>
            <a:r>
              <a:rPr kumimoji="0" sz="1100" b="0" i="0" u="none" strike="noStrike" kern="1200" cap="none" spc="-25" normalizeH="0" baseline="0" noProof="0" dirty="0">
                <a:ln>
                  <a:noFill/>
                </a:ln>
                <a:solidFill>
                  <a:srgbClr val="463C38"/>
                </a:solidFill>
                <a:effectLst/>
                <a:uLnTx/>
                <a:uFillTx/>
                <a:latin typeface="Arial"/>
                <a:ea typeface="+mn-ea"/>
                <a:cs typeface="Arial"/>
              </a:rPr>
              <a:t>20%</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28" name="object 28"/>
          <p:cNvSpPr txBox="1"/>
          <p:nvPr/>
        </p:nvSpPr>
        <p:spPr>
          <a:xfrm>
            <a:off x="7880912" y="4309417"/>
            <a:ext cx="356235"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0" normalizeH="0" baseline="0" noProof="0" dirty="0">
                <a:ln>
                  <a:noFill/>
                </a:ln>
                <a:solidFill>
                  <a:srgbClr val="463C38"/>
                </a:solidFill>
                <a:effectLst/>
                <a:uLnTx/>
                <a:uFillTx/>
                <a:latin typeface="Arial"/>
                <a:ea typeface="+mn-ea"/>
                <a:cs typeface="Arial"/>
              </a:rPr>
              <a:t>-</a:t>
            </a:r>
            <a:r>
              <a:rPr kumimoji="0" sz="1100" b="0" i="0" u="none" strike="noStrike" kern="1200" cap="none" spc="-25" normalizeH="0" baseline="0" noProof="0" dirty="0">
                <a:ln>
                  <a:noFill/>
                </a:ln>
                <a:solidFill>
                  <a:srgbClr val="463C38"/>
                </a:solidFill>
                <a:effectLst/>
                <a:uLnTx/>
                <a:uFillTx/>
                <a:latin typeface="Arial"/>
                <a:ea typeface="+mn-ea"/>
                <a:cs typeface="Arial"/>
              </a:rPr>
              <a:t>15%</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29" name="object 29"/>
          <p:cNvSpPr txBox="1"/>
          <p:nvPr/>
        </p:nvSpPr>
        <p:spPr>
          <a:xfrm>
            <a:off x="7880912" y="3851281"/>
            <a:ext cx="356235"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0" normalizeH="0" baseline="0" noProof="0" dirty="0">
                <a:ln>
                  <a:noFill/>
                </a:ln>
                <a:solidFill>
                  <a:srgbClr val="463C38"/>
                </a:solidFill>
                <a:effectLst/>
                <a:uLnTx/>
                <a:uFillTx/>
                <a:latin typeface="Arial"/>
                <a:ea typeface="+mn-ea"/>
                <a:cs typeface="Arial"/>
              </a:rPr>
              <a:t>-</a:t>
            </a:r>
            <a:r>
              <a:rPr kumimoji="0" sz="1100" b="0" i="0" u="none" strike="noStrike" kern="1200" cap="none" spc="-25" normalizeH="0" baseline="0" noProof="0" dirty="0">
                <a:ln>
                  <a:noFill/>
                </a:ln>
                <a:solidFill>
                  <a:srgbClr val="463C38"/>
                </a:solidFill>
                <a:effectLst/>
                <a:uLnTx/>
                <a:uFillTx/>
                <a:latin typeface="Arial"/>
                <a:ea typeface="+mn-ea"/>
                <a:cs typeface="Arial"/>
              </a:rPr>
              <a:t>10%</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30" name="object 30"/>
          <p:cNvSpPr txBox="1"/>
          <p:nvPr/>
        </p:nvSpPr>
        <p:spPr>
          <a:xfrm>
            <a:off x="7959500" y="3389601"/>
            <a:ext cx="277495"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0" normalizeH="0" baseline="0" noProof="0" dirty="0">
                <a:ln>
                  <a:noFill/>
                </a:ln>
                <a:solidFill>
                  <a:srgbClr val="463C38"/>
                </a:solidFill>
                <a:effectLst/>
                <a:uLnTx/>
                <a:uFillTx/>
                <a:latin typeface="Arial"/>
                <a:ea typeface="+mn-ea"/>
                <a:cs typeface="Arial"/>
              </a:rPr>
              <a:t>-</a:t>
            </a:r>
            <a:r>
              <a:rPr kumimoji="0" sz="1100" b="0" i="0" u="none" strike="noStrike" kern="1200" cap="none" spc="-25" normalizeH="0" baseline="0" noProof="0" dirty="0">
                <a:ln>
                  <a:noFill/>
                </a:ln>
                <a:solidFill>
                  <a:srgbClr val="463C38"/>
                </a:solidFill>
                <a:effectLst/>
                <a:uLnTx/>
                <a:uFillTx/>
                <a:latin typeface="Arial"/>
                <a:ea typeface="+mn-ea"/>
                <a:cs typeface="Arial"/>
              </a:rPr>
              <a:t>5%</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31" name="object 31"/>
          <p:cNvSpPr txBox="1"/>
          <p:nvPr/>
        </p:nvSpPr>
        <p:spPr>
          <a:xfrm>
            <a:off x="8006748" y="2932017"/>
            <a:ext cx="230504"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25" normalizeH="0" baseline="0" noProof="0" dirty="0">
                <a:ln>
                  <a:noFill/>
                </a:ln>
                <a:solidFill>
                  <a:srgbClr val="463C38"/>
                </a:solidFill>
                <a:effectLst/>
                <a:uLnTx/>
                <a:uFillTx/>
                <a:latin typeface="Arial"/>
                <a:ea typeface="+mn-ea"/>
                <a:cs typeface="Arial"/>
              </a:rPr>
              <a:t>0%</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32" name="object 32"/>
          <p:cNvSpPr txBox="1"/>
          <p:nvPr/>
        </p:nvSpPr>
        <p:spPr>
          <a:xfrm>
            <a:off x="8006748" y="2474432"/>
            <a:ext cx="230504"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25" normalizeH="0" baseline="0" noProof="0" dirty="0">
                <a:ln>
                  <a:noFill/>
                </a:ln>
                <a:solidFill>
                  <a:srgbClr val="463C38"/>
                </a:solidFill>
                <a:effectLst/>
                <a:uLnTx/>
                <a:uFillTx/>
                <a:latin typeface="Arial"/>
                <a:ea typeface="+mn-ea"/>
                <a:cs typeface="Arial"/>
              </a:rPr>
              <a:t>5%</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33" name="object 33"/>
          <p:cNvSpPr txBox="1"/>
          <p:nvPr/>
        </p:nvSpPr>
        <p:spPr>
          <a:xfrm>
            <a:off x="9269195" y="2344144"/>
            <a:ext cx="624840"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10" normalizeH="0" baseline="0" noProof="0" dirty="0">
                <a:ln>
                  <a:noFill/>
                </a:ln>
                <a:solidFill>
                  <a:srgbClr val="463C38"/>
                </a:solidFill>
                <a:effectLst/>
                <a:uLnTx/>
                <a:uFillTx/>
                <a:latin typeface="Arial"/>
                <a:ea typeface="+mn-ea"/>
                <a:cs typeface="Arial"/>
              </a:rPr>
              <a:t>p&lt;0.0001</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34" name="object 34"/>
          <p:cNvSpPr txBox="1"/>
          <p:nvPr/>
        </p:nvSpPr>
        <p:spPr>
          <a:xfrm>
            <a:off x="10090589" y="2344144"/>
            <a:ext cx="624840"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10" normalizeH="0" baseline="0" noProof="0" dirty="0">
                <a:ln>
                  <a:noFill/>
                </a:ln>
                <a:solidFill>
                  <a:srgbClr val="463C38"/>
                </a:solidFill>
                <a:effectLst/>
                <a:uLnTx/>
                <a:uFillTx/>
                <a:latin typeface="Arial"/>
                <a:ea typeface="+mn-ea"/>
                <a:cs typeface="Arial"/>
              </a:rPr>
              <a:t>p&lt;0.0001</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35" name="object 35"/>
          <p:cNvSpPr txBox="1"/>
          <p:nvPr/>
        </p:nvSpPr>
        <p:spPr>
          <a:xfrm>
            <a:off x="7699281" y="2935163"/>
            <a:ext cx="184150" cy="1597025"/>
          </a:xfrm>
          <a:prstGeom prst="rect">
            <a:avLst/>
          </a:prstGeom>
        </p:spPr>
        <p:txBody>
          <a:bodyPr vert="vert270" wrap="square" lIns="0" tIns="1270" rIns="0" bIns="0" rtlCol="0">
            <a:spAutoFit/>
          </a:bodyPr>
          <a:lstStyle/>
          <a:p>
            <a:pPr marL="12700" marR="0" lvl="0" indent="0" algn="l" defTabSz="914400" rtl="0" eaLnBrk="1" fontAlgn="auto" latinLnBrk="0" hangingPunct="1">
              <a:lnSpc>
                <a:spcPct val="100000"/>
              </a:lnSpc>
              <a:spcBef>
                <a:spcPts val="10"/>
              </a:spcBef>
              <a:spcAft>
                <a:spcPts val="0"/>
              </a:spcAft>
              <a:buClrTx/>
              <a:buSzTx/>
              <a:buFontTx/>
              <a:buNone/>
              <a:tabLst/>
              <a:defRPr/>
            </a:pPr>
            <a:r>
              <a:rPr kumimoji="0" sz="1100" b="0" i="0" u="none" strike="noStrike" kern="1200" cap="none" spc="0" normalizeH="0" baseline="0" noProof="0" dirty="0">
                <a:ln>
                  <a:noFill/>
                </a:ln>
                <a:solidFill>
                  <a:srgbClr val="463C38"/>
                </a:solidFill>
                <a:effectLst/>
                <a:uLnTx/>
                <a:uFillTx/>
                <a:latin typeface="Arial"/>
                <a:ea typeface="+mn-ea"/>
                <a:cs typeface="Arial"/>
              </a:rPr>
              <a:t>%</a:t>
            </a:r>
            <a:r>
              <a:rPr kumimoji="0" sz="1100" b="0" i="0" u="none" strike="noStrike" kern="1200" cap="none" spc="20" normalizeH="0" baseline="0" noProof="0" dirty="0">
                <a:ln>
                  <a:noFill/>
                </a:ln>
                <a:solidFill>
                  <a:srgbClr val="463C38"/>
                </a:solidFill>
                <a:effectLst/>
                <a:uLnTx/>
                <a:uFillTx/>
                <a:latin typeface="Arial"/>
                <a:ea typeface="+mn-ea"/>
                <a:cs typeface="Arial"/>
              </a:rPr>
              <a:t> </a:t>
            </a:r>
            <a:r>
              <a:rPr kumimoji="0" sz="1100" b="0" i="0" u="none" strike="noStrike" kern="1200" cap="none" spc="0" normalizeH="0" baseline="0" noProof="0" dirty="0">
                <a:ln>
                  <a:noFill/>
                </a:ln>
                <a:solidFill>
                  <a:srgbClr val="463C38"/>
                </a:solidFill>
                <a:effectLst/>
                <a:uLnTx/>
                <a:uFillTx/>
                <a:latin typeface="Arial"/>
                <a:ea typeface="+mn-ea"/>
                <a:cs typeface="Arial"/>
              </a:rPr>
              <a:t>Change</a:t>
            </a:r>
            <a:r>
              <a:rPr kumimoji="0" sz="1100" b="0" i="0" u="none" strike="noStrike" kern="1200" cap="none" spc="25" normalizeH="0" baseline="0" noProof="0" dirty="0">
                <a:ln>
                  <a:noFill/>
                </a:ln>
                <a:solidFill>
                  <a:srgbClr val="463C38"/>
                </a:solidFill>
                <a:effectLst/>
                <a:uLnTx/>
                <a:uFillTx/>
                <a:latin typeface="Arial"/>
                <a:ea typeface="+mn-ea"/>
                <a:cs typeface="Arial"/>
              </a:rPr>
              <a:t> </a:t>
            </a:r>
            <a:r>
              <a:rPr kumimoji="0" sz="1100" b="0" i="0" u="none" strike="noStrike" kern="1200" cap="none" spc="0" normalizeH="0" baseline="0" noProof="0" dirty="0">
                <a:ln>
                  <a:noFill/>
                </a:ln>
                <a:solidFill>
                  <a:srgbClr val="463C38"/>
                </a:solidFill>
                <a:effectLst/>
                <a:uLnTx/>
                <a:uFillTx/>
                <a:latin typeface="Arial"/>
                <a:ea typeface="+mn-ea"/>
                <a:cs typeface="Arial"/>
              </a:rPr>
              <a:t>from</a:t>
            </a:r>
            <a:r>
              <a:rPr kumimoji="0" sz="1100" b="0" i="0" u="none" strike="noStrike" kern="1200" cap="none" spc="25" normalizeH="0" baseline="0" noProof="0" dirty="0">
                <a:ln>
                  <a:noFill/>
                </a:ln>
                <a:solidFill>
                  <a:srgbClr val="463C38"/>
                </a:solidFill>
                <a:effectLst/>
                <a:uLnTx/>
                <a:uFillTx/>
                <a:latin typeface="Arial"/>
                <a:ea typeface="+mn-ea"/>
                <a:cs typeface="Arial"/>
              </a:rPr>
              <a:t> </a:t>
            </a:r>
            <a:r>
              <a:rPr kumimoji="0" sz="1100" b="0" i="0" u="none" strike="noStrike" kern="1200" cap="none" spc="-10" normalizeH="0" baseline="0" noProof="0" dirty="0">
                <a:ln>
                  <a:noFill/>
                </a:ln>
                <a:solidFill>
                  <a:srgbClr val="463C38"/>
                </a:solidFill>
                <a:effectLst/>
                <a:uLnTx/>
                <a:uFillTx/>
                <a:latin typeface="Arial"/>
                <a:ea typeface="+mn-ea"/>
                <a:cs typeface="Arial"/>
              </a:rPr>
              <a:t>Baseline</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grpSp>
        <p:nvGrpSpPr>
          <p:cNvPr id="36" name="object 36"/>
          <p:cNvGrpSpPr/>
          <p:nvPr/>
        </p:nvGrpSpPr>
        <p:grpSpPr>
          <a:xfrm>
            <a:off x="1713835" y="1764348"/>
            <a:ext cx="2615565" cy="3148330"/>
            <a:chOff x="1713835" y="1992948"/>
            <a:chExt cx="2615565" cy="3148330"/>
          </a:xfrm>
        </p:grpSpPr>
        <p:sp>
          <p:nvSpPr>
            <p:cNvPr id="37" name="object 37"/>
            <p:cNvSpPr/>
            <p:nvPr/>
          </p:nvSpPr>
          <p:spPr>
            <a:xfrm>
              <a:off x="1713835" y="2837537"/>
              <a:ext cx="36195" cy="2301240"/>
            </a:xfrm>
            <a:custGeom>
              <a:avLst/>
              <a:gdLst/>
              <a:ahLst/>
              <a:cxnLst/>
              <a:rect l="l" t="t" r="r" b="b"/>
              <a:pathLst>
                <a:path w="36194" h="2301240">
                  <a:moveTo>
                    <a:pt x="35577" y="2300800"/>
                  </a:moveTo>
                  <a:lnTo>
                    <a:pt x="35577" y="2300800"/>
                  </a:lnTo>
                  <a:lnTo>
                    <a:pt x="35577" y="0"/>
                  </a:lnTo>
                </a:path>
                <a:path w="36194" h="2301240">
                  <a:moveTo>
                    <a:pt x="0" y="2300800"/>
                  </a:moveTo>
                  <a:lnTo>
                    <a:pt x="0" y="2300800"/>
                  </a:lnTo>
                  <a:lnTo>
                    <a:pt x="35577" y="2300800"/>
                  </a:lnTo>
                </a:path>
                <a:path w="36194" h="2301240">
                  <a:moveTo>
                    <a:pt x="0" y="1534864"/>
                  </a:moveTo>
                  <a:lnTo>
                    <a:pt x="0" y="1534864"/>
                  </a:lnTo>
                  <a:lnTo>
                    <a:pt x="35577" y="1534864"/>
                  </a:lnTo>
                </a:path>
                <a:path w="36194" h="2301240">
                  <a:moveTo>
                    <a:pt x="0" y="765344"/>
                  </a:moveTo>
                  <a:lnTo>
                    <a:pt x="0" y="765344"/>
                  </a:lnTo>
                  <a:lnTo>
                    <a:pt x="35577" y="765344"/>
                  </a:lnTo>
                </a:path>
                <a:path w="36194" h="2301240">
                  <a:moveTo>
                    <a:pt x="0" y="0"/>
                  </a:moveTo>
                  <a:lnTo>
                    <a:pt x="0" y="0"/>
                  </a:lnTo>
                  <a:lnTo>
                    <a:pt x="35577" y="0"/>
                  </a:lnTo>
                </a:path>
              </a:pathLst>
            </a:custGeom>
            <a:ln w="5865">
              <a:solidFill>
                <a:srgbClr val="7690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38" name="object 38"/>
            <p:cNvSpPr/>
            <p:nvPr/>
          </p:nvSpPr>
          <p:spPr>
            <a:xfrm>
              <a:off x="1749412" y="1992948"/>
              <a:ext cx="2576830" cy="3145790"/>
            </a:xfrm>
            <a:custGeom>
              <a:avLst/>
              <a:gdLst/>
              <a:ahLst/>
              <a:cxnLst/>
              <a:rect l="l" t="t" r="r" b="b"/>
              <a:pathLst>
                <a:path w="2576829" h="3145790">
                  <a:moveTo>
                    <a:pt x="0" y="3145389"/>
                  </a:moveTo>
                  <a:lnTo>
                    <a:pt x="0" y="3145389"/>
                  </a:lnTo>
                  <a:lnTo>
                    <a:pt x="2576637" y="3145389"/>
                  </a:lnTo>
                </a:path>
                <a:path w="2576829" h="3145790">
                  <a:moveTo>
                    <a:pt x="0" y="631669"/>
                  </a:moveTo>
                  <a:lnTo>
                    <a:pt x="0" y="631669"/>
                  </a:lnTo>
                  <a:lnTo>
                    <a:pt x="0" y="844589"/>
                  </a:lnTo>
                </a:path>
                <a:path w="2576829" h="3145790">
                  <a:moveTo>
                    <a:pt x="858569" y="631669"/>
                  </a:moveTo>
                  <a:lnTo>
                    <a:pt x="858569" y="631669"/>
                  </a:lnTo>
                  <a:lnTo>
                    <a:pt x="858569" y="844589"/>
                  </a:lnTo>
                </a:path>
                <a:path w="2576829" h="3145790">
                  <a:moveTo>
                    <a:pt x="1717918" y="631669"/>
                  </a:moveTo>
                  <a:lnTo>
                    <a:pt x="1717918" y="631669"/>
                  </a:lnTo>
                  <a:lnTo>
                    <a:pt x="1717918" y="844589"/>
                  </a:lnTo>
                </a:path>
                <a:path w="2576829" h="3145790">
                  <a:moveTo>
                    <a:pt x="2576637" y="631669"/>
                  </a:moveTo>
                  <a:lnTo>
                    <a:pt x="2576637" y="631669"/>
                  </a:lnTo>
                  <a:lnTo>
                    <a:pt x="2576637" y="844589"/>
                  </a:lnTo>
                </a:path>
                <a:path w="2576829" h="3145790">
                  <a:moveTo>
                    <a:pt x="0" y="422609"/>
                  </a:moveTo>
                  <a:lnTo>
                    <a:pt x="0" y="422609"/>
                  </a:lnTo>
                  <a:lnTo>
                    <a:pt x="0" y="631669"/>
                  </a:lnTo>
                </a:path>
                <a:path w="2576829" h="3145790">
                  <a:moveTo>
                    <a:pt x="0" y="209690"/>
                  </a:moveTo>
                  <a:lnTo>
                    <a:pt x="0" y="209690"/>
                  </a:lnTo>
                  <a:lnTo>
                    <a:pt x="0" y="422609"/>
                  </a:lnTo>
                </a:path>
                <a:path w="2576829" h="3145790">
                  <a:moveTo>
                    <a:pt x="0" y="0"/>
                  </a:moveTo>
                  <a:lnTo>
                    <a:pt x="0" y="0"/>
                  </a:lnTo>
                  <a:lnTo>
                    <a:pt x="0" y="209690"/>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grpSp>
      <p:sp>
        <p:nvSpPr>
          <p:cNvPr id="39" name="object 39"/>
          <p:cNvSpPr/>
          <p:nvPr/>
        </p:nvSpPr>
        <p:spPr>
          <a:xfrm>
            <a:off x="2607981" y="1764348"/>
            <a:ext cx="0" cy="631825"/>
          </a:xfrm>
          <a:custGeom>
            <a:avLst/>
            <a:gdLst/>
            <a:ahLst/>
            <a:cxnLst/>
            <a:rect l="l" t="t" r="r" b="b"/>
            <a:pathLst>
              <a:path h="631825">
                <a:moveTo>
                  <a:pt x="0" y="422609"/>
                </a:moveTo>
                <a:lnTo>
                  <a:pt x="0" y="422609"/>
                </a:lnTo>
                <a:lnTo>
                  <a:pt x="0" y="631669"/>
                </a:lnTo>
              </a:path>
              <a:path h="631825">
                <a:moveTo>
                  <a:pt x="0" y="209690"/>
                </a:moveTo>
                <a:lnTo>
                  <a:pt x="0" y="209690"/>
                </a:lnTo>
                <a:lnTo>
                  <a:pt x="0" y="422609"/>
                </a:lnTo>
              </a:path>
              <a:path h="631825">
                <a:moveTo>
                  <a:pt x="0" y="0"/>
                </a:moveTo>
                <a:lnTo>
                  <a:pt x="0" y="0"/>
                </a:lnTo>
                <a:lnTo>
                  <a:pt x="0" y="209690"/>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40" name="object 40"/>
          <p:cNvSpPr/>
          <p:nvPr/>
        </p:nvSpPr>
        <p:spPr>
          <a:xfrm>
            <a:off x="3467330" y="1764348"/>
            <a:ext cx="0" cy="631825"/>
          </a:xfrm>
          <a:custGeom>
            <a:avLst/>
            <a:gdLst/>
            <a:ahLst/>
            <a:cxnLst/>
            <a:rect l="l" t="t" r="r" b="b"/>
            <a:pathLst>
              <a:path h="631825">
                <a:moveTo>
                  <a:pt x="0" y="422609"/>
                </a:moveTo>
                <a:lnTo>
                  <a:pt x="0" y="422609"/>
                </a:lnTo>
                <a:lnTo>
                  <a:pt x="0" y="631669"/>
                </a:lnTo>
              </a:path>
              <a:path h="631825">
                <a:moveTo>
                  <a:pt x="0" y="209690"/>
                </a:moveTo>
                <a:lnTo>
                  <a:pt x="0" y="209690"/>
                </a:lnTo>
                <a:lnTo>
                  <a:pt x="0" y="422609"/>
                </a:lnTo>
              </a:path>
              <a:path h="631825">
                <a:moveTo>
                  <a:pt x="0" y="0"/>
                </a:moveTo>
                <a:lnTo>
                  <a:pt x="0" y="0"/>
                </a:lnTo>
                <a:lnTo>
                  <a:pt x="0" y="209690"/>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41" name="object 41"/>
          <p:cNvSpPr/>
          <p:nvPr/>
        </p:nvSpPr>
        <p:spPr>
          <a:xfrm>
            <a:off x="4326050" y="1764348"/>
            <a:ext cx="0" cy="631825"/>
          </a:xfrm>
          <a:custGeom>
            <a:avLst/>
            <a:gdLst/>
            <a:ahLst/>
            <a:cxnLst/>
            <a:rect l="l" t="t" r="r" b="b"/>
            <a:pathLst>
              <a:path h="631825">
                <a:moveTo>
                  <a:pt x="0" y="422609"/>
                </a:moveTo>
                <a:lnTo>
                  <a:pt x="0" y="422609"/>
                </a:lnTo>
                <a:lnTo>
                  <a:pt x="0" y="631669"/>
                </a:lnTo>
              </a:path>
              <a:path h="631825">
                <a:moveTo>
                  <a:pt x="0" y="209690"/>
                </a:moveTo>
                <a:lnTo>
                  <a:pt x="0" y="209690"/>
                </a:lnTo>
                <a:lnTo>
                  <a:pt x="0" y="422609"/>
                </a:lnTo>
              </a:path>
              <a:path h="631825">
                <a:moveTo>
                  <a:pt x="0" y="0"/>
                </a:moveTo>
                <a:lnTo>
                  <a:pt x="0" y="0"/>
                </a:lnTo>
                <a:lnTo>
                  <a:pt x="0" y="209690"/>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42" name="object 42"/>
          <p:cNvSpPr txBox="1"/>
          <p:nvPr/>
        </p:nvSpPr>
        <p:spPr>
          <a:xfrm>
            <a:off x="1784800" y="4143802"/>
            <a:ext cx="788035" cy="766445"/>
          </a:xfrm>
          <a:prstGeom prst="rect">
            <a:avLst/>
          </a:prstGeom>
          <a:solidFill>
            <a:srgbClr val="7690BB"/>
          </a:solidFill>
        </p:spPr>
        <p:txBody>
          <a:bodyPr vert="horz" wrap="square" lIns="0" tIns="133985" rIns="0" bIns="0" rtlCol="0">
            <a:spAutoFit/>
          </a:bodyPr>
          <a:lstStyle/>
          <a:p>
            <a:pPr marL="0" marR="0" lvl="0" indent="0" algn="l" defTabSz="914400" rtl="0" eaLnBrk="1" fontAlgn="auto" latinLnBrk="0" hangingPunct="1">
              <a:lnSpc>
                <a:spcPct val="100000"/>
              </a:lnSpc>
              <a:spcBef>
                <a:spcPts val="1055"/>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54000"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25" normalizeH="0" baseline="0" noProof="0" dirty="0">
                <a:ln>
                  <a:noFill/>
                </a:ln>
                <a:solidFill>
                  <a:srgbClr val="FFFFFF"/>
                </a:solidFill>
                <a:effectLst/>
                <a:uLnTx/>
                <a:uFillTx/>
                <a:latin typeface="Arial"/>
                <a:ea typeface="+mn-ea"/>
                <a:cs typeface="Arial"/>
              </a:rPr>
              <a:t>10%</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43" name="object 43"/>
          <p:cNvSpPr txBox="1"/>
          <p:nvPr/>
        </p:nvSpPr>
        <p:spPr>
          <a:xfrm>
            <a:off x="2643574" y="2916698"/>
            <a:ext cx="788670" cy="1993264"/>
          </a:xfrm>
          <a:prstGeom prst="rect">
            <a:avLst/>
          </a:prstGeom>
          <a:solidFill>
            <a:srgbClr val="5F2B09"/>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84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53365" marR="0" lvl="0" indent="0" algn="l" defTabSz="914400" rtl="0" eaLnBrk="1" fontAlgn="auto" latinLnBrk="0" hangingPunct="1">
              <a:lnSpc>
                <a:spcPct val="100000"/>
              </a:lnSpc>
              <a:spcBef>
                <a:spcPts val="5"/>
              </a:spcBef>
              <a:spcAft>
                <a:spcPts val="0"/>
              </a:spcAft>
              <a:buClrTx/>
              <a:buSzTx/>
              <a:buFontTx/>
              <a:buNone/>
              <a:tabLst/>
              <a:defRPr/>
            </a:pPr>
            <a:r>
              <a:rPr kumimoji="0" sz="1100" b="1" i="0" u="none" strike="noStrike" kern="1200" cap="none" spc="-25" normalizeH="0" baseline="0" noProof="0" dirty="0">
                <a:ln>
                  <a:noFill/>
                </a:ln>
                <a:solidFill>
                  <a:srgbClr val="FFFFFF"/>
                </a:solidFill>
                <a:effectLst/>
                <a:uLnTx/>
                <a:uFillTx/>
                <a:latin typeface="Arial"/>
                <a:ea typeface="+mn-ea"/>
                <a:cs typeface="Arial"/>
              </a:rPr>
              <a:t>26%</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44" name="object 44"/>
          <p:cNvSpPr txBox="1"/>
          <p:nvPr/>
        </p:nvSpPr>
        <p:spPr>
          <a:xfrm>
            <a:off x="3502687" y="2608937"/>
            <a:ext cx="788035" cy="2301240"/>
          </a:xfrm>
          <a:prstGeom prst="rect">
            <a:avLst/>
          </a:prstGeom>
          <a:solidFill>
            <a:srgbClr val="DA5233"/>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79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52729"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25" normalizeH="0" baseline="0" noProof="0" dirty="0">
                <a:ln>
                  <a:noFill/>
                </a:ln>
                <a:solidFill>
                  <a:srgbClr val="FFFFFF"/>
                </a:solidFill>
                <a:effectLst/>
                <a:uLnTx/>
                <a:uFillTx/>
                <a:latin typeface="Arial"/>
                <a:ea typeface="+mn-ea"/>
                <a:cs typeface="Arial"/>
              </a:rPr>
              <a:t>30%</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45" name="object 45"/>
          <p:cNvSpPr txBox="1"/>
          <p:nvPr/>
        </p:nvSpPr>
        <p:spPr>
          <a:xfrm>
            <a:off x="1378003" y="4041129"/>
            <a:ext cx="27940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5" normalizeH="0" baseline="0" noProof="0" dirty="0">
                <a:ln>
                  <a:noFill/>
                </a:ln>
                <a:solidFill>
                  <a:srgbClr val="463C38"/>
                </a:solidFill>
                <a:effectLst/>
                <a:uLnTx/>
                <a:uFillTx/>
                <a:latin typeface="Arial"/>
                <a:ea typeface="+mn-ea"/>
                <a:cs typeface="Arial"/>
              </a:rPr>
              <a:t>10%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46" name="object 46"/>
          <p:cNvSpPr txBox="1"/>
          <p:nvPr/>
        </p:nvSpPr>
        <p:spPr>
          <a:xfrm>
            <a:off x="1378003" y="3275154"/>
            <a:ext cx="27940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5" normalizeH="0" baseline="0" noProof="0" dirty="0">
                <a:ln>
                  <a:noFill/>
                </a:ln>
                <a:solidFill>
                  <a:srgbClr val="463C38"/>
                </a:solidFill>
                <a:effectLst/>
                <a:uLnTx/>
                <a:uFillTx/>
                <a:latin typeface="Arial"/>
                <a:ea typeface="+mn-ea"/>
                <a:cs typeface="Arial"/>
              </a:rPr>
              <a:t>20%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47" name="object 47"/>
          <p:cNvSpPr txBox="1"/>
          <p:nvPr/>
        </p:nvSpPr>
        <p:spPr>
          <a:xfrm>
            <a:off x="1378003" y="2505712"/>
            <a:ext cx="27940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5" normalizeH="0" baseline="0" noProof="0" dirty="0">
                <a:ln>
                  <a:noFill/>
                </a:ln>
                <a:solidFill>
                  <a:srgbClr val="463C38"/>
                </a:solidFill>
                <a:effectLst/>
                <a:uLnTx/>
                <a:uFillTx/>
                <a:latin typeface="Arial"/>
                <a:ea typeface="+mn-ea"/>
                <a:cs typeface="Arial"/>
              </a:rPr>
              <a:t>30%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48" name="object 48"/>
          <p:cNvSpPr txBox="1"/>
          <p:nvPr/>
        </p:nvSpPr>
        <p:spPr>
          <a:xfrm>
            <a:off x="2728991" y="2367854"/>
            <a:ext cx="624840"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10" normalizeH="0" baseline="0" noProof="0" dirty="0">
                <a:ln>
                  <a:noFill/>
                </a:ln>
                <a:solidFill>
                  <a:srgbClr val="463C38"/>
                </a:solidFill>
                <a:effectLst/>
                <a:uLnTx/>
                <a:uFillTx/>
                <a:latin typeface="Arial"/>
                <a:ea typeface="+mn-ea"/>
                <a:cs typeface="Arial"/>
              </a:rPr>
              <a:t>p&lt;0.0001</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49" name="object 49"/>
          <p:cNvSpPr txBox="1"/>
          <p:nvPr/>
        </p:nvSpPr>
        <p:spPr>
          <a:xfrm>
            <a:off x="3587553" y="2367854"/>
            <a:ext cx="624840"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10" normalizeH="0" baseline="0" noProof="0" dirty="0">
                <a:ln>
                  <a:noFill/>
                </a:ln>
                <a:solidFill>
                  <a:srgbClr val="463C38"/>
                </a:solidFill>
                <a:effectLst/>
                <a:uLnTx/>
                <a:uFillTx/>
                <a:latin typeface="Arial"/>
                <a:ea typeface="+mn-ea"/>
                <a:cs typeface="Arial"/>
              </a:rPr>
              <a:t>p&lt;0.0001</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50" name="object 50"/>
          <p:cNvSpPr txBox="1"/>
          <p:nvPr/>
        </p:nvSpPr>
        <p:spPr>
          <a:xfrm>
            <a:off x="1213037" y="3334752"/>
            <a:ext cx="166370" cy="85407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00"/>
              </a:lnSpc>
              <a:spcBef>
                <a:spcPts val="0"/>
              </a:spcBef>
              <a:spcAft>
                <a:spcPts val="0"/>
              </a:spcAft>
              <a:buClrTx/>
              <a:buSzTx/>
              <a:buFontTx/>
              <a:buNone/>
              <a:tabLst/>
              <a:defRPr/>
            </a:pPr>
            <a:r>
              <a:rPr kumimoji="0" sz="1000" b="0" i="0" u="none" strike="noStrike" kern="1200" cap="none" spc="0" normalizeH="0" baseline="0" noProof="0" dirty="0">
                <a:ln>
                  <a:noFill/>
                </a:ln>
                <a:solidFill>
                  <a:srgbClr val="463C38"/>
                </a:solidFill>
                <a:effectLst/>
                <a:uLnTx/>
                <a:uFillTx/>
                <a:latin typeface="Arial"/>
                <a:ea typeface="+mn-ea"/>
                <a:cs typeface="Arial"/>
              </a:rPr>
              <a:t>%</a:t>
            </a:r>
            <a:r>
              <a:rPr kumimoji="0" sz="1000" b="0" i="0" u="none" strike="noStrike" kern="1200" cap="none" spc="-10" normalizeH="0" baseline="0" noProof="0" dirty="0">
                <a:ln>
                  <a:noFill/>
                </a:ln>
                <a:solidFill>
                  <a:srgbClr val="463C38"/>
                </a:solidFill>
                <a:effectLst/>
                <a:uLnTx/>
                <a:uFillTx/>
                <a:latin typeface="Arial"/>
                <a:ea typeface="+mn-ea"/>
                <a:cs typeface="Arial"/>
              </a:rPr>
              <a:t> Responders</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grpSp>
        <p:nvGrpSpPr>
          <p:cNvPr id="51" name="object 51"/>
          <p:cNvGrpSpPr/>
          <p:nvPr/>
        </p:nvGrpSpPr>
        <p:grpSpPr>
          <a:xfrm>
            <a:off x="4968376" y="2403579"/>
            <a:ext cx="2615565" cy="2517140"/>
            <a:chOff x="4968376" y="2632179"/>
            <a:chExt cx="2615565" cy="2517140"/>
          </a:xfrm>
        </p:grpSpPr>
        <p:sp>
          <p:nvSpPr>
            <p:cNvPr id="52" name="object 52"/>
            <p:cNvSpPr/>
            <p:nvPr/>
          </p:nvSpPr>
          <p:spPr>
            <a:xfrm>
              <a:off x="4968376" y="2845335"/>
              <a:ext cx="35560" cy="2301240"/>
            </a:xfrm>
            <a:custGeom>
              <a:avLst/>
              <a:gdLst/>
              <a:ahLst/>
              <a:cxnLst/>
              <a:rect l="l" t="t" r="r" b="b"/>
              <a:pathLst>
                <a:path w="35560" h="2301240">
                  <a:moveTo>
                    <a:pt x="35435" y="2300627"/>
                  </a:moveTo>
                  <a:lnTo>
                    <a:pt x="35435" y="2300627"/>
                  </a:lnTo>
                  <a:lnTo>
                    <a:pt x="35435" y="0"/>
                  </a:lnTo>
                </a:path>
                <a:path w="35560" h="2301240">
                  <a:moveTo>
                    <a:pt x="0" y="2300627"/>
                  </a:moveTo>
                  <a:lnTo>
                    <a:pt x="0" y="2300627"/>
                  </a:lnTo>
                  <a:lnTo>
                    <a:pt x="35435" y="2300627"/>
                  </a:lnTo>
                </a:path>
                <a:path w="35560" h="2301240">
                  <a:moveTo>
                    <a:pt x="0" y="1535258"/>
                  </a:moveTo>
                  <a:lnTo>
                    <a:pt x="0" y="1535258"/>
                  </a:lnTo>
                  <a:lnTo>
                    <a:pt x="35435" y="1535258"/>
                  </a:lnTo>
                </a:path>
                <a:path w="35560" h="2301240">
                  <a:moveTo>
                    <a:pt x="0" y="765817"/>
                  </a:moveTo>
                  <a:lnTo>
                    <a:pt x="0" y="765817"/>
                  </a:lnTo>
                  <a:lnTo>
                    <a:pt x="35435" y="765817"/>
                  </a:lnTo>
                </a:path>
                <a:path w="35560" h="2301240">
                  <a:moveTo>
                    <a:pt x="0" y="0"/>
                  </a:moveTo>
                  <a:lnTo>
                    <a:pt x="0" y="0"/>
                  </a:lnTo>
                  <a:lnTo>
                    <a:pt x="35435" y="0"/>
                  </a:lnTo>
                </a:path>
              </a:pathLst>
            </a:custGeom>
            <a:ln w="5865">
              <a:solidFill>
                <a:srgbClr val="7690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53" name="object 53"/>
            <p:cNvSpPr/>
            <p:nvPr/>
          </p:nvSpPr>
          <p:spPr>
            <a:xfrm>
              <a:off x="5003812" y="2632179"/>
              <a:ext cx="2576830" cy="2513965"/>
            </a:xfrm>
            <a:custGeom>
              <a:avLst/>
              <a:gdLst/>
              <a:ahLst/>
              <a:cxnLst/>
              <a:rect l="l" t="t" r="r" b="b"/>
              <a:pathLst>
                <a:path w="2576829" h="2513965">
                  <a:moveTo>
                    <a:pt x="0" y="2513783"/>
                  </a:moveTo>
                  <a:lnTo>
                    <a:pt x="0" y="2513783"/>
                  </a:lnTo>
                  <a:lnTo>
                    <a:pt x="2576629" y="2513783"/>
                  </a:lnTo>
                </a:path>
                <a:path w="2576829" h="2513965">
                  <a:moveTo>
                    <a:pt x="0" y="0"/>
                  </a:moveTo>
                  <a:lnTo>
                    <a:pt x="0" y="0"/>
                  </a:lnTo>
                  <a:lnTo>
                    <a:pt x="0" y="213155"/>
                  </a:lnTo>
                </a:path>
                <a:path w="2576829" h="2513965">
                  <a:moveTo>
                    <a:pt x="858719" y="0"/>
                  </a:moveTo>
                  <a:lnTo>
                    <a:pt x="858719" y="0"/>
                  </a:lnTo>
                  <a:lnTo>
                    <a:pt x="858719" y="213155"/>
                  </a:lnTo>
                </a:path>
                <a:path w="2576829" h="2513965">
                  <a:moveTo>
                    <a:pt x="1717280" y="0"/>
                  </a:moveTo>
                  <a:lnTo>
                    <a:pt x="1717280" y="0"/>
                  </a:lnTo>
                  <a:lnTo>
                    <a:pt x="1717280" y="213155"/>
                  </a:lnTo>
                </a:path>
                <a:path w="2576829" h="2513965">
                  <a:moveTo>
                    <a:pt x="2576629" y="0"/>
                  </a:moveTo>
                  <a:lnTo>
                    <a:pt x="2576629" y="0"/>
                  </a:lnTo>
                  <a:lnTo>
                    <a:pt x="2576629" y="213155"/>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grpSp>
      <p:sp>
        <p:nvSpPr>
          <p:cNvPr id="54" name="object 54"/>
          <p:cNvSpPr/>
          <p:nvPr/>
        </p:nvSpPr>
        <p:spPr>
          <a:xfrm>
            <a:off x="5003812" y="1772619"/>
            <a:ext cx="0" cy="209550"/>
          </a:xfrm>
          <a:custGeom>
            <a:avLst/>
            <a:gdLst/>
            <a:ahLst/>
            <a:cxnLst/>
            <a:rect l="l" t="t" r="r" b="b"/>
            <a:pathLst>
              <a:path h="209550">
                <a:moveTo>
                  <a:pt x="0" y="0"/>
                </a:moveTo>
                <a:lnTo>
                  <a:pt x="0" y="0"/>
                </a:lnTo>
                <a:lnTo>
                  <a:pt x="0" y="208981"/>
                </a:lnTo>
              </a:path>
            </a:pathLst>
          </a:custGeom>
          <a:ln w="5864">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55" name="object 55"/>
          <p:cNvSpPr/>
          <p:nvPr/>
        </p:nvSpPr>
        <p:spPr>
          <a:xfrm>
            <a:off x="5862531" y="1772619"/>
            <a:ext cx="0" cy="631190"/>
          </a:xfrm>
          <a:custGeom>
            <a:avLst/>
            <a:gdLst/>
            <a:ahLst/>
            <a:cxnLst/>
            <a:rect l="l" t="t" r="r" b="b"/>
            <a:pathLst>
              <a:path h="631189">
                <a:moveTo>
                  <a:pt x="0" y="422137"/>
                </a:moveTo>
                <a:lnTo>
                  <a:pt x="0" y="422137"/>
                </a:lnTo>
                <a:lnTo>
                  <a:pt x="0" y="630960"/>
                </a:lnTo>
              </a:path>
              <a:path h="631189">
                <a:moveTo>
                  <a:pt x="0" y="208981"/>
                </a:moveTo>
                <a:lnTo>
                  <a:pt x="0" y="208981"/>
                </a:lnTo>
                <a:lnTo>
                  <a:pt x="0" y="422137"/>
                </a:lnTo>
              </a:path>
              <a:path h="631189">
                <a:moveTo>
                  <a:pt x="0" y="0"/>
                </a:moveTo>
                <a:lnTo>
                  <a:pt x="0" y="0"/>
                </a:lnTo>
                <a:lnTo>
                  <a:pt x="0" y="208981"/>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56" name="object 56"/>
          <p:cNvSpPr/>
          <p:nvPr/>
        </p:nvSpPr>
        <p:spPr>
          <a:xfrm>
            <a:off x="6721092" y="1772619"/>
            <a:ext cx="0" cy="631190"/>
          </a:xfrm>
          <a:custGeom>
            <a:avLst/>
            <a:gdLst/>
            <a:ahLst/>
            <a:cxnLst/>
            <a:rect l="l" t="t" r="r" b="b"/>
            <a:pathLst>
              <a:path h="631189">
                <a:moveTo>
                  <a:pt x="0" y="422137"/>
                </a:moveTo>
                <a:lnTo>
                  <a:pt x="0" y="422137"/>
                </a:lnTo>
                <a:lnTo>
                  <a:pt x="0" y="630960"/>
                </a:lnTo>
              </a:path>
              <a:path h="631189">
                <a:moveTo>
                  <a:pt x="0" y="208981"/>
                </a:moveTo>
                <a:lnTo>
                  <a:pt x="0" y="208981"/>
                </a:lnTo>
                <a:lnTo>
                  <a:pt x="0" y="422137"/>
                </a:lnTo>
              </a:path>
              <a:path h="631189">
                <a:moveTo>
                  <a:pt x="0" y="0"/>
                </a:moveTo>
                <a:lnTo>
                  <a:pt x="0" y="0"/>
                </a:lnTo>
                <a:lnTo>
                  <a:pt x="0" y="208981"/>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57" name="object 57"/>
          <p:cNvSpPr/>
          <p:nvPr/>
        </p:nvSpPr>
        <p:spPr>
          <a:xfrm>
            <a:off x="7580441" y="1772619"/>
            <a:ext cx="0" cy="631190"/>
          </a:xfrm>
          <a:custGeom>
            <a:avLst/>
            <a:gdLst/>
            <a:ahLst/>
            <a:cxnLst/>
            <a:rect l="l" t="t" r="r" b="b"/>
            <a:pathLst>
              <a:path h="631189">
                <a:moveTo>
                  <a:pt x="0" y="422137"/>
                </a:moveTo>
                <a:lnTo>
                  <a:pt x="0" y="422137"/>
                </a:lnTo>
                <a:lnTo>
                  <a:pt x="0" y="630960"/>
                </a:lnTo>
              </a:path>
              <a:path h="631189">
                <a:moveTo>
                  <a:pt x="0" y="208981"/>
                </a:moveTo>
                <a:lnTo>
                  <a:pt x="0" y="208981"/>
                </a:lnTo>
                <a:lnTo>
                  <a:pt x="0" y="422137"/>
                </a:lnTo>
              </a:path>
              <a:path h="631189">
                <a:moveTo>
                  <a:pt x="0" y="0"/>
                </a:moveTo>
                <a:lnTo>
                  <a:pt x="0" y="0"/>
                </a:lnTo>
                <a:lnTo>
                  <a:pt x="0" y="208981"/>
                </a:lnTo>
              </a:path>
            </a:pathLst>
          </a:custGeom>
          <a:ln w="5865">
            <a:solidFill>
              <a:srgbClr val="E6E0D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Arial"/>
            </a:endParaRPr>
          </a:p>
        </p:txBody>
      </p:sp>
      <p:sp>
        <p:nvSpPr>
          <p:cNvPr id="58" name="object 58"/>
          <p:cNvSpPr txBox="1"/>
          <p:nvPr/>
        </p:nvSpPr>
        <p:spPr>
          <a:xfrm>
            <a:off x="5039405" y="3844233"/>
            <a:ext cx="788035" cy="1073150"/>
          </a:xfrm>
          <a:prstGeom prst="rect">
            <a:avLst/>
          </a:prstGeom>
          <a:solidFill>
            <a:srgbClr val="7690BB"/>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03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53365"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25" normalizeH="0" baseline="0" noProof="0" dirty="0">
                <a:ln>
                  <a:noFill/>
                </a:ln>
                <a:solidFill>
                  <a:srgbClr val="FFFFFF"/>
                </a:solidFill>
                <a:effectLst/>
                <a:uLnTx/>
                <a:uFillTx/>
                <a:latin typeface="Arial"/>
                <a:ea typeface="+mn-ea"/>
                <a:cs typeface="Arial"/>
              </a:rPr>
              <a:t>14%</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59" name="object 59"/>
          <p:cNvSpPr txBox="1"/>
          <p:nvPr/>
        </p:nvSpPr>
        <p:spPr>
          <a:xfrm>
            <a:off x="5897888" y="3078415"/>
            <a:ext cx="788035" cy="1838960"/>
          </a:xfrm>
          <a:prstGeom prst="rect">
            <a:avLst/>
          </a:prstGeom>
          <a:solidFill>
            <a:srgbClr val="5F2B09"/>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22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53365"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25" normalizeH="0" baseline="0" noProof="0" dirty="0">
                <a:ln>
                  <a:noFill/>
                </a:ln>
                <a:solidFill>
                  <a:srgbClr val="FFFFFF"/>
                </a:solidFill>
                <a:effectLst/>
                <a:uLnTx/>
                <a:uFillTx/>
                <a:latin typeface="Arial"/>
                <a:ea typeface="+mn-ea"/>
                <a:cs typeface="Arial"/>
              </a:rPr>
              <a:t>24%</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60" name="object 60"/>
          <p:cNvSpPr txBox="1"/>
          <p:nvPr/>
        </p:nvSpPr>
        <p:spPr>
          <a:xfrm>
            <a:off x="6756686" y="2924575"/>
            <a:ext cx="788670" cy="1993264"/>
          </a:xfrm>
          <a:prstGeom prst="rect">
            <a:avLst/>
          </a:prstGeom>
          <a:solidFill>
            <a:srgbClr val="DA5233"/>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840"/>
              </a:spcBef>
              <a:spcAft>
                <a:spcPts val="0"/>
              </a:spcAft>
              <a:buClrTx/>
              <a:buSzTx/>
              <a:buFontTx/>
              <a:buNone/>
              <a:tabLst/>
              <a:defRPr/>
            </a:pPr>
            <a:endParaRPr kumimoji="0" sz="1100" b="0" i="0" u="none" strike="noStrike" kern="1200" cap="none" spc="0" normalizeH="0" baseline="0" noProof="0">
              <a:ln>
                <a:noFill/>
              </a:ln>
              <a:solidFill>
                <a:srgbClr val="000000"/>
              </a:solidFill>
              <a:effectLst/>
              <a:uLnTx/>
              <a:uFillTx/>
              <a:latin typeface="Times New Roman"/>
              <a:ea typeface="+mn-ea"/>
              <a:cs typeface="Times New Roman"/>
            </a:endParaRPr>
          </a:p>
          <a:p>
            <a:pPr marL="253365" marR="0" lvl="0" indent="0" algn="l" defTabSz="914400" rtl="0" eaLnBrk="1" fontAlgn="auto" latinLnBrk="0" hangingPunct="1">
              <a:lnSpc>
                <a:spcPct val="100000"/>
              </a:lnSpc>
              <a:spcBef>
                <a:spcPts val="0"/>
              </a:spcBef>
              <a:spcAft>
                <a:spcPts val="0"/>
              </a:spcAft>
              <a:buClrTx/>
              <a:buSzTx/>
              <a:buFontTx/>
              <a:buNone/>
              <a:tabLst/>
              <a:defRPr/>
            </a:pPr>
            <a:r>
              <a:rPr kumimoji="0" sz="1100" b="1" i="0" u="none" strike="noStrike" kern="1200" cap="none" spc="-25" normalizeH="0" baseline="0" noProof="0" dirty="0">
                <a:ln>
                  <a:noFill/>
                </a:ln>
                <a:solidFill>
                  <a:srgbClr val="FFFFFF"/>
                </a:solidFill>
                <a:effectLst/>
                <a:uLnTx/>
                <a:uFillTx/>
                <a:latin typeface="Arial"/>
                <a:ea typeface="+mn-ea"/>
                <a:cs typeface="Arial"/>
              </a:rPr>
              <a:t>26%</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61" name="object 61"/>
          <p:cNvSpPr txBox="1"/>
          <p:nvPr/>
        </p:nvSpPr>
        <p:spPr>
          <a:xfrm>
            <a:off x="1447598" y="4814127"/>
            <a:ext cx="346329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tab pos="3267075" algn="l"/>
              </a:tabLst>
              <a:defRPr/>
            </a:pPr>
            <a:r>
              <a:rPr kumimoji="0" sz="1500" b="0" i="0" u="none" strike="noStrike" kern="1200" cap="none" spc="-37" normalizeH="0" baseline="2777" noProof="0" dirty="0">
                <a:ln>
                  <a:noFill/>
                </a:ln>
                <a:solidFill>
                  <a:srgbClr val="463C38"/>
                </a:solidFill>
                <a:effectLst/>
                <a:uLnTx/>
                <a:uFillTx/>
                <a:latin typeface="Arial"/>
                <a:ea typeface="+mn-ea"/>
                <a:cs typeface="Arial"/>
              </a:rPr>
              <a:t>0%</a:t>
            </a:r>
            <a:r>
              <a:rPr kumimoji="0" sz="1500" b="0" i="0" u="none" strike="noStrike" kern="1200" cap="none" spc="0" normalizeH="0" baseline="2777" noProof="0" dirty="0">
                <a:ln>
                  <a:noFill/>
                </a:ln>
                <a:solidFill>
                  <a:srgbClr val="463C38"/>
                </a:solidFill>
                <a:effectLst/>
                <a:uLnTx/>
                <a:uFillTx/>
                <a:latin typeface="Arial"/>
                <a:ea typeface="+mn-ea"/>
                <a:cs typeface="Arial"/>
              </a:rPr>
              <a:t>	</a:t>
            </a:r>
            <a:r>
              <a:rPr kumimoji="0" sz="1000" b="0" i="0" u="none" strike="noStrike" kern="1200" cap="none" spc="-25" normalizeH="0" baseline="0" noProof="0" dirty="0">
                <a:ln>
                  <a:noFill/>
                </a:ln>
                <a:solidFill>
                  <a:srgbClr val="463C38"/>
                </a:solidFill>
                <a:effectLst/>
                <a:uLnTx/>
                <a:uFillTx/>
                <a:latin typeface="Arial"/>
                <a:ea typeface="+mn-ea"/>
                <a:cs typeface="Arial"/>
              </a:rPr>
              <a:t>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62" name="object 62"/>
          <p:cNvSpPr txBox="1"/>
          <p:nvPr/>
        </p:nvSpPr>
        <p:spPr>
          <a:xfrm>
            <a:off x="4631797" y="4048770"/>
            <a:ext cx="27940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5" normalizeH="0" baseline="0" noProof="0" dirty="0">
                <a:ln>
                  <a:noFill/>
                </a:ln>
                <a:solidFill>
                  <a:srgbClr val="463C38"/>
                </a:solidFill>
                <a:effectLst/>
                <a:uLnTx/>
                <a:uFillTx/>
                <a:latin typeface="Arial"/>
                <a:ea typeface="+mn-ea"/>
                <a:cs typeface="Arial"/>
              </a:rPr>
              <a:t>10%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63" name="object 63"/>
          <p:cNvSpPr txBox="1"/>
          <p:nvPr/>
        </p:nvSpPr>
        <p:spPr>
          <a:xfrm>
            <a:off x="4631796" y="3283425"/>
            <a:ext cx="27940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5" normalizeH="0" baseline="0" noProof="0" dirty="0">
                <a:ln>
                  <a:noFill/>
                </a:ln>
                <a:solidFill>
                  <a:srgbClr val="463C38"/>
                </a:solidFill>
                <a:effectLst/>
                <a:uLnTx/>
                <a:uFillTx/>
                <a:latin typeface="Arial"/>
                <a:ea typeface="+mn-ea"/>
                <a:cs typeface="Arial"/>
              </a:rPr>
              <a:t>20%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64" name="object 64"/>
          <p:cNvSpPr txBox="1"/>
          <p:nvPr/>
        </p:nvSpPr>
        <p:spPr>
          <a:xfrm>
            <a:off x="4631796" y="2513905"/>
            <a:ext cx="279400" cy="1771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1000" b="0" i="0" u="none" strike="noStrike" kern="1200" cap="none" spc="-25" normalizeH="0" baseline="0" noProof="0" dirty="0">
                <a:ln>
                  <a:noFill/>
                </a:ln>
                <a:solidFill>
                  <a:srgbClr val="463C38"/>
                </a:solidFill>
                <a:effectLst/>
                <a:uLnTx/>
                <a:uFillTx/>
                <a:latin typeface="Arial"/>
                <a:ea typeface="+mn-ea"/>
                <a:cs typeface="Arial"/>
              </a:rPr>
              <a:t>30%</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65" name="object 65"/>
          <p:cNvSpPr txBox="1"/>
          <p:nvPr/>
        </p:nvSpPr>
        <p:spPr>
          <a:xfrm>
            <a:off x="5982753" y="2375653"/>
            <a:ext cx="625475"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10" normalizeH="0" baseline="0" noProof="0" dirty="0">
                <a:ln>
                  <a:noFill/>
                </a:ln>
                <a:solidFill>
                  <a:srgbClr val="463C38"/>
                </a:solidFill>
                <a:effectLst/>
                <a:uLnTx/>
                <a:uFillTx/>
                <a:latin typeface="Arial"/>
                <a:ea typeface="+mn-ea"/>
                <a:cs typeface="Arial"/>
              </a:rPr>
              <a:t>p=0.0002</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66" name="object 66"/>
          <p:cNvSpPr txBox="1"/>
          <p:nvPr/>
        </p:nvSpPr>
        <p:spPr>
          <a:xfrm>
            <a:off x="6841552" y="2375653"/>
            <a:ext cx="624840" cy="19621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100" b="0" i="0" u="none" strike="noStrike" kern="1200" cap="none" spc="-10" normalizeH="0" baseline="0" noProof="0" dirty="0">
                <a:ln>
                  <a:noFill/>
                </a:ln>
                <a:solidFill>
                  <a:srgbClr val="463C38"/>
                </a:solidFill>
                <a:effectLst/>
                <a:uLnTx/>
                <a:uFillTx/>
                <a:latin typeface="Arial"/>
                <a:ea typeface="+mn-ea"/>
                <a:cs typeface="Arial"/>
              </a:rPr>
              <a:t>p&lt;0.0001</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graphicFrame>
        <p:nvGraphicFramePr>
          <p:cNvPr id="67" name="object 67"/>
          <p:cNvGraphicFramePr>
            <a:graphicFrameLocks noGrp="1"/>
          </p:cNvGraphicFramePr>
          <p:nvPr/>
        </p:nvGraphicFramePr>
        <p:xfrm>
          <a:off x="1892642" y="1738938"/>
          <a:ext cx="8922380" cy="662940"/>
        </p:xfrm>
        <a:graphic>
          <a:graphicData uri="http://schemas.openxmlformats.org/drawingml/2006/table">
            <a:tbl>
              <a:tblPr firstRow="1" bandRow="1">
                <a:tableStyleId>{2D5ABB26-0587-4C30-8999-92F81FD0307C}</a:tableStyleId>
              </a:tblPr>
              <a:tblGrid>
                <a:gridCol w="715645">
                  <a:extLst>
                    <a:ext uri="{9D8B030D-6E8A-4147-A177-3AD203B41FA5}">
                      <a16:colId xmlns:a16="http://schemas.microsoft.com/office/drawing/2014/main" val="20000"/>
                    </a:ext>
                  </a:extLst>
                </a:gridCol>
                <a:gridCol w="859790">
                  <a:extLst>
                    <a:ext uri="{9D8B030D-6E8A-4147-A177-3AD203B41FA5}">
                      <a16:colId xmlns:a16="http://schemas.microsoft.com/office/drawing/2014/main" val="20001"/>
                    </a:ext>
                  </a:extLst>
                </a:gridCol>
                <a:gridCol w="859155">
                  <a:extLst>
                    <a:ext uri="{9D8B030D-6E8A-4147-A177-3AD203B41FA5}">
                      <a16:colId xmlns:a16="http://schemas.microsoft.com/office/drawing/2014/main" val="20002"/>
                    </a:ext>
                  </a:extLst>
                </a:gridCol>
                <a:gridCol w="678180">
                  <a:extLst>
                    <a:ext uri="{9D8B030D-6E8A-4147-A177-3AD203B41FA5}">
                      <a16:colId xmlns:a16="http://schemas.microsoft.com/office/drawing/2014/main" val="20003"/>
                    </a:ext>
                  </a:extLst>
                </a:gridCol>
                <a:gridCol w="859154">
                  <a:extLst>
                    <a:ext uri="{9D8B030D-6E8A-4147-A177-3AD203B41FA5}">
                      <a16:colId xmlns:a16="http://schemas.microsoft.com/office/drawing/2014/main" val="20004"/>
                    </a:ext>
                  </a:extLst>
                </a:gridCol>
                <a:gridCol w="859154">
                  <a:extLst>
                    <a:ext uri="{9D8B030D-6E8A-4147-A177-3AD203B41FA5}">
                      <a16:colId xmlns:a16="http://schemas.microsoft.com/office/drawing/2014/main" val="20005"/>
                    </a:ext>
                  </a:extLst>
                </a:gridCol>
                <a:gridCol w="859789">
                  <a:extLst>
                    <a:ext uri="{9D8B030D-6E8A-4147-A177-3AD203B41FA5}">
                      <a16:colId xmlns:a16="http://schemas.microsoft.com/office/drawing/2014/main" val="20006"/>
                    </a:ext>
                  </a:extLst>
                </a:gridCol>
                <a:gridCol w="764539">
                  <a:extLst>
                    <a:ext uri="{9D8B030D-6E8A-4147-A177-3AD203B41FA5}">
                      <a16:colId xmlns:a16="http://schemas.microsoft.com/office/drawing/2014/main" val="20007"/>
                    </a:ext>
                  </a:extLst>
                </a:gridCol>
                <a:gridCol w="823595">
                  <a:extLst>
                    <a:ext uri="{9D8B030D-6E8A-4147-A177-3AD203B41FA5}">
                      <a16:colId xmlns:a16="http://schemas.microsoft.com/office/drawing/2014/main" val="20008"/>
                    </a:ext>
                  </a:extLst>
                </a:gridCol>
                <a:gridCol w="824229">
                  <a:extLst>
                    <a:ext uri="{9D8B030D-6E8A-4147-A177-3AD203B41FA5}">
                      <a16:colId xmlns:a16="http://schemas.microsoft.com/office/drawing/2014/main" val="20009"/>
                    </a:ext>
                  </a:extLst>
                </a:gridCol>
                <a:gridCol w="819150">
                  <a:extLst>
                    <a:ext uri="{9D8B030D-6E8A-4147-A177-3AD203B41FA5}">
                      <a16:colId xmlns:a16="http://schemas.microsoft.com/office/drawing/2014/main" val="20010"/>
                    </a:ext>
                  </a:extLst>
                </a:gridCol>
              </a:tblGrid>
              <a:tr h="198755">
                <a:tc>
                  <a:txBody>
                    <a:bodyPr/>
                    <a:lstStyle/>
                    <a:p>
                      <a:pPr marR="132080" algn="ctr">
                        <a:lnSpc>
                          <a:spcPct val="100000"/>
                        </a:lnSpc>
                        <a:spcBef>
                          <a:spcPts val="95"/>
                        </a:spcBef>
                      </a:pPr>
                      <a:r>
                        <a:rPr sz="1100" spc="-10" dirty="0">
                          <a:solidFill>
                            <a:srgbClr val="463C38"/>
                          </a:solidFill>
                          <a:latin typeface="Arial"/>
                          <a:cs typeface="Arial"/>
                        </a:rPr>
                        <a:t>Placebo</a:t>
                      </a:r>
                      <a:endParaRPr sz="1100">
                        <a:latin typeface="Arial"/>
                        <a:cs typeface="Arial"/>
                      </a:endParaRPr>
                    </a:p>
                  </a:txBody>
                  <a:tcPr marL="0" marR="0" marT="12065" marB="0"/>
                </a:tc>
                <a:tc>
                  <a:txBody>
                    <a:bodyPr/>
                    <a:lstStyle/>
                    <a:p>
                      <a:pPr marR="27940" algn="ctr">
                        <a:lnSpc>
                          <a:spcPct val="100000"/>
                        </a:lnSpc>
                        <a:spcBef>
                          <a:spcPts val="95"/>
                        </a:spcBef>
                      </a:pPr>
                      <a:r>
                        <a:rPr sz="1100" spc="-10" dirty="0">
                          <a:solidFill>
                            <a:srgbClr val="463C38"/>
                          </a:solidFill>
                          <a:latin typeface="Arial"/>
                          <a:cs typeface="Arial"/>
                        </a:rPr>
                        <a:t>Resmetirom</a:t>
                      </a:r>
                      <a:endParaRPr sz="1100">
                        <a:latin typeface="Arial"/>
                        <a:cs typeface="Arial"/>
                      </a:endParaRPr>
                    </a:p>
                  </a:txBody>
                  <a:tcPr marL="0" marR="0" marT="12065" marB="0"/>
                </a:tc>
                <a:tc>
                  <a:txBody>
                    <a:bodyPr/>
                    <a:lstStyle/>
                    <a:p>
                      <a:pPr marR="29209" algn="ctr">
                        <a:lnSpc>
                          <a:spcPct val="100000"/>
                        </a:lnSpc>
                        <a:spcBef>
                          <a:spcPts val="95"/>
                        </a:spcBef>
                      </a:pPr>
                      <a:r>
                        <a:rPr sz="1100" spc="-10" dirty="0">
                          <a:solidFill>
                            <a:srgbClr val="463C38"/>
                          </a:solidFill>
                          <a:latin typeface="Arial"/>
                          <a:cs typeface="Arial"/>
                        </a:rPr>
                        <a:t>Resmetirom</a:t>
                      </a:r>
                      <a:endParaRPr sz="1100">
                        <a:latin typeface="Arial"/>
                        <a:cs typeface="Arial"/>
                      </a:endParaRPr>
                    </a:p>
                  </a:txBody>
                  <a:tcPr marL="0" marR="0" marT="12065" marB="0"/>
                </a:tc>
                <a:tc>
                  <a:txBody>
                    <a:bodyPr/>
                    <a:lstStyle/>
                    <a:p>
                      <a:pPr>
                        <a:lnSpc>
                          <a:spcPct val="100000"/>
                        </a:lnSpc>
                      </a:pPr>
                      <a:endParaRPr sz="1100">
                        <a:latin typeface="Times New Roman"/>
                        <a:cs typeface="Times New Roman"/>
                      </a:endParaRPr>
                    </a:p>
                  </a:txBody>
                  <a:tcPr marL="0" marR="0" marT="0" marB="0"/>
                </a:tc>
                <a:tc>
                  <a:txBody>
                    <a:bodyPr/>
                    <a:lstStyle/>
                    <a:p>
                      <a:pPr marL="3175" algn="ctr">
                        <a:lnSpc>
                          <a:spcPts val="1310"/>
                        </a:lnSpc>
                        <a:spcBef>
                          <a:spcPts val="155"/>
                        </a:spcBef>
                      </a:pPr>
                      <a:r>
                        <a:rPr sz="1100" spc="-10" dirty="0">
                          <a:solidFill>
                            <a:srgbClr val="463C38"/>
                          </a:solidFill>
                          <a:latin typeface="Arial"/>
                          <a:cs typeface="Arial"/>
                        </a:rPr>
                        <a:t>Placebo</a:t>
                      </a:r>
                      <a:endParaRPr sz="1100">
                        <a:latin typeface="Arial"/>
                        <a:cs typeface="Arial"/>
                      </a:endParaRPr>
                    </a:p>
                  </a:txBody>
                  <a:tcPr marL="0" marR="0" marT="19685" marB="0"/>
                </a:tc>
                <a:tc>
                  <a:txBody>
                    <a:bodyPr/>
                    <a:lstStyle/>
                    <a:p>
                      <a:pPr marR="27940" algn="ctr">
                        <a:lnSpc>
                          <a:spcPts val="1310"/>
                        </a:lnSpc>
                        <a:spcBef>
                          <a:spcPts val="155"/>
                        </a:spcBef>
                      </a:pPr>
                      <a:r>
                        <a:rPr sz="1100" spc="-10" dirty="0">
                          <a:solidFill>
                            <a:srgbClr val="463C38"/>
                          </a:solidFill>
                          <a:latin typeface="Arial"/>
                          <a:cs typeface="Arial"/>
                        </a:rPr>
                        <a:t>Resmetirom</a:t>
                      </a:r>
                      <a:endParaRPr sz="1100">
                        <a:latin typeface="Arial"/>
                        <a:cs typeface="Arial"/>
                      </a:endParaRPr>
                    </a:p>
                  </a:txBody>
                  <a:tcPr marL="0" marR="0" marT="19685" marB="0"/>
                </a:tc>
                <a:tc>
                  <a:txBody>
                    <a:bodyPr/>
                    <a:lstStyle/>
                    <a:p>
                      <a:pPr marR="29209" algn="ctr">
                        <a:lnSpc>
                          <a:spcPts val="1310"/>
                        </a:lnSpc>
                        <a:spcBef>
                          <a:spcPts val="155"/>
                        </a:spcBef>
                      </a:pPr>
                      <a:r>
                        <a:rPr sz="1100" spc="-10" dirty="0">
                          <a:solidFill>
                            <a:srgbClr val="463C38"/>
                          </a:solidFill>
                          <a:latin typeface="Arial"/>
                          <a:cs typeface="Arial"/>
                        </a:rPr>
                        <a:t>Resmetirom</a:t>
                      </a:r>
                      <a:endParaRPr sz="1100">
                        <a:latin typeface="Arial"/>
                        <a:cs typeface="Arial"/>
                      </a:endParaRPr>
                    </a:p>
                  </a:txBody>
                  <a:tcPr marL="0" marR="0" marT="19685" marB="0"/>
                </a:tc>
                <a:tc>
                  <a:txBody>
                    <a:bodyPr/>
                    <a:lstStyle/>
                    <a:p>
                      <a:pPr>
                        <a:lnSpc>
                          <a:spcPct val="100000"/>
                        </a:lnSpc>
                      </a:pPr>
                      <a:endParaRPr sz="1100">
                        <a:latin typeface="Times New Roman"/>
                        <a:cs typeface="Times New Roman"/>
                      </a:endParaRPr>
                    </a:p>
                  </a:txBody>
                  <a:tcPr marL="0" marR="0" marT="0" marB="0"/>
                </a:tc>
                <a:tc>
                  <a:txBody>
                    <a:bodyPr/>
                    <a:lstStyle/>
                    <a:p>
                      <a:pPr marL="1905" algn="ctr">
                        <a:lnSpc>
                          <a:spcPts val="1230"/>
                        </a:lnSpc>
                      </a:pPr>
                      <a:r>
                        <a:rPr sz="1100" spc="-10" dirty="0">
                          <a:solidFill>
                            <a:srgbClr val="463C38"/>
                          </a:solidFill>
                          <a:latin typeface="Arial"/>
                          <a:cs typeface="Arial"/>
                        </a:rPr>
                        <a:t>Placebo</a:t>
                      </a:r>
                      <a:endParaRPr sz="1100">
                        <a:latin typeface="Arial"/>
                        <a:cs typeface="Arial"/>
                      </a:endParaRPr>
                    </a:p>
                  </a:txBody>
                  <a:tcPr marL="0" marR="0" marT="0" marB="0"/>
                </a:tc>
                <a:tc>
                  <a:txBody>
                    <a:bodyPr/>
                    <a:lstStyle/>
                    <a:p>
                      <a:pPr marR="32384" algn="ctr">
                        <a:lnSpc>
                          <a:spcPts val="1230"/>
                        </a:lnSpc>
                      </a:pPr>
                      <a:r>
                        <a:rPr sz="1100" spc="-10" dirty="0">
                          <a:solidFill>
                            <a:srgbClr val="463C38"/>
                          </a:solidFill>
                          <a:latin typeface="Arial"/>
                          <a:cs typeface="Arial"/>
                        </a:rPr>
                        <a:t>Resmetirom</a:t>
                      </a:r>
                      <a:endParaRPr sz="1100">
                        <a:latin typeface="Arial"/>
                        <a:cs typeface="Arial"/>
                      </a:endParaRPr>
                    </a:p>
                  </a:txBody>
                  <a:tcPr marL="0" marR="0" marT="0" marB="0"/>
                </a:tc>
                <a:tc>
                  <a:txBody>
                    <a:bodyPr/>
                    <a:lstStyle/>
                    <a:p>
                      <a:pPr marR="31750" algn="ctr">
                        <a:lnSpc>
                          <a:spcPts val="1230"/>
                        </a:lnSpc>
                      </a:pPr>
                      <a:r>
                        <a:rPr sz="1100" spc="-10" dirty="0">
                          <a:solidFill>
                            <a:srgbClr val="463C38"/>
                          </a:solidFill>
                          <a:latin typeface="Arial"/>
                          <a:cs typeface="Arial"/>
                        </a:rPr>
                        <a:t>Resmetirom</a:t>
                      </a:r>
                      <a:endParaRPr sz="1100">
                        <a:latin typeface="Arial"/>
                        <a:cs typeface="Arial"/>
                      </a:endParaRPr>
                    </a:p>
                  </a:txBody>
                  <a:tcPr marL="0" marR="0" marT="0" marB="0"/>
                </a:tc>
                <a:extLst>
                  <a:ext uri="{0D108BD9-81ED-4DB2-BD59-A6C34878D82A}">
                    <a16:rowId xmlns:a16="http://schemas.microsoft.com/office/drawing/2014/main" val="10000"/>
                  </a:ext>
                </a:extLst>
              </a:tr>
              <a:tr h="210820">
                <a:tc>
                  <a:txBody>
                    <a:bodyPr/>
                    <a:lstStyle/>
                    <a:p>
                      <a:pPr>
                        <a:lnSpc>
                          <a:spcPct val="100000"/>
                        </a:lnSpc>
                      </a:pPr>
                      <a:endParaRPr sz="1200">
                        <a:latin typeface="Times New Roman"/>
                        <a:cs typeface="Times New Roman"/>
                      </a:endParaRPr>
                    </a:p>
                  </a:txBody>
                  <a:tcPr marL="0" marR="0" marT="0" marB="0"/>
                </a:tc>
                <a:tc>
                  <a:txBody>
                    <a:bodyPr/>
                    <a:lstStyle/>
                    <a:p>
                      <a:pPr marL="2540" algn="ctr">
                        <a:lnSpc>
                          <a:spcPct val="100000"/>
                        </a:lnSpc>
                        <a:spcBef>
                          <a:spcPts val="170"/>
                        </a:spcBef>
                      </a:pPr>
                      <a:r>
                        <a:rPr sz="1100" dirty="0">
                          <a:solidFill>
                            <a:srgbClr val="463C38"/>
                          </a:solidFill>
                          <a:latin typeface="Arial"/>
                          <a:cs typeface="Arial"/>
                        </a:rPr>
                        <a:t>80</a:t>
                      </a:r>
                      <a:r>
                        <a:rPr sz="1100" spc="5" dirty="0">
                          <a:solidFill>
                            <a:srgbClr val="463C38"/>
                          </a:solidFill>
                          <a:latin typeface="Arial"/>
                          <a:cs typeface="Arial"/>
                        </a:rPr>
                        <a:t> </a:t>
                      </a:r>
                      <a:r>
                        <a:rPr sz="1100" spc="-25" dirty="0">
                          <a:solidFill>
                            <a:srgbClr val="463C38"/>
                          </a:solidFill>
                          <a:latin typeface="Arial"/>
                          <a:cs typeface="Arial"/>
                        </a:rPr>
                        <a:t>mg</a:t>
                      </a:r>
                      <a:endParaRPr sz="1100">
                        <a:latin typeface="Arial"/>
                        <a:cs typeface="Arial"/>
                      </a:endParaRPr>
                    </a:p>
                  </a:txBody>
                  <a:tcPr marL="0" marR="0" marT="21590" marB="0"/>
                </a:tc>
                <a:tc>
                  <a:txBody>
                    <a:bodyPr/>
                    <a:lstStyle/>
                    <a:p>
                      <a:pPr marL="1905" algn="ctr">
                        <a:lnSpc>
                          <a:spcPct val="100000"/>
                        </a:lnSpc>
                        <a:spcBef>
                          <a:spcPts val="170"/>
                        </a:spcBef>
                      </a:pPr>
                      <a:r>
                        <a:rPr sz="1100" dirty="0">
                          <a:solidFill>
                            <a:srgbClr val="463C38"/>
                          </a:solidFill>
                          <a:latin typeface="Arial"/>
                          <a:cs typeface="Arial"/>
                        </a:rPr>
                        <a:t>100</a:t>
                      </a:r>
                      <a:r>
                        <a:rPr sz="1100" spc="10" dirty="0">
                          <a:solidFill>
                            <a:srgbClr val="463C38"/>
                          </a:solidFill>
                          <a:latin typeface="Arial"/>
                          <a:cs typeface="Arial"/>
                        </a:rPr>
                        <a:t> </a:t>
                      </a:r>
                      <a:r>
                        <a:rPr sz="1100" spc="-25" dirty="0">
                          <a:solidFill>
                            <a:srgbClr val="463C38"/>
                          </a:solidFill>
                          <a:latin typeface="Arial"/>
                          <a:cs typeface="Arial"/>
                        </a:rPr>
                        <a:t>mg</a:t>
                      </a:r>
                      <a:endParaRPr sz="1100">
                        <a:latin typeface="Arial"/>
                        <a:cs typeface="Arial"/>
                      </a:endParaRPr>
                    </a:p>
                  </a:txBody>
                  <a:tcPr marL="0" marR="0" marT="21590" marB="0"/>
                </a:tc>
                <a:tc>
                  <a:txBody>
                    <a:bodyPr/>
                    <a:lstStyle/>
                    <a:p>
                      <a:pPr>
                        <a:lnSpc>
                          <a:spcPct val="100000"/>
                        </a:lnSpc>
                      </a:pPr>
                      <a:endParaRPr sz="1200">
                        <a:latin typeface="Times New Roman"/>
                        <a:cs typeface="Times New Roman"/>
                      </a:endParaRPr>
                    </a:p>
                  </a:txBody>
                  <a:tcPr marL="0" marR="0" marT="0" marB="0">
                    <a:lnR w="6350">
                      <a:solidFill>
                        <a:srgbClr val="E6E0DF"/>
                      </a:solidFill>
                      <a:prstDash val="solid"/>
                    </a:lnR>
                  </a:tcPr>
                </a:tc>
                <a:tc>
                  <a:txBody>
                    <a:bodyPr/>
                    <a:lstStyle/>
                    <a:p>
                      <a:pPr>
                        <a:lnSpc>
                          <a:spcPct val="100000"/>
                        </a:lnSpc>
                      </a:pPr>
                      <a:endParaRPr sz="1200">
                        <a:latin typeface="Times New Roman"/>
                        <a:cs typeface="Times New Roman"/>
                      </a:endParaRPr>
                    </a:p>
                  </a:txBody>
                  <a:tcPr marL="0" marR="0" marT="0" marB="0">
                    <a:lnL w="6350">
                      <a:solidFill>
                        <a:srgbClr val="E6E0DF"/>
                      </a:solidFill>
                      <a:prstDash val="solid"/>
                    </a:lnL>
                  </a:tcPr>
                </a:tc>
                <a:tc>
                  <a:txBody>
                    <a:bodyPr/>
                    <a:lstStyle/>
                    <a:p>
                      <a:pPr marL="3175" algn="ctr">
                        <a:lnSpc>
                          <a:spcPct val="100000"/>
                        </a:lnSpc>
                        <a:spcBef>
                          <a:spcPts val="240"/>
                        </a:spcBef>
                      </a:pPr>
                      <a:r>
                        <a:rPr sz="1100" dirty="0">
                          <a:solidFill>
                            <a:srgbClr val="463C38"/>
                          </a:solidFill>
                          <a:latin typeface="Arial"/>
                          <a:cs typeface="Arial"/>
                        </a:rPr>
                        <a:t>80</a:t>
                      </a:r>
                      <a:r>
                        <a:rPr sz="1100" spc="5" dirty="0">
                          <a:solidFill>
                            <a:srgbClr val="463C38"/>
                          </a:solidFill>
                          <a:latin typeface="Arial"/>
                          <a:cs typeface="Arial"/>
                        </a:rPr>
                        <a:t> </a:t>
                      </a:r>
                      <a:r>
                        <a:rPr sz="1100" spc="-25" dirty="0">
                          <a:solidFill>
                            <a:srgbClr val="463C38"/>
                          </a:solidFill>
                          <a:latin typeface="Arial"/>
                          <a:cs typeface="Arial"/>
                        </a:rPr>
                        <a:t>mg</a:t>
                      </a:r>
                      <a:endParaRPr sz="1100">
                        <a:latin typeface="Arial"/>
                        <a:cs typeface="Arial"/>
                      </a:endParaRPr>
                    </a:p>
                  </a:txBody>
                  <a:tcPr marL="0" marR="0" marT="30480" marB="0"/>
                </a:tc>
                <a:tc>
                  <a:txBody>
                    <a:bodyPr/>
                    <a:lstStyle/>
                    <a:p>
                      <a:pPr marL="2540" algn="ctr">
                        <a:lnSpc>
                          <a:spcPct val="100000"/>
                        </a:lnSpc>
                        <a:spcBef>
                          <a:spcPts val="240"/>
                        </a:spcBef>
                      </a:pPr>
                      <a:r>
                        <a:rPr sz="1100" dirty="0">
                          <a:solidFill>
                            <a:srgbClr val="463C38"/>
                          </a:solidFill>
                          <a:latin typeface="Arial"/>
                          <a:cs typeface="Arial"/>
                        </a:rPr>
                        <a:t>100</a:t>
                      </a:r>
                      <a:r>
                        <a:rPr sz="1100" spc="10" dirty="0">
                          <a:solidFill>
                            <a:srgbClr val="463C38"/>
                          </a:solidFill>
                          <a:latin typeface="Arial"/>
                          <a:cs typeface="Arial"/>
                        </a:rPr>
                        <a:t> </a:t>
                      </a:r>
                      <a:r>
                        <a:rPr sz="1100" spc="-25" dirty="0">
                          <a:solidFill>
                            <a:srgbClr val="463C38"/>
                          </a:solidFill>
                          <a:latin typeface="Arial"/>
                          <a:cs typeface="Arial"/>
                        </a:rPr>
                        <a:t>mg</a:t>
                      </a:r>
                      <a:endParaRPr sz="1100" dirty="0">
                        <a:latin typeface="Arial"/>
                        <a:cs typeface="Arial"/>
                      </a:endParaRPr>
                    </a:p>
                  </a:txBody>
                  <a:tcPr marL="0" marR="0" marT="30480" marB="0"/>
                </a:tc>
                <a:tc>
                  <a:txBody>
                    <a:bodyPr/>
                    <a:lstStyle/>
                    <a:p>
                      <a:pPr>
                        <a:lnSpc>
                          <a:spcPct val="100000"/>
                        </a:lnSpc>
                      </a:pPr>
                      <a:endParaRPr sz="1200">
                        <a:latin typeface="Times New Roman"/>
                        <a:cs typeface="Times New Roman"/>
                      </a:endParaRPr>
                    </a:p>
                  </a:txBody>
                  <a:tcPr marL="0" marR="0" marT="0" marB="0">
                    <a:lnR w="6350">
                      <a:solidFill>
                        <a:srgbClr val="E6E0DF"/>
                      </a:solidFill>
                      <a:prstDash val="solid"/>
                    </a:lnR>
                  </a:tcPr>
                </a:tc>
                <a:tc>
                  <a:txBody>
                    <a:bodyPr/>
                    <a:lstStyle/>
                    <a:p>
                      <a:pPr>
                        <a:lnSpc>
                          <a:spcPct val="100000"/>
                        </a:lnSpc>
                      </a:pPr>
                      <a:endParaRPr sz="1200">
                        <a:latin typeface="Times New Roman"/>
                        <a:cs typeface="Times New Roman"/>
                      </a:endParaRPr>
                    </a:p>
                  </a:txBody>
                  <a:tcPr marL="0" marR="0" marT="0" marB="0">
                    <a:lnL w="6350">
                      <a:solidFill>
                        <a:srgbClr val="E6E0DF"/>
                      </a:solidFill>
                      <a:prstDash val="solid"/>
                    </a:lnL>
                  </a:tcPr>
                </a:tc>
                <a:tc>
                  <a:txBody>
                    <a:bodyPr/>
                    <a:lstStyle/>
                    <a:p>
                      <a:pPr algn="ctr">
                        <a:lnSpc>
                          <a:spcPts val="1305"/>
                        </a:lnSpc>
                      </a:pPr>
                      <a:r>
                        <a:rPr sz="1100" dirty="0">
                          <a:solidFill>
                            <a:srgbClr val="463C38"/>
                          </a:solidFill>
                          <a:latin typeface="Arial"/>
                          <a:cs typeface="Arial"/>
                        </a:rPr>
                        <a:t>80</a:t>
                      </a:r>
                      <a:r>
                        <a:rPr sz="1100" spc="5" dirty="0">
                          <a:solidFill>
                            <a:srgbClr val="463C38"/>
                          </a:solidFill>
                          <a:latin typeface="Arial"/>
                          <a:cs typeface="Arial"/>
                        </a:rPr>
                        <a:t> </a:t>
                      </a:r>
                      <a:r>
                        <a:rPr sz="1100" spc="-25" dirty="0">
                          <a:solidFill>
                            <a:srgbClr val="463C38"/>
                          </a:solidFill>
                          <a:latin typeface="Arial"/>
                          <a:cs typeface="Arial"/>
                        </a:rPr>
                        <a:t>mg</a:t>
                      </a:r>
                      <a:endParaRPr sz="1100">
                        <a:latin typeface="Arial"/>
                        <a:cs typeface="Arial"/>
                      </a:endParaRPr>
                    </a:p>
                  </a:txBody>
                  <a:tcPr marL="0" marR="0" marT="0" marB="0"/>
                </a:tc>
                <a:tc>
                  <a:txBody>
                    <a:bodyPr/>
                    <a:lstStyle/>
                    <a:p>
                      <a:pPr algn="ctr">
                        <a:lnSpc>
                          <a:spcPts val="1305"/>
                        </a:lnSpc>
                      </a:pPr>
                      <a:r>
                        <a:rPr sz="1100" dirty="0">
                          <a:solidFill>
                            <a:srgbClr val="463C38"/>
                          </a:solidFill>
                          <a:latin typeface="Arial"/>
                          <a:cs typeface="Arial"/>
                        </a:rPr>
                        <a:t>100</a:t>
                      </a:r>
                      <a:r>
                        <a:rPr sz="1100" spc="5" dirty="0">
                          <a:solidFill>
                            <a:srgbClr val="463C38"/>
                          </a:solidFill>
                          <a:latin typeface="Arial"/>
                          <a:cs typeface="Arial"/>
                        </a:rPr>
                        <a:t> </a:t>
                      </a:r>
                      <a:r>
                        <a:rPr sz="1100" spc="-25" dirty="0">
                          <a:solidFill>
                            <a:srgbClr val="463C38"/>
                          </a:solidFill>
                          <a:latin typeface="Arial"/>
                          <a:cs typeface="Arial"/>
                        </a:rPr>
                        <a:t>mg</a:t>
                      </a:r>
                      <a:endParaRPr sz="1100">
                        <a:latin typeface="Arial"/>
                        <a:cs typeface="Arial"/>
                      </a:endParaRPr>
                    </a:p>
                  </a:txBody>
                  <a:tcPr marL="0" marR="0" marT="0" marB="0"/>
                </a:tc>
                <a:extLst>
                  <a:ext uri="{0D108BD9-81ED-4DB2-BD59-A6C34878D82A}">
                    <a16:rowId xmlns:a16="http://schemas.microsoft.com/office/drawing/2014/main" val="10001"/>
                  </a:ext>
                </a:extLst>
              </a:tr>
              <a:tr h="253365">
                <a:tc>
                  <a:txBody>
                    <a:bodyPr/>
                    <a:lstStyle/>
                    <a:p>
                      <a:pPr marR="128270" algn="ctr">
                        <a:lnSpc>
                          <a:spcPct val="100000"/>
                        </a:lnSpc>
                        <a:spcBef>
                          <a:spcPts val="185"/>
                        </a:spcBef>
                      </a:pPr>
                      <a:r>
                        <a:rPr sz="1100" spc="-10" dirty="0">
                          <a:solidFill>
                            <a:srgbClr val="463C38"/>
                          </a:solidFill>
                          <a:latin typeface="Arial"/>
                          <a:cs typeface="Arial"/>
                        </a:rPr>
                        <a:t>n=318</a:t>
                      </a:r>
                      <a:endParaRPr sz="1100">
                        <a:latin typeface="Arial"/>
                        <a:cs typeface="Arial"/>
                      </a:endParaRPr>
                    </a:p>
                  </a:txBody>
                  <a:tcPr marL="0" marR="0" marT="23495" marB="0"/>
                </a:tc>
                <a:tc>
                  <a:txBody>
                    <a:bodyPr/>
                    <a:lstStyle/>
                    <a:p>
                      <a:pPr marL="6350" algn="ctr">
                        <a:lnSpc>
                          <a:spcPct val="100000"/>
                        </a:lnSpc>
                        <a:spcBef>
                          <a:spcPts val="185"/>
                        </a:spcBef>
                      </a:pPr>
                      <a:r>
                        <a:rPr sz="1100" spc="-10" dirty="0">
                          <a:solidFill>
                            <a:srgbClr val="463C38"/>
                          </a:solidFill>
                          <a:latin typeface="Arial"/>
                          <a:cs typeface="Arial"/>
                        </a:rPr>
                        <a:t>n=316</a:t>
                      </a:r>
                      <a:endParaRPr sz="1100">
                        <a:latin typeface="Arial"/>
                        <a:cs typeface="Arial"/>
                      </a:endParaRPr>
                    </a:p>
                  </a:txBody>
                  <a:tcPr marL="0" marR="0" marT="23495" marB="0"/>
                </a:tc>
                <a:tc>
                  <a:txBody>
                    <a:bodyPr/>
                    <a:lstStyle/>
                    <a:p>
                      <a:pPr marL="5715" algn="ctr">
                        <a:lnSpc>
                          <a:spcPct val="100000"/>
                        </a:lnSpc>
                        <a:spcBef>
                          <a:spcPts val="185"/>
                        </a:spcBef>
                      </a:pPr>
                      <a:r>
                        <a:rPr sz="1100" spc="-10" dirty="0">
                          <a:solidFill>
                            <a:srgbClr val="463C38"/>
                          </a:solidFill>
                          <a:latin typeface="Arial"/>
                          <a:cs typeface="Arial"/>
                        </a:rPr>
                        <a:t>n=321</a:t>
                      </a:r>
                      <a:endParaRPr sz="1100">
                        <a:latin typeface="Arial"/>
                        <a:cs typeface="Arial"/>
                      </a:endParaRPr>
                    </a:p>
                  </a:txBody>
                  <a:tcPr marL="0" marR="0" marT="23495" marB="0"/>
                </a:tc>
                <a:tc>
                  <a:txBody>
                    <a:bodyPr/>
                    <a:lstStyle/>
                    <a:p>
                      <a:pPr>
                        <a:lnSpc>
                          <a:spcPct val="100000"/>
                        </a:lnSpc>
                      </a:pPr>
                      <a:endParaRPr sz="1300">
                        <a:latin typeface="Times New Roman"/>
                        <a:cs typeface="Times New Roman"/>
                      </a:endParaRPr>
                    </a:p>
                  </a:txBody>
                  <a:tcPr marL="0" marR="0" marT="0" marB="0">
                    <a:lnR w="6350">
                      <a:solidFill>
                        <a:srgbClr val="E6E0DF"/>
                      </a:solidFill>
                      <a:prstDash val="solid"/>
                    </a:lnR>
                  </a:tcPr>
                </a:tc>
                <a:tc>
                  <a:txBody>
                    <a:bodyPr/>
                    <a:lstStyle/>
                    <a:p>
                      <a:pPr marL="6350" algn="ctr">
                        <a:lnSpc>
                          <a:spcPct val="100000"/>
                        </a:lnSpc>
                        <a:spcBef>
                          <a:spcPts val="250"/>
                        </a:spcBef>
                      </a:pPr>
                      <a:r>
                        <a:rPr sz="1100" spc="-10" dirty="0">
                          <a:solidFill>
                            <a:srgbClr val="463C38"/>
                          </a:solidFill>
                          <a:latin typeface="Arial"/>
                          <a:cs typeface="Arial"/>
                        </a:rPr>
                        <a:t>n=318</a:t>
                      </a:r>
                      <a:endParaRPr sz="1100">
                        <a:latin typeface="Arial"/>
                        <a:cs typeface="Arial"/>
                      </a:endParaRPr>
                    </a:p>
                  </a:txBody>
                  <a:tcPr marL="0" marR="0" marT="31750" marB="0">
                    <a:lnL w="6350">
                      <a:solidFill>
                        <a:srgbClr val="E6E0DF"/>
                      </a:solidFill>
                      <a:prstDash val="solid"/>
                    </a:lnL>
                  </a:tcPr>
                </a:tc>
                <a:tc>
                  <a:txBody>
                    <a:bodyPr/>
                    <a:lstStyle/>
                    <a:p>
                      <a:pPr marL="6985" algn="ctr">
                        <a:lnSpc>
                          <a:spcPct val="100000"/>
                        </a:lnSpc>
                        <a:spcBef>
                          <a:spcPts val="250"/>
                        </a:spcBef>
                      </a:pPr>
                      <a:r>
                        <a:rPr sz="1100" spc="-10" dirty="0">
                          <a:solidFill>
                            <a:srgbClr val="463C38"/>
                          </a:solidFill>
                          <a:latin typeface="Arial"/>
                          <a:cs typeface="Arial"/>
                        </a:rPr>
                        <a:t>n=316</a:t>
                      </a:r>
                      <a:endParaRPr sz="1100">
                        <a:latin typeface="Arial"/>
                        <a:cs typeface="Arial"/>
                      </a:endParaRPr>
                    </a:p>
                  </a:txBody>
                  <a:tcPr marL="0" marR="0" marT="31750" marB="0"/>
                </a:tc>
                <a:tc>
                  <a:txBody>
                    <a:bodyPr/>
                    <a:lstStyle/>
                    <a:p>
                      <a:pPr marL="6350" algn="ctr">
                        <a:lnSpc>
                          <a:spcPct val="100000"/>
                        </a:lnSpc>
                        <a:spcBef>
                          <a:spcPts val="250"/>
                        </a:spcBef>
                      </a:pPr>
                      <a:r>
                        <a:rPr sz="1100" spc="-10" dirty="0">
                          <a:solidFill>
                            <a:srgbClr val="463C38"/>
                          </a:solidFill>
                          <a:latin typeface="Arial"/>
                          <a:cs typeface="Arial"/>
                        </a:rPr>
                        <a:t>n=321</a:t>
                      </a:r>
                      <a:endParaRPr sz="1100">
                        <a:latin typeface="Arial"/>
                        <a:cs typeface="Arial"/>
                      </a:endParaRPr>
                    </a:p>
                  </a:txBody>
                  <a:tcPr marL="0" marR="0" marT="31750" marB="0"/>
                </a:tc>
                <a:tc>
                  <a:txBody>
                    <a:bodyPr/>
                    <a:lstStyle/>
                    <a:p>
                      <a:pPr>
                        <a:lnSpc>
                          <a:spcPct val="100000"/>
                        </a:lnSpc>
                      </a:pPr>
                      <a:endParaRPr sz="1300">
                        <a:latin typeface="Times New Roman"/>
                        <a:cs typeface="Times New Roman"/>
                      </a:endParaRPr>
                    </a:p>
                  </a:txBody>
                  <a:tcPr marL="0" marR="0" marT="0" marB="0">
                    <a:lnR w="6350">
                      <a:solidFill>
                        <a:srgbClr val="E6E0DF"/>
                      </a:solidFill>
                      <a:prstDash val="solid"/>
                    </a:lnR>
                  </a:tcPr>
                </a:tc>
                <a:tc>
                  <a:txBody>
                    <a:bodyPr/>
                    <a:lstStyle/>
                    <a:p>
                      <a:pPr marL="6350" algn="ctr">
                        <a:lnSpc>
                          <a:spcPct val="100000"/>
                        </a:lnSpc>
                      </a:pPr>
                      <a:r>
                        <a:rPr sz="1100" spc="-20" dirty="0">
                          <a:solidFill>
                            <a:srgbClr val="463C38"/>
                          </a:solidFill>
                          <a:latin typeface="Arial"/>
                          <a:cs typeface="Arial"/>
                        </a:rPr>
                        <a:t>n=318</a:t>
                      </a:r>
                      <a:endParaRPr sz="1100">
                        <a:latin typeface="Arial"/>
                        <a:cs typeface="Arial"/>
                      </a:endParaRPr>
                    </a:p>
                  </a:txBody>
                  <a:tcPr marL="0" marR="0" marT="0" marB="0">
                    <a:lnL w="6350">
                      <a:solidFill>
                        <a:srgbClr val="E6E0DF"/>
                      </a:solidFill>
                      <a:prstDash val="solid"/>
                    </a:lnL>
                  </a:tcPr>
                </a:tc>
                <a:tc>
                  <a:txBody>
                    <a:bodyPr/>
                    <a:lstStyle/>
                    <a:p>
                      <a:pPr marL="2540" algn="ctr">
                        <a:lnSpc>
                          <a:spcPct val="100000"/>
                        </a:lnSpc>
                      </a:pPr>
                      <a:r>
                        <a:rPr sz="1100" spc="-10" dirty="0">
                          <a:solidFill>
                            <a:srgbClr val="463C38"/>
                          </a:solidFill>
                          <a:latin typeface="Arial"/>
                          <a:cs typeface="Arial"/>
                        </a:rPr>
                        <a:t>n=316</a:t>
                      </a:r>
                      <a:endParaRPr sz="1100">
                        <a:latin typeface="Arial"/>
                        <a:cs typeface="Arial"/>
                      </a:endParaRPr>
                    </a:p>
                  </a:txBody>
                  <a:tcPr marL="0" marR="0" marT="0" marB="0"/>
                </a:tc>
                <a:tc>
                  <a:txBody>
                    <a:bodyPr/>
                    <a:lstStyle/>
                    <a:p>
                      <a:pPr marL="3175" algn="ctr">
                        <a:lnSpc>
                          <a:spcPct val="100000"/>
                        </a:lnSpc>
                      </a:pPr>
                      <a:r>
                        <a:rPr sz="1100" spc="-20" dirty="0">
                          <a:solidFill>
                            <a:srgbClr val="463C38"/>
                          </a:solidFill>
                          <a:latin typeface="Arial"/>
                          <a:cs typeface="Arial"/>
                        </a:rPr>
                        <a:t>n=321</a:t>
                      </a:r>
                      <a:endParaRPr sz="1100" dirty="0">
                        <a:latin typeface="Arial"/>
                        <a:cs typeface="Arial"/>
                      </a:endParaRPr>
                    </a:p>
                  </a:txBody>
                  <a:tcPr marL="0" marR="0" marT="0" marB="0"/>
                </a:tc>
                <a:extLst>
                  <a:ext uri="{0D108BD9-81ED-4DB2-BD59-A6C34878D82A}">
                    <a16:rowId xmlns:a16="http://schemas.microsoft.com/office/drawing/2014/main" val="10002"/>
                  </a:ext>
                </a:extLst>
              </a:tr>
            </a:tbl>
          </a:graphicData>
        </a:graphic>
      </p:graphicFrame>
      <p:sp>
        <p:nvSpPr>
          <p:cNvPr id="68" name="object 68"/>
          <p:cNvSpPr txBox="1"/>
          <p:nvPr/>
        </p:nvSpPr>
        <p:spPr>
          <a:xfrm>
            <a:off x="4467413" y="3342944"/>
            <a:ext cx="166370" cy="85344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00"/>
              </a:lnSpc>
              <a:spcBef>
                <a:spcPts val="0"/>
              </a:spcBef>
              <a:spcAft>
                <a:spcPts val="0"/>
              </a:spcAft>
              <a:buClrTx/>
              <a:buSzTx/>
              <a:buFontTx/>
              <a:buNone/>
              <a:tabLst/>
              <a:defRPr/>
            </a:pPr>
            <a:r>
              <a:rPr kumimoji="0" sz="1000" b="0" i="0" u="none" strike="noStrike" kern="1200" cap="none" spc="0" normalizeH="0" baseline="0" noProof="0" dirty="0">
                <a:ln>
                  <a:noFill/>
                </a:ln>
                <a:solidFill>
                  <a:srgbClr val="463C38"/>
                </a:solidFill>
                <a:effectLst/>
                <a:uLnTx/>
                <a:uFillTx/>
                <a:latin typeface="Arial"/>
                <a:ea typeface="+mn-ea"/>
                <a:cs typeface="Arial"/>
              </a:rPr>
              <a:t>%</a:t>
            </a:r>
            <a:r>
              <a:rPr kumimoji="0" sz="1000" b="0" i="0" u="none" strike="noStrike" kern="1200" cap="none" spc="-10" normalizeH="0" baseline="0" noProof="0" dirty="0">
                <a:ln>
                  <a:noFill/>
                </a:ln>
                <a:solidFill>
                  <a:srgbClr val="463C38"/>
                </a:solidFill>
                <a:effectLst/>
                <a:uLnTx/>
                <a:uFillTx/>
                <a:latin typeface="Arial"/>
                <a:ea typeface="+mn-ea"/>
                <a:cs typeface="Arial"/>
              </a:rPr>
              <a:t> Responders</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69" name="object 69"/>
          <p:cNvSpPr txBox="1"/>
          <p:nvPr/>
        </p:nvSpPr>
        <p:spPr>
          <a:xfrm>
            <a:off x="696617" y="5235023"/>
            <a:ext cx="11314430" cy="556260"/>
          </a:xfrm>
          <a:prstGeom prst="rect">
            <a:avLst/>
          </a:prstGeom>
          <a:solidFill>
            <a:srgbClr val="FBE1D9"/>
          </a:solidFill>
        </p:spPr>
        <p:txBody>
          <a:bodyPr vert="horz" wrap="square" lIns="0" tIns="127000" rIns="0" bIns="0" rtlCol="0">
            <a:spAutoFit/>
          </a:bodyPr>
          <a:lstStyle/>
          <a:p>
            <a:pPr marL="563880" marR="0" lvl="0" indent="0" algn="l" defTabSz="914400" rtl="0" eaLnBrk="1" fontAlgn="auto" latinLnBrk="0" hangingPunct="1">
              <a:lnSpc>
                <a:spcPct val="100000"/>
              </a:lnSpc>
              <a:spcBef>
                <a:spcPts val="1000"/>
              </a:spcBef>
              <a:spcAft>
                <a:spcPts val="0"/>
              </a:spcAft>
              <a:buClrTx/>
              <a:buSzTx/>
              <a:buFontTx/>
              <a:buNone/>
              <a:tabLst/>
              <a:defRPr/>
            </a:pPr>
            <a:r>
              <a:rPr kumimoji="0" sz="1800" b="1" i="0" u="none" strike="noStrike" kern="1200" cap="none" spc="-145" normalizeH="0" baseline="0" noProof="0" dirty="0">
                <a:ln>
                  <a:noFill/>
                </a:ln>
                <a:solidFill>
                  <a:srgbClr val="463C38"/>
                </a:solidFill>
                <a:effectLst/>
                <a:uLnTx/>
                <a:uFillTx/>
                <a:latin typeface="Arial"/>
                <a:ea typeface="+mn-ea"/>
                <a:cs typeface="Arial"/>
              </a:rPr>
              <a:t>Both</a:t>
            </a:r>
            <a:r>
              <a:rPr kumimoji="0" sz="1800" b="1" i="0" u="none" strike="noStrike" kern="1200" cap="none" spc="-70" normalizeH="0" baseline="0" noProof="0" dirty="0">
                <a:ln>
                  <a:noFill/>
                </a:ln>
                <a:solidFill>
                  <a:srgbClr val="463C38"/>
                </a:solidFill>
                <a:effectLst/>
                <a:uLnTx/>
                <a:uFillTx/>
                <a:latin typeface="Arial"/>
                <a:ea typeface="+mn-ea"/>
                <a:cs typeface="Arial"/>
              </a:rPr>
              <a:t> </a:t>
            </a:r>
            <a:r>
              <a:rPr kumimoji="0" sz="1800" b="1" i="0" u="none" strike="noStrike" kern="1200" cap="none" spc="-110" normalizeH="0" baseline="0" noProof="0" dirty="0">
                <a:ln>
                  <a:noFill/>
                </a:ln>
                <a:solidFill>
                  <a:srgbClr val="463C38"/>
                </a:solidFill>
                <a:effectLst/>
                <a:uLnTx/>
                <a:uFillTx/>
                <a:latin typeface="Arial"/>
                <a:ea typeface="+mn-ea"/>
                <a:cs typeface="Arial"/>
              </a:rPr>
              <a:t>primary</a:t>
            </a:r>
            <a:r>
              <a:rPr kumimoji="0" sz="1800" b="1" i="0" u="none" strike="noStrike" kern="1200" cap="none" spc="-80" normalizeH="0" baseline="0" noProof="0" dirty="0">
                <a:ln>
                  <a:noFill/>
                </a:ln>
                <a:solidFill>
                  <a:srgbClr val="463C38"/>
                </a:solidFill>
                <a:effectLst/>
                <a:uLnTx/>
                <a:uFillTx/>
                <a:latin typeface="Arial"/>
                <a:ea typeface="+mn-ea"/>
                <a:cs typeface="Arial"/>
              </a:rPr>
              <a:t> </a:t>
            </a:r>
            <a:r>
              <a:rPr kumimoji="0" sz="1800" b="1" i="0" u="none" strike="noStrike" kern="1200" cap="none" spc="-100" normalizeH="0" baseline="0" noProof="0" dirty="0">
                <a:ln>
                  <a:noFill/>
                </a:ln>
                <a:solidFill>
                  <a:srgbClr val="463C38"/>
                </a:solidFill>
                <a:effectLst/>
                <a:uLnTx/>
                <a:uFillTx/>
                <a:latin typeface="Arial"/>
                <a:ea typeface="+mn-ea"/>
                <a:cs typeface="Arial"/>
              </a:rPr>
              <a:t>liver</a:t>
            </a:r>
            <a:r>
              <a:rPr kumimoji="0" sz="1800" b="1" i="0" u="none" strike="noStrike" kern="1200" cap="none" spc="-65" normalizeH="0" baseline="0" noProof="0" dirty="0">
                <a:ln>
                  <a:noFill/>
                </a:ln>
                <a:solidFill>
                  <a:srgbClr val="463C38"/>
                </a:solidFill>
                <a:effectLst/>
                <a:uLnTx/>
                <a:uFillTx/>
                <a:latin typeface="Arial"/>
                <a:ea typeface="+mn-ea"/>
                <a:cs typeface="Arial"/>
              </a:rPr>
              <a:t> </a:t>
            </a:r>
            <a:r>
              <a:rPr kumimoji="0" sz="1800" b="1" i="0" u="none" strike="noStrike" kern="1200" cap="none" spc="-170" normalizeH="0" baseline="0" noProof="0" dirty="0">
                <a:ln>
                  <a:noFill/>
                </a:ln>
                <a:solidFill>
                  <a:srgbClr val="463C38"/>
                </a:solidFill>
                <a:effectLst/>
                <a:uLnTx/>
                <a:uFillTx/>
                <a:latin typeface="Arial"/>
                <a:ea typeface="+mn-ea"/>
                <a:cs typeface="Arial"/>
              </a:rPr>
              <a:t>biopsy</a:t>
            </a:r>
            <a:r>
              <a:rPr kumimoji="0" sz="1800" b="1" i="0" u="none" strike="noStrike" kern="1200" cap="none" spc="-85" normalizeH="0" baseline="0" noProof="0" dirty="0">
                <a:ln>
                  <a:noFill/>
                </a:ln>
                <a:solidFill>
                  <a:srgbClr val="463C38"/>
                </a:solidFill>
                <a:effectLst/>
                <a:uLnTx/>
                <a:uFillTx/>
                <a:latin typeface="Arial"/>
                <a:ea typeface="+mn-ea"/>
                <a:cs typeface="Arial"/>
              </a:rPr>
              <a:t> </a:t>
            </a:r>
            <a:r>
              <a:rPr kumimoji="0" sz="1800" b="1" i="0" u="none" strike="noStrike" kern="1200" cap="none" spc="-130" normalizeH="0" baseline="0" noProof="0" dirty="0">
                <a:ln>
                  <a:noFill/>
                </a:ln>
                <a:solidFill>
                  <a:srgbClr val="463C38"/>
                </a:solidFill>
                <a:effectLst/>
                <a:uLnTx/>
                <a:uFillTx/>
                <a:latin typeface="Arial"/>
                <a:ea typeface="+mn-ea"/>
                <a:cs typeface="Arial"/>
              </a:rPr>
              <a:t>endpoints</a:t>
            </a:r>
            <a:r>
              <a:rPr kumimoji="0" sz="1800" b="1" i="0" u="none" strike="noStrike" kern="1200" cap="none" spc="-65" normalizeH="0" baseline="0" noProof="0" dirty="0">
                <a:ln>
                  <a:noFill/>
                </a:ln>
                <a:solidFill>
                  <a:srgbClr val="463C38"/>
                </a:solidFill>
                <a:effectLst/>
                <a:uLnTx/>
                <a:uFillTx/>
                <a:latin typeface="Arial"/>
                <a:ea typeface="+mn-ea"/>
                <a:cs typeface="Arial"/>
              </a:rPr>
              <a:t> </a:t>
            </a:r>
            <a:r>
              <a:rPr kumimoji="0" sz="1800" b="1" i="0" u="none" strike="noStrike" kern="1200" cap="none" spc="-140" normalizeH="0" baseline="0" noProof="0" dirty="0">
                <a:ln>
                  <a:noFill/>
                </a:ln>
                <a:solidFill>
                  <a:srgbClr val="463C38"/>
                </a:solidFill>
                <a:effectLst/>
                <a:uLnTx/>
                <a:uFillTx/>
                <a:latin typeface="Arial"/>
                <a:ea typeface="+mn-ea"/>
                <a:cs typeface="Arial"/>
              </a:rPr>
              <a:t>and</a:t>
            </a:r>
            <a:r>
              <a:rPr kumimoji="0" sz="1800" b="1" i="0" u="none" strike="noStrike" kern="1200" cap="none" spc="-85" normalizeH="0" baseline="0" noProof="0" dirty="0">
                <a:ln>
                  <a:noFill/>
                </a:ln>
                <a:solidFill>
                  <a:srgbClr val="463C38"/>
                </a:solidFill>
                <a:effectLst/>
                <a:uLnTx/>
                <a:uFillTx/>
                <a:latin typeface="Arial"/>
                <a:ea typeface="+mn-ea"/>
                <a:cs typeface="Arial"/>
              </a:rPr>
              <a:t> the</a:t>
            </a:r>
            <a:r>
              <a:rPr kumimoji="0" sz="1800" b="1" i="0" u="none" strike="noStrike" kern="1200" cap="none" spc="-65" normalizeH="0" baseline="0" noProof="0" dirty="0">
                <a:ln>
                  <a:noFill/>
                </a:ln>
                <a:solidFill>
                  <a:srgbClr val="463C38"/>
                </a:solidFill>
                <a:effectLst/>
                <a:uLnTx/>
                <a:uFillTx/>
                <a:latin typeface="Arial"/>
                <a:ea typeface="+mn-ea"/>
                <a:cs typeface="Arial"/>
              </a:rPr>
              <a:t> </a:t>
            </a:r>
            <a:r>
              <a:rPr kumimoji="0" sz="1800" b="1" i="0" u="none" strike="noStrike" kern="1200" cap="none" spc="-155" normalizeH="0" baseline="0" noProof="0" dirty="0">
                <a:ln>
                  <a:noFill/>
                </a:ln>
                <a:solidFill>
                  <a:srgbClr val="463C38"/>
                </a:solidFill>
                <a:effectLst/>
                <a:uLnTx/>
                <a:uFillTx/>
                <a:latin typeface="Arial"/>
                <a:ea typeface="+mn-ea"/>
                <a:cs typeface="Arial"/>
              </a:rPr>
              <a:t>key</a:t>
            </a:r>
            <a:r>
              <a:rPr kumimoji="0" sz="1800" b="1" i="0" u="none" strike="noStrike" kern="1200" cap="none" spc="-75" normalizeH="0" baseline="0" noProof="0" dirty="0">
                <a:ln>
                  <a:noFill/>
                </a:ln>
                <a:solidFill>
                  <a:srgbClr val="463C38"/>
                </a:solidFill>
                <a:effectLst/>
                <a:uLnTx/>
                <a:uFillTx/>
                <a:latin typeface="Arial"/>
                <a:ea typeface="+mn-ea"/>
                <a:cs typeface="Arial"/>
              </a:rPr>
              <a:t> </a:t>
            </a:r>
            <a:r>
              <a:rPr kumimoji="0" sz="1800" b="1" i="0" u="none" strike="noStrike" kern="1200" cap="none" spc="-165" normalizeH="0" baseline="0" noProof="0" dirty="0">
                <a:ln>
                  <a:noFill/>
                </a:ln>
                <a:solidFill>
                  <a:srgbClr val="463C38"/>
                </a:solidFill>
                <a:effectLst/>
                <a:uLnTx/>
                <a:uFillTx/>
                <a:latin typeface="Arial"/>
                <a:ea typeface="+mn-ea"/>
                <a:cs typeface="Arial"/>
              </a:rPr>
              <a:t>secondary</a:t>
            </a:r>
            <a:r>
              <a:rPr kumimoji="0" sz="1800" b="1" i="0" u="none" strike="noStrike" kern="1200" cap="none" spc="-85" normalizeH="0" baseline="0" noProof="0" dirty="0">
                <a:ln>
                  <a:noFill/>
                </a:ln>
                <a:solidFill>
                  <a:srgbClr val="463C38"/>
                </a:solidFill>
                <a:effectLst/>
                <a:uLnTx/>
                <a:uFillTx/>
                <a:latin typeface="Arial"/>
                <a:ea typeface="+mn-ea"/>
                <a:cs typeface="Arial"/>
              </a:rPr>
              <a:t> </a:t>
            </a:r>
            <a:r>
              <a:rPr kumimoji="0" sz="1800" b="1" i="0" u="none" strike="noStrike" kern="1200" cap="none" spc="-114" normalizeH="0" baseline="0" noProof="0" dirty="0">
                <a:ln>
                  <a:noFill/>
                </a:ln>
                <a:solidFill>
                  <a:srgbClr val="463C38"/>
                </a:solidFill>
                <a:effectLst/>
                <a:uLnTx/>
                <a:uFillTx/>
                <a:latin typeface="Arial"/>
                <a:ea typeface="+mn-ea"/>
                <a:cs typeface="Arial"/>
              </a:rPr>
              <a:t>endpoint</a:t>
            </a:r>
            <a:r>
              <a:rPr kumimoji="0" sz="1800" b="1" i="0" u="none" strike="noStrike" kern="1200" cap="none" spc="-90" normalizeH="0" baseline="0" noProof="0" dirty="0">
                <a:ln>
                  <a:noFill/>
                </a:ln>
                <a:solidFill>
                  <a:srgbClr val="463C38"/>
                </a:solidFill>
                <a:effectLst/>
                <a:uLnTx/>
                <a:uFillTx/>
                <a:latin typeface="Arial"/>
                <a:ea typeface="+mn-ea"/>
                <a:cs typeface="Arial"/>
              </a:rPr>
              <a:t> </a:t>
            </a:r>
            <a:r>
              <a:rPr kumimoji="0" sz="1800" b="1" i="0" u="none" strike="noStrike" kern="1200" cap="none" spc="-95" normalizeH="0" baseline="0" noProof="0" dirty="0">
                <a:ln>
                  <a:noFill/>
                </a:ln>
                <a:solidFill>
                  <a:srgbClr val="463C38"/>
                </a:solidFill>
                <a:effectLst/>
                <a:uLnTx/>
                <a:uFillTx/>
                <a:latin typeface="Arial"/>
                <a:ea typeface="+mn-ea"/>
                <a:cs typeface="Arial"/>
              </a:rPr>
              <a:t>of</a:t>
            </a:r>
            <a:r>
              <a:rPr kumimoji="0" sz="1800" b="1" i="0" u="none" strike="noStrike" kern="1200" cap="none" spc="-65" normalizeH="0" baseline="0" noProof="0" dirty="0">
                <a:ln>
                  <a:noFill/>
                </a:ln>
                <a:solidFill>
                  <a:srgbClr val="463C38"/>
                </a:solidFill>
                <a:effectLst/>
                <a:uLnTx/>
                <a:uFillTx/>
                <a:latin typeface="Arial"/>
                <a:ea typeface="+mn-ea"/>
                <a:cs typeface="Arial"/>
              </a:rPr>
              <a:t> </a:t>
            </a:r>
            <a:r>
              <a:rPr kumimoji="0" sz="1800" b="1" i="0" u="none" strike="noStrike" kern="1200" cap="none" spc="-295" normalizeH="0" baseline="0" noProof="0" dirty="0">
                <a:ln>
                  <a:noFill/>
                </a:ln>
                <a:solidFill>
                  <a:srgbClr val="463C38"/>
                </a:solidFill>
                <a:effectLst/>
                <a:uLnTx/>
                <a:uFillTx/>
                <a:latin typeface="Arial"/>
                <a:ea typeface="+mn-ea"/>
                <a:cs typeface="Arial"/>
              </a:rPr>
              <a:t>LDL</a:t>
            </a:r>
            <a:r>
              <a:rPr kumimoji="0" sz="1800" b="1" i="0" u="none" strike="noStrike" kern="1200" cap="none" spc="-55" normalizeH="0" baseline="0" noProof="0" dirty="0">
                <a:ln>
                  <a:noFill/>
                </a:ln>
                <a:solidFill>
                  <a:srgbClr val="463C38"/>
                </a:solidFill>
                <a:effectLst/>
                <a:uLnTx/>
                <a:uFillTx/>
                <a:latin typeface="Arial"/>
                <a:ea typeface="+mn-ea"/>
                <a:cs typeface="Arial"/>
              </a:rPr>
              <a:t> </a:t>
            </a:r>
            <a:r>
              <a:rPr kumimoji="0" sz="1800" b="1" i="0" u="none" strike="noStrike" kern="1200" cap="none" spc="-135" normalizeH="0" baseline="0" noProof="0" dirty="0">
                <a:ln>
                  <a:noFill/>
                </a:ln>
                <a:solidFill>
                  <a:srgbClr val="463C38"/>
                </a:solidFill>
                <a:effectLst/>
                <a:uLnTx/>
                <a:uFillTx/>
                <a:latin typeface="Arial"/>
                <a:ea typeface="+mn-ea"/>
                <a:cs typeface="Arial"/>
              </a:rPr>
              <a:t>cholesterol</a:t>
            </a:r>
            <a:r>
              <a:rPr kumimoji="0" sz="1800" b="1" i="0" u="none" strike="noStrike" kern="1200" cap="none" spc="-90" normalizeH="0" baseline="0" noProof="0" dirty="0">
                <a:ln>
                  <a:noFill/>
                </a:ln>
                <a:solidFill>
                  <a:srgbClr val="463C38"/>
                </a:solidFill>
                <a:effectLst/>
                <a:uLnTx/>
                <a:uFillTx/>
                <a:latin typeface="Arial"/>
                <a:ea typeface="+mn-ea"/>
                <a:cs typeface="Arial"/>
              </a:rPr>
              <a:t> </a:t>
            </a:r>
            <a:r>
              <a:rPr kumimoji="0" sz="1800" b="1" i="0" u="none" strike="noStrike" kern="1200" cap="none" spc="-120" normalizeH="0" baseline="0" noProof="0" dirty="0">
                <a:ln>
                  <a:noFill/>
                </a:ln>
                <a:solidFill>
                  <a:srgbClr val="463C38"/>
                </a:solidFill>
                <a:effectLst/>
                <a:uLnTx/>
                <a:uFillTx/>
                <a:latin typeface="Arial"/>
                <a:ea typeface="+mn-ea"/>
                <a:cs typeface="Arial"/>
              </a:rPr>
              <a:t>lowering</a:t>
            </a:r>
            <a:r>
              <a:rPr kumimoji="0" sz="1800" b="1" i="0" u="none" strike="noStrike" kern="1200" cap="none" spc="-85" normalizeH="0" baseline="0" noProof="0" dirty="0">
                <a:ln>
                  <a:noFill/>
                </a:ln>
                <a:solidFill>
                  <a:srgbClr val="463C38"/>
                </a:solidFill>
                <a:effectLst/>
                <a:uLnTx/>
                <a:uFillTx/>
                <a:latin typeface="Arial"/>
                <a:ea typeface="+mn-ea"/>
                <a:cs typeface="Arial"/>
              </a:rPr>
              <a:t> </a:t>
            </a:r>
            <a:r>
              <a:rPr kumimoji="0" sz="1800" b="1" i="0" u="none" strike="noStrike" kern="1200" cap="none" spc="-95" normalizeH="0" baseline="0" noProof="0" dirty="0">
                <a:ln>
                  <a:noFill/>
                </a:ln>
                <a:solidFill>
                  <a:srgbClr val="463C38"/>
                </a:solidFill>
                <a:effectLst/>
                <a:uLnTx/>
                <a:uFillTx/>
                <a:latin typeface="Arial"/>
                <a:ea typeface="+mn-ea"/>
                <a:cs typeface="Arial"/>
              </a:rPr>
              <a:t>were</a:t>
            </a:r>
            <a:r>
              <a:rPr kumimoji="0" sz="1800" b="1" i="0" u="none" strike="noStrike" kern="1200" cap="none" spc="-70" normalizeH="0" baseline="0" noProof="0" dirty="0">
                <a:ln>
                  <a:noFill/>
                </a:ln>
                <a:solidFill>
                  <a:srgbClr val="463C38"/>
                </a:solidFill>
                <a:effectLst/>
                <a:uLnTx/>
                <a:uFillTx/>
                <a:latin typeface="Arial"/>
                <a:ea typeface="+mn-ea"/>
                <a:cs typeface="Arial"/>
              </a:rPr>
              <a:t> </a:t>
            </a:r>
            <a:r>
              <a:rPr kumimoji="0" sz="1800" b="1" i="0" u="none" strike="noStrike" kern="1200" cap="none" spc="-25" normalizeH="0" baseline="0" noProof="0" dirty="0">
                <a:ln>
                  <a:noFill/>
                </a:ln>
                <a:solidFill>
                  <a:srgbClr val="463C38"/>
                </a:solidFill>
                <a:effectLst/>
                <a:uLnTx/>
                <a:uFillTx/>
                <a:latin typeface="Arial"/>
                <a:ea typeface="+mn-ea"/>
                <a:cs typeface="Arial"/>
              </a:rPr>
              <a:t>met</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73" name="TextBox 72">
            <a:extLst>
              <a:ext uri="{FF2B5EF4-FFF2-40B4-BE49-F238E27FC236}">
                <a16:creationId xmlns:a16="http://schemas.microsoft.com/office/drawing/2014/main" id="{5DDDDDA0-C8A5-08E3-6361-5D3D14B386CA}"/>
              </a:ext>
            </a:extLst>
          </p:cNvPr>
          <p:cNvSpPr txBox="1"/>
          <p:nvPr/>
        </p:nvSpPr>
        <p:spPr>
          <a:xfrm>
            <a:off x="1632880" y="2482166"/>
            <a:ext cx="9150195" cy="1384995"/>
          </a:xfrm>
          <a:prstGeom prst="rect">
            <a:avLst/>
          </a:prstGeom>
          <a:solidFill>
            <a:srgbClr val="92D050"/>
          </a:solid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1" u="none" strike="noStrike" kern="1200" cap="none" spc="0" normalizeH="0" baseline="0" noProof="0" dirty="0">
                <a:ln>
                  <a:noFill/>
                </a:ln>
                <a:solidFill>
                  <a:srgbClr val="FF0000"/>
                </a:solidFill>
                <a:effectLst/>
                <a:uLnTx/>
                <a:uFillTx/>
                <a:latin typeface="Helvetica" pitchFamily="2" charset="0"/>
                <a:ea typeface="+mn-ea"/>
                <a:cs typeface="Arial"/>
              </a:rPr>
              <a:t>March 14: FDA</a:t>
            </a:r>
            <a:r>
              <a:rPr kumimoji="0" lang="en-AU" sz="2800" b="0" i="0" u="none" strike="noStrike" kern="1200" cap="none" spc="0" normalizeH="0" baseline="0" noProof="0" dirty="0">
                <a:ln>
                  <a:noFill/>
                </a:ln>
                <a:solidFill>
                  <a:srgbClr val="FF0000"/>
                </a:solidFill>
                <a:effectLst/>
                <a:uLnTx/>
                <a:uFillTx/>
                <a:latin typeface="Helvetica" pitchFamily="2" charset="0"/>
                <a:ea typeface="+mn-ea"/>
                <a:cs typeface="Arial"/>
              </a:rPr>
              <a:t>: </a:t>
            </a:r>
            <a:r>
              <a:rPr kumimoji="0" lang="en-AU" sz="2800" b="0" i="1" u="none" strike="noStrike" kern="1200" cap="none" spc="0" normalizeH="0" baseline="0" noProof="0" dirty="0">
                <a:ln>
                  <a:noFill/>
                </a:ln>
                <a:solidFill>
                  <a:srgbClr val="FF0000"/>
                </a:solidFill>
                <a:effectLst/>
                <a:uLnTx/>
                <a:uFillTx/>
                <a:latin typeface="Helvetica" pitchFamily="2" charset="0"/>
                <a:ea typeface="+mn-ea"/>
                <a:cs typeface="Arial"/>
              </a:rPr>
              <a:t>accelerated approval for </a:t>
            </a:r>
            <a:r>
              <a:rPr kumimoji="0" lang="en-AU" sz="2800" b="0" i="1" u="none" strike="noStrike" kern="1200" cap="none" spc="0" normalizeH="0" baseline="0" noProof="0" dirty="0" err="1">
                <a:ln>
                  <a:noFill/>
                </a:ln>
                <a:solidFill>
                  <a:srgbClr val="FF0000"/>
                </a:solidFill>
                <a:effectLst/>
                <a:uLnTx/>
                <a:uFillTx/>
                <a:latin typeface="Helvetica" pitchFamily="2" charset="0"/>
                <a:ea typeface="+mn-ea"/>
                <a:cs typeface="Arial"/>
              </a:rPr>
              <a:t>resmetirom</a:t>
            </a:r>
            <a:r>
              <a:rPr kumimoji="0" lang="en-AU" sz="2800" b="0" i="1" u="none" strike="noStrike" kern="1200" cap="none" spc="0" normalizeH="0" baseline="0" noProof="0" dirty="0">
                <a:ln>
                  <a:noFill/>
                </a:ln>
                <a:solidFill>
                  <a:srgbClr val="FF0000"/>
                </a:solidFill>
                <a:effectLst/>
                <a:uLnTx/>
                <a:uFillTx/>
                <a:latin typeface="Helvetica" pitchFamily="2" charset="0"/>
                <a:ea typeface="+mn-ea"/>
                <a:cs typeface="Arial"/>
              </a:rPr>
              <a:t> in conjunction with diet and exercise for treatment of adults with noncirrhotic MASH</a:t>
            </a:r>
            <a:r>
              <a:rPr kumimoji="0" lang="en-AU" sz="2800" b="0" i="0" u="none" strike="noStrike" kern="1200" cap="none" spc="0" normalizeH="0" baseline="0" noProof="0" dirty="0">
                <a:ln>
                  <a:noFill/>
                </a:ln>
                <a:solidFill>
                  <a:srgbClr val="FF0000"/>
                </a:solidFill>
                <a:effectLst/>
                <a:uLnTx/>
                <a:uFillTx/>
                <a:latin typeface="Helvetica" pitchFamily="2" charset="0"/>
                <a:ea typeface="+mn-ea"/>
                <a:cs typeface="Arial"/>
              </a:rPr>
              <a:t>  </a:t>
            </a:r>
            <a:r>
              <a:rPr kumimoji="0" lang="en-AU" sz="2800" b="0" i="1" u="none" strike="noStrike" kern="1200" cap="none" spc="0" normalizeH="0" baseline="0" noProof="0" dirty="0">
                <a:ln>
                  <a:noFill/>
                </a:ln>
                <a:solidFill>
                  <a:srgbClr val="FF0000"/>
                </a:solidFill>
                <a:effectLst/>
                <a:uLnTx/>
                <a:uFillTx/>
                <a:latin typeface="Helvetica" pitchFamily="2" charset="0"/>
                <a:ea typeface="+mn-ea"/>
                <a:cs typeface="Arial"/>
              </a:rPr>
              <a:t>F2 to F3 fibrosis.</a:t>
            </a:r>
            <a:endParaRPr kumimoji="0" lang="en-AU" sz="2800" b="0" i="0" u="none" strike="noStrike" kern="1200" cap="none" spc="0" normalizeH="0" baseline="0" noProof="0" dirty="0">
              <a:ln>
                <a:noFill/>
              </a:ln>
              <a:solidFill>
                <a:srgbClr val="FF0000"/>
              </a:solidFill>
              <a:effectLst/>
              <a:uLnTx/>
              <a:uFillTx/>
              <a:latin typeface="Helvetica" pitchFamily="2" charset="0"/>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949325" y="2314575"/>
            <a:ext cx="11242675" cy="1412875"/>
          </a:xfrm>
        </p:spPr>
        <p:txBody>
          <a:bodyPr anchor="t"/>
          <a:lstStyle/>
          <a:p>
            <a:r>
              <a:rPr lang="en-US" sz="6600" b="1" dirty="0">
                <a:solidFill>
                  <a:srgbClr val="FF0000"/>
                </a:solidFill>
                <a:effectLst/>
                <a:latin typeface="Arial" panose="020B0604020202020204" pitchFamily="34" charset="0"/>
                <a:ea typeface="MS PGothic" panose="020B0600070205080204" pitchFamily="34" charset="-128"/>
                <a:cs typeface="Arial" panose="020B0604020202020204" pitchFamily="34" charset="0"/>
              </a:rPr>
              <a:t>Intervening slightly earlier</a:t>
            </a:r>
            <a:br>
              <a:rPr lang="en-AU" sz="1800" b="0" i="0" u="none" strike="noStrike" baseline="0" dirty="0">
                <a:solidFill>
                  <a:srgbClr val="000000"/>
                </a:solidFill>
                <a:latin typeface="Arial" panose="020B0604020202020204" pitchFamily="34" charset="0"/>
              </a:rPr>
            </a:br>
            <a:br>
              <a:rPr lang="en-AU" b="1" dirty="0">
                <a:ea typeface="Arial" pitchFamily="-109" charset="0"/>
              </a:rPr>
            </a:br>
            <a:br>
              <a:rPr lang="en-AU" sz="5500" b="1" dirty="0">
                <a:ea typeface="Arial" pitchFamily="-109" charset="0"/>
              </a:rPr>
            </a:br>
            <a:br>
              <a:rPr lang="en-AU" sz="5400" dirty="0">
                <a:solidFill>
                  <a:srgbClr val="002060"/>
                </a:solidFill>
                <a:ea typeface="Arial" pitchFamily="-109" charset="0"/>
              </a:rPr>
            </a:br>
            <a:endParaRPr lang="en-AU" sz="5400" b="1" dirty="0">
              <a:solidFill>
                <a:srgbClr val="002060"/>
              </a:solidFill>
              <a:effectLst/>
              <a:ea typeface="Arial" pitchFamily="-109" charset="0"/>
            </a:endParaRPr>
          </a:p>
        </p:txBody>
      </p:sp>
      <p:sp>
        <p:nvSpPr>
          <p:cNvPr id="35843" name="Text Box 4"/>
          <p:cNvSpPr txBox="1">
            <a:spLocks noChangeArrowheads="1"/>
          </p:cNvSpPr>
          <p:nvPr/>
        </p:nvSpPr>
        <p:spPr bwMode="auto">
          <a:xfrm>
            <a:off x="4212981" y="2005207"/>
            <a:ext cx="1847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6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9741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a:off x="3832532" y="2443991"/>
            <a:ext cx="0" cy="317125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06755" y="2388072"/>
            <a:ext cx="0" cy="321980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7652" name="Title 6"/>
          <p:cNvSpPr>
            <a:spLocks noGrp="1"/>
          </p:cNvSpPr>
          <p:nvPr>
            <p:ph type="title"/>
          </p:nvPr>
        </p:nvSpPr>
        <p:spPr>
          <a:xfrm>
            <a:off x="645052" y="99752"/>
            <a:ext cx="10972800" cy="1143000"/>
          </a:xfrm>
        </p:spPr>
        <p:txBody>
          <a:bodyPr/>
          <a:lstStyle/>
          <a:p>
            <a:r>
              <a:rPr lang="en-GB" sz="6000" b="1" dirty="0">
                <a:effectLst>
                  <a:outerShdw sx="1000" sy="1000" algn="tl">
                    <a:srgbClr val="C0C0C0"/>
                  </a:outerShdw>
                </a:effectLst>
              </a:rPr>
              <a:t>Tackling adiposity</a:t>
            </a:r>
            <a:endParaRPr lang="en-GB" sz="3600" b="1" dirty="0">
              <a:solidFill>
                <a:schemeClr val="accent1"/>
              </a:solidFill>
              <a:effectLst>
                <a:outerShdw sx="1000" sy="1000" algn="tl">
                  <a:srgbClr val="C0C0C0"/>
                </a:outerShdw>
              </a:effectLst>
              <a:latin typeface="+mn-lt"/>
              <a:ea typeface="+mn-ea"/>
              <a:cs typeface="+mn-cs"/>
            </a:endParaRPr>
          </a:p>
        </p:txBody>
      </p:sp>
      <p:sp>
        <p:nvSpPr>
          <p:cNvPr id="27" name="TextBox 26"/>
          <p:cNvSpPr txBox="1"/>
          <p:nvPr/>
        </p:nvSpPr>
        <p:spPr bwMode="auto">
          <a:xfrm>
            <a:off x="3967372" y="5737698"/>
            <a:ext cx="4328160" cy="22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pPr marL="0" marR="0" lvl="0" indent="0" algn="ctr" defTabSz="1151971" rtl="0" eaLnBrk="1" fontAlgn="auto" latinLnBrk="0" hangingPunct="1">
              <a:lnSpc>
                <a:spcPct val="100000"/>
              </a:lnSpc>
              <a:spcBef>
                <a:spcPct val="20000"/>
              </a:spcBef>
              <a:spcAft>
                <a:spcPts val="0"/>
              </a:spcAft>
              <a:buClr>
                <a:srgbClr val="009FDA"/>
              </a:buClr>
              <a:buSzTx/>
              <a:buFontTx/>
              <a:buNone/>
              <a:tabLst/>
              <a:defRPr/>
            </a:pPr>
            <a:r>
              <a:rPr kumimoji="0" lang="en-GB" sz="1467" b="0" i="0" u="none" strike="noStrike" kern="1200" cap="none" spc="0" normalizeH="0" baseline="0" noProof="0" dirty="0">
                <a:ln>
                  <a:noFill/>
                </a:ln>
                <a:solidFill>
                  <a:srgbClr val="000000"/>
                </a:solidFill>
                <a:effectLst/>
                <a:uLnTx/>
                <a:uFillTx/>
                <a:latin typeface="Calibri"/>
                <a:ea typeface="+mn-ea"/>
                <a:cs typeface="Arial"/>
              </a:rPr>
              <a:t>Treatment intensification</a:t>
            </a:r>
            <a:endParaRPr kumimoji="0" lang="en-GB" sz="1600" b="0" i="0" u="none" strike="noStrike" kern="1200" cap="none" spc="0" normalizeH="0" baseline="0" noProof="0" dirty="0">
              <a:ln>
                <a:noFill/>
              </a:ln>
              <a:solidFill>
                <a:srgbClr val="000000"/>
              </a:solidFill>
              <a:effectLst/>
              <a:uLnTx/>
              <a:uFillTx/>
              <a:latin typeface="Calibri"/>
              <a:ea typeface="+mn-ea"/>
              <a:cs typeface="Arial"/>
            </a:endParaRPr>
          </a:p>
        </p:txBody>
      </p:sp>
      <p:sp>
        <p:nvSpPr>
          <p:cNvPr id="37" name="TextBox 36"/>
          <p:cNvSpPr txBox="1"/>
          <p:nvPr/>
        </p:nvSpPr>
        <p:spPr bwMode="auto">
          <a:xfrm>
            <a:off x="1129949" y="4753662"/>
            <a:ext cx="294640" cy="84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rtlCol="0">
            <a:noAutofit/>
          </a:bodyPr>
          <a:lstStyle/>
          <a:p>
            <a:pPr marL="0" marR="0" lvl="0" indent="0" algn="ctr" defTabSz="1151971" rtl="0" eaLnBrk="1" fontAlgn="auto" latinLnBrk="0" hangingPunct="1">
              <a:lnSpc>
                <a:spcPct val="100000"/>
              </a:lnSpc>
              <a:spcBef>
                <a:spcPct val="20000"/>
              </a:spcBef>
              <a:spcAft>
                <a:spcPts val="0"/>
              </a:spcAft>
              <a:buClr>
                <a:srgbClr val="009FDA"/>
              </a:buClr>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a:rPr>
              <a:t>Low </a:t>
            </a:r>
          </a:p>
        </p:txBody>
      </p:sp>
      <p:sp>
        <p:nvSpPr>
          <p:cNvPr id="41" name="TextBox 40"/>
          <p:cNvSpPr txBox="1"/>
          <p:nvPr/>
        </p:nvSpPr>
        <p:spPr bwMode="auto">
          <a:xfrm>
            <a:off x="836087" y="2799591"/>
            <a:ext cx="294640" cy="253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rtlCol="0">
            <a:noAutofit/>
          </a:bodyPr>
          <a:lstStyle/>
          <a:p>
            <a:pPr marL="0" marR="0" lvl="0" indent="0" algn="ctr" defTabSz="1151971" rtl="0" eaLnBrk="1" fontAlgn="auto" latinLnBrk="0" hangingPunct="1">
              <a:lnSpc>
                <a:spcPct val="100000"/>
              </a:lnSpc>
              <a:spcBef>
                <a:spcPct val="20000"/>
              </a:spcBef>
              <a:spcAft>
                <a:spcPts val="0"/>
              </a:spcAft>
              <a:buClr>
                <a:srgbClr val="009FDA"/>
              </a:buClr>
              <a:buSzTx/>
              <a:buFontTx/>
              <a:buNone/>
              <a:tabLst/>
              <a:defRPr/>
            </a:pPr>
            <a:r>
              <a:rPr kumimoji="0" lang="en-GB" sz="1467" b="0" i="0" u="none" strike="noStrike" kern="1200" cap="none" spc="0" normalizeH="0" baseline="0" noProof="0" dirty="0">
                <a:ln>
                  <a:noFill/>
                </a:ln>
                <a:solidFill>
                  <a:srgbClr val="000000"/>
                </a:solidFill>
                <a:effectLst/>
                <a:uLnTx/>
                <a:uFillTx/>
                <a:latin typeface="Calibri"/>
                <a:ea typeface="+mn-ea"/>
                <a:cs typeface="Arial"/>
              </a:rPr>
              <a:t>Mean weight loss</a:t>
            </a:r>
          </a:p>
        </p:txBody>
      </p:sp>
      <p:sp>
        <p:nvSpPr>
          <p:cNvPr id="57" name="TextBox 56"/>
          <p:cNvSpPr txBox="1"/>
          <p:nvPr/>
        </p:nvSpPr>
        <p:spPr bwMode="auto">
          <a:xfrm>
            <a:off x="1129949" y="2642223"/>
            <a:ext cx="294640" cy="84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rtlCol="0">
            <a:noAutofit/>
          </a:bodyPr>
          <a:lstStyle/>
          <a:p>
            <a:pPr marL="0" marR="0" lvl="0" indent="0" algn="ctr" defTabSz="1151971" rtl="0" eaLnBrk="1" fontAlgn="auto" latinLnBrk="0" hangingPunct="1">
              <a:lnSpc>
                <a:spcPct val="100000"/>
              </a:lnSpc>
              <a:spcBef>
                <a:spcPct val="20000"/>
              </a:spcBef>
              <a:spcAft>
                <a:spcPts val="0"/>
              </a:spcAft>
              <a:buClr>
                <a:srgbClr val="009FDA"/>
              </a:buClr>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a:rPr>
              <a:t>High</a:t>
            </a:r>
          </a:p>
        </p:txBody>
      </p:sp>
      <p:sp>
        <p:nvSpPr>
          <p:cNvPr id="58" name="TextBox 57"/>
          <p:cNvSpPr txBox="1"/>
          <p:nvPr/>
        </p:nvSpPr>
        <p:spPr bwMode="auto">
          <a:xfrm>
            <a:off x="1129949" y="3763598"/>
            <a:ext cx="294640" cy="84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rtlCol="0">
            <a:noAutofit/>
          </a:bodyPr>
          <a:lstStyle/>
          <a:p>
            <a:pPr marL="0" marR="0" lvl="0" indent="0" algn="ctr" defTabSz="1151971" rtl="0" eaLnBrk="1" fontAlgn="auto" latinLnBrk="0" hangingPunct="1">
              <a:lnSpc>
                <a:spcPct val="100000"/>
              </a:lnSpc>
              <a:spcBef>
                <a:spcPct val="20000"/>
              </a:spcBef>
              <a:spcAft>
                <a:spcPts val="0"/>
              </a:spcAft>
              <a:buClr>
                <a:srgbClr val="009FDA"/>
              </a:buClr>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a:rPr>
              <a:t>Medium</a:t>
            </a:r>
          </a:p>
        </p:txBody>
      </p:sp>
      <p:cxnSp>
        <p:nvCxnSpPr>
          <p:cNvPr id="4" name="Straight Arrow Connector 3"/>
          <p:cNvCxnSpPr/>
          <p:nvPr/>
        </p:nvCxnSpPr>
        <p:spPr>
          <a:xfrm flipV="1">
            <a:off x="1441843" y="2201556"/>
            <a:ext cx="9093887" cy="3393120"/>
          </a:xfrm>
          <a:prstGeom prst="straightConnector1">
            <a:avLst/>
          </a:prstGeom>
          <a:ln w="444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18587" y="5607872"/>
            <a:ext cx="9255164" cy="0"/>
          </a:xfrm>
          <a:prstGeom prst="straightConnector1">
            <a:avLst/>
          </a:prstGeom>
          <a:ln w="9525">
            <a:solidFill>
              <a:srgbClr val="86868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30592" y="2413011"/>
            <a:ext cx="0" cy="3202237"/>
          </a:xfrm>
          <a:prstGeom prst="straightConnector1">
            <a:avLst/>
          </a:prstGeom>
          <a:ln w="9525">
            <a:solidFill>
              <a:srgbClr val="868686"/>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1853669" y="5169959"/>
            <a:ext cx="336000" cy="335880"/>
          </a:xfrm>
          <a:prstGeom prst="ellipse">
            <a:avLst/>
          </a:prstGeom>
          <a:solidFill>
            <a:srgbClr val="002060"/>
          </a:solidFill>
          <a:ln w="25400"/>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Arial"/>
            </a:endParaRPr>
          </a:p>
        </p:txBody>
      </p:sp>
      <p:sp>
        <p:nvSpPr>
          <p:cNvPr id="59" name="Oval 58"/>
          <p:cNvSpPr>
            <a:spLocks noChangeAspect="1"/>
          </p:cNvSpPr>
          <p:nvPr/>
        </p:nvSpPr>
        <p:spPr>
          <a:xfrm>
            <a:off x="5975193" y="3612916"/>
            <a:ext cx="336000" cy="336000"/>
          </a:xfrm>
          <a:prstGeom prst="ellipse">
            <a:avLst/>
          </a:prstGeom>
          <a:solidFill>
            <a:srgbClr val="00B0F0"/>
          </a:solidFill>
          <a:ln w="25400"/>
          <a:effectLst>
            <a:outerShdw blurRad="50800" dist="127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Arial"/>
            </a:endParaRPr>
          </a:p>
        </p:txBody>
      </p:sp>
      <p:sp>
        <p:nvSpPr>
          <p:cNvPr id="62" name="Oval 61"/>
          <p:cNvSpPr>
            <a:spLocks noChangeAspect="1"/>
          </p:cNvSpPr>
          <p:nvPr/>
        </p:nvSpPr>
        <p:spPr>
          <a:xfrm>
            <a:off x="7863483" y="2897193"/>
            <a:ext cx="336000" cy="335880"/>
          </a:xfrm>
          <a:prstGeom prst="ellipse">
            <a:avLst/>
          </a:prstGeom>
          <a:solidFill>
            <a:srgbClr val="E64626"/>
          </a:solidFill>
          <a:ln w="25400"/>
          <a:effectLst>
            <a:outerShdw blurRad="50800" dist="127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Arial"/>
            </a:endParaRPr>
          </a:p>
        </p:txBody>
      </p:sp>
      <p:sp>
        <p:nvSpPr>
          <p:cNvPr id="49" name="Oval 48"/>
          <p:cNvSpPr>
            <a:spLocks noChangeAspect="1"/>
          </p:cNvSpPr>
          <p:nvPr/>
        </p:nvSpPr>
        <p:spPr>
          <a:xfrm>
            <a:off x="4210191" y="4286239"/>
            <a:ext cx="336000" cy="335880"/>
          </a:xfrm>
          <a:prstGeom prst="ellipse">
            <a:avLst/>
          </a:prstGeom>
          <a:solidFill>
            <a:schemeClr val="accent6">
              <a:lumMod val="75000"/>
            </a:schemeClr>
          </a:solidFill>
          <a:ln w="25400"/>
          <a:effectLst>
            <a:outerShdw blurRad="50800" dist="127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a:ea typeface="+mn-ea"/>
              <a:cs typeface="Arial"/>
            </a:endParaRPr>
          </a:p>
        </p:txBody>
      </p:sp>
      <p:sp>
        <p:nvSpPr>
          <p:cNvPr id="60" name="Rounded Rectangle 59"/>
          <p:cNvSpPr/>
          <p:nvPr/>
        </p:nvSpPr>
        <p:spPr>
          <a:xfrm>
            <a:off x="1775803" y="1706722"/>
            <a:ext cx="1703991" cy="590852"/>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Calibri"/>
                <a:ea typeface="+mn-ea"/>
                <a:cs typeface="Arial"/>
              </a:rPr>
              <a:t>BMI 25-26.9</a:t>
            </a:r>
          </a:p>
        </p:txBody>
      </p:sp>
      <p:sp>
        <p:nvSpPr>
          <p:cNvPr id="61" name="Rounded Rectangle 60"/>
          <p:cNvSpPr/>
          <p:nvPr/>
        </p:nvSpPr>
        <p:spPr>
          <a:xfrm>
            <a:off x="4210191" y="1539832"/>
            <a:ext cx="2511607" cy="892313"/>
          </a:xfrm>
          <a:prstGeom prst="round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Calibri"/>
                <a:ea typeface="+mn-ea"/>
                <a:cs typeface="Arial"/>
              </a:rPr>
              <a:t>BMI 27-29.9</a:t>
            </a:r>
            <a:endParaRPr kumimoji="0" lang="en-AU" sz="1200" b="0" i="0" u="none" strike="noStrike" kern="1200" cap="none" spc="0" normalizeH="0" baseline="0" noProof="0" dirty="0">
              <a:ln>
                <a:noFill/>
              </a:ln>
              <a:solidFill>
                <a:srgbClr val="000000"/>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Calibri"/>
                <a:ea typeface="+mn-ea"/>
                <a:cs typeface="Arial"/>
              </a:rPr>
              <a:t> with risk factors and/or comorbidities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Calibri"/>
                <a:ea typeface="+mn-ea"/>
                <a:cs typeface="Arial"/>
              </a:rPr>
              <a:t>BMI &gt; 30</a:t>
            </a:r>
          </a:p>
        </p:txBody>
      </p:sp>
      <p:sp>
        <p:nvSpPr>
          <p:cNvPr id="32" name="Content Placeholder 13"/>
          <p:cNvSpPr txBox="1">
            <a:spLocks/>
          </p:cNvSpPr>
          <p:nvPr/>
        </p:nvSpPr>
        <p:spPr>
          <a:xfrm>
            <a:off x="1129949" y="6028031"/>
            <a:ext cx="10006307" cy="332399"/>
          </a:xfrm>
          <a:prstGeom prst="rect">
            <a:avLst/>
          </a:prstGeom>
          <a:noFill/>
        </p:spPr>
        <p:txBody>
          <a:bodyPr wrap="square" lIns="0" tIns="0" rIns="0" bIns="0" rtlCol="0" anchor="ctr">
            <a:spAutoFit/>
          </a:bodyPr>
          <a:lstStyle>
            <a:defPPr>
              <a:defRPr lang="en-US"/>
            </a:defPPr>
            <a:lvl1pPr>
              <a:lnSpc>
                <a:spcPct val="90000"/>
              </a:lnSpc>
              <a:spcAft>
                <a:spcPts val="800"/>
              </a:spcAft>
              <a:defRPr sz="900">
                <a:solidFill>
                  <a:srgbClr val="636466"/>
                </a:solidFill>
              </a:defRPr>
            </a:lvl1p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AU" sz="1200" b="0" i="0" u="none" strike="noStrike" kern="1200" cap="none" spc="0" normalizeH="0" baseline="0" noProof="0" dirty="0" err="1">
                <a:ln>
                  <a:noFill/>
                </a:ln>
                <a:solidFill>
                  <a:srgbClr val="000000"/>
                </a:solidFill>
                <a:effectLst/>
                <a:uLnTx/>
                <a:uFillTx/>
                <a:latin typeface="Calibri"/>
                <a:ea typeface="+mn-ea"/>
                <a:cs typeface="Arial"/>
              </a:rPr>
              <a:t>Grima</a:t>
            </a:r>
            <a:r>
              <a:rPr kumimoji="0" lang="en-AU" sz="1200" b="0" i="0" u="none" strike="noStrike" kern="1200" cap="none" spc="0" normalizeH="0" baseline="0" noProof="0" dirty="0">
                <a:ln>
                  <a:noFill/>
                </a:ln>
                <a:solidFill>
                  <a:srgbClr val="000000"/>
                </a:solidFill>
                <a:effectLst/>
                <a:uLnTx/>
                <a:uFillTx/>
                <a:latin typeface="Calibri"/>
                <a:ea typeface="+mn-ea"/>
                <a:cs typeface="Arial"/>
              </a:rPr>
              <a:t> M and Dixon </a:t>
            </a:r>
            <a:r>
              <a:rPr kumimoji="0" lang="en-AU" sz="1200" b="0" i="0" u="none" strike="noStrike" kern="1200" cap="none" spc="0" normalizeH="0" baseline="0" noProof="0" dirty="0" err="1">
                <a:ln>
                  <a:noFill/>
                </a:ln>
                <a:solidFill>
                  <a:srgbClr val="000000"/>
                </a:solidFill>
                <a:effectLst/>
                <a:uLnTx/>
                <a:uFillTx/>
                <a:latin typeface="Calibri"/>
                <a:ea typeface="+mn-ea"/>
                <a:cs typeface="Arial"/>
              </a:rPr>
              <a:t>JB</a:t>
            </a:r>
            <a:r>
              <a:rPr kumimoji="0" lang="en-AU" sz="1200" b="0" i="0" u="none" strike="noStrike" kern="1200" cap="none" spc="0" normalizeH="0" baseline="0" noProof="0" dirty="0">
                <a:ln>
                  <a:noFill/>
                </a:ln>
                <a:solidFill>
                  <a:srgbClr val="000000"/>
                </a:solidFill>
                <a:effectLst/>
                <a:uLnTx/>
                <a:uFillTx/>
                <a:latin typeface="Calibri"/>
                <a:ea typeface="+mn-ea"/>
                <a:cs typeface="Arial"/>
              </a:rPr>
              <a:t> </a:t>
            </a:r>
            <a:r>
              <a:rPr kumimoji="0" lang="en-AU" sz="1200" b="0" i="0" u="none" strike="noStrike" kern="1200" cap="none" spc="0" normalizeH="0" baseline="0" noProof="0" dirty="0" err="1">
                <a:ln>
                  <a:noFill/>
                </a:ln>
                <a:solidFill>
                  <a:srgbClr val="000000"/>
                </a:solidFill>
                <a:effectLst/>
                <a:uLnTx/>
                <a:uFillTx/>
                <a:latin typeface="Calibri"/>
                <a:ea typeface="+mn-ea"/>
                <a:cs typeface="Arial"/>
              </a:rPr>
              <a:t>AFP</a:t>
            </a:r>
            <a:r>
              <a:rPr kumimoji="0" lang="en-AU" sz="1200" b="0" i="0" u="none" strike="noStrike" kern="1200" cap="none" spc="0" normalizeH="0" baseline="0" noProof="0" dirty="0">
                <a:ln>
                  <a:noFill/>
                </a:ln>
                <a:solidFill>
                  <a:srgbClr val="000000"/>
                </a:solidFill>
                <a:effectLst/>
                <a:uLnTx/>
                <a:uFillTx/>
                <a:latin typeface="Calibri"/>
                <a:ea typeface="+mn-ea"/>
                <a:cs typeface="Arial"/>
              </a:rPr>
              <a:t> 2013;42(8):532-41; National Health and Medical Research Council (2013) Clinical practice guidelines for the management of overweight and obesity in adults, adolescents and children in Australia. Melbourne: National Health and Medical Research Council.</a:t>
            </a:r>
          </a:p>
        </p:txBody>
      </p:sp>
      <p:sp>
        <p:nvSpPr>
          <p:cNvPr id="25" name="Rounded Rectangle 24"/>
          <p:cNvSpPr/>
          <p:nvPr/>
        </p:nvSpPr>
        <p:spPr>
          <a:xfrm>
            <a:off x="2047070" y="4852035"/>
            <a:ext cx="8182269" cy="508800"/>
          </a:xfrm>
          <a:prstGeom prst="roundRect">
            <a:avLst>
              <a:gd name="adj" fmla="val 0"/>
            </a:avLst>
          </a:prstGeom>
          <a:solidFill>
            <a:srgbClr val="002060"/>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6000" tIns="48000" rIns="96000" bIns="4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Arial"/>
                <a:sym typeface="Verdana"/>
              </a:rPr>
              <a:t>Lifestyle &amp; Behavioural changes: </a:t>
            </a:r>
            <a:r>
              <a:rPr kumimoji="0" lang="en-GB" sz="1200" b="0" i="0" u="none" strike="noStrike" kern="1200" cap="none" spc="0" normalizeH="0" baseline="0" noProof="0" dirty="0">
                <a:ln>
                  <a:noFill/>
                </a:ln>
                <a:solidFill>
                  <a:srgbClr val="FFFFFF"/>
                </a:solidFill>
                <a:effectLst/>
                <a:uLnTx/>
                <a:uFillTx/>
                <a:latin typeface="Calibri"/>
                <a:ea typeface="+mn-ea"/>
                <a:cs typeface="Arial"/>
                <a:sym typeface="Verdana"/>
              </a:rPr>
              <a:t>Healthy eating, physical activity and psychological intervention </a:t>
            </a:r>
          </a:p>
        </p:txBody>
      </p:sp>
      <p:sp>
        <p:nvSpPr>
          <p:cNvPr id="17" name="Rounded Rectangle 16"/>
          <p:cNvSpPr/>
          <p:nvPr/>
        </p:nvSpPr>
        <p:spPr>
          <a:xfrm>
            <a:off x="4390892" y="4044167"/>
            <a:ext cx="5838448" cy="410012"/>
          </a:xfrm>
          <a:prstGeom prst="roundRect">
            <a:avLst>
              <a:gd name="adj" fmla="val 0"/>
            </a:avLst>
          </a:prstGeom>
          <a:solidFill>
            <a:schemeClr val="accent6">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6000" rIns="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Arial"/>
              </a:rPr>
              <a:t>Reduced calorie diet/Very Low Energy diet</a:t>
            </a:r>
          </a:p>
        </p:txBody>
      </p:sp>
      <p:sp>
        <p:nvSpPr>
          <p:cNvPr id="48" name="Rounded Rectangle 47"/>
          <p:cNvSpPr/>
          <p:nvPr/>
        </p:nvSpPr>
        <p:spPr>
          <a:xfrm>
            <a:off x="6138205" y="3294586"/>
            <a:ext cx="4091135" cy="509661"/>
          </a:xfrm>
          <a:prstGeom prst="roundRect">
            <a:avLst>
              <a:gd name="adj" fmla="val 0"/>
            </a:avLst>
          </a:prstGeom>
          <a:solidFill>
            <a:srgbClr val="00B0F0"/>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6000" tIns="48000" rIns="96000" bIns="4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Arial"/>
                <a:sym typeface="Verdana"/>
              </a:rPr>
              <a:t>Anti-obesity medications </a:t>
            </a:r>
            <a:br>
              <a:rPr kumimoji="0" lang="en-GB" sz="1200" b="1" i="0" u="none" strike="noStrike" kern="1200" cap="none" spc="0" normalizeH="0" baseline="0" noProof="0" dirty="0">
                <a:ln>
                  <a:noFill/>
                </a:ln>
                <a:solidFill>
                  <a:srgbClr val="FFFFFF"/>
                </a:solidFill>
                <a:effectLst/>
                <a:uLnTx/>
                <a:uFillTx/>
                <a:latin typeface="Calibri"/>
                <a:ea typeface="+mn-ea"/>
                <a:cs typeface="Arial"/>
                <a:sym typeface="Verdana"/>
              </a:rPr>
            </a:br>
            <a:r>
              <a:rPr kumimoji="0" lang="en-GB" sz="1200" b="0" i="0" u="none" strike="noStrike" kern="1200" cap="none" spc="0" normalizeH="0" baseline="0" noProof="0" dirty="0">
                <a:ln>
                  <a:noFill/>
                </a:ln>
                <a:solidFill>
                  <a:srgbClr val="FFFFFF"/>
                </a:solidFill>
                <a:effectLst/>
                <a:uLnTx/>
                <a:uFillTx/>
                <a:latin typeface="Calibri"/>
                <a:ea typeface="+mn-ea"/>
                <a:cs typeface="Arial"/>
                <a:sym typeface="Verdana"/>
              </a:rPr>
              <a:t>with weight loss of 5–10%</a:t>
            </a:r>
          </a:p>
        </p:txBody>
      </p:sp>
      <p:sp>
        <p:nvSpPr>
          <p:cNvPr id="56" name="Rounded Rectangle 55"/>
          <p:cNvSpPr/>
          <p:nvPr/>
        </p:nvSpPr>
        <p:spPr>
          <a:xfrm>
            <a:off x="8042113" y="2670339"/>
            <a:ext cx="2199927" cy="422911"/>
          </a:xfrm>
          <a:prstGeom prst="roundRect">
            <a:avLst>
              <a:gd name="adj" fmla="val 0"/>
            </a:avLst>
          </a:prstGeom>
          <a:solidFill>
            <a:srgbClr val="E64626"/>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6000" tIns="48000" rIns="96000" bIns="4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Arial"/>
                <a:sym typeface="Verdana"/>
              </a:rPr>
              <a:t>Bariatric surgery</a:t>
            </a:r>
          </a:p>
        </p:txBody>
      </p:sp>
      <p:sp>
        <p:nvSpPr>
          <p:cNvPr id="34" name="Rounded Rectangle 33"/>
          <p:cNvSpPr/>
          <p:nvPr/>
        </p:nvSpPr>
        <p:spPr>
          <a:xfrm>
            <a:off x="7511053" y="1533858"/>
            <a:ext cx="2471625" cy="892313"/>
          </a:xfrm>
          <a:prstGeom prst="roundRect">
            <a:avLst>
              <a:gd name="adj" fmla="val 500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Calibri"/>
                <a:ea typeface="+mn-ea"/>
                <a:cs typeface="Arial"/>
              </a:rPr>
              <a:t>BMI 35-39.9</a:t>
            </a:r>
            <a:r>
              <a:rPr kumimoji="0" lang="en-AU" sz="1200" b="0" i="0" u="none" strike="noStrike" kern="1200" cap="none" spc="0" normalizeH="0" baseline="0" noProof="0" dirty="0">
                <a:ln>
                  <a:noFill/>
                </a:ln>
                <a:solidFill>
                  <a:srgbClr val="000000"/>
                </a:solidFill>
                <a:effectLst/>
                <a:uLnTx/>
                <a:uFillTx/>
                <a:latin typeface="Calibri"/>
                <a:ea typeface="+mn-ea"/>
                <a:cs typeface="Arial"/>
              </a:rPr>
              <a:t> </a:t>
            </a:r>
            <a:br>
              <a:rPr kumimoji="0" lang="en-AU" sz="1200" b="0" i="0" u="none" strike="noStrike" kern="1200" cap="none" spc="0" normalizeH="0" baseline="0" noProof="0" dirty="0">
                <a:ln>
                  <a:noFill/>
                </a:ln>
                <a:solidFill>
                  <a:srgbClr val="000000"/>
                </a:solidFill>
                <a:effectLst/>
                <a:uLnTx/>
                <a:uFillTx/>
                <a:latin typeface="Calibri"/>
                <a:ea typeface="+mn-ea"/>
                <a:cs typeface="Arial"/>
              </a:rPr>
            </a:br>
            <a:r>
              <a:rPr kumimoji="0" lang="en-AU" sz="1200" b="0" i="0" u="none" strike="noStrike" kern="1200" cap="none" spc="0" normalizeH="0" baseline="0" noProof="0" dirty="0">
                <a:ln>
                  <a:noFill/>
                </a:ln>
                <a:solidFill>
                  <a:srgbClr val="000000"/>
                </a:solidFill>
                <a:effectLst/>
                <a:uLnTx/>
                <a:uFillTx/>
                <a:latin typeface="Calibri"/>
                <a:ea typeface="+mn-ea"/>
                <a:cs typeface="Arial"/>
              </a:rPr>
              <a:t>with risk factors and/or comorbidities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Calibri"/>
                <a:ea typeface="+mn-ea"/>
                <a:cs typeface="Arial"/>
              </a:rPr>
              <a:t>BMI ≥40</a:t>
            </a:r>
          </a:p>
        </p:txBody>
      </p:sp>
    </p:spTree>
    <p:extLst>
      <p:ext uri="{BB962C8B-B14F-4D97-AF65-F5344CB8AC3E}">
        <p14:creationId xmlns:p14="http://schemas.microsoft.com/office/powerpoint/2010/main" val="131840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9513-AD79-FD9A-C065-ED5E3CBB467D}"/>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D52BE050-2D45-C981-8371-5CE219BEC33E}"/>
              </a:ext>
            </a:extLst>
          </p:cNvPr>
          <p:cNvGrpSpPr/>
          <p:nvPr/>
        </p:nvGrpSpPr>
        <p:grpSpPr>
          <a:xfrm>
            <a:off x="6804929" y="1187956"/>
            <a:ext cx="5147501" cy="3558901"/>
            <a:chOff x="4560218" y="1212543"/>
            <a:chExt cx="4266981" cy="3049059"/>
          </a:xfrm>
        </p:grpSpPr>
        <p:sp>
          <p:nvSpPr>
            <p:cNvPr id="16" name="Rectangle: Rounded Corners 15">
              <a:extLst>
                <a:ext uri="{FF2B5EF4-FFF2-40B4-BE49-F238E27FC236}">
                  <a16:creationId xmlns:a16="http://schemas.microsoft.com/office/drawing/2014/main" id="{C985388F-6A22-CA91-B2F5-B0D06B68EED3}"/>
                </a:ext>
              </a:extLst>
            </p:cNvPr>
            <p:cNvSpPr/>
            <p:nvPr/>
          </p:nvSpPr>
          <p:spPr>
            <a:xfrm>
              <a:off x="4560218" y="1212543"/>
              <a:ext cx="4266981" cy="3049059"/>
            </a:xfrm>
            <a:prstGeom prst="roundRect">
              <a:avLst>
                <a:gd name="adj" fmla="val 4839"/>
              </a:avLst>
            </a:prstGeom>
            <a:solidFill>
              <a:schemeClr val="lt1">
                <a:alpha val="80000"/>
              </a:schemeClr>
            </a:solidFill>
            <a:ln w="6350">
              <a:solidFill>
                <a:srgbClr val="C7C2BA"/>
              </a:solidFill>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1219170" rtl="0" eaLnBrk="1" fontAlgn="base" latinLnBrk="0" hangingPunct="1">
                <a:lnSpc>
                  <a:spcPct val="100000"/>
                </a:lnSpc>
                <a:spcBef>
                  <a:spcPct val="20000"/>
                </a:spcBef>
                <a:spcAft>
                  <a:spcPts val="800"/>
                </a:spcAft>
                <a:buClr>
                  <a:srgbClr val="001965"/>
                </a:buClr>
                <a:buSzTx/>
                <a:buFontTx/>
                <a:buNone/>
                <a:tabLst/>
                <a:defRPr/>
              </a:pPr>
              <a:endParaRPr kumimoji="0" lang="en-GB" sz="1600" b="0" i="0" u="none" strike="noStrike" kern="1200" cap="none" spc="0" normalizeH="0" baseline="0" noProof="0" dirty="0">
                <a:ln>
                  <a:noFill/>
                </a:ln>
                <a:solidFill>
                  <a:srgbClr val="001965"/>
                </a:solidFill>
                <a:effectLst/>
                <a:uLnTx/>
                <a:uFillTx/>
                <a:latin typeface="Verdana"/>
                <a:ea typeface="+mn-ea"/>
                <a:cs typeface="Arial"/>
              </a:endParaRPr>
            </a:p>
          </p:txBody>
        </p:sp>
        <p:sp>
          <p:nvSpPr>
            <p:cNvPr id="17" name="TextBox 16">
              <a:extLst>
                <a:ext uri="{FF2B5EF4-FFF2-40B4-BE49-F238E27FC236}">
                  <a16:creationId xmlns:a16="http://schemas.microsoft.com/office/drawing/2014/main" id="{B78857DA-212F-7E5E-FA7D-E48B7704B3DA}"/>
                </a:ext>
              </a:extLst>
            </p:cNvPr>
            <p:cNvSpPr txBox="1"/>
            <p:nvPr/>
          </p:nvSpPr>
          <p:spPr>
            <a:xfrm>
              <a:off x="4604564" y="1226666"/>
              <a:ext cx="4222635" cy="2900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1965"/>
                </a:solidFill>
                <a:effectLst/>
                <a:uLnTx/>
                <a:uFillTx/>
                <a:latin typeface="Verdana"/>
                <a:ea typeface="+mn-ea"/>
                <a:cs typeface="Arial" charset="0"/>
              </a:endParaRPr>
            </a:p>
          </p:txBody>
        </p:sp>
      </p:grpSp>
      <p:sp>
        <p:nvSpPr>
          <p:cNvPr id="3" name="Title 2">
            <a:extLst>
              <a:ext uri="{FF2B5EF4-FFF2-40B4-BE49-F238E27FC236}">
                <a16:creationId xmlns:a16="http://schemas.microsoft.com/office/drawing/2014/main" id="{8161CD6E-99B0-753F-8BA3-04BB878D957E}"/>
              </a:ext>
            </a:extLst>
          </p:cNvPr>
          <p:cNvSpPr>
            <a:spLocks noGrp="1"/>
          </p:cNvSpPr>
          <p:nvPr>
            <p:ph type="title"/>
          </p:nvPr>
        </p:nvSpPr>
        <p:spPr>
          <a:xfrm>
            <a:off x="605230" y="329447"/>
            <a:ext cx="11347200" cy="521883"/>
          </a:xfrm>
        </p:spPr>
        <p:txBody>
          <a:bodyPr/>
          <a:lstStyle/>
          <a:p>
            <a:pPr fontAlgn="auto">
              <a:spcBef>
                <a:spcPts val="0"/>
              </a:spcBef>
              <a:spcAft>
                <a:spcPts val="0"/>
              </a:spcAft>
              <a:defRPr/>
            </a:pPr>
            <a:r>
              <a:rPr lang="en-US" sz="4800" b="1" dirty="0">
                <a:solidFill>
                  <a:srgbClr val="FF0000"/>
                </a:solidFill>
                <a:effectLst/>
                <a:cs typeface="Arial" charset="0"/>
              </a:rPr>
              <a:t>Primary endpoint met for all doses</a:t>
            </a:r>
          </a:p>
        </p:txBody>
      </p:sp>
      <p:sp>
        <p:nvSpPr>
          <p:cNvPr id="4" name="Footer Placeholder 3">
            <a:extLst>
              <a:ext uri="{FF2B5EF4-FFF2-40B4-BE49-F238E27FC236}">
                <a16:creationId xmlns:a16="http://schemas.microsoft.com/office/drawing/2014/main" id="{343400F2-933B-F07D-4203-6EE379EA350E}"/>
              </a:ext>
            </a:extLst>
          </p:cNvPr>
          <p:cNvSpPr>
            <a:spLocks noGrp="1"/>
          </p:cNvSpPr>
          <p:nvPr>
            <p:ph type="ftr" sz="quarter" idx="3"/>
          </p:nvPr>
        </p:nvSpPr>
        <p:spPr>
          <a:xfrm>
            <a:off x="5749137" y="103818"/>
            <a:ext cx="3867151" cy="135467"/>
          </a:xfrm>
        </p:spPr>
        <p:txBody>
          <a:bodyPr/>
          <a:lstStyle/>
          <a:p>
            <a:pPr marL="0" marR="0" lvl="0" indent="0" algn="r" defTabSz="1171865" rtl="0" eaLnBrk="1" fontAlgn="auto" latinLnBrk="0" hangingPunct="1">
              <a:lnSpc>
                <a:spcPct val="100000"/>
              </a:lnSpc>
              <a:spcBef>
                <a:spcPct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pitchFamily="34" charset="0"/>
                <a:ea typeface="+mn-ea"/>
                <a:cs typeface="Arial"/>
              </a:rPr>
              <a:t>For internal use only</a:t>
            </a:r>
            <a:endParaRPr kumimoji="0" lang="en-GB" sz="800" b="0" i="0" u="none" strike="noStrike" kern="1200" cap="none" spc="0" normalizeH="0" baseline="0" noProof="0" dirty="0">
              <a:ln>
                <a:noFill/>
              </a:ln>
              <a:solidFill>
                <a:srgbClr val="FFFFFF"/>
              </a:solidFill>
              <a:effectLst/>
              <a:uLnTx/>
              <a:uFillTx/>
              <a:latin typeface="Calibri" pitchFamily="34" charset="0"/>
              <a:ea typeface="+mn-ea"/>
              <a:cs typeface="Arial"/>
            </a:endParaRPr>
          </a:p>
        </p:txBody>
      </p:sp>
      <p:sp>
        <p:nvSpPr>
          <p:cNvPr id="5" name="Slide Number Placeholder 4">
            <a:extLst>
              <a:ext uri="{FF2B5EF4-FFF2-40B4-BE49-F238E27FC236}">
                <a16:creationId xmlns:a16="http://schemas.microsoft.com/office/drawing/2014/main" id="{70FD27E1-C1F4-4B1C-982C-2EF238AFF27D}"/>
              </a:ext>
            </a:extLst>
          </p:cNvPr>
          <p:cNvSpPr>
            <a:spLocks noGrp="1"/>
          </p:cNvSpPr>
          <p:nvPr>
            <p:ph type="sldNum" sz="quarter" idx="4"/>
          </p:nvPr>
        </p:nvSpPr>
        <p:spPr>
          <a:xfrm>
            <a:off x="11538291" y="105342"/>
            <a:ext cx="416504" cy="135467"/>
          </a:xfrm>
        </p:spPr>
        <p:txBody>
          <a:bodyPr/>
          <a:lstStyle/>
          <a:p>
            <a:pPr marL="0" marR="0" lvl="0" indent="0" algn="r" defTabSz="1170488" rtl="0" eaLnBrk="1" fontAlgn="auto" latinLnBrk="0" hangingPunct="1">
              <a:lnSpc>
                <a:spcPct val="100000"/>
              </a:lnSpc>
              <a:spcBef>
                <a:spcPts val="0"/>
              </a:spcBef>
              <a:spcAft>
                <a:spcPts val="0"/>
              </a:spcAft>
              <a:buClrTx/>
              <a:buSzTx/>
              <a:buFontTx/>
              <a:buNone/>
              <a:tabLst/>
              <a:defRPr/>
            </a:pPr>
            <a:fld id="{4B01E8EF-57E8-4F85-90EB-163CEE512F88}" type="slidenum">
              <a:rPr kumimoji="0" lang="en-GB" sz="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a:rPr>
              <a:pPr marL="0" marR="0" lvl="0" indent="0" algn="r" defTabSz="1170488"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a:endParaRPr>
          </a:p>
        </p:txBody>
      </p:sp>
      <p:grpSp>
        <p:nvGrpSpPr>
          <p:cNvPr id="6" name="Group 5">
            <a:extLst>
              <a:ext uri="{FF2B5EF4-FFF2-40B4-BE49-F238E27FC236}">
                <a16:creationId xmlns:a16="http://schemas.microsoft.com/office/drawing/2014/main" id="{D38D8378-446C-CA1E-5814-F2CD4F4AE8DD}"/>
              </a:ext>
            </a:extLst>
          </p:cNvPr>
          <p:cNvGrpSpPr/>
          <p:nvPr/>
        </p:nvGrpSpPr>
        <p:grpSpPr>
          <a:xfrm>
            <a:off x="740988" y="1286680"/>
            <a:ext cx="5689308" cy="5067859"/>
            <a:chOff x="4560218" y="1212543"/>
            <a:chExt cx="4266981" cy="3049059"/>
          </a:xfrm>
        </p:grpSpPr>
        <p:sp>
          <p:nvSpPr>
            <p:cNvPr id="7" name="Rectangle: Rounded Corners 6">
              <a:extLst>
                <a:ext uri="{FF2B5EF4-FFF2-40B4-BE49-F238E27FC236}">
                  <a16:creationId xmlns:a16="http://schemas.microsoft.com/office/drawing/2014/main" id="{2D4D55FA-FA86-FAF7-B442-2E46E8BCDFB9}"/>
                </a:ext>
              </a:extLst>
            </p:cNvPr>
            <p:cNvSpPr/>
            <p:nvPr/>
          </p:nvSpPr>
          <p:spPr>
            <a:xfrm>
              <a:off x="4560218" y="1212543"/>
              <a:ext cx="4266981" cy="3049059"/>
            </a:xfrm>
            <a:prstGeom prst="roundRect">
              <a:avLst>
                <a:gd name="adj" fmla="val 4839"/>
              </a:avLst>
            </a:prstGeom>
            <a:solidFill>
              <a:schemeClr val="lt1">
                <a:alpha val="80000"/>
              </a:schemeClr>
            </a:solidFill>
            <a:ln w="6350">
              <a:solidFill>
                <a:srgbClr val="C7C2BA"/>
              </a:solidFill>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1219170" rtl="0" eaLnBrk="1" fontAlgn="base" latinLnBrk="0" hangingPunct="1">
                <a:lnSpc>
                  <a:spcPct val="100000"/>
                </a:lnSpc>
                <a:spcBef>
                  <a:spcPct val="20000"/>
                </a:spcBef>
                <a:spcAft>
                  <a:spcPts val="800"/>
                </a:spcAft>
                <a:buClr>
                  <a:srgbClr val="001965"/>
                </a:buClr>
                <a:buSzTx/>
                <a:buFontTx/>
                <a:buNone/>
                <a:tabLst/>
                <a:defRPr/>
              </a:pPr>
              <a:endParaRPr kumimoji="0" lang="en-GB" sz="1600" b="0" i="0" u="none" strike="noStrike" kern="1200" cap="none" spc="0" normalizeH="0" baseline="0" noProof="0" dirty="0">
                <a:ln>
                  <a:noFill/>
                </a:ln>
                <a:solidFill>
                  <a:srgbClr val="001965"/>
                </a:solidFill>
                <a:effectLst/>
                <a:uLnTx/>
                <a:uFillTx/>
                <a:latin typeface="Verdana"/>
                <a:ea typeface="+mn-ea"/>
                <a:cs typeface="Arial"/>
              </a:endParaRPr>
            </a:p>
          </p:txBody>
        </p:sp>
        <p:sp>
          <p:nvSpPr>
            <p:cNvPr id="8" name="TextBox 7">
              <a:extLst>
                <a:ext uri="{FF2B5EF4-FFF2-40B4-BE49-F238E27FC236}">
                  <a16:creationId xmlns:a16="http://schemas.microsoft.com/office/drawing/2014/main" id="{4E67E3E8-7527-B462-B34B-1E47CCA49173}"/>
                </a:ext>
              </a:extLst>
            </p:cNvPr>
            <p:cNvSpPr txBox="1"/>
            <p:nvPr/>
          </p:nvSpPr>
          <p:spPr>
            <a:xfrm>
              <a:off x="4604564" y="1226666"/>
              <a:ext cx="4222635" cy="20369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1965"/>
                </a:solidFill>
                <a:effectLst/>
                <a:uLnTx/>
                <a:uFillTx/>
                <a:latin typeface="Verdana"/>
                <a:ea typeface="+mn-ea"/>
                <a:cs typeface="Arial" charset="0"/>
              </a:endParaRPr>
            </a:p>
          </p:txBody>
        </p:sp>
      </p:grpSp>
      <p:pic>
        <p:nvPicPr>
          <p:cNvPr id="9" name="Picture 8">
            <a:extLst>
              <a:ext uri="{FF2B5EF4-FFF2-40B4-BE49-F238E27FC236}">
                <a16:creationId xmlns:a16="http://schemas.microsoft.com/office/drawing/2014/main" id="{E6D0F760-C849-3889-650E-2B1DD36B2DF4}"/>
              </a:ext>
            </a:extLst>
          </p:cNvPr>
          <p:cNvPicPr>
            <a:picLocks noChangeAspect="1"/>
          </p:cNvPicPr>
          <p:nvPr/>
        </p:nvPicPr>
        <p:blipFill>
          <a:blip r:embed="rId2"/>
          <a:stretch>
            <a:fillRect/>
          </a:stretch>
        </p:blipFill>
        <p:spPr>
          <a:xfrm>
            <a:off x="1233025" y="2695082"/>
            <a:ext cx="4899073" cy="3840000"/>
          </a:xfrm>
          <a:prstGeom prst="rect">
            <a:avLst/>
          </a:prstGeom>
        </p:spPr>
      </p:pic>
      <p:sp>
        <p:nvSpPr>
          <p:cNvPr id="10" name="TextBox 9">
            <a:extLst>
              <a:ext uri="{FF2B5EF4-FFF2-40B4-BE49-F238E27FC236}">
                <a16:creationId xmlns:a16="http://schemas.microsoft.com/office/drawing/2014/main" id="{A7E110D9-06F0-883D-F29D-384B121B6481}"/>
              </a:ext>
            </a:extLst>
          </p:cNvPr>
          <p:cNvSpPr txBox="1"/>
          <p:nvPr/>
        </p:nvSpPr>
        <p:spPr>
          <a:xfrm>
            <a:off x="7128138" y="1442167"/>
            <a:ext cx="4596520" cy="2554545"/>
          </a:xfrm>
          <a:prstGeom prst="rect">
            <a:avLst/>
          </a:prstGeom>
          <a:ln w="6350" cap="rnd">
            <a:noFill/>
            <a:round/>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Arial"/>
              </a:rPr>
              <a:t>The primary endpoint of resolution of SH with no worsening in liver fibrosis was met for all doses of </a:t>
            </a:r>
            <a:r>
              <a:rPr kumimoji="0" lang="en-GB" sz="1600" b="0" i="0" u="none" strike="noStrike" kern="1200" cap="none" spc="0" normalizeH="0" baseline="0" noProof="0" dirty="0" err="1">
                <a:ln>
                  <a:noFill/>
                </a:ln>
                <a:solidFill>
                  <a:srgbClr val="000000"/>
                </a:solidFill>
                <a:effectLst/>
                <a:uLnTx/>
                <a:uFillTx/>
                <a:latin typeface="Calibri"/>
                <a:ea typeface="+mn-ea"/>
                <a:cs typeface="Arial"/>
              </a:rPr>
              <a:t>semaglutide</a:t>
            </a:r>
            <a:r>
              <a:rPr kumimoji="0" lang="en-GB" sz="1600" b="0" i="0" u="none" strike="noStrike" kern="1200" cap="none" spc="0" normalizeH="0" baseline="0" noProof="0" dirty="0">
                <a:ln>
                  <a:noFill/>
                </a:ln>
                <a:solidFill>
                  <a:srgbClr val="000000"/>
                </a:solidFill>
                <a:effectLst/>
                <a:uLnTx/>
                <a:uFillTx/>
                <a:latin typeface="Calibri"/>
                <a:ea typeface="+mn-ea"/>
                <a:cs typeface="Arial"/>
              </a:rPr>
              <a:t> compared to placebo.</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Arial"/>
            </a:endParaRP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a:ea typeface="+mn-ea"/>
                <a:cs typeface="Arial"/>
              </a:rPr>
              <a:t>33 of 56 (59%) of patients on </a:t>
            </a:r>
            <a:r>
              <a:rPr kumimoji="0" lang="en-GB" sz="1600" b="0" i="0" u="none" strike="noStrike" kern="1200" cap="none" spc="0" normalizeH="0" baseline="0" noProof="0" dirty="0" err="1">
                <a:ln>
                  <a:noFill/>
                </a:ln>
                <a:solidFill>
                  <a:srgbClr val="000000"/>
                </a:solidFill>
                <a:effectLst/>
                <a:uLnTx/>
                <a:uFillTx/>
                <a:latin typeface="Calibri"/>
                <a:ea typeface="+mn-ea"/>
                <a:cs typeface="Arial"/>
              </a:rPr>
              <a:t>semaglutide</a:t>
            </a:r>
            <a:r>
              <a:rPr kumimoji="0" lang="en-GB" sz="1600" b="0" i="0" u="none" strike="noStrike" kern="1200" cap="none" spc="0" normalizeH="0" baseline="0" noProof="0" dirty="0">
                <a:ln>
                  <a:noFill/>
                </a:ln>
                <a:solidFill>
                  <a:srgbClr val="000000"/>
                </a:solidFill>
                <a:effectLst/>
                <a:uLnTx/>
                <a:uFillTx/>
                <a:latin typeface="Calibri"/>
                <a:ea typeface="+mn-ea"/>
                <a:cs typeface="Arial"/>
              </a:rPr>
              <a:t> 0.4mg OD achieved resolution of NASH with no worsening in liver fibrosis compared to 10 of 58 (17%) in the placebo group </a:t>
            </a: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Calibri"/>
              <a:ea typeface="+mn-ea"/>
              <a:cs typeface="Arial"/>
            </a:endParaRPr>
          </a:p>
          <a:p>
            <a:pPr marL="228594"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a:ea typeface="+mn-ea"/>
                <a:cs typeface="Arial"/>
              </a:rPr>
              <a:t>The difference was statistically significant p&lt;0.001 </a:t>
            </a:r>
          </a:p>
        </p:txBody>
      </p:sp>
      <p:sp>
        <p:nvSpPr>
          <p:cNvPr id="12" name="Content Placeholder 2">
            <a:extLst>
              <a:ext uri="{FF2B5EF4-FFF2-40B4-BE49-F238E27FC236}">
                <a16:creationId xmlns:a16="http://schemas.microsoft.com/office/drawing/2014/main" id="{473E9BF8-5B84-354B-5F71-85C58620D025}"/>
              </a:ext>
            </a:extLst>
          </p:cNvPr>
          <p:cNvSpPr txBox="1">
            <a:spLocks/>
          </p:cNvSpPr>
          <p:nvPr/>
        </p:nvSpPr>
        <p:spPr>
          <a:xfrm>
            <a:off x="943253" y="1363916"/>
            <a:ext cx="5098679" cy="1100540"/>
          </a:xfrm>
          <a:prstGeom prst="rect">
            <a:avLst/>
          </a:prstGeom>
        </p:spPr>
        <p:txBody>
          <a:bodyPr>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1" kern="1200">
                <a:solidFill>
                  <a:schemeClr val="accent1"/>
                </a:solidFill>
                <a:latin typeface="+mn-lt"/>
                <a:ea typeface="+mn-ea"/>
                <a:cs typeface="+mn-cs"/>
              </a:defRPr>
            </a:lvl6pPr>
            <a:lvl7pPr marL="0" indent="0" algn="l" defTabSz="914400" rtl="0" eaLnBrk="1" latinLnBrk="0" hangingPunct="1">
              <a:spcBef>
                <a:spcPct val="20000"/>
              </a:spcBef>
              <a:spcAft>
                <a:spcPts val="0"/>
              </a:spcAft>
              <a:buFont typeface="Arial" panose="020B0604020202020204" pitchFamily="34" charset="0"/>
              <a:buChar char="​"/>
              <a:defRPr sz="1800" kern="1200">
                <a:solidFill>
                  <a:schemeClr val="accent2"/>
                </a:solidFill>
                <a:latin typeface="+mn-lt"/>
                <a:ea typeface="+mn-ea"/>
                <a:cs typeface="+mn-cs"/>
              </a:defRPr>
            </a:lvl7pPr>
            <a:lvl8pPr marL="268288" indent="-268288" algn="l" defTabSz="914400" rtl="0" eaLnBrk="1" latinLnBrk="0" hangingPunct="1">
              <a:spcBef>
                <a:spcPct val="20000"/>
              </a:spcBef>
              <a:spcAft>
                <a:spcPts val="0"/>
              </a:spcAft>
              <a:buClr>
                <a:schemeClr val="tx2"/>
              </a:buClr>
              <a:buSzPct val="80000"/>
              <a:buFont typeface="+mj-lt"/>
              <a:buAutoNum type="arabicParenR"/>
              <a:defRPr sz="1600" kern="1200">
                <a:solidFill>
                  <a:schemeClr val="accent2"/>
                </a:solidFill>
                <a:latin typeface="+mn-lt"/>
                <a:ea typeface="+mn-ea"/>
                <a:cs typeface="+mn-cs"/>
              </a:defRPr>
            </a:lvl8pPr>
            <a:lvl9pPr marL="538163" indent="-269875" algn="l" defTabSz="914400" rtl="0" eaLnBrk="1" latinLnBrk="0" hangingPunct="1">
              <a:spcBef>
                <a:spcPts val="384"/>
              </a:spcBef>
              <a:spcAft>
                <a:spcPts val="0"/>
              </a:spcAft>
              <a:buClr>
                <a:schemeClr val="accent2"/>
              </a:buClr>
              <a:buSzPct val="80000"/>
              <a:buFont typeface="+mj-lt"/>
              <a:buAutoNum type="alphaLcParenR"/>
              <a:defRPr sz="1400" kern="1200">
                <a:solidFill>
                  <a:schemeClr val="accent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0000"/>
              </a:buClr>
              <a:buSzTx/>
              <a:buFont typeface="Verdana" pitchFamily="34" charset="0"/>
              <a:buNone/>
              <a:tabLst/>
              <a:defRPr/>
            </a:pPr>
            <a:r>
              <a:rPr kumimoji="0" lang="en-GB" sz="1467" b="1" i="0" u="none" strike="noStrike" kern="1200" cap="none" spc="0" normalizeH="0" baseline="0" noProof="0" dirty="0">
                <a:ln>
                  <a:noFill/>
                </a:ln>
                <a:solidFill>
                  <a:srgbClr val="001965"/>
                </a:solidFill>
                <a:effectLst/>
                <a:uLnTx/>
                <a:uFillTx/>
                <a:latin typeface="Calibri"/>
                <a:ea typeface="+mn-ea"/>
                <a:cs typeface="Arial"/>
              </a:rPr>
              <a:t>Primary endpoint: </a:t>
            </a:r>
          </a:p>
          <a:p>
            <a:pPr marL="0" marR="0" lvl="0" indent="0" algn="l" defTabSz="914400" rtl="0" eaLnBrk="1" fontAlgn="base" latinLnBrk="0" hangingPunct="1">
              <a:lnSpc>
                <a:spcPct val="100000"/>
              </a:lnSpc>
              <a:spcBef>
                <a:spcPts val="0"/>
              </a:spcBef>
              <a:spcAft>
                <a:spcPct val="0"/>
              </a:spcAft>
              <a:buClr>
                <a:srgbClr val="000000"/>
              </a:buClr>
              <a:buSzTx/>
              <a:buFont typeface="Verdana" pitchFamily="34" charset="0"/>
              <a:buNone/>
              <a:tabLst/>
              <a:defRPr/>
            </a:pPr>
            <a:r>
              <a:rPr kumimoji="0" lang="en-GB" sz="1467" b="0" i="0" u="none" strike="noStrike" kern="1200" cap="none" spc="0" normalizeH="0" baseline="0" noProof="0" dirty="0">
                <a:ln>
                  <a:noFill/>
                </a:ln>
                <a:solidFill>
                  <a:srgbClr val="001965"/>
                </a:solidFill>
                <a:effectLst/>
                <a:uLnTx/>
                <a:uFillTx/>
                <a:latin typeface="Calibri"/>
                <a:ea typeface="+mn-ea"/>
                <a:cs typeface="Arial"/>
              </a:rPr>
              <a:t>Resolution of steatohepatitis with no worsening in liver fibrosis</a:t>
            </a:r>
            <a:endParaRPr kumimoji="0" lang="en-GB" sz="1467" b="1" i="0" u="none" strike="noStrike" kern="1200" cap="none" spc="0" normalizeH="0" baseline="0" noProof="0" dirty="0">
              <a:ln>
                <a:noFill/>
              </a:ln>
              <a:solidFill>
                <a:srgbClr val="001965"/>
              </a:solidFill>
              <a:effectLst/>
              <a:uLnTx/>
              <a:uFillTx/>
              <a:latin typeface="Calibri"/>
              <a:ea typeface="+mn-ea"/>
              <a:cs typeface="Arial"/>
            </a:endParaRPr>
          </a:p>
          <a:p>
            <a:pPr marL="0" marR="0" lvl="0" indent="0" algn="l" defTabSz="914400" rtl="0" eaLnBrk="1" fontAlgn="auto" latinLnBrk="0" hangingPunct="1">
              <a:lnSpc>
                <a:spcPct val="100000"/>
              </a:lnSpc>
              <a:spcBef>
                <a:spcPct val="20000"/>
              </a:spcBef>
              <a:spcAft>
                <a:spcPts val="0"/>
              </a:spcAft>
              <a:buClr>
                <a:srgbClr val="4F81BD"/>
              </a:buClr>
              <a:buSzTx/>
              <a:buFont typeface="Verdana" pitchFamily="34" charset="0"/>
              <a:buNone/>
              <a:tabLst/>
              <a:defRPr/>
            </a:pPr>
            <a:endParaRPr kumimoji="0" lang="en-GB" sz="1333" b="0" i="0" u="none" strike="noStrike" kern="1200" cap="none" spc="0" normalizeH="0" baseline="0" noProof="0" dirty="0">
              <a:ln>
                <a:noFill/>
              </a:ln>
              <a:solidFill>
                <a:srgbClr val="C0504D"/>
              </a:solidFill>
              <a:effectLst/>
              <a:uLnTx/>
              <a:uFillTx/>
              <a:latin typeface="Calibri"/>
              <a:ea typeface="+mn-ea"/>
              <a:cs typeface="Arial"/>
            </a:endParaRPr>
          </a:p>
        </p:txBody>
      </p:sp>
      <p:sp>
        <p:nvSpPr>
          <p:cNvPr id="2" name="Rectangle 1">
            <a:extLst>
              <a:ext uri="{FF2B5EF4-FFF2-40B4-BE49-F238E27FC236}">
                <a16:creationId xmlns:a16="http://schemas.microsoft.com/office/drawing/2014/main" id="{C47BE031-430D-B425-E8E2-48C3EB1A7B51}"/>
              </a:ext>
            </a:extLst>
          </p:cNvPr>
          <p:cNvSpPr/>
          <p:nvPr/>
        </p:nvSpPr>
        <p:spPr>
          <a:xfrm>
            <a:off x="1081694" y="6504315"/>
            <a:ext cx="6046444" cy="256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Verdana" pitchFamily="34" charset="0"/>
                <a:ea typeface="+mn-ea"/>
                <a:cs typeface="Arial" pitchFamily="34" charset="0"/>
              </a:rPr>
              <a:t>Source: </a:t>
            </a:r>
            <a:r>
              <a:rPr kumimoji="0" lang="en-US" sz="1067" b="0" i="0" u="none" strike="noStrike" kern="1200" cap="none" spc="0" normalizeH="0" baseline="0" noProof="0" dirty="0" err="1">
                <a:ln>
                  <a:noFill/>
                </a:ln>
                <a:solidFill>
                  <a:srgbClr val="FFFFFF"/>
                </a:solidFill>
                <a:effectLst/>
                <a:uLnTx/>
                <a:uFillTx/>
                <a:latin typeface="Verdana" pitchFamily="34" charset="0"/>
                <a:ea typeface="+mn-ea"/>
                <a:cs typeface="Arial" pitchFamily="34" charset="0"/>
              </a:rPr>
              <a:t>Sema</a:t>
            </a:r>
            <a:r>
              <a:rPr kumimoji="0" lang="en-US" sz="1067" b="0" i="0" u="none" strike="noStrike" kern="1200" cap="none" spc="0" normalizeH="0" baseline="0" noProof="0" dirty="0">
                <a:ln>
                  <a:noFill/>
                </a:ln>
                <a:solidFill>
                  <a:srgbClr val="FFFFFF"/>
                </a:solidFill>
                <a:effectLst/>
                <a:uLnTx/>
                <a:uFillTx/>
                <a:latin typeface="Verdana" pitchFamily="34" charset="0"/>
                <a:ea typeface="+mn-ea"/>
                <a:cs typeface="Arial" pitchFamily="34" charset="0"/>
              </a:rPr>
              <a:t> NASH (NN9931-4296)</a:t>
            </a:r>
            <a:endParaRPr kumimoji="0" lang="en-GB" sz="2400" b="0" i="0" u="none" strike="noStrike" kern="1200" cap="none" spc="0" normalizeH="0" baseline="0" noProof="0" dirty="0">
              <a:ln>
                <a:noFill/>
              </a:ln>
              <a:solidFill>
                <a:srgbClr val="FFFFFF"/>
              </a:solidFill>
              <a:effectLst/>
              <a:uLnTx/>
              <a:uFillTx/>
              <a:latin typeface="Calibri"/>
              <a:ea typeface="+mn-ea"/>
              <a:cs typeface="Arial"/>
            </a:endParaRPr>
          </a:p>
        </p:txBody>
      </p:sp>
      <p:sp>
        <p:nvSpPr>
          <p:cNvPr id="11" name="TextBox 10">
            <a:extLst>
              <a:ext uri="{FF2B5EF4-FFF2-40B4-BE49-F238E27FC236}">
                <a16:creationId xmlns:a16="http://schemas.microsoft.com/office/drawing/2014/main" id="{ED425872-1711-6E1C-3C9F-D29E5B81AE44}"/>
              </a:ext>
            </a:extLst>
          </p:cNvPr>
          <p:cNvSpPr txBox="1"/>
          <p:nvPr/>
        </p:nvSpPr>
        <p:spPr>
          <a:xfrm>
            <a:off x="3691668" y="2113333"/>
            <a:ext cx="2738627" cy="5438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67" b="0" i="0" u="none" strike="noStrike" kern="1200" cap="none" spc="0" normalizeH="0" baseline="0" noProof="0" dirty="0">
                <a:ln>
                  <a:noFill/>
                </a:ln>
                <a:solidFill>
                  <a:srgbClr val="000000"/>
                </a:solidFill>
                <a:effectLst/>
                <a:uLnTx/>
                <a:uFillTx/>
                <a:latin typeface="Calibri"/>
                <a:ea typeface="+mn-ea"/>
                <a:cs typeface="Arial"/>
              </a:rPr>
              <a:t>n=230 </a:t>
            </a:r>
            <a:r>
              <a:rPr kumimoji="0" lang="en-GB" sz="1467" b="0" i="0" u="none" strike="noStrike" kern="1200" cap="none" spc="0" normalizeH="0" baseline="0" noProof="0" dirty="0">
                <a:ln>
                  <a:noFill/>
                </a:ln>
                <a:solidFill>
                  <a:srgbClr val="000000"/>
                </a:solidFill>
                <a:effectLst/>
                <a:uLnTx/>
                <a:uFillTx/>
                <a:latin typeface="Calibri"/>
                <a:ea typeface="+mn-ea"/>
                <a:cs typeface="Arial"/>
              </a:rPr>
              <a:t>with fibrosis stage 2 or 3 at baseline</a:t>
            </a:r>
            <a:r>
              <a:rPr kumimoji="0" lang="da-DK" sz="1467" b="0" i="0" u="none" strike="noStrike" kern="1200" cap="none" spc="0" normalizeH="0" baseline="0" noProof="0" dirty="0">
                <a:ln>
                  <a:noFill/>
                </a:ln>
                <a:solidFill>
                  <a:srgbClr val="000000"/>
                </a:solidFill>
                <a:effectLst/>
                <a:uLnTx/>
                <a:uFillTx/>
                <a:latin typeface="Calibri"/>
                <a:ea typeface="+mn-ea"/>
                <a:cs typeface="Arial"/>
              </a:rPr>
              <a:t> </a:t>
            </a:r>
            <a:endParaRPr kumimoji="0" lang="en-GB" sz="1467" b="0" i="0" u="none" strike="noStrike" kern="1200" cap="none" spc="0" normalizeH="0" baseline="0" noProof="0" dirty="0">
              <a:ln>
                <a:noFill/>
              </a:ln>
              <a:solidFill>
                <a:srgbClr val="000000"/>
              </a:solidFill>
              <a:effectLst/>
              <a:uLnTx/>
              <a:uFillTx/>
              <a:latin typeface="Calibri"/>
              <a:ea typeface="+mn-ea"/>
              <a:cs typeface="Arial"/>
            </a:endParaRPr>
          </a:p>
        </p:txBody>
      </p:sp>
    </p:spTree>
    <p:extLst>
      <p:ext uri="{BB962C8B-B14F-4D97-AF65-F5344CB8AC3E}">
        <p14:creationId xmlns:p14="http://schemas.microsoft.com/office/powerpoint/2010/main" val="20421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390431827460432","enableDocumentContentUpdater":true,"version":"1.1"}]]></TemplafySlideTemplate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SlideTemplateConfiguration><![CDATA[{"documentContentValidatorConfiguration":{"enableDocumentContentValidator":false,"documentContentValidatorVersion":0},"elementsMetadata":[],"slideId":"637390431827460432","enableDocumentContentUpdater":true,"version":"1.1"}]]></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390431827460432","enableDocumentContentUpdater":true,"version":"1.1"}]]></TemplafySlideTemplateConfiguration>
</file>

<file path=customXml/item6.xml><?xml version="1.0" encoding="utf-8"?>
<TemplafySlideTemplateConfiguration><![CDATA[{"documentContentValidatorConfiguration":{"enableDocumentContentValidator":false,"documentContentValidatorVersion":0},"elementsMetadata":[],"slideId":"637390431827460432","enableDocumentContentUpdater":true,"version":"1.1"}]]></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Document" ma:contentTypeID="0x010100B8215128D930024C8350D31D569D7590" ma:contentTypeVersion="15" ma:contentTypeDescription="Create a new document." ma:contentTypeScope="" ma:versionID="65fad055980fc1cb7c744050f4670705">
  <xsd:schema xmlns:xsd="http://www.w3.org/2001/XMLSchema" xmlns:xs="http://www.w3.org/2001/XMLSchema" xmlns:p="http://schemas.microsoft.com/office/2006/metadata/properties" xmlns:ns2="73ffeabb-ffef-4fde-ab12-402442495ae8" xmlns:ns3="04cadbda-f857-4e6e-8467-0a14e6cfa1f4" targetNamespace="http://schemas.microsoft.com/office/2006/metadata/properties" ma:root="true" ma:fieldsID="6f8c3c6cce05f8014756d78f8400ac3b" ns2:_="" ns3:_="">
    <xsd:import namespace="73ffeabb-ffef-4fde-ab12-402442495ae8"/>
    <xsd:import namespace="04cadbda-f857-4e6e-8467-0a14e6cfa1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feabb-ffef-4fde-ab12-402442495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c7de080-d2c9-4c65-9623-191d304c216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cadbda-f857-4e6e-8467-0a14e6cfa1f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0aa2e80-4eee-438f-9826-a683a203e212}" ma:internalName="TaxCatchAll" ma:showField="CatchAllData" ma:web="04cadbda-f857-4e6e-8467-0a14e6cfa1f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85189-84CA-4B78-833F-A8F283D5EA03}">
  <ds:schemaRefs/>
</ds:datastoreItem>
</file>

<file path=customXml/itemProps10.xml><?xml version="1.0" encoding="utf-8"?>
<ds:datastoreItem xmlns:ds="http://schemas.openxmlformats.org/officeDocument/2006/customXml" ds:itemID="{6C1FBD39-6D41-42BF-B4D0-057E7B5AE8DC}"/>
</file>

<file path=customXml/itemProps2.xml><?xml version="1.0" encoding="utf-8"?>
<ds:datastoreItem xmlns:ds="http://schemas.openxmlformats.org/officeDocument/2006/customXml" ds:itemID="{5C889163-DB4B-4674-BE3E-BCA73E86F314}">
  <ds:schemaRefs/>
</ds:datastoreItem>
</file>

<file path=customXml/itemProps3.xml><?xml version="1.0" encoding="utf-8"?>
<ds:datastoreItem xmlns:ds="http://schemas.openxmlformats.org/officeDocument/2006/customXml" ds:itemID="{1800B2FA-D116-4801-91A4-6F340E3662BA}">
  <ds:schemaRefs/>
</ds:datastoreItem>
</file>

<file path=customXml/itemProps4.xml><?xml version="1.0" encoding="utf-8"?>
<ds:datastoreItem xmlns:ds="http://schemas.openxmlformats.org/officeDocument/2006/customXml" ds:itemID="{53D48723-A466-4C92-AD06-F294C0B0FCB3}">
  <ds:schemaRefs/>
</ds:datastoreItem>
</file>

<file path=customXml/itemProps5.xml><?xml version="1.0" encoding="utf-8"?>
<ds:datastoreItem xmlns:ds="http://schemas.openxmlformats.org/officeDocument/2006/customXml" ds:itemID="{776EC445-0D8C-4EAB-920D-1C8BAFC68D75}">
  <ds:schemaRefs/>
</ds:datastoreItem>
</file>

<file path=customXml/itemProps6.xml><?xml version="1.0" encoding="utf-8"?>
<ds:datastoreItem xmlns:ds="http://schemas.openxmlformats.org/officeDocument/2006/customXml" ds:itemID="{BA2C49D8-DE28-41FC-A0A9-2CFB0F54F886}">
  <ds:schemaRefs/>
</ds:datastoreItem>
</file>

<file path=customXml/itemProps7.xml><?xml version="1.0" encoding="utf-8"?>
<ds:datastoreItem xmlns:ds="http://schemas.openxmlformats.org/officeDocument/2006/customXml" ds:itemID="{1C73CA05-B271-4DCD-8AD9-F119A07C5BAA}">
  <ds:schemaRefs/>
</ds:datastoreItem>
</file>

<file path=customXml/itemProps8.xml><?xml version="1.0" encoding="utf-8"?>
<ds:datastoreItem xmlns:ds="http://schemas.openxmlformats.org/officeDocument/2006/customXml" ds:itemID="{E5B2F0C8-7461-4268-B0D8-9E699CAD6BE5}">
  <ds:schemaRefs/>
</ds:datastoreItem>
</file>

<file path=customXml/itemProps9.xml><?xml version="1.0" encoding="utf-8"?>
<ds:datastoreItem xmlns:ds="http://schemas.openxmlformats.org/officeDocument/2006/customXml" ds:itemID="{F7BC1AEE-3989-46C9-9C3B-F0340A91B439}"/>
</file>

<file path=docProps/app.xml><?xml version="1.0" encoding="utf-8"?>
<Properties xmlns="http://schemas.openxmlformats.org/officeDocument/2006/extended-properties" xmlns:vt="http://schemas.openxmlformats.org/officeDocument/2006/docPropsVTypes">
  <TotalTime>11395</TotalTime>
  <Words>1901</Words>
  <Application>Microsoft Macintosh PowerPoint</Application>
  <PresentationFormat>Widescreen</PresentationFormat>
  <Paragraphs>289</Paragraphs>
  <Slides>19</Slides>
  <Notes>9</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6" baseType="lpstr">
      <vt:lpstr>ＭＳ Ｐゴシック</vt:lpstr>
      <vt:lpstr>Apis For Office</vt:lpstr>
      <vt:lpstr>Arial</vt:lpstr>
      <vt:lpstr>Arial Black</vt:lpstr>
      <vt:lpstr>Calibri</vt:lpstr>
      <vt:lpstr>Helvetica</vt:lpstr>
      <vt:lpstr>HPIHA F+ Adv T T 5843c 571</vt:lpstr>
      <vt:lpstr>HPIHB J+ Adv T Tf 90d 833a. I</vt:lpstr>
      <vt:lpstr>HPIHB M+ Adv T T 5843c 571+fb</vt:lpstr>
      <vt:lpstr>HPIHB N+ Adv O Tb 0c 9bf 5d+ 20</vt:lpstr>
      <vt:lpstr>HPIHB O+ Adv P 4 C 4 E 51</vt:lpstr>
      <vt:lpstr>Times New Roman</vt:lpstr>
      <vt:lpstr>Verdana</vt:lpstr>
      <vt:lpstr>3_Office Theme</vt:lpstr>
      <vt:lpstr>8_Office Theme</vt:lpstr>
      <vt:lpstr>14_Office Theme</vt:lpstr>
      <vt:lpstr>think-cell Slide</vt:lpstr>
      <vt:lpstr>Medical management of MAFLD   </vt:lpstr>
      <vt:lpstr>MAFLD, a multisystem disease</vt:lpstr>
      <vt:lpstr>The metabolic journey </vt:lpstr>
      <vt:lpstr>GESA MAFLD assessment guidelines</vt:lpstr>
      <vt:lpstr>Improve clinical outcomes Do we tackle the disease upstream or downstream?</vt:lpstr>
      <vt:lpstr>Resmetirom : Dual primary endpoints (week 52): Primary analysis</vt:lpstr>
      <vt:lpstr>Intervening slightly earlier    </vt:lpstr>
      <vt:lpstr>Tackling adiposity</vt:lpstr>
      <vt:lpstr>Primary endpoint met for all doses</vt:lpstr>
      <vt:lpstr>GLP1Ra in CV outcomes in obesity without T2DM (SELECT)</vt:lpstr>
      <vt:lpstr>PowerPoint Presentation</vt:lpstr>
      <vt:lpstr>Intervening at the earliest (across the lifespan)    </vt:lpstr>
      <vt:lpstr>So what should we eat</vt:lpstr>
      <vt:lpstr>Can you exercise yourself to good health?</vt:lpstr>
      <vt:lpstr>PowerPoint Presentation</vt:lpstr>
      <vt:lpstr>GESA MAFLD Patient factsheet</vt:lpstr>
      <vt:lpstr>GESA MAFLD Patient factsheet</vt:lpstr>
      <vt:lpstr>Planetary Health Diet Index and mortality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MAFLD and MAFLD-related HCC 1-1.25 hr    </dc:title>
  <dc:creator>Jacob George</dc:creator>
  <cp:lastModifiedBy>Jacob George</cp:lastModifiedBy>
  <cp:revision>205</cp:revision>
  <dcterms:created xsi:type="dcterms:W3CDTF">2021-12-07T05:04:26Z</dcterms:created>
  <dcterms:modified xsi:type="dcterms:W3CDTF">2024-08-13T04:51:44Z</dcterms:modified>
</cp:coreProperties>
</file>