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5113000" cy="21374100"/>
  <p:notesSz cx="6858000" cy="9144000"/>
  <p:embeddedFontLst>
    <p:embeddedFont>
      <p:font typeface="Cardo Bold" charset="1" panose="02020804080000020003"/>
      <p:regular r:id="rId7"/>
    </p:embeddedFont>
    <p:embeddedFont>
      <p:font typeface="Gotham" charset="1" panose="0000000000000000000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B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5400000">
            <a:off x="683930" y="7708913"/>
            <a:ext cx="2534975" cy="2008968"/>
          </a:xfrm>
          <a:custGeom>
            <a:avLst/>
            <a:gdLst/>
            <a:ahLst/>
            <a:cxnLst/>
            <a:rect r="r" b="b" t="t" l="l"/>
            <a:pathLst>
              <a:path h="2008968" w="2534975">
                <a:moveTo>
                  <a:pt x="0" y="0"/>
                </a:moveTo>
                <a:lnTo>
                  <a:pt x="2534976" y="0"/>
                </a:lnTo>
                <a:lnTo>
                  <a:pt x="2534976" y="2008968"/>
                </a:lnTo>
                <a:lnTo>
                  <a:pt x="0" y="20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3" id="3"/>
          <p:cNvSpPr/>
          <p:nvPr/>
        </p:nvSpPr>
        <p:spPr>
          <a:xfrm flipH="false" flipV="false" rot="-5400000">
            <a:off x="543930" y="7568913"/>
            <a:ext cx="2534975" cy="2008968"/>
          </a:xfrm>
          <a:custGeom>
            <a:avLst/>
            <a:gdLst/>
            <a:ahLst/>
            <a:cxnLst/>
            <a:rect r="r" b="b" t="t" l="l"/>
            <a:pathLst>
              <a:path h="2008968" w="2534975">
                <a:moveTo>
                  <a:pt x="0" y="0"/>
                </a:moveTo>
                <a:lnTo>
                  <a:pt x="2534976" y="0"/>
                </a:lnTo>
                <a:lnTo>
                  <a:pt x="2534976" y="2008968"/>
                </a:lnTo>
                <a:lnTo>
                  <a:pt x="0" y="200896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4" id="4"/>
          <p:cNvSpPr/>
          <p:nvPr/>
        </p:nvSpPr>
        <p:spPr>
          <a:xfrm flipH="false" flipV="false" rot="-5400000">
            <a:off x="683930" y="10838888"/>
            <a:ext cx="2534975" cy="2008968"/>
          </a:xfrm>
          <a:custGeom>
            <a:avLst/>
            <a:gdLst/>
            <a:ahLst/>
            <a:cxnLst/>
            <a:rect r="r" b="b" t="t" l="l"/>
            <a:pathLst>
              <a:path h="2008968" w="2534975">
                <a:moveTo>
                  <a:pt x="0" y="0"/>
                </a:moveTo>
                <a:lnTo>
                  <a:pt x="2534976" y="0"/>
                </a:lnTo>
                <a:lnTo>
                  <a:pt x="2534976" y="2008968"/>
                </a:lnTo>
                <a:lnTo>
                  <a:pt x="0" y="20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5" id="5"/>
          <p:cNvSpPr/>
          <p:nvPr/>
        </p:nvSpPr>
        <p:spPr>
          <a:xfrm flipH="false" flipV="false" rot="-5400000">
            <a:off x="543930" y="10698888"/>
            <a:ext cx="2534975" cy="2008968"/>
          </a:xfrm>
          <a:custGeom>
            <a:avLst/>
            <a:gdLst/>
            <a:ahLst/>
            <a:cxnLst/>
            <a:rect r="r" b="b" t="t" l="l"/>
            <a:pathLst>
              <a:path h="2008968" w="2534975">
                <a:moveTo>
                  <a:pt x="0" y="0"/>
                </a:moveTo>
                <a:lnTo>
                  <a:pt x="2534976" y="0"/>
                </a:lnTo>
                <a:lnTo>
                  <a:pt x="2534976" y="2008968"/>
                </a:lnTo>
                <a:lnTo>
                  <a:pt x="0" y="200896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6" id="6"/>
          <p:cNvSpPr/>
          <p:nvPr/>
        </p:nvSpPr>
        <p:spPr>
          <a:xfrm flipH="false" flipV="false" rot="-5400000">
            <a:off x="683930" y="13968863"/>
            <a:ext cx="2534975" cy="2008968"/>
          </a:xfrm>
          <a:custGeom>
            <a:avLst/>
            <a:gdLst/>
            <a:ahLst/>
            <a:cxnLst/>
            <a:rect r="r" b="b" t="t" l="l"/>
            <a:pathLst>
              <a:path h="2008968" w="2534975">
                <a:moveTo>
                  <a:pt x="0" y="0"/>
                </a:moveTo>
                <a:lnTo>
                  <a:pt x="2534976" y="0"/>
                </a:lnTo>
                <a:lnTo>
                  <a:pt x="2534976" y="2008968"/>
                </a:lnTo>
                <a:lnTo>
                  <a:pt x="0" y="20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7" id="7"/>
          <p:cNvSpPr/>
          <p:nvPr/>
        </p:nvSpPr>
        <p:spPr>
          <a:xfrm flipH="false" flipV="false" rot="-5400000">
            <a:off x="543930" y="13828863"/>
            <a:ext cx="2534975" cy="2008968"/>
          </a:xfrm>
          <a:custGeom>
            <a:avLst/>
            <a:gdLst/>
            <a:ahLst/>
            <a:cxnLst/>
            <a:rect r="r" b="b" t="t" l="l"/>
            <a:pathLst>
              <a:path h="2008968" w="2534975">
                <a:moveTo>
                  <a:pt x="0" y="0"/>
                </a:moveTo>
                <a:lnTo>
                  <a:pt x="2534976" y="0"/>
                </a:lnTo>
                <a:lnTo>
                  <a:pt x="2534976" y="2008968"/>
                </a:lnTo>
                <a:lnTo>
                  <a:pt x="0" y="200896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8" id="8"/>
          <p:cNvSpPr/>
          <p:nvPr/>
        </p:nvSpPr>
        <p:spPr>
          <a:xfrm flipH="false" flipV="false" rot="-10800000">
            <a:off x="8406723" y="1755302"/>
            <a:ext cx="5964747" cy="4727062"/>
          </a:xfrm>
          <a:custGeom>
            <a:avLst/>
            <a:gdLst/>
            <a:ahLst/>
            <a:cxnLst/>
            <a:rect r="r" b="b" t="t" l="l"/>
            <a:pathLst>
              <a:path h="4727062" w="5964747">
                <a:moveTo>
                  <a:pt x="0" y="0"/>
                </a:moveTo>
                <a:lnTo>
                  <a:pt x="5964747" y="0"/>
                </a:lnTo>
                <a:lnTo>
                  <a:pt x="5964747" y="4727062"/>
                </a:lnTo>
                <a:lnTo>
                  <a:pt x="0" y="472706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9" id="9"/>
          <p:cNvSpPr/>
          <p:nvPr/>
        </p:nvSpPr>
        <p:spPr>
          <a:xfrm flipH="false" flipV="false" rot="-10800000">
            <a:off x="8259419" y="1607998"/>
            <a:ext cx="5964747" cy="4727062"/>
          </a:xfrm>
          <a:custGeom>
            <a:avLst/>
            <a:gdLst/>
            <a:ahLst/>
            <a:cxnLst/>
            <a:rect r="r" b="b" t="t" l="l"/>
            <a:pathLst>
              <a:path h="4727062" w="5964747">
                <a:moveTo>
                  <a:pt x="0" y="0"/>
                </a:moveTo>
                <a:lnTo>
                  <a:pt x="5964747" y="0"/>
                </a:lnTo>
                <a:lnTo>
                  <a:pt x="5964747" y="4727062"/>
                </a:lnTo>
                <a:lnTo>
                  <a:pt x="0" y="472706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0" id="10"/>
          <p:cNvSpPr/>
          <p:nvPr/>
        </p:nvSpPr>
        <p:spPr>
          <a:xfrm flipH="false" flipV="false" rot="0">
            <a:off x="8646337" y="1241101"/>
            <a:ext cx="5390604" cy="5028549"/>
          </a:xfrm>
          <a:custGeom>
            <a:avLst/>
            <a:gdLst/>
            <a:ahLst/>
            <a:cxnLst/>
            <a:rect r="r" b="b" t="t" l="l"/>
            <a:pathLst>
              <a:path h="5028549" w="5390604">
                <a:moveTo>
                  <a:pt x="0" y="0"/>
                </a:moveTo>
                <a:lnTo>
                  <a:pt x="5390604" y="0"/>
                </a:lnTo>
                <a:lnTo>
                  <a:pt x="5390604" y="5028548"/>
                </a:lnTo>
                <a:lnTo>
                  <a:pt x="0" y="502854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8522310" y="7805228"/>
            <a:ext cx="43750" cy="8376686"/>
            <a:chOff x="0" y="0"/>
            <a:chExt cx="7840" cy="1501008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7840" cy="1501008"/>
            </a:xfrm>
            <a:custGeom>
              <a:avLst/>
              <a:gdLst/>
              <a:ahLst/>
              <a:cxnLst/>
              <a:rect r="r" b="b" t="t" l="l"/>
              <a:pathLst>
                <a:path h="1501008" w="7840">
                  <a:moveTo>
                    <a:pt x="0" y="0"/>
                  </a:moveTo>
                  <a:lnTo>
                    <a:pt x="7840" y="0"/>
                  </a:lnTo>
                  <a:lnTo>
                    <a:pt x="7840" y="1501008"/>
                  </a:lnTo>
                  <a:lnTo>
                    <a:pt x="0" y="1501008"/>
                  </a:lnTo>
                  <a:close/>
                </a:path>
              </a:pathLst>
            </a:custGeom>
            <a:solidFill>
              <a:srgbClr val="FFDE59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76200"/>
              <a:ext cx="7840" cy="1577208"/>
            </a:xfrm>
            <a:prstGeom prst="rect">
              <a:avLst/>
            </a:prstGeom>
          </p:spPr>
          <p:txBody>
            <a:bodyPr anchor="ctr" rtlCol="false" tIns="46667" lIns="46667" bIns="46667" rIns="46667"/>
            <a:lstStyle/>
            <a:p>
              <a:pPr algn="ctr">
                <a:lnSpc>
                  <a:spcPts val="4501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-5400000">
            <a:off x="7538037" y="10272807"/>
            <a:ext cx="43927" cy="13490908"/>
            <a:chOff x="0" y="0"/>
            <a:chExt cx="7871" cy="2417418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7871" cy="2417418"/>
            </a:xfrm>
            <a:custGeom>
              <a:avLst/>
              <a:gdLst/>
              <a:ahLst/>
              <a:cxnLst/>
              <a:rect r="r" b="b" t="t" l="l"/>
              <a:pathLst>
                <a:path h="2417418" w="7871">
                  <a:moveTo>
                    <a:pt x="0" y="0"/>
                  </a:moveTo>
                  <a:lnTo>
                    <a:pt x="7871" y="0"/>
                  </a:lnTo>
                  <a:lnTo>
                    <a:pt x="7871" y="2417418"/>
                  </a:lnTo>
                  <a:lnTo>
                    <a:pt x="0" y="2417418"/>
                  </a:lnTo>
                  <a:close/>
                </a:path>
              </a:pathLst>
            </a:custGeom>
            <a:solidFill>
              <a:srgbClr val="FFDE59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-76200"/>
              <a:ext cx="7871" cy="2493618"/>
            </a:xfrm>
            <a:prstGeom prst="rect">
              <a:avLst/>
            </a:prstGeom>
          </p:spPr>
          <p:txBody>
            <a:bodyPr anchor="ctr" rtlCol="false" tIns="46667" lIns="46667" bIns="46667" rIns="46667"/>
            <a:lstStyle/>
            <a:p>
              <a:pPr algn="ctr">
                <a:lnSpc>
                  <a:spcPts val="4501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-1218409" y="19545708"/>
            <a:ext cx="17136817" cy="1677712"/>
            <a:chOff x="0" y="0"/>
            <a:chExt cx="3070724" cy="300627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3070724" cy="300627"/>
            </a:xfrm>
            <a:custGeom>
              <a:avLst/>
              <a:gdLst/>
              <a:ahLst/>
              <a:cxnLst/>
              <a:rect r="r" b="b" t="t" l="l"/>
              <a:pathLst>
                <a:path h="300627" w="3070724">
                  <a:moveTo>
                    <a:pt x="0" y="0"/>
                  </a:moveTo>
                  <a:lnTo>
                    <a:pt x="3070724" y="0"/>
                  </a:lnTo>
                  <a:lnTo>
                    <a:pt x="3070724" y="300627"/>
                  </a:lnTo>
                  <a:lnTo>
                    <a:pt x="0" y="300627"/>
                  </a:lnTo>
                  <a:close/>
                </a:path>
              </a:pathLst>
            </a:custGeom>
            <a:solidFill>
              <a:srgbClr val="0CC0DF"/>
            </a:solidFill>
          </p:spPr>
        </p:sp>
        <p:sp>
          <p:nvSpPr>
            <p:cNvPr name="TextBox 19" id="19"/>
            <p:cNvSpPr txBox="true"/>
            <p:nvPr/>
          </p:nvSpPr>
          <p:spPr>
            <a:xfrm>
              <a:off x="0" y="-76200"/>
              <a:ext cx="3070724" cy="376827"/>
            </a:xfrm>
            <a:prstGeom prst="rect">
              <a:avLst/>
            </a:prstGeom>
          </p:spPr>
          <p:txBody>
            <a:bodyPr anchor="ctr" rtlCol="false" tIns="46667" lIns="46667" bIns="46667" rIns="46667"/>
            <a:lstStyle/>
            <a:p>
              <a:pPr algn="ctr">
                <a:lnSpc>
                  <a:spcPts val="4501"/>
                </a:lnSpc>
              </a:pPr>
            </a:p>
          </p:txBody>
        </p:sp>
      </p:grpSp>
      <p:sp>
        <p:nvSpPr>
          <p:cNvPr name="Freeform 20" id="20"/>
          <p:cNvSpPr/>
          <p:nvPr/>
        </p:nvSpPr>
        <p:spPr>
          <a:xfrm flipH="false" flipV="false" rot="0">
            <a:off x="1222857" y="7585284"/>
            <a:ext cx="1177122" cy="2088442"/>
          </a:xfrm>
          <a:custGeom>
            <a:avLst/>
            <a:gdLst/>
            <a:ahLst/>
            <a:cxnLst/>
            <a:rect r="r" b="b" t="t" l="l"/>
            <a:pathLst>
              <a:path h="2088442" w="1177122">
                <a:moveTo>
                  <a:pt x="0" y="0"/>
                </a:moveTo>
                <a:lnTo>
                  <a:pt x="1177122" y="0"/>
                </a:lnTo>
                <a:lnTo>
                  <a:pt x="1177122" y="2088442"/>
                </a:lnTo>
                <a:lnTo>
                  <a:pt x="0" y="208844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975581">
            <a:off x="942874" y="10758977"/>
            <a:ext cx="1842088" cy="1842088"/>
          </a:xfrm>
          <a:custGeom>
            <a:avLst/>
            <a:gdLst/>
            <a:ahLst/>
            <a:cxnLst/>
            <a:rect r="r" b="b" t="t" l="l"/>
            <a:pathLst>
              <a:path h="1842088" w="1842088">
                <a:moveTo>
                  <a:pt x="0" y="0"/>
                </a:moveTo>
                <a:lnTo>
                  <a:pt x="1842088" y="0"/>
                </a:lnTo>
                <a:lnTo>
                  <a:pt x="1842088" y="1842088"/>
                </a:lnTo>
                <a:lnTo>
                  <a:pt x="0" y="1842088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1012114" y="13940112"/>
            <a:ext cx="1598609" cy="1717255"/>
          </a:xfrm>
          <a:custGeom>
            <a:avLst/>
            <a:gdLst/>
            <a:ahLst/>
            <a:cxnLst/>
            <a:rect r="r" b="b" t="t" l="l"/>
            <a:pathLst>
              <a:path h="1717255" w="1598609">
                <a:moveTo>
                  <a:pt x="0" y="0"/>
                </a:moveTo>
                <a:lnTo>
                  <a:pt x="1598608" y="0"/>
                </a:lnTo>
                <a:lnTo>
                  <a:pt x="1598608" y="1717255"/>
                </a:lnTo>
                <a:lnTo>
                  <a:pt x="0" y="17172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pic>
        <p:nvPicPr>
          <p:cNvPr name="Picture 23" id="23"/>
          <p:cNvPicPr>
            <a:picLocks noChangeAspect="true"/>
          </p:cNvPicPr>
          <p:nvPr/>
        </p:nvPicPr>
        <p:blipFill>
          <a:blip r:embed="rId14"/>
          <a:stretch>
            <a:fillRect/>
          </a:stretch>
        </p:blipFill>
        <p:spPr>
          <a:xfrm rot="0">
            <a:off x="8829336" y="11753634"/>
            <a:ext cx="5562640" cy="5076787"/>
          </a:xfrm>
          <a:prstGeom prst="rect">
            <a:avLst/>
          </a:prstGeom>
        </p:spPr>
      </p:pic>
      <p:sp>
        <p:nvSpPr>
          <p:cNvPr name="TextBox 24" id="24"/>
          <p:cNvSpPr txBox="true"/>
          <p:nvPr/>
        </p:nvSpPr>
        <p:spPr>
          <a:xfrm rot="0">
            <a:off x="828062" y="1750873"/>
            <a:ext cx="7097516" cy="22135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535"/>
              </a:lnSpc>
            </a:pPr>
            <a:r>
              <a:rPr lang="en-US" sz="8451" b="true">
                <a:solidFill>
                  <a:srgbClr val="004AAD"/>
                </a:solidFill>
                <a:latin typeface="Cardo Bold"/>
                <a:ea typeface="Cardo Bold"/>
                <a:cs typeface="Cardo Bold"/>
                <a:sym typeface="Cardo Bold"/>
              </a:rPr>
              <a:t>ACADEMIC RESEARCH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880562" y="19879758"/>
            <a:ext cx="13424892" cy="3250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3"/>
              </a:lnSpc>
            </a:pPr>
            <a:r>
              <a:rPr lang="en-US" sz="2294">
                <a:solidFill>
                  <a:srgbClr val="004AAD"/>
                </a:solidFill>
                <a:latin typeface="Gotham"/>
                <a:ea typeface="Gotham"/>
                <a:cs typeface="Gotham"/>
                <a:sym typeface="Gotham"/>
              </a:rPr>
              <a:t>References: Site your key sources here.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880562" y="4199824"/>
            <a:ext cx="4602606" cy="6208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144"/>
              </a:lnSpc>
            </a:pPr>
            <a:r>
              <a:rPr lang="en-US" b="true" sz="3674">
                <a:solidFill>
                  <a:srgbClr val="004AAD"/>
                </a:solidFill>
                <a:latin typeface="Cardo Bold"/>
                <a:ea typeface="Cardo Bold"/>
                <a:cs typeface="Cardo Bold"/>
                <a:sym typeface="Cardo Bold"/>
              </a:rPr>
              <a:t>INTRODUCTION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880562" y="5090821"/>
            <a:ext cx="7045016" cy="15850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3"/>
              </a:lnSpc>
            </a:pPr>
            <a:r>
              <a:rPr lang="en-US" sz="2294">
                <a:solidFill>
                  <a:srgbClr val="004AAD"/>
                </a:solidFill>
                <a:latin typeface="Gotham"/>
                <a:ea typeface="Gotham"/>
                <a:cs typeface="Gotham"/>
                <a:sym typeface="Gotham"/>
              </a:rPr>
              <a:t>Use this section to give a brief overview of the research. This may include background information of the topic. How is this research important to the industry? You may include a hypothesis if it is relevant to your research.  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9200435" y="10290971"/>
            <a:ext cx="5105019" cy="119684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495352" indent="-247676" lvl="1">
              <a:lnSpc>
                <a:spcPts val="3212"/>
              </a:lnSpc>
              <a:buFont typeface="Arial"/>
              <a:buChar char="•"/>
            </a:pPr>
            <a:r>
              <a:rPr lang="en-US" sz="2294">
                <a:solidFill>
                  <a:srgbClr val="004AAD"/>
                </a:solidFill>
                <a:latin typeface="Gotham"/>
                <a:ea typeface="Gotham"/>
                <a:cs typeface="Gotham"/>
                <a:sym typeface="Gotham"/>
              </a:rPr>
              <a:t>First supporting statement</a:t>
            </a:r>
          </a:p>
          <a:p>
            <a:pPr algn="l" marL="495352" indent="-247676" lvl="1">
              <a:lnSpc>
                <a:spcPts val="3212"/>
              </a:lnSpc>
              <a:buFont typeface="Arial"/>
              <a:buChar char="•"/>
            </a:pPr>
            <a:r>
              <a:rPr lang="en-US" sz="2294">
                <a:solidFill>
                  <a:srgbClr val="004AAD"/>
                </a:solidFill>
                <a:latin typeface="Gotham"/>
                <a:ea typeface="Gotham"/>
                <a:cs typeface="Gotham"/>
                <a:sym typeface="Gotham"/>
              </a:rPr>
              <a:t>Second supporting statement</a:t>
            </a:r>
          </a:p>
          <a:p>
            <a:pPr algn="l" marL="495352" indent="-247676" lvl="1">
              <a:lnSpc>
                <a:spcPts val="3212"/>
              </a:lnSpc>
              <a:buFont typeface="Arial"/>
              <a:buChar char="•"/>
            </a:pPr>
            <a:r>
              <a:rPr lang="en-US" sz="2294">
                <a:solidFill>
                  <a:srgbClr val="004AAD"/>
                </a:solidFill>
                <a:latin typeface="Gotham"/>
                <a:ea typeface="Gotham"/>
                <a:cs typeface="Gotham"/>
                <a:sym typeface="Gotham"/>
              </a:rPr>
              <a:t>Third supporting statement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3411892" y="7495011"/>
            <a:ext cx="4809533" cy="6208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144"/>
              </a:lnSpc>
            </a:pPr>
            <a:r>
              <a:rPr lang="en-US" b="true" sz="3674">
                <a:solidFill>
                  <a:srgbClr val="004AAD"/>
                </a:solidFill>
                <a:latin typeface="Cardo Bold"/>
                <a:ea typeface="Cardo Bold"/>
                <a:cs typeface="Cardo Bold"/>
                <a:sym typeface="Cardo Bold"/>
              </a:rPr>
              <a:t>OBJECTIVE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3411892" y="8386008"/>
            <a:ext cx="4809533" cy="15850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3"/>
              </a:lnSpc>
            </a:pPr>
            <a:r>
              <a:rPr lang="en-US" sz="2294">
                <a:solidFill>
                  <a:srgbClr val="004AAD"/>
                </a:solidFill>
                <a:latin typeface="Gotham"/>
                <a:ea typeface="Gotham"/>
                <a:cs typeface="Gotham"/>
                <a:sym typeface="Gotham"/>
              </a:rPr>
              <a:t>The objective is the purpose of the study and your research. There may be more than one goal you aim to achieve in this research.</a:t>
            </a:r>
            <a:r>
              <a:rPr lang="en-US" sz="2294">
                <a:solidFill>
                  <a:srgbClr val="004AAD"/>
                </a:solidFill>
                <a:latin typeface="Gotham"/>
                <a:ea typeface="Gotham"/>
                <a:cs typeface="Gotham"/>
                <a:sym typeface="Gotham"/>
              </a:rPr>
              <a:t> 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3411892" y="10700671"/>
            <a:ext cx="4809533" cy="6208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144"/>
              </a:lnSpc>
            </a:pPr>
            <a:r>
              <a:rPr lang="en-US" b="true" sz="3674">
                <a:solidFill>
                  <a:srgbClr val="004AAD"/>
                </a:solidFill>
                <a:latin typeface="Cardo Bold"/>
                <a:ea typeface="Cardo Bold"/>
                <a:cs typeface="Cardo Bold"/>
                <a:sym typeface="Cardo Bold"/>
              </a:rPr>
              <a:t>METHODOLOGY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3411892" y="11591667"/>
            <a:ext cx="4809533" cy="12700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3"/>
              </a:lnSpc>
            </a:pPr>
            <a:r>
              <a:rPr lang="en-US" sz="2294">
                <a:solidFill>
                  <a:srgbClr val="004AAD"/>
                </a:solidFill>
                <a:latin typeface="Gotham"/>
                <a:ea typeface="Gotham"/>
                <a:cs typeface="Gotham"/>
                <a:sym typeface="Gotham"/>
              </a:rPr>
              <a:t>The methodology explains how you conduct your research. Be sure to include any materials or equipment that is needed.</a:t>
            </a:r>
            <a:r>
              <a:rPr lang="en-US" sz="2294">
                <a:solidFill>
                  <a:srgbClr val="004AAD"/>
                </a:solidFill>
                <a:latin typeface="Gotham"/>
                <a:ea typeface="Gotham"/>
                <a:cs typeface="Gotham"/>
                <a:sym typeface="Gotham"/>
              </a:rPr>
              <a:t> 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3411892" y="14483709"/>
            <a:ext cx="4809533" cy="19000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3"/>
              </a:lnSpc>
            </a:pPr>
            <a:r>
              <a:rPr lang="en-US" sz="2294">
                <a:solidFill>
                  <a:srgbClr val="004AAD"/>
                </a:solidFill>
                <a:latin typeface="Gotham"/>
                <a:ea typeface="Gotham"/>
                <a:cs typeface="Gotham"/>
                <a:sym typeface="Gotham"/>
              </a:rPr>
              <a:t>What are the outcomes of your research? Are you able to support or reject your hypothesis? This section will explain your findings.</a:t>
            </a:r>
          </a:p>
          <a:p>
            <a:pPr algn="l">
              <a:lnSpc>
                <a:spcPts val="2523"/>
              </a:lnSpc>
            </a:pPr>
          </a:p>
        </p:txBody>
      </p:sp>
      <p:sp>
        <p:nvSpPr>
          <p:cNvPr name="TextBox 34" id="34"/>
          <p:cNvSpPr txBox="true"/>
          <p:nvPr/>
        </p:nvSpPr>
        <p:spPr>
          <a:xfrm rot="0">
            <a:off x="9200435" y="7495011"/>
            <a:ext cx="5105019" cy="6208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144"/>
              </a:lnSpc>
            </a:pPr>
            <a:r>
              <a:rPr lang="en-US" b="true" sz="3674">
                <a:solidFill>
                  <a:srgbClr val="004AAD"/>
                </a:solidFill>
                <a:latin typeface="Cardo Bold"/>
                <a:ea typeface="Cardo Bold"/>
                <a:cs typeface="Cardo Bold"/>
                <a:sym typeface="Cardo Bold"/>
              </a:rPr>
              <a:t>ANALYSIS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9200435" y="8386008"/>
            <a:ext cx="5105019" cy="15850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3"/>
              </a:lnSpc>
            </a:pPr>
            <a:r>
              <a:rPr lang="en-US" sz="2294">
                <a:solidFill>
                  <a:srgbClr val="004AAD"/>
                </a:solidFill>
                <a:latin typeface="Gotham"/>
                <a:ea typeface="Gotham"/>
                <a:cs typeface="Gotham"/>
                <a:sym typeface="Gotham"/>
              </a:rPr>
              <a:t>Use this section to give a visual representation of your research. Use bullet points, graphs, tables, and graphics that support your study.</a:t>
            </a:r>
            <a:r>
              <a:rPr lang="en-US" sz="2294">
                <a:solidFill>
                  <a:srgbClr val="004AAD"/>
                </a:solidFill>
                <a:latin typeface="Gotham"/>
                <a:ea typeface="Gotham"/>
                <a:cs typeface="Gotham"/>
                <a:sym typeface="Gotham"/>
              </a:rPr>
              <a:t> 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880562" y="17463373"/>
            <a:ext cx="4602606" cy="6208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144"/>
              </a:lnSpc>
            </a:pPr>
            <a:r>
              <a:rPr lang="en-US" b="true" sz="3674">
                <a:solidFill>
                  <a:srgbClr val="004AAD"/>
                </a:solidFill>
                <a:latin typeface="Cardo Bold"/>
                <a:ea typeface="Cardo Bold"/>
                <a:cs typeface="Cardo Bold"/>
                <a:sym typeface="Cardo Bold"/>
              </a:rPr>
              <a:t>CONCLUSION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880562" y="18354369"/>
            <a:ext cx="13424892" cy="6400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3"/>
              </a:lnSpc>
            </a:pPr>
            <a:r>
              <a:rPr lang="en-US" sz="2294">
                <a:solidFill>
                  <a:srgbClr val="004AAD"/>
                </a:solidFill>
                <a:latin typeface="Gotham"/>
                <a:ea typeface="Gotham"/>
                <a:cs typeface="Gotham"/>
                <a:sym typeface="Gotham"/>
              </a:rPr>
              <a:t>In the conclusion, include 2-3 key findings from your research. What can be learned from the project? How can this information be used to further studies on this topic?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3411892" y="13592713"/>
            <a:ext cx="4809533" cy="6208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144"/>
              </a:lnSpc>
            </a:pPr>
            <a:r>
              <a:rPr lang="en-US" b="true" sz="3674">
                <a:solidFill>
                  <a:srgbClr val="004AAD"/>
                </a:solidFill>
                <a:latin typeface="Cardo Bold"/>
                <a:ea typeface="Cardo Bold"/>
                <a:cs typeface="Cardo Bold"/>
                <a:sym typeface="Cardo Bold"/>
              </a:rPr>
              <a:t>RESULTS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DAGxbeywh14</dc:identifier>
  <dcterms:modified xsi:type="dcterms:W3CDTF">2011-08-01T06:04:30Z</dcterms:modified>
  <cp:revision>1</cp:revision>
  <dc:title>Conference Poster Template 2</dc:title>
</cp:coreProperties>
</file>