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75" r:id="rId3"/>
    <p:sldId id="257" r:id="rId4"/>
    <p:sldId id="265" r:id="rId5"/>
    <p:sldId id="264" r:id="rId6"/>
    <p:sldId id="270" r:id="rId7"/>
    <p:sldId id="274" r:id="rId8"/>
    <p:sldId id="272" r:id="rId9"/>
    <p:sldId id="271" r:id="rId10"/>
    <p:sldId id="273" r:id="rId11"/>
  </p:sldIdLst>
  <p:sldSz cx="12192000" cy="6858000"/>
  <p:notesSz cx="6886575" cy="10017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B2329E-9C3F-45DC-9B14-1FD511CBE7F3}" v="16" dt="2025-09-14T23:48:58.2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963" autoAdjust="0"/>
  </p:normalViewPr>
  <p:slideViewPr>
    <p:cSldViewPr snapToGrid="0">
      <p:cViewPr varScale="1">
        <p:scale>
          <a:sx n="68" d="100"/>
          <a:sy n="68" d="100"/>
        </p:scale>
        <p:origin x="616" y="64"/>
      </p:cViewPr>
      <p:guideLst/>
    </p:cSldViewPr>
  </p:slideViewPr>
  <p:notesTextViewPr>
    <p:cViewPr>
      <p:scale>
        <a:sx n="1" d="1"/>
        <a:sy n="1" d="1"/>
      </p:scale>
      <p:origin x="0" y="0"/>
    </p:cViewPr>
  </p:notesTextViewPr>
  <p:sorterViewPr>
    <p:cViewPr>
      <p:scale>
        <a:sx n="100" d="100"/>
        <a:sy n="100" d="100"/>
      </p:scale>
      <p:origin x="0" y="-21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183" cy="502596"/>
          </a:xfrm>
          <a:prstGeom prst="rect">
            <a:avLst/>
          </a:prstGeom>
        </p:spPr>
        <p:txBody>
          <a:bodyPr vert="horz" lIns="96588" tIns="48294" rIns="96588" bIns="48294" rtlCol="0"/>
          <a:lstStyle>
            <a:lvl1pPr algn="l">
              <a:defRPr sz="1300"/>
            </a:lvl1pPr>
          </a:lstStyle>
          <a:p>
            <a:endParaRPr lang="en-AU"/>
          </a:p>
        </p:txBody>
      </p:sp>
      <p:sp>
        <p:nvSpPr>
          <p:cNvPr id="3" name="Date Placeholder 2"/>
          <p:cNvSpPr>
            <a:spLocks noGrp="1"/>
          </p:cNvSpPr>
          <p:nvPr>
            <p:ph type="dt" idx="1"/>
          </p:nvPr>
        </p:nvSpPr>
        <p:spPr>
          <a:xfrm>
            <a:off x="3900799" y="0"/>
            <a:ext cx="2984183" cy="502596"/>
          </a:xfrm>
          <a:prstGeom prst="rect">
            <a:avLst/>
          </a:prstGeom>
        </p:spPr>
        <p:txBody>
          <a:bodyPr vert="horz" lIns="96588" tIns="48294" rIns="96588" bIns="48294" rtlCol="0"/>
          <a:lstStyle>
            <a:lvl1pPr algn="r">
              <a:defRPr sz="1300"/>
            </a:lvl1pPr>
          </a:lstStyle>
          <a:p>
            <a:fld id="{49A6E6C0-1CDB-44C7-8AF9-CF8E4745FF8B}" type="datetimeFigureOut">
              <a:rPr lang="en-AU" smtClean="0"/>
              <a:t>16/09/2025</a:t>
            </a:fld>
            <a:endParaRPr lang="en-AU"/>
          </a:p>
        </p:txBody>
      </p:sp>
      <p:sp>
        <p:nvSpPr>
          <p:cNvPr id="4" name="Slide Image Placeholder 3"/>
          <p:cNvSpPr>
            <a:spLocks noGrp="1" noRot="1" noChangeAspect="1"/>
          </p:cNvSpPr>
          <p:nvPr>
            <p:ph type="sldImg" idx="2"/>
          </p:nvPr>
        </p:nvSpPr>
        <p:spPr>
          <a:xfrm>
            <a:off x="439738" y="1252538"/>
            <a:ext cx="6007100" cy="3379787"/>
          </a:xfrm>
          <a:prstGeom prst="rect">
            <a:avLst/>
          </a:prstGeom>
          <a:noFill/>
          <a:ln w="12700">
            <a:solidFill>
              <a:prstClr val="black"/>
            </a:solidFill>
          </a:ln>
        </p:spPr>
        <p:txBody>
          <a:bodyPr vert="horz" lIns="96588" tIns="48294" rIns="96588" bIns="48294" rtlCol="0" anchor="ctr"/>
          <a:lstStyle/>
          <a:p>
            <a:endParaRPr lang="en-AU"/>
          </a:p>
        </p:txBody>
      </p:sp>
      <p:sp>
        <p:nvSpPr>
          <p:cNvPr id="5" name="Notes Placeholder 4"/>
          <p:cNvSpPr>
            <a:spLocks noGrp="1"/>
          </p:cNvSpPr>
          <p:nvPr>
            <p:ph type="body" sz="quarter" idx="3"/>
          </p:nvPr>
        </p:nvSpPr>
        <p:spPr>
          <a:xfrm>
            <a:off x="688658" y="4820741"/>
            <a:ext cx="5509260" cy="3944243"/>
          </a:xfrm>
          <a:prstGeom prst="rect">
            <a:avLst/>
          </a:prstGeom>
        </p:spPr>
        <p:txBody>
          <a:bodyPr vert="horz" lIns="96588" tIns="48294" rIns="96588" bIns="482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514531"/>
            <a:ext cx="2984183" cy="502595"/>
          </a:xfrm>
          <a:prstGeom prst="rect">
            <a:avLst/>
          </a:prstGeom>
        </p:spPr>
        <p:txBody>
          <a:bodyPr vert="horz" lIns="96588" tIns="48294" rIns="96588" bIns="48294" rtlCol="0" anchor="b"/>
          <a:lstStyle>
            <a:lvl1pPr algn="l">
              <a:defRPr sz="1300"/>
            </a:lvl1pPr>
          </a:lstStyle>
          <a:p>
            <a:endParaRPr lang="en-AU"/>
          </a:p>
        </p:txBody>
      </p:sp>
      <p:sp>
        <p:nvSpPr>
          <p:cNvPr id="7" name="Slide Number Placeholder 6"/>
          <p:cNvSpPr>
            <a:spLocks noGrp="1"/>
          </p:cNvSpPr>
          <p:nvPr>
            <p:ph type="sldNum" sz="quarter" idx="5"/>
          </p:nvPr>
        </p:nvSpPr>
        <p:spPr>
          <a:xfrm>
            <a:off x="3900799" y="9514531"/>
            <a:ext cx="2984183" cy="502595"/>
          </a:xfrm>
          <a:prstGeom prst="rect">
            <a:avLst/>
          </a:prstGeom>
        </p:spPr>
        <p:txBody>
          <a:bodyPr vert="horz" lIns="96588" tIns="48294" rIns="96588" bIns="48294" rtlCol="0" anchor="b"/>
          <a:lstStyle>
            <a:lvl1pPr algn="r">
              <a:defRPr sz="1300"/>
            </a:lvl1pPr>
          </a:lstStyle>
          <a:p>
            <a:fld id="{E4823C42-E67E-4062-943F-86D516C7DD58}" type="slidenum">
              <a:rPr lang="en-AU" smtClean="0"/>
              <a:t>‹#›</a:t>
            </a:fld>
            <a:endParaRPr lang="en-AU"/>
          </a:p>
        </p:txBody>
      </p:sp>
    </p:spTree>
    <p:extLst>
      <p:ext uri="{BB962C8B-B14F-4D97-AF65-F5344CB8AC3E}">
        <p14:creationId xmlns:p14="http://schemas.microsoft.com/office/powerpoint/2010/main" val="2329254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will begin by acknowledging the Kaurna people as the traditional owners of this land on which this conference takes place, the </a:t>
            </a:r>
            <a:r>
              <a:rPr lang="en-AU" dirty="0" err="1"/>
              <a:t>Tarndunya</a:t>
            </a:r>
            <a:r>
              <a:rPr lang="en-AU" dirty="0"/>
              <a:t> lands, and pay respects to elders past and present. Always was and always will be Aboriginal land. </a:t>
            </a:r>
          </a:p>
        </p:txBody>
      </p:sp>
      <p:sp>
        <p:nvSpPr>
          <p:cNvPr id="4" name="Slide Number Placeholder 3"/>
          <p:cNvSpPr>
            <a:spLocks noGrp="1"/>
          </p:cNvSpPr>
          <p:nvPr>
            <p:ph type="sldNum" sz="quarter" idx="5"/>
          </p:nvPr>
        </p:nvSpPr>
        <p:spPr/>
        <p:txBody>
          <a:bodyPr/>
          <a:lstStyle/>
          <a:p>
            <a:fld id="{E4823C42-E67E-4062-943F-86D516C7DD58}" type="slidenum">
              <a:rPr lang="en-AU" smtClean="0"/>
              <a:t>1</a:t>
            </a:fld>
            <a:endParaRPr lang="en-AU"/>
          </a:p>
        </p:txBody>
      </p:sp>
    </p:spTree>
    <p:extLst>
      <p:ext uri="{BB962C8B-B14F-4D97-AF65-F5344CB8AC3E}">
        <p14:creationId xmlns:p14="http://schemas.microsoft.com/office/powerpoint/2010/main" val="1248308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4823C42-E67E-4062-943F-86D516C7DD58}" type="slidenum">
              <a:rPr lang="en-AU" smtClean="0"/>
              <a:t>10</a:t>
            </a:fld>
            <a:endParaRPr lang="en-AU"/>
          </a:p>
        </p:txBody>
      </p:sp>
    </p:spTree>
    <p:extLst>
      <p:ext uri="{BB962C8B-B14F-4D97-AF65-F5344CB8AC3E}">
        <p14:creationId xmlns:p14="http://schemas.microsoft.com/office/powerpoint/2010/main" val="3665543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acknowledge that ideally this would be co-presented with an Aboriginal researcher, however I can confirm that this research was designed and conducted in collaboration with Aboriginal and Torres Strait Islander researchers and colleagues. This study was conducted some time ago, and those colleagues have moved on to other projects. I will explain the governance and study design, and Aboriginal and Torres Strait Islander input in more detail in the rest of the presentation. </a:t>
            </a:r>
          </a:p>
          <a:p>
            <a:endParaRPr lang="en-AU" dirty="0"/>
          </a:p>
          <a:p>
            <a:r>
              <a:rPr lang="en-AU" dirty="0"/>
              <a:t>No conflicts of interest to disclose </a:t>
            </a:r>
          </a:p>
        </p:txBody>
      </p:sp>
      <p:sp>
        <p:nvSpPr>
          <p:cNvPr id="4" name="Slide Number Placeholder 3"/>
          <p:cNvSpPr>
            <a:spLocks noGrp="1"/>
          </p:cNvSpPr>
          <p:nvPr>
            <p:ph type="sldNum" sz="quarter" idx="5"/>
          </p:nvPr>
        </p:nvSpPr>
        <p:spPr/>
        <p:txBody>
          <a:bodyPr/>
          <a:lstStyle/>
          <a:p>
            <a:fld id="{E4823C42-E67E-4062-943F-86D516C7DD58}" type="slidenum">
              <a:rPr lang="en-AU" smtClean="0"/>
              <a:t>2</a:t>
            </a:fld>
            <a:endParaRPr lang="en-AU"/>
          </a:p>
        </p:txBody>
      </p:sp>
    </p:spTree>
    <p:extLst>
      <p:ext uri="{BB962C8B-B14F-4D97-AF65-F5344CB8AC3E}">
        <p14:creationId xmlns:p14="http://schemas.microsoft.com/office/powerpoint/2010/main" val="672948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03" indent="-181103">
              <a:buFontTx/>
              <a:buChar char="-"/>
            </a:pPr>
            <a:r>
              <a:rPr lang="en-AU" dirty="0"/>
              <a:t>STIs an important area of health disadvantage in Australia </a:t>
            </a:r>
          </a:p>
          <a:p>
            <a:pPr marL="181103" indent="-181103">
              <a:buFontTx/>
              <a:buChar char="-"/>
            </a:pPr>
            <a:r>
              <a:rPr lang="en-AU" dirty="0"/>
              <a:t>National STI and blood borne virus reporting highlights higher rates of STIs among Aboriginal and Torres Strait Islander young people / mainstream population</a:t>
            </a:r>
          </a:p>
          <a:p>
            <a:pPr marL="664043" lvl="1" indent="-181103">
              <a:buFontTx/>
              <a:buChar char="-"/>
            </a:pPr>
            <a:r>
              <a:rPr lang="en-AU" dirty="0"/>
              <a:t>more pronounced in regional and remote areas of Australia </a:t>
            </a:r>
          </a:p>
          <a:p>
            <a:pPr marL="181103" indent="-181103">
              <a:buFontTx/>
              <a:buChar char="-"/>
            </a:pPr>
            <a:r>
              <a:rPr lang="en-AU" dirty="0"/>
              <a:t>Testing and treating of STIs is a key strategy to reduce onward transmission of infections, however Aboriginal and Torres Strait Islander young people face  various barriers to engagement with health services, such as:</a:t>
            </a:r>
          </a:p>
          <a:p>
            <a:pPr marL="664043" lvl="1" indent="-181103">
              <a:buFontTx/>
              <a:buChar char="-"/>
            </a:pPr>
            <a:r>
              <a:rPr lang="en-AU" dirty="0"/>
              <a:t>Lack of access to culturally safe healthcare, </a:t>
            </a:r>
          </a:p>
          <a:p>
            <a:pPr marL="664043" lvl="1" indent="-181103">
              <a:buFontTx/>
              <a:buChar char="-"/>
            </a:pPr>
            <a:r>
              <a:rPr lang="en-AU" dirty="0"/>
              <a:t>Services with high case load and multiple competing priorities</a:t>
            </a:r>
          </a:p>
          <a:p>
            <a:pPr marL="664043" lvl="1" indent="-181103">
              <a:buFontTx/>
              <a:buChar char="-"/>
            </a:pPr>
            <a:r>
              <a:rPr lang="en-AU" dirty="0"/>
              <a:t>High staff turnover </a:t>
            </a:r>
          </a:p>
          <a:p>
            <a:pPr marL="664043" lvl="1" indent="-181103">
              <a:buFontTx/>
              <a:buChar char="-"/>
            </a:pPr>
            <a:r>
              <a:rPr lang="en-AU" dirty="0"/>
              <a:t>Shame, embarrassment about being seen in the clinic, </a:t>
            </a:r>
          </a:p>
          <a:p>
            <a:pPr marL="664043" lvl="1" indent="-181103">
              <a:buFontTx/>
              <a:buChar char="-"/>
            </a:pPr>
            <a:r>
              <a:rPr lang="en-AU" dirty="0"/>
              <a:t>Structural barriers such as transport, wait times or difficulties in accessing appointments </a:t>
            </a:r>
          </a:p>
          <a:p>
            <a:pPr marL="181103" indent="-181103">
              <a:buFontTx/>
              <a:buChar char="-"/>
            </a:pPr>
            <a:r>
              <a:rPr lang="en-AU" dirty="0"/>
              <a:t>Incentives are one strategy that has been proposed to overcome some of these barriers. There has been success with this in other areas such as hepatitis C testing and treatment </a:t>
            </a:r>
          </a:p>
          <a:p>
            <a:pPr marL="181103" indent="-181103">
              <a:buFontTx/>
              <a:buChar char="-"/>
            </a:pPr>
            <a:r>
              <a:rPr lang="en-AU" dirty="0"/>
              <a:t>This study, More Options for STI testing, or the MOST study, tested whether the provision of incentives- increased STI testing rates in remote communities in central Australia </a:t>
            </a:r>
          </a:p>
          <a:p>
            <a:pPr marL="181103" indent="-181103">
              <a:buFontTx/>
              <a:buChar char="-"/>
            </a:pPr>
            <a:endParaRPr lang="en-AU" dirty="0"/>
          </a:p>
          <a:p>
            <a:pPr marL="181103" indent="-181103">
              <a:buFontTx/>
              <a:buChar char="-"/>
            </a:pPr>
            <a:endParaRPr lang="en-AU" dirty="0"/>
          </a:p>
        </p:txBody>
      </p:sp>
      <p:sp>
        <p:nvSpPr>
          <p:cNvPr id="4" name="Slide Number Placeholder 3"/>
          <p:cNvSpPr>
            <a:spLocks noGrp="1"/>
          </p:cNvSpPr>
          <p:nvPr>
            <p:ph type="sldNum" sz="quarter" idx="5"/>
          </p:nvPr>
        </p:nvSpPr>
        <p:spPr/>
        <p:txBody>
          <a:bodyPr/>
          <a:lstStyle/>
          <a:p>
            <a:fld id="{E4823C42-E67E-4062-943F-86D516C7DD58}" type="slidenum">
              <a:rPr lang="en-AU" smtClean="0"/>
              <a:t>3</a:t>
            </a:fld>
            <a:endParaRPr lang="en-AU"/>
          </a:p>
        </p:txBody>
      </p:sp>
    </p:spTree>
    <p:extLst>
      <p:ext uri="{BB962C8B-B14F-4D97-AF65-F5344CB8AC3E}">
        <p14:creationId xmlns:p14="http://schemas.microsoft.com/office/powerpoint/2010/main" val="749183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03" indent="-181103">
              <a:buFontTx/>
              <a:buChar char="-"/>
            </a:pPr>
            <a:r>
              <a:rPr lang="en-AU" dirty="0"/>
              <a:t>The MOST study was carried out in partnership with academic researchers, NT Health and Aboriginal Community Controlled Health Services. </a:t>
            </a:r>
          </a:p>
          <a:p>
            <a:pPr marL="181103" indent="-181103">
              <a:buFontTx/>
              <a:buChar char="-"/>
            </a:pPr>
            <a:r>
              <a:rPr lang="en-AU" dirty="0"/>
              <a:t>The design of the study was informed by a qualitative research component. This used peer-led research methods with Aboriginal and Torres Strait Islander young people to ensure that the design of the study and choice of intervention was suitable to the target population </a:t>
            </a:r>
          </a:p>
          <a:p>
            <a:pPr marL="181103" indent="-181103">
              <a:buFontTx/>
              <a:buChar char="-"/>
            </a:pPr>
            <a:r>
              <a:rPr lang="en-AU" dirty="0"/>
              <a:t>The trial took place across seven ACCHSs in central Australia </a:t>
            </a:r>
          </a:p>
          <a:p>
            <a:pPr marL="181103" indent="-181103">
              <a:buFontTx/>
              <a:buChar char="-"/>
            </a:pPr>
            <a:r>
              <a:rPr lang="en-AU" dirty="0"/>
              <a:t>ACCHSs service clinicians and managers had oversight and input into the trial. These services play an important role in delivering holistic primary care to the community, beyond just sexual health services. It is important point out that delivering this incentive was a huge additional workload for these services</a:t>
            </a:r>
          </a:p>
        </p:txBody>
      </p:sp>
      <p:sp>
        <p:nvSpPr>
          <p:cNvPr id="4" name="Slide Number Placeholder 3"/>
          <p:cNvSpPr>
            <a:spLocks noGrp="1"/>
          </p:cNvSpPr>
          <p:nvPr>
            <p:ph type="sldNum" sz="quarter" idx="5"/>
          </p:nvPr>
        </p:nvSpPr>
        <p:spPr/>
        <p:txBody>
          <a:bodyPr/>
          <a:lstStyle/>
          <a:p>
            <a:fld id="{E4823C42-E67E-4062-943F-86D516C7DD58}" type="slidenum">
              <a:rPr lang="en-AU" smtClean="0"/>
              <a:t>4</a:t>
            </a:fld>
            <a:endParaRPr lang="en-AU"/>
          </a:p>
        </p:txBody>
      </p:sp>
    </p:spTree>
    <p:extLst>
      <p:ext uri="{BB962C8B-B14F-4D97-AF65-F5344CB8AC3E}">
        <p14:creationId xmlns:p14="http://schemas.microsoft.com/office/powerpoint/2010/main" val="2712097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03" indent="-181103">
              <a:buFontTx/>
              <a:buChar char="-"/>
            </a:pPr>
            <a:r>
              <a:rPr lang="en-AU" dirty="0"/>
              <a:t>Participants were eligible to receive a $30 phone voucher if they were aged between 16-29 years and had an STI test at any of the seven participating clinics during the trial period (April 2018 – September 2020)</a:t>
            </a:r>
          </a:p>
          <a:p>
            <a:pPr marL="181103" indent="-181103">
              <a:buFontTx/>
              <a:buChar char="-"/>
            </a:pPr>
            <a:r>
              <a:rPr lang="en-AU" dirty="0"/>
              <a:t>They were eligible for another incentive after 6 months or 4 months if they had tested positive at the previous test </a:t>
            </a:r>
          </a:p>
          <a:p>
            <a:pPr marL="181103" indent="-181103">
              <a:buFontTx/>
              <a:buChar char="-"/>
            </a:pPr>
            <a:r>
              <a:rPr lang="en-AU" dirty="0"/>
              <a:t>The incentive was delivered by the clinician during the appointment and recorded </a:t>
            </a:r>
          </a:p>
          <a:p>
            <a:pPr marL="181103" indent="-181103">
              <a:buFontTx/>
              <a:buChar char="-"/>
            </a:pPr>
            <a:r>
              <a:rPr lang="en-AU" dirty="0"/>
              <a:t>The trial was promoted through various methods such as radio, posters around the clinic, social media, and text messages to the target population </a:t>
            </a:r>
          </a:p>
          <a:p>
            <a:pPr marL="181103" indent="-181103">
              <a:buFontTx/>
              <a:buChar char="-"/>
            </a:pPr>
            <a:r>
              <a:rPr lang="en-AU" dirty="0"/>
              <a:t>Clinic staff were reminded regularly at meetings to offer the incentive </a:t>
            </a:r>
          </a:p>
        </p:txBody>
      </p:sp>
      <p:sp>
        <p:nvSpPr>
          <p:cNvPr id="4" name="Slide Number Placeholder 3"/>
          <p:cNvSpPr>
            <a:spLocks noGrp="1"/>
          </p:cNvSpPr>
          <p:nvPr>
            <p:ph type="sldNum" sz="quarter" idx="5"/>
          </p:nvPr>
        </p:nvSpPr>
        <p:spPr/>
        <p:txBody>
          <a:bodyPr/>
          <a:lstStyle/>
          <a:p>
            <a:fld id="{E4823C42-E67E-4062-943F-86D516C7DD58}" type="slidenum">
              <a:rPr lang="en-AU" smtClean="0"/>
              <a:t>5</a:t>
            </a:fld>
            <a:endParaRPr lang="en-AU"/>
          </a:p>
        </p:txBody>
      </p:sp>
    </p:spTree>
    <p:extLst>
      <p:ext uri="{BB962C8B-B14F-4D97-AF65-F5344CB8AC3E}">
        <p14:creationId xmlns:p14="http://schemas.microsoft.com/office/powerpoint/2010/main" val="2976968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2EB9A-0ED6-C1FD-9FB1-BC30CDE49A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87D32-D24B-B0DB-10EB-4767A10CB0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6B348A-2ACC-E2AA-2BDD-E10A853A153A}"/>
              </a:ext>
            </a:extLst>
          </p:cNvPr>
          <p:cNvSpPr>
            <a:spLocks noGrp="1"/>
          </p:cNvSpPr>
          <p:nvPr>
            <p:ph type="body" idx="1"/>
          </p:nvPr>
        </p:nvSpPr>
        <p:spPr/>
        <p:txBody>
          <a:bodyPr/>
          <a:lstStyle/>
          <a:p>
            <a:pPr marL="181103" indent="-181103">
              <a:buFontTx/>
              <a:buChar char="-"/>
            </a:pPr>
            <a:r>
              <a:rPr lang="en-AU" sz="1300" dirty="0"/>
              <a:t>STI testing data was extracted from the patient information management systems of participating clinics. We aggregated number of tests per month, and stratified by gender </a:t>
            </a:r>
          </a:p>
          <a:p>
            <a:pPr marL="181103" indent="-181103">
              <a:buFontTx/>
              <a:buChar char="-"/>
            </a:pPr>
            <a:r>
              <a:rPr lang="en-AU" sz="1300" dirty="0"/>
              <a:t>We used an interrupted time series analysis to compare the uptake of STI testing in the incentives phase with the uptake in the period prior to the introduction of incentives  </a:t>
            </a:r>
          </a:p>
          <a:p>
            <a:pPr marL="181103" indent="-181103">
              <a:buFontTx/>
              <a:buChar char="-"/>
            </a:pPr>
            <a:r>
              <a:rPr lang="en-AU" sz="1300" dirty="0"/>
              <a:t>To account for the introduction of new clinics, and the COVID-19 pandemic during the trial period, we divided the results into four phases, baseline 1, baseline 2 (new clinics), incentives and covid-19/incentives </a:t>
            </a:r>
          </a:p>
          <a:p>
            <a:pPr marL="181103" indent="-181103">
              <a:buFontTx/>
              <a:buChar char="-"/>
            </a:pPr>
            <a:r>
              <a:rPr lang="en-AU" sz="1300" dirty="0"/>
              <a:t>As you can see, there is a slight increase around the time of new clinics opening, the number of tests remained stable during the incentives phase and decreased when the COVID-19 pandemic started </a:t>
            </a:r>
          </a:p>
          <a:p>
            <a:pPr marL="181103" indent="-181103" defTabSz="965881">
              <a:buFontTx/>
              <a:buChar char="-"/>
              <a:defRPr/>
            </a:pPr>
            <a:r>
              <a:rPr lang="en-AU" sz="1300" dirty="0"/>
              <a:t>We also found that </a:t>
            </a:r>
            <a:r>
              <a:rPr lang="en-AU" dirty="0">
                <a:solidFill>
                  <a:srgbClr val="000000"/>
                </a:solidFill>
              </a:rPr>
              <a:t>STI testing among women 3x that of men across the baseline and incentives period (delete?)</a:t>
            </a:r>
            <a:endParaRPr lang="en-AU" dirty="0"/>
          </a:p>
          <a:p>
            <a:pPr marL="181103" indent="-181103">
              <a:buFontTx/>
              <a:buChar char="-"/>
            </a:pPr>
            <a:r>
              <a:rPr lang="en-AU" dirty="0"/>
              <a:t>The interrupted time series analysis demonstrated no significant change in testing after the introduction of incentives </a:t>
            </a:r>
          </a:p>
          <a:p>
            <a:endParaRPr lang="en-AU" dirty="0"/>
          </a:p>
        </p:txBody>
      </p:sp>
      <p:sp>
        <p:nvSpPr>
          <p:cNvPr id="4" name="Slide Number Placeholder 3">
            <a:extLst>
              <a:ext uri="{FF2B5EF4-FFF2-40B4-BE49-F238E27FC236}">
                <a16:creationId xmlns:a16="http://schemas.microsoft.com/office/drawing/2014/main" id="{A9829043-2B61-5D53-F83F-52640A8B10F5}"/>
              </a:ext>
            </a:extLst>
          </p:cNvPr>
          <p:cNvSpPr>
            <a:spLocks noGrp="1"/>
          </p:cNvSpPr>
          <p:nvPr>
            <p:ph type="sldNum" sz="quarter" idx="5"/>
          </p:nvPr>
        </p:nvSpPr>
        <p:spPr/>
        <p:txBody>
          <a:bodyPr/>
          <a:lstStyle/>
          <a:p>
            <a:fld id="{E4823C42-E67E-4062-943F-86D516C7DD58}" type="slidenum">
              <a:rPr lang="en-AU" smtClean="0"/>
              <a:t>6</a:t>
            </a:fld>
            <a:endParaRPr lang="en-AU"/>
          </a:p>
        </p:txBody>
      </p:sp>
    </p:spTree>
    <p:extLst>
      <p:ext uri="{BB962C8B-B14F-4D97-AF65-F5344CB8AC3E}">
        <p14:creationId xmlns:p14="http://schemas.microsoft.com/office/powerpoint/2010/main" val="2634477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69B34-DAD2-62F1-B03B-DC4715F3D7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BEF3E-753C-B6F4-D753-BC665A585D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9AA337-CC38-97FA-82BB-11D8FC101E3D}"/>
              </a:ext>
            </a:extLst>
          </p:cNvPr>
          <p:cNvSpPr>
            <a:spLocks noGrp="1"/>
          </p:cNvSpPr>
          <p:nvPr>
            <p:ph type="body" idx="1"/>
          </p:nvPr>
        </p:nvSpPr>
        <p:spPr/>
        <p:txBody>
          <a:bodyPr/>
          <a:lstStyle/>
          <a:p>
            <a:pPr marL="181103" indent="-181103">
              <a:buFontTx/>
              <a:buChar char="-"/>
            </a:pPr>
            <a:r>
              <a:rPr lang="en-AU" dirty="0"/>
              <a:t>In the analysis, the only significant change was among women only after the COVID-19 pandemic, a significant decrease of 5 visits per month</a:t>
            </a:r>
          </a:p>
          <a:p>
            <a:pPr marL="181103" indent="-181103">
              <a:buFontTx/>
              <a:buChar char="-"/>
            </a:pPr>
            <a:endParaRPr lang="en-AU" dirty="0"/>
          </a:p>
        </p:txBody>
      </p:sp>
      <p:sp>
        <p:nvSpPr>
          <p:cNvPr id="4" name="Slide Number Placeholder 3">
            <a:extLst>
              <a:ext uri="{FF2B5EF4-FFF2-40B4-BE49-F238E27FC236}">
                <a16:creationId xmlns:a16="http://schemas.microsoft.com/office/drawing/2014/main" id="{71E40087-42D6-1AAB-2CCB-ABAB66FF74F3}"/>
              </a:ext>
            </a:extLst>
          </p:cNvPr>
          <p:cNvSpPr>
            <a:spLocks noGrp="1"/>
          </p:cNvSpPr>
          <p:nvPr>
            <p:ph type="sldNum" sz="quarter" idx="5"/>
          </p:nvPr>
        </p:nvSpPr>
        <p:spPr/>
        <p:txBody>
          <a:bodyPr/>
          <a:lstStyle/>
          <a:p>
            <a:fld id="{E4823C42-E67E-4062-943F-86D516C7DD58}" type="slidenum">
              <a:rPr lang="en-AU" smtClean="0"/>
              <a:t>7</a:t>
            </a:fld>
            <a:endParaRPr lang="en-AU"/>
          </a:p>
        </p:txBody>
      </p:sp>
    </p:spTree>
    <p:extLst>
      <p:ext uri="{BB962C8B-B14F-4D97-AF65-F5344CB8AC3E}">
        <p14:creationId xmlns:p14="http://schemas.microsoft.com/office/powerpoint/2010/main" val="2931759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F3B88-FC03-71FF-7D01-A6E8656F72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CAAED2-2A05-5FCB-4654-13D758E41D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D34304-BF04-47E3-9C17-CA2D498BA350}"/>
              </a:ext>
            </a:extLst>
          </p:cNvPr>
          <p:cNvSpPr>
            <a:spLocks noGrp="1"/>
          </p:cNvSpPr>
          <p:nvPr>
            <p:ph type="body" idx="1"/>
          </p:nvPr>
        </p:nvSpPr>
        <p:spPr/>
        <p:txBody>
          <a:bodyPr/>
          <a:lstStyle/>
          <a:p>
            <a:pPr marL="181103" indent="-181103" defTabSz="965881">
              <a:buFontTx/>
              <a:buChar char="-"/>
              <a:defRPr/>
            </a:pPr>
            <a:r>
              <a:rPr lang="en-AU" sz="1300" dirty="0"/>
              <a:t>We also measured the proportion of unique visits in which an incentive was given. This was variable, ranging fro</a:t>
            </a:r>
            <a:r>
              <a:rPr lang="en-AU" dirty="0"/>
              <a:t>m 26-76% during the incentives period, d</a:t>
            </a:r>
            <a:r>
              <a:rPr lang="en-AU" sz="1300" dirty="0"/>
              <a:t>ropping to </a:t>
            </a:r>
            <a:r>
              <a:rPr lang="en-AU" dirty="0">
                <a:solidFill>
                  <a:srgbClr val="000000"/>
                </a:solidFill>
              </a:rPr>
              <a:t>10-59% of eligible visits after the COVID-19 pandemic </a:t>
            </a:r>
            <a:endParaRPr lang="en-AU" sz="1300" dirty="0"/>
          </a:p>
          <a:p>
            <a:pPr marL="181103" indent="-181103">
              <a:buFontTx/>
              <a:buChar char="-"/>
            </a:pPr>
            <a:endParaRPr lang="en-AU" sz="1300" dirty="0"/>
          </a:p>
          <a:p>
            <a:pPr marL="181103" indent="-181103">
              <a:buFontTx/>
              <a:buChar char="-"/>
            </a:pPr>
            <a:endParaRPr lang="en-AU" sz="1300" dirty="0"/>
          </a:p>
          <a:p>
            <a:endParaRPr lang="en-AU" sz="1300" dirty="0"/>
          </a:p>
          <a:p>
            <a:endParaRPr lang="en-AU" sz="1300" dirty="0"/>
          </a:p>
          <a:p>
            <a:endParaRPr lang="en-AU" sz="1300" dirty="0"/>
          </a:p>
          <a:p>
            <a:endParaRPr lang="en-AU" sz="1300" dirty="0"/>
          </a:p>
          <a:p>
            <a:endParaRPr lang="en-AU" dirty="0"/>
          </a:p>
        </p:txBody>
      </p:sp>
      <p:sp>
        <p:nvSpPr>
          <p:cNvPr id="4" name="Slide Number Placeholder 3">
            <a:extLst>
              <a:ext uri="{FF2B5EF4-FFF2-40B4-BE49-F238E27FC236}">
                <a16:creationId xmlns:a16="http://schemas.microsoft.com/office/drawing/2014/main" id="{0FDD6E2A-F22B-DB0F-1566-D7638F6B46DB}"/>
              </a:ext>
            </a:extLst>
          </p:cNvPr>
          <p:cNvSpPr>
            <a:spLocks noGrp="1"/>
          </p:cNvSpPr>
          <p:nvPr>
            <p:ph type="sldNum" sz="quarter" idx="5"/>
          </p:nvPr>
        </p:nvSpPr>
        <p:spPr/>
        <p:txBody>
          <a:bodyPr/>
          <a:lstStyle/>
          <a:p>
            <a:fld id="{E4823C42-E67E-4062-943F-86D516C7DD58}" type="slidenum">
              <a:rPr lang="en-AU" smtClean="0"/>
              <a:t>8</a:t>
            </a:fld>
            <a:endParaRPr lang="en-AU"/>
          </a:p>
        </p:txBody>
      </p:sp>
    </p:spTree>
    <p:extLst>
      <p:ext uri="{BB962C8B-B14F-4D97-AF65-F5344CB8AC3E}">
        <p14:creationId xmlns:p14="http://schemas.microsoft.com/office/powerpoint/2010/main" val="266920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03" indent="-181103" defTabSz="965881">
              <a:buFontTx/>
              <a:buChar char="-"/>
              <a:defRPr/>
            </a:pPr>
            <a:r>
              <a:rPr lang="en-AU" dirty="0"/>
              <a:t>What are some explanations as to why there was no change in STI testing after the introduction of the incentives program? </a:t>
            </a:r>
          </a:p>
          <a:p>
            <a:pPr marL="181103" indent="-181103" defTabSz="965881">
              <a:buFontTx/>
              <a:buChar char="-"/>
              <a:defRPr/>
            </a:pPr>
            <a:r>
              <a:rPr lang="en-AU" dirty="0"/>
              <a:t>Coverage of incentive was variable, </a:t>
            </a:r>
            <a:r>
              <a:rPr lang="en-AU" dirty="0">
                <a:solidFill>
                  <a:srgbClr val="000000"/>
                </a:solidFill>
              </a:rPr>
              <a:t>Given the difficulties with the logistics of implementing such a large trial, this is quite an achievement in the context of high workload, opening of new clinics and other concurrent health promotion programs. Given that the coverage of the incentive was moderate, it is interesting that it didn’t have more of an impact on STI testing, however, even moderate coverage is only likely to impact people coming back to be re-tested rather than bringing in new clients. </a:t>
            </a:r>
            <a:endParaRPr lang="en-AU" dirty="0"/>
          </a:p>
          <a:p>
            <a:pPr marL="181103" indent="-181103">
              <a:buFontTx/>
              <a:buChar char="-"/>
            </a:pPr>
            <a:r>
              <a:rPr lang="en-AU" dirty="0"/>
              <a:t>Perhaps people in the community weren’t aware of the incentive. We didn’t collect data on why people came into the clinic so it is difficult to say. </a:t>
            </a:r>
          </a:p>
          <a:p>
            <a:pPr marL="181103" indent="-181103" defTabSz="965881">
              <a:buFontTx/>
              <a:buChar char="-"/>
              <a:defRPr/>
            </a:pPr>
            <a:r>
              <a:rPr lang="en-AU" dirty="0"/>
              <a:t>The incentive might not have been enough to overcome barriers to coming into the clinic. Phone voucher was determined to be suitable during the formative qualitative research but differences in patterns of usage of </a:t>
            </a:r>
            <a:r>
              <a:rPr lang="en-AU" dirty="0" err="1"/>
              <a:t>wifi</a:t>
            </a:r>
            <a:r>
              <a:rPr lang="en-AU" dirty="0"/>
              <a:t> may have meant this was less appealing by the time the trial was underway., </a:t>
            </a:r>
          </a:p>
          <a:p>
            <a:pPr marL="181103" indent="-181103" defTabSz="965881">
              <a:buFontTx/>
              <a:buChar char="-"/>
              <a:defRPr/>
            </a:pPr>
            <a:r>
              <a:rPr lang="en-AU" dirty="0"/>
              <a:t>Aboriginal and Torres Strait Islander people are already a priority population so testing rates of this group my already be higher than in a mainstream service. It is difficult to increase testing rates when rates are already high. </a:t>
            </a:r>
          </a:p>
          <a:p>
            <a:pPr marL="181103" indent="-181103" defTabSz="965881">
              <a:buFontTx/>
              <a:buChar char="-"/>
              <a:defRPr/>
            </a:pPr>
            <a:endParaRPr lang="en-AU" dirty="0"/>
          </a:p>
          <a:p>
            <a:pPr marL="181103" indent="-181103" defTabSz="965881">
              <a:buFontTx/>
              <a:buChar char="-"/>
              <a:defRPr/>
            </a:pPr>
            <a:r>
              <a:rPr lang="en-AU" dirty="0"/>
              <a:t>The significant decrease only seen among women could be explained by different testing patterns during the COVID-19 pandemic. We speculated that they may attend more preventative appointments that are more likely to decrease in the context of lockdowns </a:t>
            </a:r>
          </a:p>
          <a:p>
            <a:pPr marL="181103" indent="-181103" defTabSz="965881">
              <a:buFontTx/>
              <a:buChar char="-"/>
              <a:defRPr/>
            </a:pPr>
            <a:endParaRPr lang="en-AU" dirty="0">
              <a:solidFill>
                <a:srgbClr val="000000"/>
              </a:solidFill>
            </a:endParaRPr>
          </a:p>
          <a:p>
            <a:pPr marL="181103" indent="-181103" defTabSz="965881">
              <a:buFontTx/>
              <a:buChar char="-"/>
              <a:defRPr/>
            </a:pPr>
            <a:r>
              <a:rPr lang="en-AU">
                <a:solidFill>
                  <a:srgbClr val="000000"/>
                </a:solidFill>
              </a:rPr>
              <a:t>5 minutes 30 </a:t>
            </a:r>
            <a:endParaRPr lang="en-AU" dirty="0"/>
          </a:p>
          <a:p>
            <a:pPr marL="181103" indent="-181103">
              <a:buFontTx/>
              <a:buChar char="-"/>
            </a:pPr>
            <a:endParaRPr lang="en-AU" dirty="0"/>
          </a:p>
          <a:p>
            <a:pPr marL="181103" indent="-181103">
              <a:buFontTx/>
              <a:buChar char="-"/>
            </a:pPr>
            <a:endParaRPr lang="en-AU" dirty="0"/>
          </a:p>
        </p:txBody>
      </p:sp>
      <p:sp>
        <p:nvSpPr>
          <p:cNvPr id="4" name="Slide Number Placeholder 3"/>
          <p:cNvSpPr>
            <a:spLocks noGrp="1"/>
          </p:cNvSpPr>
          <p:nvPr>
            <p:ph type="sldNum" sz="quarter" idx="5"/>
          </p:nvPr>
        </p:nvSpPr>
        <p:spPr/>
        <p:txBody>
          <a:bodyPr/>
          <a:lstStyle/>
          <a:p>
            <a:fld id="{E4823C42-E67E-4062-943F-86D516C7DD58}" type="slidenum">
              <a:rPr lang="en-AU" smtClean="0"/>
              <a:t>9</a:t>
            </a:fld>
            <a:endParaRPr lang="en-AU"/>
          </a:p>
        </p:txBody>
      </p:sp>
    </p:spTree>
    <p:extLst>
      <p:ext uri="{BB962C8B-B14F-4D97-AF65-F5344CB8AC3E}">
        <p14:creationId xmlns:p14="http://schemas.microsoft.com/office/powerpoint/2010/main" val="2860481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rimary">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39960" y="0"/>
            <a:ext cx="6869624" cy="6858000"/>
          </a:xfrm>
          <a:prstGeom prst="rect">
            <a:avLst/>
          </a:prstGeom>
        </p:spPr>
      </p:pic>
      <p:pic>
        <p:nvPicPr>
          <p:cNvPr id="12" name="Picture 11"/>
          <p:cNvPicPr>
            <a:picLocks noChangeAspect="1"/>
          </p:cNvPicPr>
          <p:nvPr/>
        </p:nvPicPr>
        <p:blipFill>
          <a:blip r:embed="rId3"/>
          <a:stretch>
            <a:fillRect/>
          </a:stretch>
        </p:blipFill>
        <p:spPr>
          <a:xfrm>
            <a:off x="6192581" y="1470026"/>
            <a:ext cx="6017003" cy="6512910"/>
          </a:xfrm>
          <a:prstGeom prst="rect">
            <a:avLst/>
          </a:prstGeom>
        </p:spPr>
      </p:pic>
      <p:sp>
        <p:nvSpPr>
          <p:cNvPr id="7" name="Title 1"/>
          <p:cNvSpPr>
            <a:spLocks noGrp="1"/>
          </p:cNvSpPr>
          <p:nvPr>
            <p:ph type="title" hasCustomPrompt="1"/>
          </p:nvPr>
        </p:nvSpPr>
        <p:spPr>
          <a:xfrm>
            <a:off x="831851" y="1470026"/>
            <a:ext cx="6518074" cy="2852737"/>
          </a:xfrm>
        </p:spPr>
        <p:txBody>
          <a:bodyPr anchor="b">
            <a:normAutofit/>
          </a:bodyPr>
          <a:lstStyle>
            <a:lvl1pPr>
              <a:defRPr sz="5000">
                <a:solidFill>
                  <a:schemeClr val="tx2"/>
                </a:solidFill>
              </a:defRPr>
            </a:lvl1pPr>
          </a:lstStyle>
          <a:p>
            <a:r>
              <a:rPr lang="en-US" dirty="0"/>
              <a:t>Click to edit Presentation title goes here</a:t>
            </a:r>
          </a:p>
        </p:txBody>
      </p:sp>
      <p:sp>
        <p:nvSpPr>
          <p:cNvPr id="8" name="Text Placeholder 2"/>
          <p:cNvSpPr>
            <a:spLocks noGrp="1"/>
          </p:cNvSpPr>
          <p:nvPr>
            <p:ph type="body" idx="1" hasCustomPrompt="1"/>
          </p:nvPr>
        </p:nvSpPr>
        <p:spPr>
          <a:xfrm>
            <a:off x="831850" y="4589463"/>
            <a:ext cx="6518075" cy="1163155"/>
          </a:xfrm>
        </p:spPr>
        <p:txBody>
          <a:bodyPr/>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Author  |  Date</a:t>
            </a:r>
          </a:p>
        </p:txBody>
      </p:sp>
    </p:spTree>
    <p:extLst>
      <p:ext uri="{BB962C8B-B14F-4D97-AF65-F5344CB8AC3E}">
        <p14:creationId xmlns:p14="http://schemas.microsoft.com/office/powerpoint/2010/main" val="238595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plai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450067"/>
            <a:ext cx="9144000" cy="2387600"/>
          </a:xfrm>
        </p:spPr>
        <p:txBody>
          <a:bodyPr anchor="b">
            <a:normAutofit/>
          </a:bodyPr>
          <a:lstStyle>
            <a:lvl1pPr algn="ctr">
              <a:defRPr sz="5000"/>
            </a:lvl1pPr>
          </a:lstStyle>
          <a:p>
            <a:r>
              <a:rPr lang="en-US" dirty="0"/>
              <a:t>Click to edit Presentation title here</a:t>
            </a:r>
          </a:p>
        </p:txBody>
      </p:sp>
      <p:sp>
        <p:nvSpPr>
          <p:cNvPr id="3" name="Subtitle 2"/>
          <p:cNvSpPr>
            <a:spLocks noGrp="1"/>
          </p:cNvSpPr>
          <p:nvPr>
            <p:ph type="subTitle" idx="1" hasCustomPrompt="1"/>
          </p:nvPr>
        </p:nvSpPr>
        <p:spPr>
          <a:xfrm>
            <a:off x="1524000" y="4151313"/>
            <a:ext cx="9144000" cy="6921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Author  |  Date</a:t>
            </a:r>
          </a:p>
        </p:txBody>
      </p:sp>
      <p:cxnSp>
        <p:nvCxnSpPr>
          <p:cNvPr id="12" name="Straight Connector 11">
            <a:extLst>
              <a:ext uri="{FF2B5EF4-FFF2-40B4-BE49-F238E27FC236}">
                <a16:creationId xmlns:a16="http://schemas.microsoft.com/office/drawing/2014/main" id="{BDDA6032-1C15-6A47-AD9E-235670A45C86}"/>
              </a:ext>
            </a:extLst>
          </p:cNvPr>
          <p:cNvCxnSpPr>
            <a:cxnSpLocks/>
          </p:cNvCxnSpPr>
          <p:nvPr/>
        </p:nvCxnSpPr>
        <p:spPr>
          <a:xfrm>
            <a:off x="4932217" y="4002304"/>
            <a:ext cx="245225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3FDB3BD-5D66-4F82-B41D-20962C0CFB74}"/>
              </a:ext>
            </a:extLst>
          </p:cNvPr>
          <p:cNvSpPr/>
          <p:nvPr/>
        </p:nvSpPr>
        <p:spPr>
          <a:xfrm>
            <a:off x="0" y="6124755"/>
            <a:ext cx="12192000" cy="7332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grpSp>
        <p:nvGrpSpPr>
          <p:cNvPr id="4" name="Group 3">
            <a:extLst>
              <a:ext uri="{FF2B5EF4-FFF2-40B4-BE49-F238E27FC236}">
                <a16:creationId xmlns:a16="http://schemas.microsoft.com/office/drawing/2014/main" id="{A3059353-C37E-4E0E-8C8E-744EC5F66D07}"/>
              </a:ext>
            </a:extLst>
          </p:cNvPr>
          <p:cNvGrpSpPr/>
          <p:nvPr/>
        </p:nvGrpSpPr>
        <p:grpSpPr>
          <a:xfrm>
            <a:off x="4802708" y="6250330"/>
            <a:ext cx="2701615" cy="450000"/>
            <a:chOff x="4852937" y="6250330"/>
            <a:chExt cx="2701615" cy="450000"/>
          </a:xfrm>
        </p:grpSpPr>
        <p:pic>
          <p:nvPicPr>
            <p:cNvPr id="8" name="Picture 7">
              <a:extLst>
                <a:ext uri="{FF2B5EF4-FFF2-40B4-BE49-F238E27FC236}">
                  <a16:creationId xmlns:a16="http://schemas.microsoft.com/office/drawing/2014/main" id="{80E901BA-6C93-4F92-B874-B7D456AFE0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2937" y="6250330"/>
              <a:ext cx="1300579" cy="450000"/>
            </a:xfrm>
            <a:prstGeom prst="rect">
              <a:avLst/>
            </a:prstGeom>
          </p:spPr>
        </p:pic>
        <p:pic>
          <p:nvPicPr>
            <p:cNvPr id="9" name="Picture 8">
              <a:extLst>
                <a:ext uri="{FF2B5EF4-FFF2-40B4-BE49-F238E27FC236}">
                  <a16:creationId xmlns:a16="http://schemas.microsoft.com/office/drawing/2014/main" id="{9F3B86C0-1E5F-49B9-B642-4168538EEC67}"/>
                </a:ext>
              </a:extLst>
            </p:cNvPr>
            <p:cNvPicPr>
              <a:picLocks noChangeAspect="1"/>
            </p:cNvPicPr>
            <p:nvPr userDrawn="1"/>
          </p:nvPicPr>
          <p:blipFill>
            <a:blip r:embed="rId3"/>
            <a:stretch>
              <a:fillRect/>
            </a:stretch>
          </p:blipFill>
          <p:spPr>
            <a:xfrm>
              <a:off x="6575197" y="6268330"/>
              <a:ext cx="979355" cy="414000"/>
            </a:xfrm>
            <a:prstGeom prst="rect">
              <a:avLst/>
            </a:prstGeom>
          </p:spPr>
        </p:pic>
      </p:grpSp>
    </p:spTree>
    <p:extLst>
      <p:ext uri="{BB962C8B-B14F-4D97-AF65-F5344CB8AC3E}">
        <p14:creationId xmlns:p14="http://schemas.microsoft.com/office/powerpoint/2010/main" val="68249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292324" y="-8092"/>
            <a:ext cx="4911429" cy="6876000"/>
          </a:xfrm>
          <a:prstGeom prst="rect">
            <a:avLst/>
          </a:prstGeom>
        </p:spPr>
      </p:pic>
      <p:sp>
        <p:nvSpPr>
          <p:cNvPr id="7" name="Title 1"/>
          <p:cNvSpPr>
            <a:spLocks noGrp="1"/>
          </p:cNvSpPr>
          <p:nvPr>
            <p:ph type="title" hasCustomPrompt="1"/>
          </p:nvPr>
        </p:nvSpPr>
        <p:spPr>
          <a:xfrm>
            <a:off x="831850" y="1470026"/>
            <a:ext cx="8873259" cy="2852737"/>
          </a:xfrm>
        </p:spPr>
        <p:txBody>
          <a:bodyPr anchor="b">
            <a:normAutofit/>
          </a:bodyPr>
          <a:lstStyle>
            <a:lvl1pPr>
              <a:defRPr sz="4000"/>
            </a:lvl1pPr>
          </a:lstStyle>
          <a:p>
            <a:r>
              <a:rPr lang="en-US" dirty="0"/>
              <a:t>Click to edit Section title goes here</a:t>
            </a:r>
          </a:p>
        </p:txBody>
      </p:sp>
      <p:sp>
        <p:nvSpPr>
          <p:cNvPr id="8" name="Text Placeholder 2"/>
          <p:cNvSpPr>
            <a:spLocks noGrp="1"/>
          </p:cNvSpPr>
          <p:nvPr>
            <p:ph type="body" idx="1" hasCustomPrompt="1"/>
          </p:nvPr>
        </p:nvSpPr>
        <p:spPr>
          <a:xfrm>
            <a:off x="831850" y="4589464"/>
            <a:ext cx="8873259" cy="1255752"/>
          </a:xfrm>
        </p:spPr>
        <p:txBody>
          <a:bodyPr/>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Introductory copy</a:t>
            </a:r>
          </a:p>
        </p:txBody>
      </p:sp>
      <p:cxnSp>
        <p:nvCxnSpPr>
          <p:cNvPr id="6" name="Straight Connector 5"/>
          <p:cNvCxnSpPr/>
          <p:nvPr/>
        </p:nvCxnSpPr>
        <p:spPr>
          <a:xfrm>
            <a:off x="831850" y="4456253"/>
            <a:ext cx="887325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517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AC97F-BC8A-4D50-8CCE-38A2B9866100}"/>
              </a:ext>
            </a:extLst>
          </p:cNvPr>
          <p:cNvSpPr>
            <a:spLocks noGrp="1"/>
          </p:cNvSpPr>
          <p:nvPr>
            <p:ph type="title"/>
          </p:nvPr>
        </p:nvSpPr>
        <p:spPr/>
        <p:txBody>
          <a:bodyPr/>
          <a:lstStyle/>
          <a:p>
            <a:r>
              <a:rPr lang="en-US"/>
              <a:t>Click to edit Master title style</a:t>
            </a:r>
            <a:endParaRPr lang="en-AU" dirty="0"/>
          </a:p>
        </p:txBody>
      </p:sp>
      <p:sp>
        <p:nvSpPr>
          <p:cNvPr id="7" name="Text Placeholder 6">
            <a:extLst>
              <a:ext uri="{FF2B5EF4-FFF2-40B4-BE49-F238E27FC236}">
                <a16:creationId xmlns:a16="http://schemas.microsoft.com/office/drawing/2014/main" id="{B3074009-109E-4519-8F97-6BE11C3F660E}"/>
              </a:ext>
            </a:extLst>
          </p:cNvPr>
          <p:cNvSpPr>
            <a:spLocks noGrp="1"/>
          </p:cNvSpPr>
          <p:nvPr>
            <p:ph type="body" sz="quarter" idx="12"/>
          </p:nvPr>
        </p:nvSpPr>
        <p:spPr>
          <a:xfrm>
            <a:off x="838200" y="1946275"/>
            <a:ext cx="10515600" cy="4165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4">
            <a:extLst>
              <a:ext uri="{FF2B5EF4-FFF2-40B4-BE49-F238E27FC236}">
                <a16:creationId xmlns:a16="http://schemas.microsoft.com/office/drawing/2014/main" id="{58178C76-0B40-4D3C-AE8E-ECF661F4D667}"/>
              </a:ext>
            </a:extLst>
          </p:cNvPr>
          <p:cNvSpPr>
            <a:spLocks noGrp="1"/>
          </p:cNvSpPr>
          <p:nvPr>
            <p:ph type="ftr" sz="quarter" idx="3"/>
          </p:nvPr>
        </p:nvSpPr>
        <p:spPr>
          <a:xfrm>
            <a:off x="4038600" y="6308171"/>
            <a:ext cx="6044076" cy="365125"/>
          </a:xfrm>
          <a:prstGeom prst="rect">
            <a:avLst/>
          </a:prstGeom>
        </p:spPr>
        <p:txBody>
          <a:bodyPr vert="horz" lIns="91440" tIns="45720" rIns="91440" bIns="45720" rtlCol="0" anchor="ctr"/>
          <a:lstStyle>
            <a:lvl1pPr algn="ctr">
              <a:defRPr sz="1200" b="0" i="0">
                <a:solidFill>
                  <a:schemeClr val="accent4"/>
                </a:solidFill>
                <a:latin typeface="+mn-lt"/>
                <a:ea typeface="Roboto" charset="0"/>
                <a:cs typeface="Roboto" charset="0"/>
              </a:defRPr>
            </a:lvl1pPr>
          </a:lstStyle>
          <a:p>
            <a:endParaRPr lang="en-AU"/>
          </a:p>
        </p:txBody>
      </p:sp>
      <p:sp>
        <p:nvSpPr>
          <p:cNvPr id="8" name="Slide Number Placeholder 5">
            <a:extLst>
              <a:ext uri="{FF2B5EF4-FFF2-40B4-BE49-F238E27FC236}">
                <a16:creationId xmlns:a16="http://schemas.microsoft.com/office/drawing/2014/main" id="{3A4350CD-EA1B-422C-B3B3-040155269713}"/>
              </a:ext>
            </a:extLst>
          </p:cNvPr>
          <p:cNvSpPr>
            <a:spLocks noGrp="1"/>
          </p:cNvSpPr>
          <p:nvPr>
            <p:ph type="sldNum" sz="quarter" idx="4"/>
          </p:nvPr>
        </p:nvSpPr>
        <p:spPr>
          <a:xfrm>
            <a:off x="10463002" y="6292768"/>
            <a:ext cx="890798" cy="365125"/>
          </a:xfrm>
          <a:prstGeom prst="rect">
            <a:avLst/>
          </a:prstGeom>
        </p:spPr>
        <p:txBody>
          <a:bodyPr vert="horz" lIns="91440" tIns="45720" rIns="91440" bIns="45720" rtlCol="0" anchor="ctr"/>
          <a:lstStyle>
            <a:lvl1pPr algn="r">
              <a:defRPr sz="1200" b="0" i="0">
                <a:solidFill>
                  <a:schemeClr val="accent4"/>
                </a:solidFill>
                <a:latin typeface="+mn-lt"/>
                <a:ea typeface="Roboto" charset="0"/>
                <a:cs typeface="Roboto" charset="0"/>
              </a:defRPr>
            </a:lvl1pPr>
          </a:lstStyle>
          <a:p>
            <a:fld id="{E6D268BA-A8FB-4171-AF45-D0CC174AF2F2}" type="slidenum">
              <a:rPr lang="en-AU" smtClean="0"/>
              <a:t>‹#›</a:t>
            </a:fld>
            <a:endParaRPr lang="en-AU"/>
          </a:p>
        </p:txBody>
      </p:sp>
    </p:spTree>
    <p:extLst>
      <p:ext uri="{BB962C8B-B14F-4D97-AF65-F5344CB8AC3E}">
        <p14:creationId xmlns:p14="http://schemas.microsoft.com/office/powerpoint/2010/main" val="47397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coloured">
    <p:bg>
      <p:bgPr>
        <a:solidFill>
          <a:schemeClr val="accent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F6C3BB-95F3-4761-AD3E-5567B97DC153}"/>
              </a:ext>
            </a:extLst>
          </p:cNvPr>
          <p:cNvSpPr/>
          <p:nvPr/>
        </p:nvSpPr>
        <p:spPr>
          <a:xfrm>
            <a:off x="0" y="6124755"/>
            <a:ext cx="12192000" cy="73324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sp>
        <p:nvSpPr>
          <p:cNvPr id="6" name="Picture Placeholder 2"/>
          <p:cNvSpPr>
            <a:spLocks noGrp="1"/>
          </p:cNvSpPr>
          <p:nvPr>
            <p:ph type="pic" idx="1"/>
          </p:nvPr>
        </p:nvSpPr>
        <p:spPr>
          <a:xfrm>
            <a:off x="0" y="0"/>
            <a:ext cx="12192000" cy="5967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1" name="Picture 10">
            <a:extLst>
              <a:ext uri="{FF2B5EF4-FFF2-40B4-BE49-F238E27FC236}">
                <a16:creationId xmlns:a16="http://schemas.microsoft.com/office/drawing/2014/main" id="{C6E8E631-CD29-42B1-924B-D0DD6A4905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011" y="6250330"/>
            <a:ext cx="1300579" cy="450000"/>
          </a:xfrm>
          <a:prstGeom prst="rect">
            <a:avLst/>
          </a:prstGeom>
        </p:spPr>
      </p:pic>
      <p:pic>
        <p:nvPicPr>
          <p:cNvPr id="12" name="Picture 11">
            <a:extLst>
              <a:ext uri="{FF2B5EF4-FFF2-40B4-BE49-F238E27FC236}">
                <a16:creationId xmlns:a16="http://schemas.microsoft.com/office/drawing/2014/main" id="{A05FBF32-2273-48D2-B45E-ACF283AD99B0}"/>
              </a:ext>
            </a:extLst>
          </p:cNvPr>
          <p:cNvPicPr>
            <a:picLocks noChangeAspect="1"/>
          </p:cNvPicPr>
          <p:nvPr/>
        </p:nvPicPr>
        <p:blipFill>
          <a:blip r:embed="rId3"/>
          <a:stretch>
            <a:fillRect/>
          </a:stretch>
        </p:blipFill>
        <p:spPr>
          <a:xfrm>
            <a:off x="2537271" y="6268330"/>
            <a:ext cx="979355" cy="414000"/>
          </a:xfrm>
          <a:prstGeom prst="rect">
            <a:avLst/>
          </a:prstGeom>
        </p:spPr>
      </p:pic>
      <p:sp>
        <p:nvSpPr>
          <p:cNvPr id="13" name="Footer Placeholder 4">
            <a:extLst>
              <a:ext uri="{FF2B5EF4-FFF2-40B4-BE49-F238E27FC236}">
                <a16:creationId xmlns:a16="http://schemas.microsoft.com/office/drawing/2014/main" id="{1B24373C-4F0B-4E37-B10F-C64348E92F50}"/>
              </a:ext>
            </a:extLst>
          </p:cNvPr>
          <p:cNvSpPr>
            <a:spLocks noGrp="1"/>
          </p:cNvSpPr>
          <p:nvPr>
            <p:ph type="ftr" sz="quarter" idx="3"/>
          </p:nvPr>
        </p:nvSpPr>
        <p:spPr>
          <a:xfrm>
            <a:off x="4038600" y="6308171"/>
            <a:ext cx="6044076" cy="365125"/>
          </a:xfrm>
          <a:prstGeom prst="rect">
            <a:avLst/>
          </a:prstGeom>
        </p:spPr>
        <p:txBody>
          <a:bodyPr vert="horz" lIns="91440" tIns="45720" rIns="91440" bIns="45720" rtlCol="0" anchor="ctr"/>
          <a:lstStyle>
            <a:lvl1pPr algn="ctr">
              <a:defRPr sz="1200" b="0" i="0">
                <a:solidFill>
                  <a:schemeClr val="accent4"/>
                </a:solidFill>
                <a:latin typeface="+mn-lt"/>
                <a:ea typeface="Roboto" charset="0"/>
                <a:cs typeface="Roboto" charset="0"/>
              </a:defRPr>
            </a:lvl1pPr>
          </a:lstStyle>
          <a:p>
            <a:endParaRPr lang="en-AU"/>
          </a:p>
        </p:txBody>
      </p:sp>
      <p:sp>
        <p:nvSpPr>
          <p:cNvPr id="14" name="Slide Number Placeholder 5">
            <a:extLst>
              <a:ext uri="{FF2B5EF4-FFF2-40B4-BE49-F238E27FC236}">
                <a16:creationId xmlns:a16="http://schemas.microsoft.com/office/drawing/2014/main" id="{B5522F7C-F3BE-48F9-ACF6-DC409BE3D00E}"/>
              </a:ext>
            </a:extLst>
          </p:cNvPr>
          <p:cNvSpPr>
            <a:spLocks noGrp="1"/>
          </p:cNvSpPr>
          <p:nvPr>
            <p:ph type="sldNum" sz="quarter" idx="4"/>
          </p:nvPr>
        </p:nvSpPr>
        <p:spPr>
          <a:xfrm>
            <a:off x="10463002" y="6292768"/>
            <a:ext cx="890798" cy="365125"/>
          </a:xfrm>
          <a:prstGeom prst="rect">
            <a:avLst/>
          </a:prstGeom>
        </p:spPr>
        <p:txBody>
          <a:bodyPr vert="horz" lIns="91440" tIns="45720" rIns="91440" bIns="45720" rtlCol="0" anchor="ctr"/>
          <a:lstStyle>
            <a:lvl1pPr algn="r">
              <a:defRPr sz="1200" b="0" i="0">
                <a:solidFill>
                  <a:schemeClr val="accent4"/>
                </a:solidFill>
                <a:latin typeface="+mn-lt"/>
                <a:ea typeface="Roboto" charset="0"/>
                <a:cs typeface="Roboto" charset="0"/>
              </a:defRPr>
            </a:lvl1pPr>
          </a:lstStyle>
          <a:p>
            <a:fld id="{E6D268BA-A8FB-4171-AF45-D0CC174AF2F2}" type="slidenum">
              <a:rPr lang="en-AU" smtClean="0"/>
              <a:t>‹#›</a:t>
            </a:fld>
            <a:endParaRPr lang="en-AU"/>
          </a:p>
        </p:txBody>
      </p:sp>
    </p:spTree>
    <p:extLst>
      <p:ext uri="{BB962C8B-B14F-4D97-AF65-F5344CB8AC3E}">
        <p14:creationId xmlns:p14="http://schemas.microsoft.com/office/powerpoint/2010/main" val="3851907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Slide: picture &amp;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
            <a:ext cx="7008812" cy="58567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291245"/>
            <a:ext cx="3932237" cy="35655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riangle 8"/>
          <p:cNvSpPr/>
          <p:nvPr/>
        </p:nvSpPr>
        <p:spPr>
          <a:xfrm rot="5400000">
            <a:off x="3604450" y="1578738"/>
            <a:ext cx="5856793" cy="2699317"/>
          </a:xfrm>
          <a:prstGeom prst="triangle">
            <a:avLst>
              <a:gd name="adj" fmla="val 50424"/>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C8F60C30-2950-440C-B1F8-DA1E6A39A91E}"/>
              </a:ext>
            </a:extLst>
          </p:cNvPr>
          <p:cNvSpPr>
            <a:spLocks noGrp="1"/>
          </p:cNvSpPr>
          <p:nvPr>
            <p:ph type="ftr" sz="quarter" idx="3"/>
          </p:nvPr>
        </p:nvSpPr>
        <p:spPr>
          <a:xfrm>
            <a:off x="4038600" y="6308171"/>
            <a:ext cx="6044076" cy="365125"/>
          </a:xfrm>
          <a:prstGeom prst="rect">
            <a:avLst/>
          </a:prstGeom>
        </p:spPr>
        <p:txBody>
          <a:bodyPr vert="horz" lIns="91440" tIns="45720" rIns="91440" bIns="45720" rtlCol="0" anchor="ctr"/>
          <a:lstStyle>
            <a:lvl1pPr algn="ctr">
              <a:defRPr sz="1200" b="0" i="0">
                <a:solidFill>
                  <a:schemeClr val="accent4"/>
                </a:solidFill>
                <a:latin typeface="+mn-lt"/>
                <a:ea typeface="Roboto" charset="0"/>
                <a:cs typeface="Roboto" charset="0"/>
              </a:defRPr>
            </a:lvl1pPr>
          </a:lstStyle>
          <a:p>
            <a:endParaRPr lang="en-AU"/>
          </a:p>
        </p:txBody>
      </p:sp>
      <p:sp>
        <p:nvSpPr>
          <p:cNvPr id="12" name="Slide Number Placeholder 5">
            <a:extLst>
              <a:ext uri="{FF2B5EF4-FFF2-40B4-BE49-F238E27FC236}">
                <a16:creationId xmlns:a16="http://schemas.microsoft.com/office/drawing/2014/main" id="{0C637F6D-D1AA-4FFF-804F-3D9900064F61}"/>
              </a:ext>
            </a:extLst>
          </p:cNvPr>
          <p:cNvSpPr>
            <a:spLocks noGrp="1"/>
          </p:cNvSpPr>
          <p:nvPr>
            <p:ph type="sldNum" sz="quarter" idx="4"/>
          </p:nvPr>
        </p:nvSpPr>
        <p:spPr>
          <a:xfrm>
            <a:off x="10463002" y="6292768"/>
            <a:ext cx="890798" cy="365125"/>
          </a:xfrm>
          <a:prstGeom prst="rect">
            <a:avLst/>
          </a:prstGeom>
        </p:spPr>
        <p:txBody>
          <a:bodyPr vert="horz" lIns="91440" tIns="45720" rIns="91440" bIns="45720" rtlCol="0" anchor="ctr"/>
          <a:lstStyle>
            <a:lvl1pPr algn="r">
              <a:defRPr sz="1200" b="0" i="0">
                <a:solidFill>
                  <a:schemeClr val="accent4"/>
                </a:solidFill>
                <a:latin typeface="+mn-lt"/>
                <a:ea typeface="Roboto" charset="0"/>
                <a:cs typeface="Roboto" charset="0"/>
              </a:defRPr>
            </a:lvl1pPr>
          </a:lstStyle>
          <a:p>
            <a:fld id="{E6D268BA-A8FB-4171-AF45-D0CC174AF2F2}" type="slidenum">
              <a:rPr lang="en-AU" smtClean="0"/>
              <a:t>‹#›</a:t>
            </a:fld>
            <a:endParaRPr lang="en-AU"/>
          </a:p>
        </p:txBody>
      </p:sp>
    </p:spTree>
    <p:extLst>
      <p:ext uri="{BB962C8B-B14F-4D97-AF65-F5344CB8AC3E}">
        <p14:creationId xmlns:p14="http://schemas.microsoft.com/office/powerpoint/2010/main" val="1842924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7043962" cy="1825625"/>
          </a:xfrm>
        </p:spPr>
        <p:txBody>
          <a:bodyPr>
            <a:normAutofit/>
          </a:bodyPr>
          <a:lstStyle>
            <a:lvl1pPr>
              <a:defRPr sz="4000"/>
            </a:lvl1pPr>
          </a:lstStyle>
          <a:p>
            <a:r>
              <a:rPr lang="en-US" dirty="0"/>
              <a:t>This is for a quote page</a:t>
            </a:r>
          </a:p>
        </p:txBody>
      </p:sp>
      <p:sp>
        <p:nvSpPr>
          <p:cNvPr id="8" name="Text Placeholder 3"/>
          <p:cNvSpPr>
            <a:spLocks noGrp="1"/>
          </p:cNvSpPr>
          <p:nvPr>
            <p:ph type="body" sz="half" idx="2"/>
          </p:nvPr>
        </p:nvSpPr>
        <p:spPr>
          <a:xfrm>
            <a:off x="839789" y="2438400"/>
            <a:ext cx="3294890" cy="3476263"/>
          </a:xfrm>
        </p:spPr>
        <p:txBody>
          <a:bodyPr/>
          <a:lstStyle>
            <a:lvl1pPr marL="0" indent="0">
              <a:buNone/>
              <a:defRPr sz="1600" b="0" i="0">
                <a:latin typeface="+mn-lt"/>
                <a:ea typeface="Roboto Mono" charset="0"/>
                <a:cs typeface="Roboto Mono"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p:cNvSpPr>
            <a:spLocks noGrp="1"/>
          </p:cNvSpPr>
          <p:nvPr>
            <p:ph type="body" sz="half" idx="14"/>
          </p:nvPr>
        </p:nvSpPr>
        <p:spPr>
          <a:xfrm>
            <a:off x="4587272" y="2438400"/>
            <a:ext cx="3294890" cy="3476263"/>
          </a:xfrm>
        </p:spPr>
        <p:txBody>
          <a:bodyPr/>
          <a:lstStyle>
            <a:lvl1pPr marL="0" indent="0">
              <a:buNone/>
              <a:defRPr sz="1600" b="0" i="0">
                <a:latin typeface="+mn-lt"/>
                <a:ea typeface="Roboto Mono" charset="0"/>
                <a:cs typeface="Roboto Mono"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3"/>
          <p:cNvSpPr>
            <a:spLocks noGrp="1"/>
          </p:cNvSpPr>
          <p:nvPr>
            <p:ph type="body" sz="half" idx="15"/>
          </p:nvPr>
        </p:nvSpPr>
        <p:spPr>
          <a:xfrm>
            <a:off x="8334755" y="2438400"/>
            <a:ext cx="3294890" cy="3476263"/>
          </a:xfrm>
        </p:spPr>
        <p:txBody>
          <a:bodyPr/>
          <a:lstStyle>
            <a:lvl1pPr marL="0" indent="0">
              <a:buNone/>
              <a:defRPr sz="1600" b="0" i="0">
                <a:latin typeface="+mn-lt"/>
                <a:ea typeface="Roboto Mono" charset="0"/>
                <a:cs typeface="Roboto Mono"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itle 1"/>
          <p:cNvSpPr txBox="1">
            <a:spLocks/>
          </p:cNvSpPr>
          <p:nvPr/>
        </p:nvSpPr>
        <p:spPr>
          <a:xfrm>
            <a:off x="0" y="-231223"/>
            <a:ext cx="964096" cy="18256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US" sz="9600" dirty="0"/>
              <a:t>“</a:t>
            </a:r>
          </a:p>
        </p:txBody>
      </p:sp>
      <p:sp>
        <p:nvSpPr>
          <p:cNvPr id="12" name="Title 1"/>
          <p:cNvSpPr txBox="1">
            <a:spLocks/>
          </p:cNvSpPr>
          <p:nvPr/>
        </p:nvSpPr>
        <p:spPr>
          <a:xfrm>
            <a:off x="11449015" y="5808662"/>
            <a:ext cx="1909175" cy="18256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US" sz="9600"/>
              <a:t>”</a:t>
            </a:r>
            <a:endParaRPr lang="en-US" sz="9600" dirty="0"/>
          </a:p>
        </p:txBody>
      </p:sp>
      <p:sp>
        <p:nvSpPr>
          <p:cNvPr id="17" name="Footer Placeholder 4">
            <a:extLst>
              <a:ext uri="{FF2B5EF4-FFF2-40B4-BE49-F238E27FC236}">
                <a16:creationId xmlns:a16="http://schemas.microsoft.com/office/drawing/2014/main" id="{9A1CDB8A-30CE-48B1-9B8A-FE450FB11E07}"/>
              </a:ext>
            </a:extLst>
          </p:cNvPr>
          <p:cNvSpPr>
            <a:spLocks noGrp="1"/>
          </p:cNvSpPr>
          <p:nvPr>
            <p:ph type="ftr" sz="quarter" idx="3"/>
          </p:nvPr>
        </p:nvSpPr>
        <p:spPr>
          <a:xfrm>
            <a:off x="4038600" y="6308171"/>
            <a:ext cx="6044076" cy="365125"/>
          </a:xfrm>
          <a:prstGeom prst="rect">
            <a:avLst/>
          </a:prstGeom>
        </p:spPr>
        <p:txBody>
          <a:bodyPr vert="horz" lIns="91440" tIns="45720" rIns="91440" bIns="45720" rtlCol="0" anchor="ctr"/>
          <a:lstStyle>
            <a:lvl1pPr algn="ctr">
              <a:defRPr sz="1200" b="0" i="0">
                <a:solidFill>
                  <a:schemeClr val="accent4"/>
                </a:solidFill>
                <a:latin typeface="+mn-lt"/>
                <a:ea typeface="Roboto" charset="0"/>
                <a:cs typeface="Roboto" charset="0"/>
              </a:defRPr>
            </a:lvl1pPr>
          </a:lstStyle>
          <a:p>
            <a:endParaRPr lang="en-AU"/>
          </a:p>
        </p:txBody>
      </p:sp>
      <p:sp>
        <p:nvSpPr>
          <p:cNvPr id="18" name="Slide Number Placeholder 5">
            <a:extLst>
              <a:ext uri="{FF2B5EF4-FFF2-40B4-BE49-F238E27FC236}">
                <a16:creationId xmlns:a16="http://schemas.microsoft.com/office/drawing/2014/main" id="{AD37FFED-CA07-41E6-95AE-DE1EBD7C810F}"/>
              </a:ext>
            </a:extLst>
          </p:cNvPr>
          <p:cNvSpPr>
            <a:spLocks noGrp="1"/>
          </p:cNvSpPr>
          <p:nvPr>
            <p:ph type="sldNum" sz="quarter" idx="4"/>
          </p:nvPr>
        </p:nvSpPr>
        <p:spPr>
          <a:xfrm>
            <a:off x="10463002" y="6292768"/>
            <a:ext cx="890798" cy="365125"/>
          </a:xfrm>
          <a:prstGeom prst="rect">
            <a:avLst/>
          </a:prstGeom>
        </p:spPr>
        <p:txBody>
          <a:bodyPr vert="horz" lIns="91440" tIns="45720" rIns="91440" bIns="45720" rtlCol="0" anchor="ctr"/>
          <a:lstStyle>
            <a:lvl1pPr algn="r">
              <a:defRPr sz="1200" b="0" i="0">
                <a:solidFill>
                  <a:schemeClr val="accent4"/>
                </a:solidFill>
                <a:latin typeface="+mn-lt"/>
                <a:ea typeface="Roboto" charset="0"/>
                <a:cs typeface="Roboto" charset="0"/>
              </a:defRPr>
            </a:lvl1pPr>
          </a:lstStyle>
          <a:p>
            <a:fld id="{E6D268BA-A8FB-4171-AF45-D0CC174AF2F2}" type="slidenum">
              <a:rPr lang="en-AU" smtClean="0"/>
              <a:t>‹#›</a:t>
            </a:fld>
            <a:endParaRPr lang="en-AU"/>
          </a:p>
        </p:txBody>
      </p:sp>
    </p:spTree>
    <p:extLst>
      <p:ext uri="{BB962C8B-B14F-4D97-AF65-F5344CB8AC3E}">
        <p14:creationId xmlns:p14="http://schemas.microsoft.com/office/powerpoint/2010/main" val="271445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A31B-5744-C13C-EC9F-A50517A0957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3604FFA-AFF4-09C8-E533-D77C04D43F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FEB9270-208A-BEF7-B771-568FBD61FBB4}"/>
              </a:ext>
            </a:extLst>
          </p:cNvPr>
          <p:cNvSpPr>
            <a:spLocks noGrp="1"/>
          </p:cNvSpPr>
          <p:nvPr>
            <p:ph type="dt" sz="half" idx="10"/>
          </p:nvPr>
        </p:nvSpPr>
        <p:spPr/>
        <p:txBody>
          <a:bodyPr/>
          <a:lstStyle/>
          <a:p>
            <a:fld id="{4779E444-2F8B-4EC5-89E1-62538A7AC5FF}" type="datetimeFigureOut">
              <a:rPr lang="en-AU" smtClean="0"/>
              <a:t>16/09/2025</a:t>
            </a:fld>
            <a:endParaRPr lang="en-AU"/>
          </a:p>
        </p:txBody>
      </p:sp>
      <p:sp>
        <p:nvSpPr>
          <p:cNvPr id="5" name="Footer Placeholder 4">
            <a:extLst>
              <a:ext uri="{FF2B5EF4-FFF2-40B4-BE49-F238E27FC236}">
                <a16:creationId xmlns:a16="http://schemas.microsoft.com/office/drawing/2014/main" id="{60AC4F92-4BF0-03E5-DE14-D39F07EFF27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D16DF9C-2AF6-9AA9-19E3-194E57A28D9C}"/>
              </a:ext>
            </a:extLst>
          </p:cNvPr>
          <p:cNvSpPr>
            <a:spLocks noGrp="1"/>
          </p:cNvSpPr>
          <p:nvPr>
            <p:ph type="sldNum" sz="quarter" idx="12"/>
          </p:nvPr>
        </p:nvSpPr>
        <p:spPr/>
        <p:txBody>
          <a:bodyPr/>
          <a:lstStyle/>
          <a:p>
            <a:fld id="{E6D268BA-A8FB-4171-AF45-D0CC174AF2F2}" type="slidenum">
              <a:rPr lang="en-AU" smtClean="0"/>
              <a:t>‹#›</a:t>
            </a:fld>
            <a:endParaRPr lang="en-AU"/>
          </a:p>
        </p:txBody>
      </p:sp>
    </p:spTree>
    <p:extLst>
      <p:ext uri="{BB962C8B-B14F-4D97-AF65-F5344CB8AC3E}">
        <p14:creationId xmlns:p14="http://schemas.microsoft.com/office/powerpoint/2010/main" val="2038664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2559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txBox="1">
            <a:spLocks/>
          </p:cNvSpPr>
          <p:nvPr/>
        </p:nvSpPr>
        <p:spPr>
          <a:xfrm>
            <a:off x="-3313"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5011" y="6250330"/>
            <a:ext cx="1300579" cy="450000"/>
          </a:xfrm>
          <a:prstGeom prst="rect">
            <a:avLst/>
          </a:prstGeom>
        </p:spPr>
      </p:pic>
      <p:pic>
        <p:nvPicPr>
          <p:cNvPr id="8" name="Picture 7"/>
          <p:cNvPicPr>
            <a:picLocks noChangeAspect="1"/>
          </p:cNvPicPr>
          <p:nvPr/>
        </p:nvPicPr>
        <p:blipFill>
          <a:blip r:embed="rId11"/>
          <a:stretch>
            <a:fillRect/>
          </a:stretch>
        </p:blipFill>
        <p:spPr>
          <a:xfrm>
            <a:off x="2537271" y="6268330"/>
            <a:ext cx="979355" cy="414000"/>
          </a:xfrm>
          <a:prstGeom prst="rect">
            <a:avLst/>
          </a:prstGeom>
        </p:spPr>
      </p:pic>
    </p:spTree>
    <p:extLst>
      <p:ext uri="{BB962C8B-B14F-4D97-AF65-F5344CB8AC3E}">
        <p14:creationId xmlns:p14="http://schemas.microsoft.com/office/powerpoint/2010/main" val="3564935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000" b="1" i="0" kern="1200">
          <a:solidFill>
            <a:schemeClr val="tx2"/>
          </a:solidFill>
          <a:latin typeface="+mj-lt"/>
          <a:ea typeface="Clancy Bold" charset="0"/>
          <a:cs typeface="Clancy Bold" charset="0"/>
        </a:defRPr>
      </a:lvl1pPr>
    </p:titleStyle>
    <p:bodyStyle>
      <a:lvl1pPr marL="228600" indent="-228600" algn="l" defTabSz="914400" rtl="0" eaLnBrk="1" latinLnBrk="0" hangingPunct="1">
        <a:lnSpc>
          <a:spcPct val="90000"/>
        </a:lnSpc>
        <a:spcBef>
          <a:spcPts val="1000"/>
        </a:spcBef>
        <a:buClr>
          <a:schemeClr val="tx2"/>
        </a:buClr>
        <a:buSzPct val="80000"/>
        <a:buFont typeface="Arial"/>
        <a:buChar char="•"/>
        <a:defRPr sz="2800" b="0" i="0" kern="1000" spc="50" baseline="0">
          <a:solidFill>
            <a:schemeClr val="tx1"/>
          </a:solidFill>
          <a:latin typeface="+mn-lt"/>
          <a:ea typeface="Roboto Light" charset="0"/>
          <a:cs typeface="Roboto Light" charset="0"/>
        </a:defRPr>
      </a:lvl1pPr>
      <a:lvl2pPr marL="685800" indent="-228600" algn="l" defTabSz="914400" rtl="0" eaLnBrk="1" latinLnBrk="0" hangingPunct="1">
        <a:lnSpc>
          <a:spcPct val="90000"/>
        </a:lnSpc>
        <a:spcBef>
          <a:spcPts val="500"/>
        </a:spcBef>
        <a:buClr>
          <a:schemeClr val="tx2"/>
        </a:buClr>
        <a:buSzPct val="80000"/>
        <a:buFont typeface="Arial"/>
        <a:buChar char="•"/>
        <a:defRPr sz="2400" b="0" i="0" kern="1000" spc="50" baseline="0">
          <a:solidFill>
            <a:schemeClr val="tx1"/>
          </a:solidFill>
          <a:latin typeface="+mn-lt"/>
          <a:ea typeface="Roboto Light" charset="0"/>
          <a:cs typeface="Roboto Light" charset="0"/>
        </a:defRPr>
      </a:lvl2pPr>
      <a:lvl3pPr marL="1143000" indent="-228600" algn="l" defTabSz="914400" rtl="0" eaLnBrk="1" latinLnBrk="0" hangingPunct="1">
        <a:lnSpc>
          <a:spcPct val="90000"/>
        </a:lnSpc>
        <a:spcBef>
          <a:spcPts val="500"/>
        </a:spcBef>
        <a:buClr>
          <a:schemeClr val="tx2"/>
        </a:buClr>
        <a:buSzPct val="80000"/>
        <a:buFont typeface="Arial"/>
        <a:buChar char="•"/>
        <a:defRPr sz="2000" b="0" i="0" kern="1000" spc="50" baseline="0">
          <a:solidFill>
            <a:schemeClr val="tx1"/>
          </a:solidFill>
          <a:latin typeface="+mn-lt"/>
          <a:ea typeface="Roboto Light" charset="0"/>
          <a:cs typeface="Roboto Light" charset="0"/>
        </a:defRPr>
      </a:lvl3pPr>
      <a:lvl4pPr marL="1600200" indent="-228600" algn="l" defTabSz="914400" rtl="0" eaLnBrk="1" latinLnBrk="0" hangingPunct="1">
        <a:lnSpc>
          <a:spcPct val="90000"/>
        </a:lnSpc>
        <a:spcBef>
          <a:spcPts val="500"/>
        </a:spcBef>
        <a:buClr>
          <a:schemeClr val="tx2"/>
        </a:buClr>
        <a:buSzPct val="80000"/>
        <a:buFont typeface="Arial"/>
        <a:buChar char="•"/>
        <a:defRPr sz="1800" b="0" i="0" kern="1000" spc="50" baseline="0">
          <a:solidFill>
            <a:schemeClr val="tx1"/>
          </a:solidFill>
          <a:latin typeface="+mn-lt"/>
          <a:ea typeface="Roboto Light" charset="0"/>
          <a:cs typeface="Roboto Light" charset="0"/>
        </a:defRPr>
      </a:lvl4pPr>
      <a:lvl5pPr marL="2057400" indent="-228600" algn="l" defTabSz="914400" rtl="0" eaLnBrk="1" latinLnBrk="0" hangingPunct="1">
        <a:lnSpc>
          <a:spcPct val="90000"/>
        </a:lnSpc>
        <a:spcBef>
          <a:spcPts val="500"/>
        </a:spcBef>
        <a:buClr>
          <a:schemeClr val="tx2"/>
        </a:buClr>
        <a:buSzPct val="80000"/>
        <a:buFont typeface="Arial"/>
        <a:buChar char="•"/>
        <a:defRPr sz="1800" b="0" i="0" kern="1000" spc="50" baseline="0">
          <a:solidFill>
            <a:schemeClr val="tx1"/>
          </a:solidFill>
          <a:latin typeface="+mn-lt"/>
          <a:ea typeface="Roboto Light" charset="0"/>
          <a:cs typeface="Roboto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kwhitford@kirby.unsw.edu.au"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cid:image001.png@01DBC41F.82BA769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9EAEF-65F6-7F13-5A23-0B4C66A2BC33}"/>
              </a:ext>
            </a:extLst>
          </p:cNvPr>
          <p:cNvSpPr>
            <a:spLocks noGrp="1"/>
          </p:cNvSpPr>
          <p:nvPr>
            <p:ph type="title"/>
          </p:nvPr>
        </p:nvSpPr>
        <p:spPr>
          <a:xfrm>
            <a:off x="831851" y="998686"/>
            <a:ext cx="6518074" cy="2852737"/>
          </a:xfrm>
        </p:spPr>
        <p:txBody>
          <a:bodyPr anchor="b">
            <a:normAutofit fontScale="90000"/>
          </a:bodyPr>
          <a:lstStyle/>
          <a:p>
            <a:r>
              <a:rPr lang="en-AU" dirty="0"/>
              <a:t>Incentives for STI Testing? Impact and challenges in remote communities in central Australia </a:t>
            </a:r>
          </a:p>
        </p:txBody>
      </p:sp>
      <p:sp>
        <p:nvSpPr>
          <p:cNvPr id="3" name="Subtitle 2">
            <a:extLst>
              <a:ext uri="{FF2B5EF4-FFF2-40B4-BE49-F238E27FC236}">
                <a16:creationId xmlns:a16="http://schemas.microsoft.com/office/drawing/2014/main" id="{8ADDE4C6-2212-17BD-CB15-435C4057713B}"/>
              </a:ext>
            </a:extLst>
          </p:cNvPr>
          <p:cNvSpPr>
            <a:spLocks noGrp="1"/>
          </p:cNvSpPr>
          <p:nvPr>
            <p:ph type="body" idx="1"/>
          </p:nvPr>
        </p:nvSpPr>
        <p:spPr>
          <a:xfrm>
            <a:off x="831851" y="3884990"/>
            <a:ext cx="10447755" cy="2085591"/>
          </a:xfrm>
        </p:spPr>
        <p:txBody>
          <a:bodyPr>
            <a:normAutofit/>
          </a:bodyPr>
          <a:lstStyle/>
          <a:p>
            <a:r>
              <a:rPr lang="en-AU" dirty="0"/>
              <a:t>Australasian Sexual &amp; Reproductive Health Conference, </a:t>
            </a:r>
            <a:r>
              <a:rPr lang="en-AU" dirty="0" err="1"/>
              <a:t>Tarndanya</a:t>
            </a:r>
            <a:r>
              <a:rPr lang="en-AU" dirty="0"/>
              <a:t> (Adelaide) on Kaurna Country, Adelaide | 16 September 2025 </a:t>
            </a:r>
          </a:p>
          <a:p>
            <a:endParaRPr lang="en-AU" sz="600" dirty="0"/>
          </a:p>
          <a:p>
            <a:r>
              <a:rPr lang="en-US" b="1" dirty="0"/>
              <a:t>Kate Whitford</a:t>
            </a:r>
            <a:r>
              <a:rPr lang="en-US" dirty="0"/>
              <a:t>, Bronwyn Silver, Handan Wand, Stephen Bell, Skye McGregor, Basil Donovan, Christopher Fairley, Rebecca Guy, Nathan Ryder, David Whiley, John Boffa, James Ward, John Kaldor</a:t>
            </a:r>
            <a:endParaRPr lang="en-AU" dirty="0"/>
          </a:p>
          <a:p>
            <a:endParaRPr lang="en-AU" dirty="0"/>
          </a:p>
        </p:txBody>
      </p:sp>
    </p:spTree>
    <p:extLst>
      <p:ext uri="{BB962C8B-B14F-4D97-AF65-F5344CB8AC3E}">
        <p14:creationId xmlns:p14="http://schemas.microsoft.com/office/powerpoint/2010/main" val="3541422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CEF1D-E9CF-D942-D292-E3682A82688A}"/>
              </a:ext>
            </a:extLst>
          </p:cNvPr>
          <p:cNvSpPr>
            <a:spLocks noGrp="1"/>
          </p:cNvSpPr>
          <p:nvPr>
            <p:ph type="title"/>
          </p:nvPr>
        </p:nvSpPr>
        <p:spPr/>
        <p:txBody>
          <a:bodyPr/>
          <a:lstStyle/>
          <a:p>
            <a:r>
              <a:rPr lang="en-AU" dirty="0"/>
              <a:t>Acknowledgements </a:t>
            </a:r>
          </a:p>
        </p:txBody>
      </p:sp>
      <p:sp>
        <p:nvSpPr>
          <p:cNvPr id="3" name="Content Placeholder 2">
            <a:extLst>
              <a:ext uri="{FF2B5EF4-FFF2-40B4-BE49-F238E27FC236}">
                <a16:creationId xmlns:a16="http://schemas.microsoft.com/office/drawing/2014/main" id="{54BD63E5-63D3-EDEF-0F06-2D463E9012DC}"/>
              </a:ext>
            </a:extLst>
          </p:cNvPr>
          <p:cNvSpPr>
            <a:spLocks noGrp="1"/>
          </p:cNvSpPr>
          <p:nvPr>
            <p:ph idx="1"/>
          </p:nvPr>
        </p:nvSpPr>
        <p:spPr>
          <a:xfrm>
            <a:off x="838200" y="1543237"/>
            <a:ext cx="10515600" cy="4534834"/>
          </a:xfrm>
        </p:spPr>
        <p:txBody>
          <a:bodyPr numCol="2">
            <a:normAutofit/>
          </a:bodyPr>
          <a:lstStyle/>
          <a:p>
            <a:r>
              <a:rPr lang="en-AU" dirty="0"/>
              <a:t>Study participants </a:t>
            </a:r>
          </a:p>
          <a:p>
            <a:r>
              <a:rPr lang="en-AU" dirty="0"/>
              <a:t>Dedicated ACCHS staff &amp; Board</a:t>
            </a:r>
          </a:p>
          <a:p>
            <a:r>
              <a:rPr lang="en-AU" dirty="0"/>
              <a:t>Local communities </a:t>
            </a:r>
          </a:p>
          <a:p>
            <a:r>
              <a:rPr lang="en-AU" dirty="0"/>
              <a:t>Abdolvahab (Vahab) Baghbanian</a:t>
            </a:r>
          </a:p>
          <a:p>
            <a:r>
              <a:rPr lang="en-AU" dirty="0"/>
              <a:t>Sam Moore</a:t>
            </a:r>
          </a:p>
          <a:p>
            <a:r>
              <a:rPr lang="en-AU" dirty="0"/>
              <a:t>Walbira Murray</a:t>
            </a:r>
          </a:p>
          <a:p>
            <a:r>
              <a:rPr lang="en-AU" dirty="0"/>
              <a:t>David Whiley</a:t>
            </a:r>
          </a:p>
          <a:p>
            <a:pPr marL="0" indent="0">
              <a:buNone/>
            </a:pPr>
            <a:r>
              <a:rPr lang="en-AU" dirty="0"/>
              <a:t>Funded by the National Health and Medical Research Council</a:t>
            </a:r>
          </a:p>
          <a:p>
            <a:pPr marL="0" indent="0">
              <a:buNone/>
            </a:pPr>
            <a:endParaRPr lang="en-AU" b="1" dirty="0"/>
          </a:p>
          <a:p>
            <a:pPr marL="0" indent="0">
              <a:buNone/>
            </a:pPr>
            <a:r>
              <a:rPr lang="en-AU" b="1" dirty="0"/>
              <a:t>Contact: </a:t>
            </a:r>
            <a:r>
              <a:rPr lang="en-AU" dirty="0">
                <a:hlinkClick r:id="rId3"/>
              </a:rPr>
              <a:t>kwhitford@kirby.unsw.edu.au</a:t>
            </a:r>
            <a:r>
              <a:rPr lang="en-AU" dirty="0"/>
              <a:t> </a:t>
            </a:r>
          </a:p>
        </p:txBody>
      </p:sp>
    </p:spTree>
    <p:extLst>
      <p:ext uri="{BB962C8B-B14F-4D97-AF65-F5344CB8AC3E}">
        <p14:creationId xmlns:p14="http://schemas.microsoft.com/office/powerpoint/2010/main" val="143343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D831B-17EE-C436-2108-7BF196D9BAEE}"/>
              </a:ext>
            </a:extLst>
          </p:cNvPr>
          <p:cNvSpPr>
            <a:spLocks noGrp="1"/>
          </p:cNvSpPr>
          <p:nvPr>
            <p:ph type="title"/>
          </p:nvPr>
        </p:nvSpPr>
        <p:spPr/>
        <p:txBody>
          <a:bodyPr/>
          <a:lstStyle/>
          <a:p>
            <a:r>
              <a:rPr lang="en-AU" dirty="0"/>
              <a:t>Aboriginal and Torres Strait Islander research governance &amp; ownership</a:t>
            </a:r>
          </a:p>
        </p:txBody>
      </p:sp>
      <p:sp>
        <p:nvSpPr>
          <p:cNvPr id="4" name="Text Placeholder 3">
            <a:extLst>
              <a:ext uri="{FF2B5EF4-FFF2-40B4-BE49-F238E27FC236}">
                <a16:creationId xmlns:a16="http://schemas.microsoft.com/office/drawing/2014/main" id="{9053BFF5-38B9-513F-4A0D-D7A33FA81464}"/>
              </a:ext>
            </a:extLst>
          </p:cNvPr>
          <p:cNvSpPr>
            <a:spLocks noGrp="1"/>
          </p:cNvSpPr>
          <p:nvPr>
            <p:ph type="body" sz="quarter" idx="12"/>
          </p:nvPr>
        </p:nvSpPr>
        <p:spPr/>
        <p:txBody>
          <a:bodyPr>
            <a:normAutofit/>
          </a:bodyPr>
          <a:lstStyle/>
          <a:p>
            <a:pPr marL="0" indent="0">
              <a:buNone/>
            </a:pPr>
            <a:r>
              <a:rPr lang="en-US" dirty="0"/>
              <a:t>This research was designed and conducted in collaboration with Aboriginal and Torres Strait Islander researchers and colleagues guided by the Closing the Gap priority reforms. </a:t>
            </a:r>
          </a:p>
          <a:p>
            <a:pPr marL="0" indent="0">
              <a:buNone/>
            </a:pPr>
            <a:endParaRPr lang="en-US" dirty="0"/>
          </a:p>
          <a:p>
            <a:pPr marL="0" indent="0">
              <a:buNone/>
            </a:pPr>
            <a:r>
              <a:rPr lang="en-AU" sz="4000" b="1" kern="1200" dirty="0">
                <a:solidFill>
                  <a:schemeClr val="tx2"/>
                </a:solidFill>
                <a:latin typeface="+mj-lt"/>
              </a:rPr>
              <a:t>Disclosure of interests</a:t>
            </a:r>
            <a:endParaRPr lang="en-US" sz="4000" b="1" kern="1200" dirty="0">
              <a:solidFill>
                <a:schemeClr val="tx2"/>
              </a:solidFill>
              <a:latin typeface="+mj-lt"/>
            </a:endParaRPr>
          </a:p>
          <a:p>
            <a:pPr marL="0" indent="0">
              <a:buNone/>
            </a:pPr>
            <a:endParaRPr lang="en-US" dirty="0"/>
          </a:p>
          <a:p>
            <a:pPr marL="0" indent="0">
              <a:buNone/>
            </a:pPr>
            <a:r>
              <a:rPr lang="en-US" dirty="0"/>
              <a:t>I have no relevant financial or non-financial relationships to disclose</a:t>
            </a:r>
          </a:p>
          <a:p>
            <a:pPr marL="0" indent="0">
              <a:buNone/>
            </a:pPr>
            <a:endParaRPr lang="en-US" dirty="0"/>
          </a:p>
          <a:p>
            <a:pPr marL="0" indent="0">
              <a:buNone/>
            </a:pPr>
            <a:endParaRPr lang="en-AU" dirty="0"/>
          </a:p>
        </p:txBody>
      </p:sp>
    </p:spTree>
    <p:extLst>
      <p:ext uri="{BB962C8B-B14F-4D97-AF65-F5344CB8AC3E}">
        <p14:creationId xmlns:p14="http://schemas.microsoft.com/office/powerpoint/2010/main" val="2693597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9A4B6-D2A5-993B-22AF-DAFD319E7752}"/>
              </a:ext>
            </a:extLst>
          </p:cNvPr>
          <p:cNvSpPr>
            <a:spLocks noGrp="1"/>
          </p:cNvSpPr>
          <p:nvPr>
            <p:ph type="title"/>
          </p:nvPr>
        </p:nvSpPr>
        <p:spPr/>
        <p:txBody>
          <a:bodyPr/>
          <a:lstStyle/>
          <a:p>
            <a:r>
              <a:rPr lang="en-AU" dirty="0"/>
              <a:t>Background </a:t>
            </a:r>
          </a:p>
        </p:txBody>
      </p:sp>
      <p:sp>
        <p:nvSpPr>
          <p:cNvPr id="3" name="Content Placeholder 2">
            <a:extLst>
              <a:ext uri="{FF2B5EF4-FFF2-40B4-BE49-F238E27FC236}">
                <a16:creationId xmlns:a16="http://schemas.microsoft.com/office/drawing/2014/main" id="{BD601669-D19F-8B57-16D8-350DE5000C96}"/>
              </a:ext>
            </a:extLst>
          </p:cNvPr>
          <p:cNvSpPr>
            <a:spLocks noGrp="1"/>
          </p:cNvSpPr>
          <p:nvPr>
            <p:ph idx="1"/>
          </p:nvPr>
        </p:nvSpPr>
        <p:spPr>
          <a:xfrm>
            <a:off x="838200" y="1541145"/>
            <a:ext cx="10515600" cy="4255998"/>
          </a:xfrm>
        </p:spPr>
        <p:txBody>
          <a:bodyPr>
            <a:normAutofit/>
          </a:bodyPr>
          <a:lstStyle/>
          <a:p>
            <a:r>
              <a:rPr lang="en-AU" sz="2400" dirty="0"/>
              <a:t>STIs preventable disease burden </a:t>
            </a:r>
          </a:p>
          <a:p>
            <a:r>
              <a:rPr lang="en-AU" sz="2400" dirty="0"/>
              <a:t>Aboriginal and Torres Strait Islander peoples a priority population</a:t>
            </a:r>
          </a:p>
          <a:p>
            <a:r>
              <a:rPr lang="en-AU" sz="2400" dirty="0"/>
              <a:t>Higher rates in regional and remote areas of Australia </a:t>
            </a:r>
          </a:p>
          <a:p>
            <a:r>
              <a:rPr lang="en-AU" sz="2400" dirty="0"/>
              <a:t>Access barriers to STI testing in health services </a:t>
            </a:r>
          </a:p>
          <a:p>
            <a:r>
              <a:rPr lang="en-AU" sz="2400" dirty="0"/>
              <a:t>Incentives strategy to increase testing </a:t>
            </a:r>
          </a:p>
          <a:p>
            <a:r>
              <a:rPr lang="en-AU" sz="2400" dirty="0"/>
              <a:t>More Options for STI Testing (MOST)– incentives to increase STI testing </a:t>
            </a:r>
          </a:p>
          <a:p>
            <a:endParaRPr lang="en-AU" sz="2400" dirty="0"/>
          </a:p>
          <a:p>
            <a:endParaRPr lang="en-AU" sz="2400" i="1" dirty="0"/>
          </a:p>
        </p:txBody>
      </p:sp>
    </p:spTree>
    <p:extLst>
      <p:ext uri="{BB962C8B-B14F-4D97-AF65-F5344CB8AC3E}">
        <p14:creationId xmlns:p14="http://schemas.microsoft.com/office/powerpoint/2010/main" val="609748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B0C2D-7CFA-4B94-70B4-37203286F562}"/>
            </a:ext>
          </a:extLst>
        </p:cNvPr>
        <p:cNvGrpSpPr/>
        <p:nvPr/>
      </p:nvGrpSpPr>
      <p:grpSpPr>
        <a:xfrm>
          <a:off x="0" y="0"/>
          <a:ext cx="0" cy="0"/>
          <a:chOff x="0" y="0"/>
          <a:chExt cx="0" cy="0"/>
        </a:xfrm>
      </p:grpSpPr>
      <p:pic>
        <p:nvPicPr>
          <p:cNvPr id="5" name="Picture 4" descr="A close-up of a paper&#10;&#10;AI-generated content may be incorrect.">
            <a:extLst>
              <a:ext uri="{FF2B5EF4-FFF2-40B4-BE49-F238E27FC236}">
                <a16:creationId xmlns:a16="http://schemas.microsoft.com/office/drawing/2014/main" id="{029D8AF4-2E4F-36B0-3F58-53E9052064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549" y="4591567"/>
            <a:ext cx="4764397" cy="1970283"/>
          </a:xfrm>
          <a:prstGeom prst="rect">
            <a:avLst/>
          </a:prstGeom>
        </p:spPr>
      </p:pic>
      <p:sp>
        <p:nvSpPr>
          <p:cNvPr id="2" name="Title 1">
            <a:extLst>
              <a:ext uri="{FF2B5EF4-FFF2-40B4-BE49-F238E27FC236}">
                <a16:creationId xmlns:a16="http://schemas.microsoft.com/office/drawing/2014/main" id="{196D7992-9E6F-293A-BB9D-BD802B21E0D2}"/>
              </a:ext>
            </a:extLst>
          </p:cNvPr>
          <p:cNvSpPr>
            <a:spLocks noGrp="1"/>
          </p:cNvSpPr>
          <p:nvPr>
            <p:ph type="title"/>
          </p:nvPr>
        </p:nvSpPr>
        <p:spPr>
          <a:xfrm>
            <a:off x="838199" y="365125"/>
            <a:ext cx="10952747" cy="1325563"/>
          </a:xfrm>
        </p:spPr>
        <p:txBody>
          <a:bodyPr/>
          <a:lstStyle/>
          <a:p>
            <a:r>
              <a:rPr lang="en-AU" dirty="0"/>
              <a:t>More Options for STI Testing (MOST) Study </a:t>
            </a:r>
          </a:p>
        </p:txBody>
      </p:sp>
      <p:sp>
        <p:nvSpPr>
          <p:cNvPr id="3" name="Content Placeholder 2">
            <a:extLst>
              <a:ext uri="{FF2B5EF4-FFF2-40B4-BE49-F238E27FC236}">
                <a16:creationId xmlns:a16="http://schemas.microsoft.com/office/drawing/2014/main" id="{3CC449E8-9DD1-6612-B9DA-57854B57511B}"/>
              </a:ext>
            </a:extLst>
          </p:cNvPr>
          <p:cNvSpPr>
            <a:spLocks noGrp="1"/>
          </p:cNvSpPr>
          <p:nvPr>
            <p:ph idx="1"/>
          </p:nvPr>
        </p:nvSpPr>
        <p:spPr>
          <a:xfrm>
            <a:off x="838199" y="1541145"/>
            <a:ext cx="10615367" cy="4255998"/>
          </a:xfrm>
        </p:spPr>
        <p:txBody>
          <a:bodyPr>
            <a:normAutofit/>
          </a:bodyPr>
          <a:lstStyle/>
          <a:p>
            <a:r>
              <a:rPr lang="en-AU" sz="2400" dirty="0"/>
              <a:t>2015 to 2020 </a:t>
            </a:r>
          </a:p>
          <a:p>
            <a:r>
              <a:rPr lang="en-AU" sz="2400" dirty="0"/>
              <a:t>University researchers, NT Health and Aboriginal Community Controlled Health services (ACCHSs)</a:t>
            </a:r>
          </a:p>
          <a:p>
            <a:r>
              <a:rPr lang="en-US" sz="2400" b="0" i="0" u="none" strike="noStrike" dirty="0">
                <a:solidFill>
                  <a:srgbClr val="000000"/>
                </a:solidFill>
                <a:effectLst/>
              </a:rPr>
              <a:t>Formative qualitative study (Bell et al, 2020) </a:t>
            </a:r>
            <a:r>
              <a:rPr lang="en-US" sz="2400" dirty="0">
                <a:solidFill>
                  <a:srgbClr val="000000"/>
                </a:solidFill>
              </a:rPr>
              <a:t>determined</a:t>
            </a:r>
            <a:r>
              <a:rPr lang="en-US" sz="2400" b="0" i="0" u="none" strike="noStrike" dirty="0">
                <a:solidFill>
                  <a:srgbClr val="000000"/>
                </a:solidFill>
                <a:effectLst/>
              </a:rPr>
              <a:t>:</a:t>
            </a:r>
          </a:p>
          <a:p>
            <a:pPr lvl="1"/>
            <a:r>
              <a:rPr lang="en-AU" dirty="0"/>
              <a:t>Social and cultural acceptability </a:t>
            </a:r>
          </a:p>
          <a:p>
            <a:pPr lvl="1"/>
            <a:r>
              <a:rPr lang="en-AU" dirty="0"/>
              <a:t>Intervention design </a:t>
            </a:r>
            <a:endParaRPr lang="en-US" sz="2400" b="0" i="0" u="none" strike="noStrike" dirty="0">
              <a:solidFill>
                <a:srgbClr val="000000"/>
              </a:solidFill>
              <a:effectLst/>
            </a:endParaRPr>
          </a:p>
          <a:p>
            <a:r>
              <a:rPr lang="en-AU" sz="2400" dirty="0"/>
              <a:t>7 ACCHSs in central Australia, Northern Territory </a:t>
            </a:r>
          </a:p>
          <a:p>
            <a:r>
              <a:rPr lang="en-AU" sz="2400" dirty="0"/>
              <a:t>Key role played by ACCHSs</a:t>
            </a:r>
          </a:p>
        </p:txBody>
      </p:sp>
    </p:spTree>
    <p:extLst>
      <p:ext uri="{BB962C8B-B14F-4D97-AF65-F5344CB8AC3E}">
        <p14:creationId xmlns:p14="http://schemas.microsoft.com/office/powerpoint/2010/main" val="319908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985EC-A771-D3CE-BE55-5FAE5E9FBF81}"/>
              </a:ext>
            </a:extLst>
          </p:cNvPr>
          <p:cNvSpPr>
            <a:spLocks noGrp="1"/>
          </p:cNvSpPr>
          <p:nvPr>
            <p:ph type="title"/>
          </p:nvPr>
        </p:nvSpPr>
        <p:spPr/>
        <p:txBody>
          <a:bodyPr/>
          <a:lstStyle/>
          <a:p>
            <a:r>
              <a:rPr lang="en-AU" dirty="0"/>
              <a:t>Incentive intervention 	</a:t>
            </a:r>
          </a:p>
        </p:txBody>
      </p:sp>
      <p:sp>
        <p:nvSpPr>
          <p:cNvPr id="3" name="Content Placeholder 2">
            <a:extLst>
              <a:ext uri="{FF2B5EF4-FFF2-40B4-BE49-F238E27FC236}">
                <a16:creationId xmlns:a16="http://schemas.microsoft.com/office/drawing/2014/main" id="{B9C7BC55-89F8-417F-75D5-7741EAB123EF}"/>
              </a:ext>
            </a:extLst>
          </p:cNvPr>
          <p:cNvSpPr>
            <a:spLocks noGrp="1"/>
          </p:cNvSpPr>
          <p:nvPr>
            <p:ph idx="1"/>
          </p:nvPr>
        </p:nvSpPr>
        <p:spPr>
          <a:xfrm>
            <a:off x="838200" y="1455018"/>
            <a:ext cx="10515600" cy="4390935"/>
          </a:xfrm>
        </p:spPr>
        <p:txBody>
          <a:bodyPr>
            <a:normAutofit lnSpcReduction="10000"/>
          </a:bodyPr>
          <a:lstStyle/>
          <a:p>
            <a:r>
              <a:rPr lang="en-AU" dirty="0"/>
              <a:t>April 2018 to September 2020 </a:t>
            </a:r>
            <a:endParaRPr lang="en-US" dirty="0">
              <a:solidFill>
                <a:srgbClr val="000000"/>
              </a:solidFill>
            </a:endParaRPr>
          </a:p>
          <a:p>
            <a:r>
              <a:rPr lang="en-US" dirty="0">
                <a:solidFill>
                  <a:srgbClr val="000000"/>
                </a:solidFill>
              </a:rPr>
              <a:t>$30 phone voucher</a:t>
            </a:r>
          </a:p>
          <a:p>
            <a:r>
              <a:rPr lang="en-US">
                <a:solidFill>
                  <a:srgbClr val="000000"/>
                </a:solidFill>
              </a:rPr>
              <a:t>Eligible if:</a:t>
            </a:r>
            <a:endParaRPr lang="en-US" dirty="0">
              <a:solidFill>
                <a:srgbClr val="000000"/>
              </a:solidFill>
            </a:endParaRPr>
          </a:p>
          <a:p>
            <a:pPr lvl="1"/>
            <a:r>
              <a:rPr lang="en-US" sz="2800" dirty="0">
                <a:solidFill>
                  <a:srgbClr val="000000"/>
                </a:solidFill>
              </a:rPr>
              <a:t>Aged 16-29 years </a:t>
            </a:r>
          </a:p>
          <a:p>
            <a:pPr lvl="1"/>
            <a:r>
              <a:rPr lang="en-US" sz="2800" dirty="0">
                <a:solidFill>
                  <a:srgbClr val="000000"/>
                </a:solidFill>
              </a:rPr>
              <a:t>STI test at a participating clinic (chlamydia, gonorrhoea, syphilis)</a:t>
            </a:r>
          </a:p>
          <a:p>
            <a:r>
              <a:rPr lang="en-AU" dirty="0"/>
              <a:t>Distributed by clinicians</a:t>
            </a:r>
          </a:p>
          <a:p>
            <a:r>
              <a:rPr lang="en-AU" dirty="0"/>
              <a:t>Trial publicised: posters, radio, social media and targeted text messages </a:t>
            </a:r>
          </a:p>
          <a:p>
            <a:r>
              <a:rPr lang="en-AU" dirty="0"/>
              <a:t>Regular reminders for staff </a:t>
            </a:r>
          </a:p>
        </p:txBody>
      </p:sp>
    </p:spTree>
    <p:extLst>
      <p:ext uri="{BB962C8B-B14F-4D97-AF65-F5344CB8AC3E}">
        <p14:creationId xmlns:p14="http://schemas.microsoft.com/office/powerpoint/2010/main" val="1311237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D3DD3-046A-B929-D97D-3C3F1A0766A2}"/>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1264C86C-6A5B-C006-85F3-79FA8D6F1E76}"/>
              </a:ext>
            </a:extLst>
          </p:cNvPr>
          <p:cNvGrpSpPr/>
          <p:nvPr/>
        </p:nvGrpSpPr>
        <p:grpSpPr>
          <a:xfrm>
            <a:off x="394555" y="820856"/>
            <a:ext cx="6105447" cy="3952850"/>
            <a:chOff x="-374429" y="-980558"/>
            <a:chExt cx="6255763" cy="4093234"/>
          </a:xfrm>
        </p:grpSpPr>
        <p:grpSp>
          <p:nvGrpSpPr>
            <p:cNvPr id="8" name="Group 7">
              <a:extLst>
                <a:ext uri="{FF2B5EF4-FFF2-40B4-BE49-F238E27FC236}">
                  <a16:creationId xmlns:a16="http://schemas.microsoft.com/office/drawing/2014/main" id="{DB97DA0B-0361-1BAC-E90A-10ACADA60983}"/>
                </a:ext>
              </a:extLst>
            </p:cNvPr>
            <p:cNvGrpSpPr/>
            <p:nvPr/>
          </p:nvGrpSpPr>
          <p:grpSpPr>
            <a:xfrm>
              <a:off x="-374429" y="-980558"/>
              <a:ext cx="6255763" cy="4093234"/>
              <a:chOff x="-417561" y="-980558"/>
              <a:chExt cx="6255763" cy="4093234"/>
            </a:xfrm>
          </p:grpSpPr>
          <p:pic>
            <p:nvPicPr>
              <p:cNvPr id="10" name="Picture 9" descr="A graph of different stages of growth&#10;&#10;AI-generated content may be incorrect.">
                <a:extLst>
                  <a:ext uri="{FF2B5EF4-FFF2-40B4-BE49-F238E27FC236}">
                    <a16:creationId xmlns:a16="http://schemas.microsoft.com/office/drawing/2014/main" id="{DD187246-24A5-6CF4-7B42-14F4359924A0}"/>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46649" y="-231961"/>
                <a:ext cx="5388913" cy="3344637"/>
              </a:xfrm>
              <a:prstGeom prst="rect">
                <a:avLst/>
              </a:prstGeom>
              <a:noFill/>
              <a:ln>
                <a:noFill/>
              </a:ln>
            </p:spPr>
          </p:pic>
          <p:grpSp>
            <p:nvGrpSpPr>
              <p:cNvPr id="11" name="Group 10">
                <a:extLst>
                  <a:ext uri="{FF2B5EF4-FFF2-40B4-BE49-F238E27FC236}">
                    <a16:creationId xmlns:a16="http://schemas.microsoft.com/office/drawing/2014/main" id="{08D75AAD-9FBB-28B8-16E2-D51C51CB6B59}"/>
                  </a:ext>
                </a:extLst>
              </p:cNvPr>
              <p:cNvGrpSpPr/>
              <p:nvPr/>
            </p:nvGrpSpPr>
            <p:grpSpPr>
              <a:xfrm>
                <a:off x="-417561" y="-980558"/>
                <a:ext cx="6255763" cy="999002"/>
                <a:chOff x="-417561" y="-980783"/>
                <a:chExt cx="6255763" cy="999232"/>
              </a:xfrm>
            </p:grpSpPr>
            <p:sp>
              <p:nvSpPr>
                <p:cNvPr id="12" name="Text Box 1">
                  <a:extLst>
                    <a:ext uri="{FF2B5EF4-FFF2-40B4-BE49-F238E27FC236}">
                      <a16:creationId xmlns:a16="http://schemas.microsoft.com/office/drawing/2014/main" id="{F5798C07-053E-AF1A-5410-2B437C1D1F98}"/>
                    </a:ext>
                  </a:extLst>
                </p:cNvPr>
                <p:cNvSpPr txBox="1"/>
                <p:nvPr/>
              </p:nvSpPr>
              <p:spPr>
                <a:xfrm>
                  <a:off x="-417561" y="-980783"/>
                  <a:ext cx="5809391" cy="34943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buNone/>
                  </a:pPr>
                  <a:r>
                    <a:rPr lang="en-AU" sz="2000" b="1" i="1" dirty="0">
                      <a:solidFill>
                        <a:schemeClr val="tx2"/>
                      </a:solidFill>
                      <a:latin typeface="+mj-lt"/>
                    </a:rPr>
                    <a:t>Number of chlamydia/gonorrhoea tests among women, per month</a:t>
                  </a:r>
                </a:p>
              </p:txBody>
            </p:sp>
            <p:sp>
              <p:nvSpPr>
                <p:cNvPr id="13" name="Text Box 4">
                  <a:extLst>
                    <a:ext uri="{FF2B5EF4-FFF2-40B4-BE49-F238E27FC236}">
                      <a16:creationId xmlns:a16="http://schemas.microsoft.com/office/drawing/2014/main" id="{B472BAF3-6C5B-4C1B-36BF-320C9E6FFACF}"/>
                    </a:ext>
                  </a:extLst>
                </p:cNvPr>
                <p:cNvSpPr txBox="1"/>
                <p:nvPr/>
              </p:nvSpPr>
              <p:spPr>
                <a:xfrm>
                  <a:off x="799122" y="-210576"/>
                  <a:ext cx="5039080" cy="2290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buNone/>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Baseline 1        Baseline 2       Incentives     COVID-19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9" name="Text Box 9">
              <a:extLst>
                <a:ext uri="{FF2B5EF4-FFF2-40B4-BE49-F238E27FC236}">
                  <a16:creationId xmlns:a16="http://schemas.microsoft.com/office/drawing/2014/main" id="{B4A4355C-2285-C578-B940-EC8C1FF1E76F}"/>
                </a:ext>
              </a:extLst>
            </p:cNvPr>
            <p:cNvSpPr txBox="1"/>
            <p:nvPr/>
          </p:nvSpPr>
          <p:spPr>
            <a:xfrm>
              <a:off x="-16934" y="474692"/>
              <a:ext cx="413430" cy="1554039"/>
            </a:xfrm>
            <a:prstGeom prst="rect">
              <a:avLst/>
            </a:prstGeom>
            <a:solidFill>
              <a:schemeClr val="lt1"/>
            </a:solidFill>
            <a:ln w="6350">
              <a:noFill/>
            </a:ln>
          </p:spPr>
          <p:txBody>
            <a:bodyPr rot="0" spcFirstLastPara="0" vert="vert270" wrap="square" lIns="91440" tIns="45720" rIns="91440" bIns="45720" numCol="1" spcCol="0" rtlCol="0" fromWordArt="0" anchor="t" anchorCtr="0" forceAA="0" compatLnSpc="1">
              <a:prstTxWarp prst="textNoShape">
                <a:avLst/>
              </a:prstTxWarp>
              <a:noAutofit/>
            </a:bodyPr>
            <a:lstStyle/>
            <a:p>
              <a:pPr>
                <a:lnSpc>
                  <a:spcPct val="107000"/>
                </a:lnSpc>
                <a:spcAft>
                  <a:spcPts val="800"/>
                </a:spcAft>
                <a:buNone/>
              </a:pPr>
              <a:r>
                <a:rPr lang="en-AU" sz="1400" dirty="0">
                  <a:effectLst/>
                  <a:latin typeface="Times New Roman" panose="02020603050405020304" pitchFamily="18" charset="0"/>
                  <a:ea typeface="Calibri" panose="020F0502020204030204" pitchFamily="34" charset="0"/>
                  <a:cs typeface="Times New Roman" panose="02020603050405020304" pitchFamily="18" charset="0"/>
                </a:rPr>
                <a:t>Total CTNG tests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58F4AF11-9D38-47CB-D055-72A4D980BC16}"/>
              </a:ext>
            </a:extLst>
          </p:cNvPr>
          <p:cNvGrpSpPr/>
          <p:nvPr/>
        </p:nvGrpSpPr>
        <p:grpSpPr>
          <a:xfrm>
            <a:off x="6348757" y="885181"/>
            <a:ext cx="5541052" cy="4000890"/>
            <a:chOff x="-150524" y="-959396"/>
            <a:chExt cx="6201380" cy="4659899"/>
          </a:xfrm>
        </p:grpSpPr>
        <p:pic>
          <p:nvPicPr>
            <p:cNvPr id="19" name="Picture 18" descr="A picture containing text, diagram, line, plot&#10;&#10;Description automatically generated">
              <a:extLst>
                <a:ext uri="{FF2B5EF4-FFF2-40B4-BE49-F238E27FC236}">
                  <a16:creationId xmlns:a16="http://schemas.microsoft.com/office/drawing/2014/main" id="{1546A35B-DF2C-C869-24FA-8EDEA405A3E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524" y="-64313"/>
              <a:ext cx="6201380" cy="3764816"/>
            </a:xfrm>
            <a:prstGeom prst="rect">
              <a:avLst/>
            </a:prstGeom>
            <a:noFill/>
            <a:ln>
              <a:noFill/>
            </a:ln>
          </p:spPr>
        </p:pic>
        <p:grpSp>
          <p:nvGrpSpPr>
            <p:cNvPr id="16" name="Group 15">
              <a:extLst>
                <a:ext uri="{FF2B5EF4-FFF2-40B4-BE49-F238E27FC236}">
                  <a16:creationId xmlns:a16="http://schemas.microsoft.com/office/drawing/2014/main" id="{EFE9A29A-3D53-8DDD-34FA-9B1562DA8EAB}"/>
                </a:ext>
              </a:extLst>
            </p:cNvPr>
            <p:cNvGrpSpPr/>
            <p:nvPr/>
          </p:nvGrpSpPr>
          <p:grpSpPr>
            <a:xfrm>
              <a:off x="-58880" y="-959396"/>
              <a:ext cx="6018091" cy="1175260"/>
              <a:chOff x="-58880" y="-959396"/>
              <a:chExt cx="6018091" cy="1175260"/>
            </a:xfrm>
          </p:grpSpPr>
          <p:sp>
            <p:nvSpPr>
              <p:cNvPr id="17" name="Text Box 1">
                <a:extLst>
                  <a:ext uri="{FF2B5EF4-FFF2-40B4-BE49-F238E27FC236}">
                    <a16:creationId xmlns:a16="http://schemas.microsoft.com/office/drawing/2014/main" id="{1A5EB014-3478-1F17-F01D-B3DE0391E8F6}"/>
                  </a:ext>
                </a:extLst>
              </p:cNvPr>
              <p:cNvSpPr txBox="1"/>
              <p:nvPr/>
            </p:nvSpPr>
            <p:spPr>
              <a:xfrm>
                <a:off x="-58880" y="-959396"/>
                <a:ext cx="6018091" cy="45720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defPPr>
                  <a:defRPr lang="en-US"/>
                </a:defPPr>
                <a:lvl1pPr>
                  <a:spcAft>
                    <a:spcPts val="1000"/>
                  </a:spcAft>
                  <a:buNone/>
                  <a:defRPr sz="2400" b="1" i="1">
                    <a:solidFill>
                      <a:schemeClr val="tx2"/>
                    </a:solidFill>
                    <a:latin typeface="+mj-lt"/>
                  </a:defRPr>
                </a:lvl1pPr>
              </a:lstStyle>
              <a:p>
                <a:r>
                  <a:rPr lang="en-AU" sz="2000" dirty="0"/>
                  <a:t>Number of chlamydia/gonorrhoea tests among men, per month </a:t>
                </a:r>
              </a:p>
            </p:txBody>
          </p:sp>
          <p:sp>
            <p:nvSpPr>
              <p:cNvPr id="18" name="Text Box 4">
                <a:extLst>
                  <a:ext uri="{FF2B5EF4-FFF2-40B4-BE49-F238E27FC236}">
                    <a16:creationId xmlns:a16="http://schemas.microsoft.com/office/drawing/2014/main" id="{2DA226C7-CA0F-0C6C-1AC1-0889AA198F15}"/>
                  </a:ext>
                </a:extLst>
              </p:cNvPr>
              <p:cNvSpPr txBox="1"/>
              <p:nvPr/>
            </p:nvSpPr>
            <p:spPr>
              <a:xfrm>
                <a:off x="597954" y="-86731"/>
                <a:ext cx="5163207" cy="30259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buNone/>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Baseline 1        Baseline 2       Incentives     COVID-19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5" name="Text Box 9">
            <a:extLst>
              <a:ext uri="{FF2B5EF4-FFF2-40B4-BE49-F238E27FC236}">
                <a16:creationId xmlns:a16="http://schemas.microsoft.com/office/drawing/2014/main" id="{06ECB139-8DCA-9BAB-8690-B5BF2595EC0A}"/>
              </a:ext>
            </a:extLst>
          </p:cNvPr>
          <p:cNvSpPr txBox="1"/>
          <p:nvPr/>
        </p:nvSpPr>
        <p:spPr>
          <a:xfrm>
            <a:off x="6263495" y="2567826"/>
            <a:ext cx="350872" cy="1423649"/>
          </a:xfrm>
          <a:prstGeom prst="rect">
            <a:avLst/>
          </a:prstGeom>
          <a:solidFill>
            <a:schemeClr val="lt1"/>
          </a:solidFill>
          <a:ln w="6350">
            <a:noFill/>
          </a:ln>
        </p:spPr>
        <p:txBody>
          <a:bodyPr rot="0" spcFirstLastPara="0" vert="vert270" wrap="square" lIns="91440" tIns="45720" rIns="91440" bIns="45720" numCol="1" spcCol="0" rtlCol="0" fromWordArt="0" anchor="t" anchorCtr="0" forceAA="0" compatLnSpc="1">
            <a:prstTxWarp prst="textNoShape">
              <a:avLst/>
            </a:prstTxWarp>
            <a:noAutofit/>
          </a:bodyPr>
          <a:lstStyle/>
          <a:p>
            <a:pPr>
              <a:lnSpc>
                <a:spcPct val="107000"/>
              </a:lnSpc>
              <a:spcAft>
                <a:spcPts val="800"/>
              </a:spcAft>
              <a:buNone/>
            </a:pPr>
            <a:r>
              <a:rPr lang="en-AU" sz="1400" dirty="0">
                <a:effectLst/>
                <a:latin typeface="Times New Roman" panose="02020603050405020304" pitchFamily="18" charset="0"/>
                <a:ea typeface="Calibri" panose="020F0502020204030204" pitchFamily="34" charset="0"/>
                <a:cs typeface="Times New Roman" panose="02020603050405020304" pitchFamily="18" charset="0"/>
              </a:rPr>
              <a:t>Total CTNG tests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9855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AFAF1-B417-3D48-AE7C-EDD5A1CF4A44}"/>
            </a:ext>
          </a:extLst>
        </p:cNvPr>
        <p:cNvGrpSpPr/>
        <p:nvPr/>
      </p:nvGrpSpPr>
      <p:grpSpPr>
        <a:xfrm>
          <a:off x="0" y="0"/>
          <a:ext cx="0" cy="0"/>
          <a:chOff x="0" y="0"/>
          <a:chExt cx="0" cy="0"/>
        </a:xfrm>
      </p:grpSpPr>
      <p:sp>
        <p:nvSpPr>
          <p:cNvPr id="12" name="Text Box 1">
            <a:extLst>
              <a:ext uri="{FF2B5EF4-FFF2-40B4-BE49-F238E27FC236}">
                <a16:creationId xmlns:a16="http://schemas.microsoft.com/office/drawing/2014/main" id="{536A2D7A-D2C7-3840-A020-C4E60A611924}"/>
              </a:ext>
            </a:extLst>
          </p:cNvPr>
          <p:cNvSpPr txBox="1"/>
          <p:nvPr/>
        </p:nvSpPr>
        <p:spPr>
          <a:xfrm>
            <a:off x="1694328" y="1128676"/>
            <a:ext cx="9359154" cy="727893"/>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spcAft>
                <a:spcPts val="1000"/>
              </a:spcAft>
              <a:buNone/>
            </a:pPr>
            <a:r>
              <a:rPr lang="en-AU" sz="2000" b="1" i="1" dirty="0">
                <a:solidFill>
                  <a:schemeClr val="tx2"/>
                </a:solidFill>
                <a:latin typeface="+mj-lt"/>
              </a:rPr>
              <a:t>Number of chlamydia/gonorrhoea tests among women and men, per month</a:t>
            </a:r>
          </a:p>
        </p:txBody>
      </p:sp>
      <p:graphicFrame>
        <p:nvGraphicFramePr>
          <p:cNvPr id="21" name="Table 20">
            <a:extLst>
              <a:ext uri="{FF2B5EF4-FFF2-40B4-BE49-F238E27FC236}">
                <a16:creationId xmlns:a16="http://schemas.microsoft.com/office/drawing/2014/main" id="{51F38772-944C-C527-4430-3A79C6091FDD}"/>
              </a:ext>
            </a:extLst>
          </p:cNvPr>
          <p:cNvGraphicFramePr>
            <a:graphicFrameLocks noGrp="1"/>
          </p:cNvGraphicFramePr>
          <p:nvPr>
            <p:extLst>
              <p:ext uri="{D42A27DB-BD31-4B8C-83A1-F6EECF244321}">
                <p14:modId xmlns:p14="http://schemas.microsoft.com/office/powerpoint/2010/main" val="2442013418"/>
              </p:ext>
            </p:extLst>
          </p:nvPr>
        </p:nvGraphicFramePr>
        <p:xfrm>
          <a:off x="1694328" y="1492623"/>
          <a:ext cx="8555519" cy="4025947"/>
        </p:xfrm>
        <a:graphic>
          <a:graphicData uri="http://schemas.openxmlformats.org/drawingml/2006/table">
            <a:tbl>
              <a:tblPr firstRow="1" firstCol="1" bandRow="1">
                <a:tableStyleId>{5C22544A-7EE6-4342-B048-85BDC9FD1C3A}</a:tableStyleId>
              </a:tblPr>
              <a:tblGrid>
                <a:gridCol w="4158371">
                  <a:extLst>
                    <a:ext uri="{9D8B030D-6E8A-4147-A177-3AD203B41FA5}">
                      <a16:colId xmlns:a16="http://schemas.microsoft.com/office/drawing/2014/main" val="2034698992"/>
                    </a:ext>
                  </a:extLst>
                </a:gridCol>
                <a:gridCol w="2131267">
                  <a:extLst>
                    <a:ext uri="{9D8B030D-6E8A-4147-A177-3AD203B41FA5}">
                      <a16:colId xmlns:a16="http://schemas.microsoft.com/office/drawing/2014/main" val="3198305528"/>
                    </a:ext>
                  </a:extLst>
                </a:gridCol>
                <a:gridCol w="2265881">
                  <a:extLst>
                    <a:ext uri="{9D8B030D-6E8A-4147-A177-3AD203B41FA5}">
                      <a16:colId xmlns:a16="http://schemas.microsoft.com/office/drawing/2014/main" val="3153996120"/>
                    </a:ext>
                  </a:extLst>
                </a:gridCol>
              </a:tblGrid>
              <a:tr h="601456">
                <a:tc>
                  <a:txBody>
                    <a:bodyPr/>
                    <a:lstStyle/>
                    <a:p>
                      <a:pPr>
                        <a:lnSpc>
                          <a:spcPct val="200000"/>
                        </a:lnSpc>
                        <a:spcAft>
                          <a:spcPts val="800"/>
                        </a:spcAft>
                        <a:buNone/>
                      </a:pPr>
                      <a:r>
                        <a:rPr lang="en-AU" sz="1800" dirty="0">
                          <a:effectLst/>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200000"/>
                        </a:lnSpc>
                        <a:spcAft>
                          <a:spcPts val="800"/>
                        </a:spcAft>
                        <a:buNone/>
                      </a:pPr>
                      <a:r>
                        <a:rPr lang="en-AU" sz="1800">
                          <a:effectLst/>
                        </a:rPr>
                        <a:t>Coefficient (95% CI)</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AU"/>
                    </a:p>
                  </a:txBody>
                  <a:tcPr/>
                </a:tc>
                <a:extLst>
                  <a:ext uri="{0D108BD9-81ED-4DB2-BD59-A6C34878D82A}">
                    <a16:rowId xmlns:a16="http://schemas.microsoft.com/office/drawing/2014/main" val="2835064579"/>
                  </a:ext>
                </a:extLst>
              </a:tr>
              <a:tr h="601456">
                <a:tc>
                  <a:txBody>
                    <a:bodyPr/>
                    <a:lstStyle/>
                    <a:p>
                      <a:pPr>
                        <a:lnSpc>
                          <a:spcPct val="200000"/>
                        </a:lnSpc>
                        <a:spcAft>
                          <a:spcPts val="800"/>
                        </a:spcAft>
                        <a:buNone/>
                      </a:pPr>
                      <a:r>
                        <a:rPr lang="en-AU" sz="1800" dirty="0">
                          <a:effectLst/>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buNone/>
                      </a:pPr>
                      <a:r>
                        <a:rPr lang="en-AU" sz="1800">
                          <a:effectLst/>
                        </a:rPr>
                        <a:t>Women (Figure 7)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buNone/>
                      </a:pPr>
                      <a:r>
                        <a:rPr lang="en-AU" sz="1800">
                          <a:effectLst/>
                        </a:rPr>
                        <a:t>Men (Figure 8)</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1176943"/>
                  </a:ext>
                </a:extLst>
              </a:tr>
              <a:tr h="601456">
                <a:tc>
                  <a:txBody>
                    <a:bodyPr/>
                    <a:lstStyle/>
                    <a:p>
                      <a:pPr>
                        <a:lnSpc>
                          <a:spcPct val="200000"/>
                        </a:lnSpc>
                        <a:spcAft>
                          <a:spcPts val="800"/>
                        </a:spcAft>
                        <a:buNone/>
                      </a:pPr>
                      <a:r>
                        <a:rPr lang="en-AU" sz="1800" dirty="0">
                          <a:effectLst/>
                        </a:rPr>
                        <a:t>Overall change in Baseline 1 phase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buNone/>
                      </a:pPr>
                      <a:r>
                        <a:rPr lang="en-AU" sz="1800">
                          <a:effectLst/>
                        </a:rPr>
                        <a:t>0.49 (0.51, 1.48)</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buNone/>
                      </a:pPr>
                      <a:r>
                        <a:rPr lang="en-AU" sz="1800">
                          <a:effectLst/>
                        </a:rPr>
                        <a:t>-0.34 (-2.04, 1.37)</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3330782"/>
                  </a:ext>
                </a:extLst>
              </a:tr>
              <a:tr h="601456">
                <a:tc>
                  <a:txBody>
                    <a:bodyPr/>
                    <a:lstStyle/>
                    <a:p>
                      <a:pPr>
                        <a:lnSpc>
                          <a:spcPct val="200000"/>
                        </a:lnSpc>
                        <a:spcAft>
                          <a:spcPts val="800"/>
                        </a:spcAft>
                        <a:buNone/>
                      </a:pPr>
                      <a:r>
                        <a:rPr lang="en-AU" sz="1800">
                          <a:effectLst/>
                        </a:rPr>
                        <a:t>Overall change in Baseline 2 phase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buNone/>
                      </a:pPr>
                      <a:r>
                        <a:rPr lang="en-AU" sz="1800">
                          <a:effectLst/>
                        </a:rPr>
                        <a:t>0.88 (-0.07, 1.83)</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buNone/>
                      </a:pPr>
                      <a:r>
                        <a:rPr lang="en-AU" sz="1800">
                          <a:effectLst/>
                        </a:rPr>
                        <a:t>0.90 (0.19, 1.61)</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7905499"/>
                  </a:ext>
                </a:extLst>
              </a:tr>
              <a:tr h="601456">
                <a:tc>
                  <a:txBody>
                    <a:bodyPr/>
                    <a:lstStyle/>
                    <a:p>
                      <a:pPr>
                        <a:lnSpc>
                          <a:spcPct val="200000"/>
                        </a:lnSpc>
                        <a:spcAft>
                          <a:spcPts val="800"/>
                        </a:spcAft>
                        <a:buNone/>
                      </a:pPr>
                      <a:r>
                        <a:rPr lang="en-AU" sz="1800" dirty="0">
                          <a:effectLst/>
                        </a:rPr>
                        <a:t>Overall change in Incentive phase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buNone/>
                      </a:pPr>
                      <a:r>
                        <a:rPr lang="en-AU" sz="1800">
                          <a:effectLst/>
                        </a:rPr>
                        <a:t>0.72 (-0.30, 1.74)</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buNone/>
                      </a:pPr>
                      <a:r>
                        <a:rPr lang="en-AU" sz="1800">
                          <a:effectLst/>
                        </a:rPr>
                        <a:t>-0.01 (-0.49, 0.51)</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4358549"/>
                  </a:ext>
                </a:extLst>
              </a:tr>
              <a:tr h="928203">
                <a:tc>
                  <a:txBody>
                    <a:bodyPr/>
                    <a:lstStyle/>
                    <a:p>
                      <a:pPr>
                        <a:lnSpc>
                          <a:spcPct val="200000"/>
                        </a:lnSpc>
                        <a:spcAft>
                          <a:spcPts val="800"/>
                        </a:spcAft>
                        <a:buNone/>
                      </a:pPr>
                      <a:r>
                        <a:rPr lang="en-AU" sz="1800" dirty="0">
                          <a:effectLst/>
                        </a:rPr>
                        <a:t>Overall change in Incentive/COVID-19 phase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buNone/>
                      </a:pPr>
                      <a:r>
                        <a:rPr lang="en-AU" sz="1800" dirty="0">
                          <a:effectLst/>
                        </a:rPr>
                        <a:t>-</a:t>
                      </a:r>
                      <a:r>
                        <a:rPr lang="en-AU" sz="1800" dirty="0">
                          <a:effectLst/>
                          <a:highlight>
                            <a:srgbClr val="FFFF00"/>
                          </a:highlight>
                        </a:rPr>
                        <a:t>5.25  </a:t>
                      </a:r>
                      <a:r>
                        <a:rPr lang="en-AU" sz="1800" dirty="0">
                          <a:effectLst/>
                        </a:rPr>
                        <a:t>(-8.72, -1.77)</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buNone/>
                      </a:pPr>
                      <a:r>
                        <a:rPr lang="en-AU" sz="1800" dirty="0">
                          <a:effectLst/>
                        </a:rPr>
                        <a:t>0.64 (-2.32, 3.61)</a:t>
                      </a:r>
                    </a:p>
                  </a:txBody>
                  <a:tcPr marL="68580" marR="68580" marT="0" marB="0"/>
                </a:tc>
                <a:extLst>
                  <a:ext uri="{0D108BD9-81ED-4DB2-BD59-A6C34878D82A}">
                    <a16:rowId xmlns:a16="http://schemas.microsoft.com/office/drawing/2014/main" val="1316653867"/>
                  </a:ext>
                </a:extLst>
              </a:tr>
            </a:tbl>
          </a:graphicData>
        </a:graphic>
      </p:graphicFrame>
    </p:spTree>
    <p:extLst>
      <p:ext uri="{BB962C8B-B14F-4D97-AF65-F5344CB8AC3E}">
        <p14:creationId xmlns:p14="http://schemas.microsoft.com/office/powerpoint/2010/main" val="1875707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A8F3C-9228-6A65-AB8A-E9B14C2E37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5EF86D-A396-B87C-06EE-0BF5C3235378}"/>
              </a:ext>
            </a:extLst>
          </p:cNvPr>
          <p:cNvSpPr>
            <a:spLocks noGrp="1"/>
          </p:cNvSpPr>
          <p:nvPr>
            <p:ph type="title"/>
          </p:nvPr>
        </p:nvSpPr>
        <p:spPr>
          <a:xfrm>
            <a:off x="306971" y="301390"/>
            <a:ext cx="11578057" cy="693702"/>
          </a:xfrm>
        </p:spPr>
        <p:txBody>
          <a:bodyPr>
            <a:noAutofit/>
          </a:bodyPr>
          <a:lstStyle/>
          <a:p>
            <a:r>
              <a:rPr lang="en-AU" sz="2400" i="1" dirty="0"/>
              <a:t>Proportion of eligible visits in which an incentive was given during the incentives phase</a:t>
            </a:r>
            <a:br>
              <a:rPr lang="en-AU" sz="2400" i="1" dirty="0"/>
            </a:br>
            <a:br>
              <a:rPr lang="en-AU" sz="1400" i="1" dirty="0"/>
            </a:br>
            <a:r>
              <a:rPr lang="en-AU" sz="1400" dirty="0"/>
              <a:t>	</a:t>
            </a:r>
          </a:p>
        </p:txBody>
      </p:sp>
      <p:pic>
        <p:nvPicPr>
          <p:cNvPr id="1026" name="Picture 2">
            <a:extLst>
              <a:ext uri="{FF2B5EF4-FFF2-40B4-BE49-F238E27FC236}">
                <a16:creationId xmlns:a16="http://schemas.microsoft.com/office/drawing/2014/main" id="{F9896748-5B7F-765F-A88A-AD0E0FF95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972" y="780907"/>
            <a:ext cx="8587818" cy="5522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684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DB842-E808-D1D1-0711-CB69D9502B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11E231-085E-CEC4-5EA1-A3AF64897F2F}"/>
              </a:ext>
            </a:extLst>
          </p:cNvPr>
          <p:cNvSpPr>
            <a:spLocks noGrp="1"/>
          </p:cNvSpPr>
          <p:nvPr>
            <p:ph type="title"/>
          </p:nvPr>
        </p:nvSpPr>
        <p:spPr/>
        <p:txBody>
          <a:bodyPr/>
          <a:lstStyle/>
          <a:p>
            <a:r>
              <a:rPr lang="en-AU" dirty="0"/>
              <a:t>Impact and challenges 		</a:t>
            </a:r>
          </a:p>
        </p:txBody>
      </p:sp>
      <p:sp>
        <p:nvSpPr>
          <p:cNvPr id="3" name="Content Placeholder 2">
            <a:extLst>
              <a:ext uri="{FF2B5EF4-FFF2-40B4-BE49-F238E27FC236}">
                <a16:creationId xmlns:a16="http://schemas.microsoft.com/office/drawing/2014/main" id="{3F6EBA8E-69C4-B83B-8C09-5E000B21A8EE}"/>
              </a:ext>
            </a:extLst>
          </p:cNvPr>
          <p:cNvSpPr>
            <a:spLocks noGrp="1"/>
          </p:cNvSpPr>
          <p:nvPr>
            <p:ph idx="1"/>
          </p:nvPr>
        </p:nvSpPr>
        <p:spPr>
          <a:xfrm>
            <a:off x="838200" y="1690688"/>
            <a:ext cx="10515600" cy="4390935"/>
          </a:xfrm>
        </p:spPr>
        <p:txBody>
          <a:bodyPr>
            <a:normAutofit/>
          </a:bodyPr>
          <a:lstStyle/>
          <a:p>
            <a:r>
              <a:rPr lang="en-AU" dirty="0">
                <a:solidFill>
                  <a:srgbClr val="000000"/>
                </a:solidFill>
              </a:rPr>
              <a:t>Coverage of incentives variable: 26-76% in Incentives Phase </a:t>
            </a:r>
          </a:p>
          <a:p>
            <a:r>
              <a:rPr lang="en-AU" dirty="0">
                <a:solidFill>
                  <a:srgbClr val="000000"/>
                </a:solidFill>
              </a:rPr>
              <a:t>Awareness of incentive</a:t>
            </a:r>
          </a:p>
          <a:p>
            <a:r>
              <a:rPr lang="en-AU" dirty="0">
                <a:solidFill>
                  <a:srgbClr val="000000"/>
                </a:solidFill>
              </a:rPr>
              <a:t>Appeal of incentive </a:t>
            </a:r>
          </a:p>
          <a:p>
            <a:r>
              <a:rPr lang="en-AU" dirty="0">
                <a:solidFill>
                  <a:srgbClr val="000000"/>
                </a:solidFill>
              </a:rPr>
              <a:t>Priority population = higher testing </a:t>
            </a:r>
          </a:p>
          <a:p>
            <a:r>
              <a:rPr lang="en-AU" dirty="0">
                <a:solidFill>
                  <a:srgbClr val="000000"/>
                </a:solidFill>
              </a:rPr>
              <a:t>COVID-19 – reduction in health service visits </a:t>
            </a:r>
          </a:p>
          <a:p>
            <a:endParaRPr lang="en-AU" dirty="0">
              <a:solidFill>
                <a:srgbClr val="000000"/>
              </a:solidFill>
            </a:endParaRPr>
          </a:p>
          <a:p>
            <a:endParaRPr lang="en-AU" dirty="0">
              <a:solidFill>
                <a:srgbClr val="000000"/>
              </a:solidFill>
            </a:endParaRPr>
          </a:p>
          <a:p>
            <a:endParaRPr lang="en-AU" dirty="0"/>
          </a:p>
          <a:p>
            <a:endParaRPr lang="en-AU" dirty="0"/>
          </a:p>
        </p:txBody>
      </p:sp>
    </p:spTree>
    <p:extLst>
      <p:ext uri="{BB962C8B-B14F-4D97-AF65-F5344CB8AC3E}">
        <p14:creationId xmlns:p14="http://schemas.microsoft.com/office/powerpoint/2010/main" val="1548888030"/>
      </p:ext>
    </p:extLst>
  </p:cSld>
  <p:clrMapOvr>
    <a:masterClrMapping/>
  </p:clrMapOvr>
</p:sld>
</file>

<file path=ppt/theme/theme1.xml><?xml version="1.0" encoding="utf-8"?>
<a:theme xmlns:a="http://schemas.openxmlformats.org/drawingml/2006/main" name="KirbyInstitute_PPT-Arial-16x9-FINAL">
  <a:themeElements>
    <a:clrScheme name="Kirby Institute">
      <a:dk1>
        <a:srgbClr val="000000"/>
      </a:dk1>
      <a:lt1>
        <a:srgbClr val="FFFFFF"/>
      </a:lt1>
      <a:dk2>
        <a:srgbClr val="BA9765"/>
      </a:dk2>
      <a:lt2>
        <a:srgbClr val="808285"/>
      </a:lt2>
      <a:accent1>
        <a:srgbClr val="BA9765"/>
      </a:accent1>
      <a:accent2>
        <a:srgbClr val="FFDC00"/>
      </a:accent2>
      <a:accent3>
        <a:srgbClr val="808285"/>
      </a:accent3>
      <a:accent4>
        <a:srgbClr val="BABCBE"/>
      </a:accent4>
      <a:accent5>
        <a:srgbClr val="007882"/>
      </a:accent5>
      <a:accent6>
        <a:srgbClr val="000000"/>
      </a:accent6>
      <a:hlink>
        <a:srgbClr val="007882"/>
      </a:hlink>
      <a:folHlink>
        <a:srgbClr val="808285"/>
      </a:folHlink>
    </a:clrScheme>
    <a:fontScheme name="KI Arial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irbyInstitute_PPT-Arial-16x9-FINAL.pptx" id="{E0300595-253A-499A-B21D-8B3A2A65E7C5}" vid="{C27FE098-27EC-48B4-843B-B4EA6940C1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KirbyInstitute_PPT-Arial-16x9-FINAL</Template>
  <TotalTime>1070</TotalTime>
  <Words>1579</Words>
  <Application>Microsoft Office PowerPoint</Application>
  <PresentationFormat>Widescreen</PresentationFormat>
  <Paragraphs>134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Calibri</vt:lpstr>
      <vt:lpstr>Times New Roman</vt:lpstr>
      <vt:lpstr>KirbyInstitute_PPT-Arial-16x9-FINAL</vt:lpstr>
      <vt:lpstr>Incentives for STI Testing? Impact and challenges in remote communities in central Australia </vt:lpstr>
      <vt:lpstr>Aboriginal and Torres Strait Islander research governance &amp; ownership</vt:lpstr>
      <vt:lpstr>Background </vt:lpstr>
      <vt:lpstr>More Options for STI Testing (MOST) Study </vt:lpstr>
      <vt:lpstr>Incentive intervention  </vt:lpstr>
      <vt:lpstr>PowerPoint Presentation</vt:lpstr>
      <vt:lpstr>PowerPoint Presentation</vt:lpstr>
      <vt:lpstr>Proportion of eligible visits in which an incentive was given during the incentives phase   </vt:lpstr>
      <vt:lpstr>Impact and challenges   </vt:lpstr>
      <vt:lpstr>Acknowledgements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Options for STI Testing</dc:title>
  <dc:creator>Kate Whitford</dc:creator>
  <cp:lastModifiedBy>PF53972B@outlook.com</cp:lastModifiedBy>
  <cp:revision>7</cp:revision>
  <cp:lastPrinted>2025-09-14T23:48:59Z</cp:lastPrinted>
  <dcterms:created xsi:type="dcterms:W3CDTF">2022-11-24T20:30:17Z</dcterms:created>
  <dcterms:modified xsi:type="dcterms:W3CDTF">2025-09-16T04:49:52Z</dcterms:modified>
</cp:coreProperties>
</file>