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9"/>
  </p:notesMasterIdLst>
  <p:sldIdLst>
    <p:sldId id="256" r:id="rId5"/>
    <p:sldId id="262" r:id="rId6"/>
    <p:sldId id="263" r:id="rId7"/>
    <p:sldId id="265" r:id="rId8"/>
  </p:sldIdLst>
  <p:sldSz cx="9144000" cy="6858000" type="screen4x3"/>
  <p:notesSz cx="9872663"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47B3E4"/>
    <a:srgbClr val="A7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ECFDA-011D-0D51-644B-6C3E4A15090B}" v="1" dt="2019-09-11T05:12:34.441"/>
    <p1510:client id="{390096A9-A81B-4A80-8F96-CDCBEB1FFC5C}" v="736" dt="2019-09-11T05:08:38.363"/>
    <p1510:client id="{D0765EC8-0EDD-01EF-CF8F-FBC3A83FFBAA}" v="188" dt="2019-09-10T21:33:43.8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689" autoAdjust="0"/>
  </p:normalViewPr>
  <p:slideViewPr>
    <p:cSldViewPr snapToGrid="0">
      <p:cViewPr varScale="1">
        <p:scale>
          <a:sx n="59" d="100"/>
          <a:sy n="59" d="100"/>
        </p:scale>
        <p:origin x="2146"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1336415"/>
          </a:xfrm>
          <a:prstGeom prst="rect">
            <a:avLst/>
          </a:prstGeom>
        </p:spPr>
        <p:txBody>
          <a:bodyPr vert="horz" lIns="165836" tIns="82918" rIns="165836" bIns="82918" rtlCol="0"/>
          <a:lstStyle>
            <a:lvl1pPr algn="l">
              <a:defRPr sz="2200"/>
            </a:lvl1pPr>
          </a:lstStyle>
          <a:p>
            <a:endParaRPr lang="en-AU"/>
          </a:p>
        </p:txBody>
      </p:sp>
      <p:sp>
        <p:nvSpPr>
          <p:cNvPr id="3" name="Date Placeholder 2"/>
          <p:cNvSpPr>
            <a:spLocks noGrp="1"/>
          </p:cNvSpPr>
          <p:nvPr>
            <p:ph type="dt" idx="1"/>
          </p:nvPr>
        </p:nvSpPr>
        <p:spPr>
          <a:xfrm>
            <a:off x="5592224" y="0"/>
            <a:ext cx="4278154" cy="1336415"/>
          </a:xfrm>
          <a:prstGeom prst="rect">
            <a:avLst/>
          </a:prstGeom>
        </p:spPr>
        <p:txBody>
          <a:bodyPr vert="horz" lIns="165836" tIns="82918" rIns="165836" bIns="82918" rtlCol="0"/>
          <a:lstStyle>
            <a:lvl1pPr algn="r">
              <a:defRPr sz="2200"/>
            </a:lvl1pPr>
          </a:lstStyle>
          <a:p>
            <a:fld id="{2E2E992E-0BA7-4E9E-9663-C07641287207}" type="datetimeFigureOut">
              <a:rPr lang="en-AU" smtClean="0"/>
              <a:t>18/09/2019</a:t>
            </a:fld>
            <a:endParaRPr lang="en-AU"/>
          </a:p>
        </p:txBody>
      </p:sp>
      <p:sp>
        <p:nvSpPr>
          <p:cNvPr id="4" name="Slide Image Placeholder 3"/>
          <p:cNvSpPr>
            <a:spLocks noGrp="1" noRot="1" noChangeAspect="1"/>
          </p:cNvSpPr>
          <p:nvPr>
            <p:ph type="sldImg" idx="2"/>
          </p:nvPr>
        </p:nvSpPr>
        <p:spPr>
          <a:xfrm>
            <a:off x="-1055688" y="3328988"/>
            <a:ext cx="11984038" cy="8990012"/>
          </a:xfrm>
          <a:prstGeom prst="rect">
            <a:avLst/>
          </a:prstGeom>
          <a:noFill/>
          <a:ln w="12700">
            <a:solidFill>
              <a:prstClr val="black"/>
            </a:solidFill>
          </a:ln>
        </p:spPr>
        <p:txBody>
          <a:bodyPr vert="horz" lIns="165836" tIns="82918" rIns="165836" bIns="82918" rtlCol="0" anchor="ctr"/>
          <a:lstStyle/>
          <a:p>
            <a:endParaRPr lang="en-AU"/>
          </a:p>
        </p:txBody>
      </p:sp>
      <p:sp>
        <p:nvSpPr>
          <p:cNvPr id="5" name="Notes Placeholder 4"/>
          <p:cNvSpPr>
            <a:spLocks noGrp="1"/>
          </p:cNvSpPr>
          <p:nvPr>
            <p:ph type="body" sz="quarter" idx="3"/>
          </p:nvPr>
        </p:nvSpPr>
        <p:spPr>
          <a:xfrm>
            <a:off x="987267" y="12818473"/>
            <a:ext cx="7898130" cy="10487841"/>
          </a:xfrm>
          <a:prstGeom prst="rect">
            <a:avLst/>
          </a:prstGeom>
        </p:spPr>
        <p:txBody>
          <a:bodyPr vert="horz" lIns="165836" tIns="82918" rIns="165836" bIns="829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25299377"/>
            <a:ext cx="4278154" cy="1336412"/>
          </a:xfrm>
          <a:prstGeom prst="rect">
            <a:avLst/>
          </a:prstGeom>
        </p:spPr>
        <p:txBody>
          <a:bodyPr vert="horz" lIns="165836" tIns="82918" rIns="165836" bIns="82918" rtlCol="0" anchor="b"/>
          <a:lstStyle>
            <a:lvl1pPr algn="l">
              <a:defRPr sz="2200"/>
            </a:lvl1pPr>
          </a:lstStyle>
          <a:p>
            <a:endParaRPr lang="en-AU"/>
          </a:p>
        </p:txBody>
      </p:sp>
      <p:sp>
        <p:nvSpPr>
          <p:cNvPr id="7" name="Slide Number Placeholder 6"/>
          <p:cNvSpPr>
            <a:spLocks noGrp="1"/>
          </p:cNvSpPr>
          <p:nvPr>
            <p:ph type="sldNum" sz="quarter" idx="5"/>
          </p:nvPr>
        </p:nvSpPr>
        <p:spPr>
          <a:xfrm>
            <a:off x="5592224" y="25299377"/>
            <a:ext cx="4278154" cy="1336412"/>
          </a:xfrm>
          <a:prstGeom prst="rect">
            <a:avLst/>
          </a:prstGeom>
        </p:spPr>
        <p:txBody>
          <a:bodyPr vert="horz" lIns="165836" tIns="82918" rIns="165836" bIns="82918" rtlCol="0" anchor="b"/>
          <a:lstStyle>
            <a:lvl1pPr algn="r">
              <a:defRPr sz="2200"/>
            </a:lvl1pPr>
          </a:lstStyle>
          <a:p>
            <a:fld id="{B6A4B66C-0CEE-40DA-9C9A-3D5995333239}" type="slidenum">
              <a:rPr lang="en-AU" smtClean="0"/>
              <a:t>‹#›</a:t>
            </a:fld>
            <a:endParaRPr lang="en-AU"/>
          </a:p>
        </p:txBody>
      </p:sp>
    </p:spTree>
    <p:extLst>
      <p:ext uri="{BB962C8B-B14F-4D97-AF65-F5344CB8AC3E}">
        <p14:creationId xmlns:p14="http://schemas.microsoft.com/office/powerpoint/2010/main" val="2582775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acknowledge the traditional owners of the land on which we meet and pay respects to the Elders past, present and emerging.</a:t>
            </a:r>
          </a:p>
          <a:p>
            <a:endParaRPr lang="en-US" dirty="0">
              <a:cs typeface="Calibri"/>
            </a:endParaRPr>
          </a:p>
          <a:p>
            <a:endParaRPr lang="en-US" dirty="0">
              <a:cs typeface="Calibri"/>
            </a:endParaRPr>
          </a:p>
          <a:p>
            <a:r>
              <a:rPr lang="en-US" dirty="0">
                <a:cs typeface="Calibri"/>
              </a:rPr>
              <a:t>In 2016, ASHM received funding from the Australian Government Department of Health to develop web-based, culturally appropriate BBV and STI online resources for the priority populations of Aboriginal and Torres Strait Islander people, Sub-Saharan African, Southeast Asian, Indian, Pakistani, Afghani and Chinese people.   </a:t>
            </a:r>
          </a:p>
          <a:p>
            <a:endParaRPr lang="en-US" dirty="0">
              <a:cs typeface="Calibri"/>
            </a:endParaRPr>
          </a:p>
          <a:p>
            <a:r>
              <a:rPr lang="en-US" dirty="0">
                <a:cs typeface="Calibri"/>
              </a:rPr>
              <a:t>Information on HIV, HBV, HCV and STIs (syphilis, chlamydia and </a:t>
            </a:r>
            <a:r>
              <a:rPr lang="en-US" dirty="0" err="1">
                <a:cs typeface="Calibri"/>
              </a:rPr>
              <a:t>gonorrhoea</a:t>
            </a:r>
            <a:r>
              <a:rPr lang="en-US" dirty="0">
                <a:cs typeface="Calibri"/>
              </a:rPr>
              <a:t>) was developed in 22 languages including </a:t>
            </a:r>
            <a:r>
              <a:rPr lang="en-US" dirty="0" err="1">
                <a:cs typeface="Calibri"/>
              </a:rPr>
              <a:t>Yompla</a:t>
            </a:r>
            <a:r>
              <a:rPr lang="en-US" dirty="0">
                <a:cs typeface="Calibri"/>
              </a:rPr>
              <a:t> Tok (Torres Strait) and 4 sub-Saharan languages Dinka, Swahili, Somali and Shona. </a:t>
            </a:r>
          </a:p>
          <a:p>
            <a:endParaRPr lang="en-US" dirty="0">
              <a:cs typeface="Calibri"/>
            </a:endParaRPr>
          </a:p>
        </p:txBody>
      </p:sp>
      <p:sp>
        <p:nvSpPr>
          <p:cNvPr id="4" name="Slide Number Placeholder 3"/>
          <p:cNvSpPr>
            <a:spLocks noGrp="1"/>
          </p:cNvSpPr>
          <p:nvPr>
            <p:ph type="sldNum" sz="quarter" idx="5"/>
          </p:nvPr>
        </p:nvSpPr>
        <p:spPr/>
        <p:txBody>
          <a:bodyPr/>
          <a:lstStyle/>
          <a:p>
            <a:fld id="{B6A4B66C-0CEE-40DA-9C9A-3D5995333239}" type="slidenum">
              <a:rPr lang="en-AU" smtClean="0"/>
              <a:t>1</a:t>
            </a:fld>
            <a:endParaRPr lang="en-AU"/>
          </a:p>
        </p:txBody>
      </p:sp>
    </p:spTree>
    <p:extLst>
      <p:ext uri="{BB962C8B-B14F-4D97-AF65-F5344CB8AC3E}">
        <p14:creationId xmlns:p14="http://schemas.microsoft.com/office/powerpoint/2010/main" val="4015186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658356">
              <a:defRPr/>
            </a:pPr>
            <a:r>
              <a:rPr lang="en-US" dirty="0"/>
              <a:t>Developing a multi-lingual resource about BBVs and STIs for culturally diverse populations, (including Aboriginal and Torres Strait Islander populations) was a balancing act between the necessity of providing basic appropriate health information in a straightforward, non-clinical manner with the challenges of cultural and linguistic appropriacy across widely differing social norms. Such challenges stemmed not only from references to sexual practices, but the language used to describe them.  </a:t>
            </a:r>
            <a:endParaRPr lang="en-AU" dirty="0">
              <a:cs typeface="Calibri" panose="020F0502020204030204"/>
            </a:endParaRPr>
          </a:p>
          <a:p>
            <a:endParaRPr lang="en-AU" dirty="0"/>
          </a:p>
        </p:txBody>
      </p:sp>
      <p:sp>
        <p:nvSpPr>
          <p:cNvPr id="4" name="Slide Number Placeholder 3"/>
          <p:cNvSpPr>
            <a:spLocks noGrp="1"/>
          </p:cNvSpPr>
          <p:nvPr>
            <p:ph type="sldNum" sz="quarter" idx="5"/>
          </p:nvPr>
        </p:nvSpPr>
        <p:spPr/>
        <p:txBody>
          <a:bodyPr/>
          <a:lstStyle/>
          <a:p>
            <a:fld id="{B6A4B66C-0CEE-40DA-9C9A-3D5995333239}" type="slidenum">
              <a:rPr lang="en-AU" smtClean="0"/>
              <a:t>2</a:t>
            </a:fld>
            <a:endParaRPr lang="en-AU"/>
          </a:p>
        </p:txBody>
      </p:sp>
    </p:spTree>
    <p:extLst>
      <p:ext uri="{BB962C8B-B14F-4D97-AF65-F5344CB8AC3E}">
        <p14:creationId xmlns:p14="http://schemas.microsoft.com/office/powerpoint/2010/main" val="63749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with 22 languages, some of them emerging languages in Australia, presented difficulties with translations, accuracy, proofing, and editing. </a:t>
            </a:r>
            <a:r>
              <a:rPr lang="en-AU" sz="2200" dirty="0"/>
              <a:t>Difficulties finding translators and editors for some of the emerging languages, particularly from Sub-Saharan Africa. How do you find accurate and reliable translators when there is no formal (NATTI) accreditation? </a:t>
            </a:r>
          </a:p>
          <a:p>
            <a:endParaRPr lang="en-AU" sz="2200" dirty="0"/>
          </a:p>
          <a:p>
            <a:r>
              <a:rPr lang="en-AU" sz="2200" dirty="0"/>
              <a:t>Issues arose when the translator or editor accepted then refused the work due to the content and subject matter. Or worse, just didn’t do it but didn’t want to admit they found the content too confronting but kept promising to deliver.</a:t>
            </a:r>
            <a:endParaRPr lang="en-US" dirty="0"/>
          </a:p>
          <a:p>
            <a:endParaRPr lang="en-US" dirty="0"/>
          </a:p>
          <a:p>
            <a:r>
              <a:rPr lang="en-US" b="1" dirty="0"/>
              <a:t>RECORDING</a:t>
            </a:r>
          </a:p>
          <a:p>
            <a:r>
              <a:rPr lang="en-US" sz="2200" dirty="0"/>
              <a:t>Further challenges were associated with sourcing voiceover artists prepared to record material which may be confronting for them since they are also part of the community being targeted, and the project delays this inevitably caused.  Sometimes these challenges were not brought up until the day of the recording</a:t>
            </a:r>
            <a:endParaRPr lang="en-AU" dirty="0"/>
          </a:p>
        </p:txBody>
      </p:sp>
      <p:sp>
        <p:nvSpPr>
          <p:cNvPr id="4" name="Slide Number Placeholder 3"/>
          <p:cNvSpPr>
            <a:spLocks noGrp="1"/>
          </p:cNvSpPr>
          <p:nvPr>
            <p:ph type="sldNum" sz="quarter" idx="5"/>
          </p:nvPr>
        </p:nvSpPr>
        <p:spPr/>
        <p:txBody>
          <a:bodyPr/>
          <a:lstStyle/>
          <a:p>
            <a:fld id="{B6A4B66C-0CEE-40DA-9C9A-3D5995333239}" type="slidenum">
              <a:rPr lang="en-AU" smtClean="0"/>
              <a:t>3</a:t>
            </a:fld>
            <a:endParaRPr lang="en-AU"/>
          </a:p>
        </p:txBody>
      </p:sp>
    </p:spTree>
    <p:extLst>
      <p:ext uri="{BB962C8B-B14F-4D97-AF65-F5344CB8AC3E}">
        <p14:creationId xmlns:p14="http://schemas.microsoft.com/office/powerpoint/2010/main" val="4269207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Don’t try to do it all yourself</a:t>
            </a:r>
          </a:p>
          <a:p>
            <a:r>
              <a:rPr lang="en-US" dirty="0"/>
              <a:t>In years 1 and 2 we handled all the translators and reviewers ourselves. This meant dealing with at least three people for each of the first 17 languages. (51+ people)</a:t>
            </a:r>
          </a:p>
          <a:p>
            <a:pPr defTabSz="1658356">
              <a:defRPr/>
            </a:pPr>
            <a:endParaRPr lang="en-US" b="1" dirty="0"/>
          </a:p>
          <a:p>
            <a:pPr defTabSz="1658356">
              <a:defRPr/>
            </a:pPr>
            <a:r>
              <a:rPr lang="en-US" b="1" dirty="0"/>
              <a:t>Don’t ride your own race..</a:t>
            </a:r>
          </a:p>
          <a:p>
            <a:r>
              <a:rPr lang="en-US" b="1" dirty="0"/>
              <a:t>Take others along for the ride</a:t>
            </a:r>
            <a:endParaRPr lang="en-US" dirty="0"/>
          </a:p>
          <a:p>
            <a:r>
              <a:rPr lang="en-US" dirty="0"/>
              <a:t>In the third year, we used two separate and unrelated agents who sourced the translators and editors. Each language had at least 4 sets of eyes reviewing the translations, checking spellings, vocabulary and changes being made even on recording day (88+ people).</a:t>
            </a:r>
          </a:p>
          <a:p>
            <a:endParaRPr lang="en-US" dirty="0"/>
          </a:p>
          <a:p>
            <a:r>
              <a:rPr lang="en-US" b="1" dirty="0"/>
              <a:t>Plan for delays</a:t>
            </a:r>
          </a:p>
          <a:p>
            <a:r>
              <a:rPr lang="en-US" dirty="0"/>
              <a:t>It will always take longer than you expect regardless of contracted timeframes!</a:t>
            </a:r>
          </a:p>
          <a:p>
            <a:endParaRPr lang="en-US" dirty="0"/>
          </a:p>
          <a:p>
            <a:r>
              <a:rPr lang="en-US" b="1" dirty="0"/>
              <a:t>Communication</a:t>
            </a:r>
          </a:p>
          <a:p>
            <a:r>
              <a:rPr lang="en-US" dirty="0"/>
              <a:t>Such information needs to be dealt with sensitively. Being able to get the language speakers to acknowledge and accept the importance of the overall resource and helping them deal with their own cultural taboos whilst working on the project meant spending a great deal of time and patience with many individuals. </a:t>
            </a:r>
          </a:p>
          <a:p>
            <a:endParaRPr lang="en-US" dirty="0"/>
          </a:p>
          <a:p>
            <a:r>
              <a:rPr lang="en-US" b="1" dirty="0"/>
              <a:t>RESULTS</a:t>
            </a:r>
          </a:p>
          <a:p>
            <a:r>
              <a:rPr lang="en-US" dirty="0"/>
              <a:t>External evaluation showed that </a:t>
            </a:r>
            <a:r>
              <a:rPr lang="en-US" sz="2200" dirty="0"/>
              <a:t>the provision of information in multiple languages was highly valued by community members and was enhanced by the availability of in-language audio which was regarded as innovative and very useful.  </a:t>
            </a:r>
            <a:endParaRPr lang="en-US" dirty="0"/>
          </a:p>
          <a:p>
            <a:endParaRPr lang="en-US" sz="2200" dirty="0"/>
          </a:p>
          <a:p>
            <a:r>
              <a:rPr lang="en-AU" sz="2200" dirty="0"/>
              <a:t>In-language information was considered important in reducing embarrassment and discrimination and improving access to health services.</a:t>
            </a:r>
            <a:endParaRPr lang="en-AU" dirty="0"/>
          </a:p>
          <a:p>
            <a:endParaRPr lang="en-AU" dirty="0"/>
          </a:p>
        </p:txBody>
      </p:sp>
      <p:sp>
        <p:nvSpPr>
          <p:cNvPr id="4" name="Slide Number Placeholder 3"/>
          <p:cNvSpPr>
            <a:spLocks noGrp="1"/>
          </p:cNvSpPr>
          <p:nvPr>
            <p:ph type="sldNum" sz="quarter" idx="5"/>
          </p:nvPr>
        </p:nvSpPr>
        <p:spPr/>
        <p:txBody>
          <a:bodyPr/>
          <a:lstStyle/>
          <a:p>
            <a:fld id="{B6A4B66C-0CEE-40DA-9C9A-3D5995333239}" type="slidenum">
              <a:rPr lang="en-AU" smtClean="0"/>
              <a:t>4</a:t>
            </a:fld>
            <a:endParaRPr lang="en-AU"/>
          </a:p>
        </p:txBody>
      </p:sp>
    </p:spTree>
    <p:extLst>
      <p:ext uri="{BB962C8B-B14F-4D97-AF65-F5344CB8AC3E}">
        <p14:creationId xmlns:p14="http://schemas.microsoft.com/office/powerpoint/2010/main" val="146738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8027EA-9935-40CE-90AB-3DC5E0FAF1F7}" type="datetimeFigureOut">
              <a:rPr lang="en-AU" smtClean="0"/>
              <a:t>18/09/2019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355064-C393-4132-B676-E372C522D2D3}" type="slidenum">
              <a:rPr lang="en-AU" smtClean="0"/>
              <a:t>‹#›</a:t>
            </a:fld>
            <a:endParaRPr lang="en-AU"/>
          </a:p>
        </p:txBody>
      </p:sp>
    </p:spTree>
    <p:extLst>
      <p:ext uri="{BB962C8B-B14F-4D97-AF65-F5344CB8AC3E}">
        <p14:creationId xmlns:p14="http://schemas.microsoft.com/office/powerpoint/2010/main" val="161346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8027EA-9935-40CE-90AB-3DC5E0FAF1F7}" type="datetimeFigureOut">
              <a:rPr lang="en-AU" smtClean="0"/>
              <a:t>18/09/2019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355064-C393-4132-B676-E372C522D2D3}" type="slidenum">
              <a:rPr lang="en-AU" smtClean="0"/>
              <a:t>‹#›</a:t>
            </a:fld>
            <a:endParaRPr lang="en-AU"/>
          </a:p>
        </p:txBody>
      </p:sp>
    </p:spTree>
    <p:extLst>
      <p:ext uri="{BB962C8B-B14F-4D97-AF65-F5344CB8AC3E}">
        <p14:creationId xmlns:p14="http://schemas.microsoft.com/office/powerpoint/2010/main" val="48524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8027EA-9935-40CE-90AB-3DC5E0FAF1F7}" type="datetimeFigureOut">
              <a:rPr lang="en-AU" smtClean="0"/>
              <a:t>18/09/2019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355064-C393-4132-B676-E372C522D2D3}" type="slidenum">
              <a:rPr lang="en-AU" smtClean="0"/>
              <a:t>‹#›</a:t>
            </a:fld>
            <a:endParaRPr lang="en-AU"/>
          </a:p>
        </p:txBody>
      </p:sp>
    </p:spTree>
    <p:extLst>
      <p:ext uri="{BB962C8B-B14F-4D97-AF65-F5344CB8AC3E}">
        <p14:creationId xmlns:p14="http://schemas.microsoft.com/office/powerpoint/2010/main" val="339291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8027EA-9935-40CE-90AB-3DC5E0FAF1F7}" type="datetimeFigureOut">
              <a:rPr lang="en-AU" smtClean="0"/>
              <a:t>18/09/2019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355064-C393-4132-B676-E372C522D2D3}" type="slidenum">
              <a:rPr lang="en-AU" smtClean="0"/>
              <a:t>‹#›</a:t>
            </a:fld>
            <a:endParaRPr lang="en-AU"/>
          </a:p>
        </p:txBody>
      </p:sp>
    </p:spTree>
    <p:extLst>
      <p:ext uri="{BB962C8B-B14F-4D97-AF65-F5344CB8AC3E}">
        <p14:creationId xmlns:p14="http://schemas.microsoft.com/office/powerpoint/2010/main" val="2826856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8027EA-9935-40CE-90AB-3DC5E0FAF1F7}" type="datetimeFigureOut">
              <a:rPr lang="en-AU" smtClean="0"/>
              <a:t>18/09/2019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355064-C393-4132-B676-E372C522D2D3}" type="slidenum">
              <a:rPr lang="en-AU" smtClean="0"/>
              <a:t>‹#›</a:t>
            </a:fld>
            <a:endParaRPr lang="en-AU"/>
          </a:p>
        </p:txBody>
      </p:sp>
    </p:spTree>
    <p:extLst>
      <p:ext uri="{BB962C8B-B14F-4D97-AF65-F5344CB8AC3E}">
        <p14:creationId xmlns:p14="http://schemas.microsoft.com/office/powerpoint/2010/main" val="29516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8027EA-9935-40CE-90AB-3DC5E0FAF1F7}" type="datetimeFigureOut">
              <a:rPr lang="en-AU" smtClean="0"/>
              <a:t>18/09/2019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355064-C393-4132-B676-E372C522D2D3}" type="slidenum">
              <a:rPr lang="en-AU" smtClean="0"/>
              <a:t>‹#›</a:t>
            </a:fld>
            <a:endParaRPr lang="en-AU"/>
          </a:p>
        </p:txBody>
      </p:sp>
    </p:spTree>
    <p:extLst>
      <p:ext uri="{BB962C8B-B14F-4D97-AF65-F5344CB8AC3E}">
        <p14:creationId xmlns:p14="http://schemas.microsoft.com/office/powerpoint/2010/main" val="367441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8027EA-9935-40CE-90AB-3DC5E0FAF1F7}" type="datetimeFigureOut">
              <a:rPr lang="en-AU" smtClean="0"/>
              <a:t>18/09/2019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D355064-C393-4132-B676-E372C522D2D3}" type="slidenum">
              <a:rPr lang="en-AU" smtClean="0"/>
              <a:t>‹#›</a:t>
            </a:fld>
            <a:endParaRPr lang="en-AU"/>
          </a:p>
        </p:txBody>
      </p:sp>
    </p:spTree>
    <p:extLst>
      <p:ext uri="{BB962C8B-B14F-4D97-AF65-F5344CB8AC3E}">
        <p14:creationId xmlns:p14="http://schemas.microsoft.com/office/powerpoint/2010/main" val="64409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8027EA-9935-40CE-90AB-3DC5E0FAF1F7}" type="datetimeFigureOut">
              <a:rPr lang="en-AU" smtClean="0"/>
              <a:t>18/09/2019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D355064-C393-4132-B676-E372C522D2D3}" type="slidenum">
              <a:rPr lang="en-AU" smtClean="0"/>
              <a:t>‹#›</a:t>
            </a:fld>
            <a:endParaRPr lang="en-AU"/>
          </a:p>
        </p:txBody>
      </p:sp>
    </p:spTree>
    <p:extLst>
      <p:ext uri="{BB962C8B-B14F-4D97-AF65-F5344CB8AC3E}">
        <p14:creationId xmlns:p14="http://schemas.microsoft.com/office/powerpoint/2010/main" val="126765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027EA-9935-40CE-90AB-3DC5E0FAF1F7}" type="datetimeFigureOut">
              <a:rPr lang="en-AU" smtClean="0"/>
              <a:t>18/09/2019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D355064-C393-4132-B676-E372C522D2D3}" type="slidenum">
              <a:rPr lang="en-AU" smtClean="0"/>
              <a:t>‹#›</a:t>
            </a:fld>
            <a:endParaRPr lang="en-AU"/>
          </a:p>
        </p:txBody>
      </p:sp>
    </p:spTree>
    <p:extLst>
      <p:ext uri="{BB962C8B-B14F-4D97-AF65-F5344CB8AC3E}">
        <p14:creationId xmlns:p14="http://schemas.microsoft.com/office/powerpoint/2010/main" val="376413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8027EA-9935-40CE-90AB-3DC5E0FAF1F7}" type="datetimeFigureOut">
              <a:rPr lang="en-AU" smtClean="0"/>
              <a:t>18/09/2019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355064-C393-4132-B676-E372C522D2D3}" type="slidenum">
              <a:rPr lang="en-AU" smtClean="0"/>
              <a:t>‹#›</a:t>
            </a:fld>
            <a:endParaRPr lang="en-AU"/>
          </a:p>
        </p:txBody>
      </p:sp>
    </p:spTree>
    <p:extLst>
      <p:ext uri="{BB962C8B-B14F-4D97-AF65-F5344CB8AC3E}">
        <p14:creationId xmlns:p14="http://schemas.microsoft.com/office/powerpoint/2010/main" val="3301494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8027EA-9935-40CE-90AB-3DC5E0FAF1F7}" type="datetimeFigureOut">
              <a:rPr lang="en-AU" smtClean="0"/>
              <a:t>18/09/2019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355064-C393-4132-B676-E372C522D2D3}" type="slidenum">
              <a:rPr lang="en-AU" smtClean="0"/>
              <a:t>‹#›</a:t>
            </a:fld>
            <a:endParaRPr lang="en-AU"/>
          </a:p>
        </p:txBody>
      </p:sp>
    </p:spTree>
    <p:extLst>
      <p:ext uri="{BB962C8B-B14F-4D97-AF65-F5344CB8AC3E}">
        <p14:creationId xmlns:p14="http://schemas.microsoft.com/office/powerpoint/2010/main" val="382994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027EA-9935-40CE-90AB-3DC5E0FAF1F7}" type="datetimeFigureOut">
              <a:rPr lang="en-AU" smtClean="0"/>
              <a:t>18/09/2019</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55064-C393-4132-B676-E372C522D2D3}" type="slidenum">
              <a:rPr lang="en-AU" smtClean="0"/>
              <a:t>‹#›</a:t>
            </a:fld>
            <a:endParaRPr lang="en-AU"/>
          </a:p>
        </p:txBody>
      </p:sp>
    </p:spTree>
    <p:extLst>
      <p:ext uri="{BB962C8B-B14F-4D97-AF65-F5344CB8AC3E}">
        <p14:creationId xmlns:p14="http://schemas.microsoft.com/office/powerpoint/2010/main" val="1493200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t="-1000" r="-13000" b="-11000"/>
          </a:stretch>
        </a:blipFill>
        <a:effectLst/>
      </p:bgPr>
    </p:bg>
    <p:spTree>
      <p:nvGrpSpPr>
        <p:cNvPr id="1" name=""/>
        <p:cNvGrpSpPr/>
        <p:nvPr/>
      </p:nvGrpSpPr>
      <p:grpSpPr>
        <a:xfrm>
          <a:off x="0" y="0"/>
          <a:ext cx="0" cy="0"/>
          <a:chOff x="0" y="0"/>
          <a:chExt cx="0" cy="0"/>
        </a:xfrm>
      </p:grpSpPr>
      <p:sp>
        <p:nvSpPr>
          <p:cNvPr id="7" name="Shape 18">
            <a:extLst>
              <a:ext uri="{FF2B5EF4-FFF2-40B4-BE49-F238E27FC236}">
                <a16:creationId xmlns:a16="http://schemas.microsoft.com/office/drawing/2014/main" id="{239CA81E-8CE8-4CDA-AC45-D903C65F3403}"/>
              </a:ext>
            </a:extLst>
          </p:cNvPr>
          <p:cNvSpPr>
            <a:spLocks noGrp="1"/>
          </p:cNvSpPr>
          <p:nvPr/>
        </p:nvSpPr>
        <p:spPr>
          <a:xfrm>
            <a:off x="431999" y="562700"/>
            <a:ext cx="8280001" cy="1657206"/>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cap="all" baseline="0">
                <a:solidFill>
                  <a:schemeClr val="tx1"/>
                </a:solidFill>
                <a:latin typeface="Arial Narrow" charset="0"/>
                <a:ea typeface="Arial Narrow" charset="0"/>
                <a:cs typeface="Arial Narrow" charset="0"/>
              </a:defRPr>
            </a:lvl1pPr>
          </a:lstStyle>
          <a:p>
            <a:pPr>
              <a:lnSpc>
                <a:spcPct val="100000"/>
              </a:lnSpc>
              <a:spcBef>
                <a:spcPts val="1200"/>
              </a:spcBef>
              <a:defRPr sz="1800" b="0">
                <a:solidFill>
                  <a:srgbClr val="000000"/>
                </a:solidFill>
              </a:defRPr>
            </a:pPr>
            <a:endParaRPr lang="en-AU" sz="3600" b="1" dirty="0">
              <a:solidFill>
                <a:schemeClr val="tx2">
                  <a:lumMod val="50000"/>
                </a:schemeClr>
              </a:solidFill>
              <a:latin typeface="+mn-lt"/>
            </a:endParaRPr>
          </a:p>
          <a:p>
            <a:pPr>
              <a:lnSpc>
                <a:spcPct val="100000"/>
              </a:lnSpc>
              <a:spcBef>
                <a:spcPts val="1200"/>
              </a:spcBef>
              <a:defRPr sz="1800" b="0">
                <a:solidFill>
                  <a:srgbClr val="000000"/>
                </a:solidFill>
              </a:defRPr>
            </a:pPr>
            <a:endParaRPr lang="en-AU" sz="3600" b="1" dirty="0">
              <a:solidFill>
                <a:schemeClr val="tx2">
                  <a:lumMod val="50000"/>
                </a:schemeClr>
              </a:solidFill>
              <a:latin typeface="+mn-lt"/>
            </a:endParaRPr>
          </a:p>
          <a:p>
            <a:pPr>
              <a:lnSpc>
                <a:spcPct val="100000"/>
              </a:lnSpc>
              <a:spcBef>
                <a:spcPts val="1200"/>
              </a:spcBef>
              <a:defRPr sz="1800" b="0">
                <a:solidFill>
                  <a:srgbClr val="000000"/>
                </a:solidFill>
              </a:defRPr>
            </a:pPr>
            <a:endParaRPr lang="en-AU" sz="3600" b="1" dirty="0">
              <a:solidFill>
                <a:schemeClr val="tx2">
                  <a:lumMod val="50000"/>
                </a:schemeClr>
              </a:solidFill>
              <a:latin typeface="+mn-lt"/>
            </a:endParaRPr>
          </a:p>
          <a:p>
            <a:pPr>
              <a:lnSpc>
                <a:spcPct val="100000"/>
              </a:lnSpc>
              <a:spcBef>
                <a:spcPts val="1200"/>
              </a:spcBef>
              <a:defRPr sz="1800" b="0">
                <a:solidFill>
                  <a:srgbClr val="000000"/>
                </a:solidFill>
              </a:defRPr>
            </a:pPr>
            <a:r>
              <a:rPr lang="en-AU" sz="3600" b="1" dirty="0">
                <a:solidFill>
                  <a:schemeClr val="tx2">
                    <a:lumMod val="50000"/>
                  </a:schemeClr>
                </a:solidFill>
                <a:latin typeface="+mn-lt"/>
              </a:rPr>
              <a:t>Allgood.org.au</a:t>
            </a:r>
          </a:p>
          <a:p>
            <a:pPr>
              <a:lnSpc>
                <a:spcPct val="100000"/>
              </a:lnSpc>
              <a:spcBef>
                <a:spcPts val="0"/>
              </a:spcBef>
              <a:defRPr sz="1800" b="0">
                <a:solidFill>
                  <a:srgbClr val="000000"/>
                </a:solidFill>
              </a:defRPr>
            </a:pPr>
            <a:r>
              <a:rPr lang="en-AU" sz="2400" b="1" cap="none" dirty="0">
                <a:solidFill>
                  <a:schemeClr val="tx2">
                    <a:lumMod val="50000"/>
                  </a:schemeClr>
                </a:solidFill>
                <a:latin typeface="+mn-lt"/>
              </a:rPr>
              <a:t>Karen Seager</a:t>
            </a:r>
            <a:br>
              <a:rPr lang="en-AU" sz="2400" b="1" dirty="0">
                <a:solidFill>
                  <a:schemeClr val="tx2">
                    <a:lumMod val="50000"/>
                  </a:schemeClr>
                </a:solidFill>
                <a:latin typeface="+mn-lt"/>
              </a:rPr>
            </a:br>
            <a:r>
              <a:rPr lang="en-AU" sz="2400" b="1" cap="none" dirty="0">
                <a:solidFill>
                  <a:schemeClr val="tx2">
                    <a:lumMod val="50000"/>
                  </a:schemeClr>
                </a:solidFill>
                <a:latin typeface="+mn-lt"/>
              </a:rPr>
              <a:t>Resources Special Projects Manager</a:t>
            </a:r>
          </a:p>
          <a:p>
            <a:pPr>
              <a:lnSpc>
                <a:spcPct val="100000"/>
              </a:lnSpc>
              <a:spcBef>
                <a:spcPts val="0"/>
              </a:spcBef>
              <a:defRPr sz="1800" b="0">
                <a:solidFill>
                  <a:srgbClr val="000000"/>
                </a:solidFill>
              </a:defRPr>
            </a:pPr>
            <a:r>
              <a:rPr lang="en-AU" sz="2400" b="1" dirty="0">
                <a:solidFill>
                  <a:schemeClr val="tx2">
                    <a:lumMod val="50000"/>
                  </a:schemeClr>
                </a:solidFill>
                <a:latin typeface="+mn-lt"/>
              </a:rPr>
              <a:t>ASHM</a:t>
            </a:r>
            <a:endParaRPr sz="2400" b="1" dirty="0">
              <a:solidFill>
                <a:schemeClr val="tx2">
                  <a:lumMod val="50000"/>
                </a:schemeClr>
              </a:solidFill>
              <a:latin typeface="+mn-lt"/>
            </a:endParaRPr>
          </a:p>
        </p:txBody>
      </p:sp>
      <p:sp>
        <p:nvSpPr>
          <p:cNvPr id="10" name="Rectangle 9">
            <a:extLst>
              <a:ext uri="{FF2B5EF4-FFF2-40B4-BE49-F238E27FC236}">
                <a16:creationId xmlns:a16="http://schemas.microsoft.com/office/drawing/2014/main" id="{B9CED32F-A0A4-4FEE-BE9C-17B089C0CE5D}"/>
              </a:ext>
            </a:extLst>
          </p:cNvPr>
          <p:cNvSpPr/>
          <p:nvPr/>
        </p:nvSpPr>
        <p:spPr>
          <a:xfrm>
            <a:off x="0" y="952"/>
            <a:ext cx="9152878" cy="323165"/>
          </a:xfrm>
          <a:prstGeom prst="rect">
            <a:avLst/>
          </a:prstGeom>
          <a:solidFill>
            <a:srgbClr val="404040"/>
          </a:solidFill>
        </p:spPr>
        <p:txBody>
          <a:bodyPr wrap="square" anchor="ctr">
            <a:spAutoFit/>
          </a:bodyPr>
          <a:lstStyle/>
          <a:p>
            <a:pPr>
              <a:spcBef>
                <a:spcPts val="1200"/>
              </a:spcBef>
              <a:defRPr sz="1800" b="0">
                <a:solidFill>
                  <a:srgbClr val="000000"/>
                </a:solidFill>
              </a:defRPr>
            </a:pPr>
            <a:r>
              <a:rPr lang="en-US" sz="1500" b="1">
                <a:solidFill>
                  <a:schemeClr val="bg1"/>
                </a:solidFill>
              </a:rPr>
              <a:t>2019 JOINT AUSTRALASIAN SEXUAL HEALTH AND HIV&amp;AIDS CONFERENCE</a:t>
            </a:r>
            <a:endParaRPr lang="en-AU" sz="825" b="1">
              <a:solidFill>
                <a:schemeClr val="bg1"/>
              </a:solidFill>
            </a:endParaRPr>
          </a:p>
        </p:txBody>
      </p:sp>
      <p:sp>
        <p:nvSpPr>
          <p:cNvPr id="9" name="Rectangle 8">
            <a:extLst>
              <a:ext uri="{FF2B5EF4-FFF2-40B4-BE49-F238E27FC236}">
                <a16:creationId xmlns:a16="http://schemas.microsoft.com/office/drawing/2014/main" id="{324C2B35-086B-4CE3-9AC9-A4E48B86F50C}"/>
              </a:ext>
            </a:extLst>
          </p:cNvPr>
          <p:cNvSpPr/>
          <p:nvPr/>
        </p:nvSpPr>
        <p:spPr>
          <a:xfrm>
            <a:off x="5175683" y="6467846"/>
            <a:ext cx="3968318" cy="253916"/>
          </a:xfrm>
          <a:prstGeom prst="rect">
            <a:avLst/>
          </a:prstGeom>
        </p:spPr>
        <p:txBody>
          <a:bodyPr wrap="square">
            <a:spAutoFit/>
          </a:bodyPr>
          <a:lstStyle/>
          <a:p>
            <a:r>
              <a:rPr lang="en-US" sz="1050" b="1"/>
              <a:t>        Join the Conversation @ASHMMEDIA           </a:t>
            </a:r>
            <a:r>
              <a:rPr lang="en-AU" sz="1050" b="1"/>
              <a:t>#HIVAUS19  #SH19</a:t>
            </a:r>
            <a:endParaRPr lang="en-AU" sz="1050"/>
          </a:p>
        </p:txBody>
      </p:sp>
      <p:pic>
        <p:nvPicPr>
          <p:cNvPr id="2" name="Picture 1">
            <a:extLst>
              <a:ext uri="{FF2B5EF4-FFF2-40B4-BE49-F238E27FC236}">
                <a16:creationId xmlns:a16="http://schemas.microsoft.com/office/drawing/2014/main" id="{A2A65A1B-A346-4890-8326-E56AD9EA7501}"/>
              </a:ext>
            </a:extLst>
          </p:cNvPr>
          <p:cNvPicPr>
            <a:picLocks noChangeAspect="1"/>
          </p:cNvPicPr>
          <p:nvPr/>
        </p:nvPicPr>
        <p:blipFill>
          <a:blip r:embed="rId4"/>
          <a:stretch>
            <a:fillRect/>
          </a:stretch>
        </p:blipFill>
        <p:spPr>
          <a:xfrm>
            <a:off x="7638397" y="6485602"/>
            <a:ext cx="261794" cy="203897"/>
          </a:xfrm>
          <a:prstGeom prst="rect">
            <a:avLst/>
          </a:prstGeom>
        </p:spPr>
      </p:pic>
      <p:sp>
        <p:nvSpPr>
          <p:cNvPr id="12" name="Shape 88">
            <a:extLst>
              <a:ext uri="{FF2B5EF4-FFF2-40B4-BE49-F238E27FC236}">
                <a16:creationId xmlns:a16="http://schemas.microsoft.com/office/drawing/2014/main" id="{EB97C536-C229-41CC-A7D0-A8451CE2F55B}"/>
              </a:ext>
            </a:extLst>
          </p:cNvPr>
          <p:cNvSpPr>
            <a:spLocks noGrp="1"/>
          </p:cNvSpPr>
          <p:nvPr/>
        </p:nvSpPr>
        <p:spPr>
          <a:xfrm>
            <a:off x="120998" y="2894027"/>
            <a:ext cx="8801330" cy="3331174"/>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Narrow" charset="0"/>
                <a:ea typeface="Arial Narrow" charset="0"/>
                <a:cs typeface="Arial Narrow"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Narrow" charset="0"/>
                <a:ea typeface="Arial Narrow"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Narrow" charset="0"/>
                <a:ea typeface="Arial Narrow"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Narrow" charset="0"/>
                <a:ea typeface="Arial Narrow"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solidFill>
                  <a:schemeClr val="tx2">
                    <a:lumMod val="50000"/>
                  </a:schemeClr>
                </a:solidFill>
                <a:latin typeface="+mn-lt"/>
              </a:rPr>
              <a:t>Acknowledgements</a:t>
            </a:r>
            <a:r>
              <a:rPr lang="en-US" sz="2400" dirty="0">
                <a:solidFill>
                  <a:schemeClr val="tx2">
                    <a:lumMod val="50000"/>
                  </a:schemeClr>
                </a:solidFill>
                <a:latin typeface="+mn-lt"/>
              </a:rPr>
              <a:t> :</a:t>
            </a:r>
            <a:endParaRPr lang="en-US" sz="2400" dirty="0">
              <a:solidFill>
                <a:schemeClr val="tx2">
                  <a:lumMod val="50000"/>
                </a:schemeClr>
              </a:solidFill>
            </a:endParaRPr>
          </a:p>
          <a:p>
            <a:pPr marL="285750" indent="-285750"/>
            <a:r>
              <a:rPr lang="en-US" sz="2400" dirty="0">
                <a:solidFill>
                  <a:schemeClr val="tx2">
                    <a:lumMod val="50000"/>
                  </a:schemeClr>
                </a:solidFill>
                <a:latin typeface="+mn-lt"/>
              </a:rPr>
              <a:t>ASHM thanks all the individuals and </a:t>
            </a:r>
            <a:r>
              <a:rPr lang="en-US" sz="2400" dirty="0" err="1">
                <a:solidFill>
                  <a:schemeClr val="tx2">
                    <a:lumMod val="50000"/>
                  </a:schemeClr>
                </a:solidFill>
                <a:latin typeface="+mn-lt"/>
              </a:rPr>
              <a:t>organisations</a:t>
            </a:r>
            <a:r>
              <a:rPr lang="en-US" sz="2400" dirty="0">
                <a:solidFill>
                  <a:schemeClr val="tx2">
                    <a:lumMod val="50000"/>
                  </a:schemeClr>
                </a:solidFill>
                <a:latin typeface="+mn-lt"/>
              </a:rPr>
              <a:t> without whose contributions allgood.org.au would not have been possible</a:t>
            </a:r>
          </a:p>
          <a:p>
            <a:pPr marL="285750" indent="-285750"/>
            <a:endParaRPr lang="en-US" sz="2400" dirty="0">
              <a:solidFill>
                <a:schemeClr val="tx2">
                  <a:lumMod val="50000"/>
                </a:schemeClr>
              </a:solidFill>
              <a:latin typeface="+mn-lt"/>
            </a:endParaRPr>
          </a:p>
          <a:p>
            <a:pPr marL="0" indent="0">
              <a:buNone/>
            </a:pPr>
            <a:r>
              <a:rPr lang="en-US" sz="2400" b="1" dirty="0">
                <a:solidFill>
                  <a:schemeClr val="tx2">
                    <a:lumMod val="50000"/>
                  </a:schemeClr>
                </a:solidFill>
                <a:latin typeface="+mn-lt"/>
                <a:cs typeface="Calibri"/>
              </a:rPr>
              <a:t>Disclosures</a:t>
            </a:r>
            <a:r>
              <a:rPr lang="en-US" sz="2400" dirty="0">
                <a:solidFill>
                  <a:schemeClr val="tx2">
                    <a:lumMod val="50000"/>
                  </a:schemeClr>
                </a:solidFill>
                <a:latin typeface="+mn-lt"/>
                <a:cs typeface="Calibri"/>
              </a:rPr>
              <a:t>:</a:t>
            </a:r>
            <a:endParaRPr lang="en-US" sz="2400" dirty="0">
              <a:solidFill>
                <a:schemeClr val="tx2">
                  <a:lumMod val="50000"/>
                </a:schemeClr>
              </a:solidFill>
            </a:endParaRPr>
          </a:p>
          <a:p>
            <a:pPr marL="285115" indent="-285115"/>
            <a:r>
              <a:rPr lang="en-US" sz="2400" dirty="0">
                <a:solidFill>
                  <a:schemeClr val="tx2">
                    <a:lumMod val="50000"/>
                  </a:schemeClr>
                </a:solidFill>
                <a:latin typeface="+mn-lt"/>
                <a:cs typeface="Calibri"/>
              </a:rPr>
              <a:t>Funding for the project was provided by the Australian Government Department of Health over three years from 2016-2019. No other funding was received in the development of this project.  </a:t>
            </a:r>
            <a:endParaRPr lang="en-US" sz="2400" dirty="0"/>
          </a:p>
          <a:p>
            <a:endParaRPr lang="en-US" sz="1500" dirty="0">
              <a:solidFill>
                <a:schemeClr val="tx2">
                  <a:lumMod val="50000"/>
                </a:schemeClr>
              </a:solidFill>
              <a:latin typeface="+mn-lt"/>
            </a:endParaRPr>
          </a:p>
        </p:txBody>
      </p:sp>
    </p:spTree>
    <p:extLst>
      <p:ext uri="{BB962C8B-B14F-4D97-AF65-F5344CB8AC3E}">
        <p14:creationId xmlns:p14="http://schemas.microsoft.com/office/powerpoint/2010/main" val="1484041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t="21000" r="4000" b="11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D5EF98-8778-44E4-AE13-B31DC786A27C}"/>
              </a:ext>
            </a:extLst>
          </p:cNvPr>
          <p:cNvSpPr/>
          <p:nvPr/>
        </p:nvSpPr>
        <p:spPr>
          <a:xfrm>
            <a:off x="124769" y="661204"/>
            <a:ext cx="8664125" cy="3606115"/>
          </a:xfrm>
          <a:prstGeom prst="rect">
            <a:avLst/>
          </a:prstGeom>
        </p:spPr>
        <p:txBody>
          <a:bodyPr wrap="square" anchor="t">
            <a:spAutoFit/>
          </a:bodyPr>
          <a:lstStyle/>
          <a:p>
            <a:pPr>
              <a:buSzPct val="120000"/>
              <a:defRPr sz="1800">
                <a:solidFill>
                  <a:srgbClr val="000000"/>
                </a:solidFill>
              </a:defRPr>
            </a:pPr>
            <a:r>
              <a:rPr lang="en-US" sz="2400" b="1" dirty="0">
                <a:solidFill>
                  <a:srgbClr val="000000"/>
                </a:solidFill>
                <a:cs typeface="Calibri" panose="020F0502020204030204"/>
              </a:rPr>
              <a:t>CHALLENGES</a:t>
            </a:r>
          </a:p>
          <a:p>
            <a:pPr>
              <a:spcBef>
                <a:spcPts val="400"/>
              </a:spcBef>
              <a:buSzPct val="120000"/>
              <a:defRPr sz="1800">
                <a:solidFill>
                  <a:srgbClr val="000000"/>
                </a:solidFill>
              </a:defRPr>
            </a:pPr>
            <a:r>
              <a:rPr lang="en-US" sz="1500" dirty="0">
                <a:solidFill>
                  <a:schemeClr val="tx2">
                    <a:lumMod val="50000"/>
                  </a:schemeClr>
                </a:solidFill>
              </a:rPr>
              <a:t>_</a:t>
            </a:r>
            <a:r>
              <a:rPr lang="en-AU" sz="1500" dirty="0">
                <a:solidFill>
                  <a:schemeClr val="tx2">
                    <a:lumMod val="50000"/>
                  </a:schemeClr>
                </a:solidFill>
              </a:rPr>
              <a:t>______________________________________________________________________________________</a:t>
            </a:r>
            <a:endParaRPr lang="en-AU" sz="1500" dirty="0">
              <a:solidFill>
                <a:schemeClr val="tx2">
                  <a:lumMod val="50000"/>
                </a:schemeClr>
              </a:solidFill>
              <a:cs typeface="Calibri" panose="020F0502020204030204"/>
            </a:endParaRPr>
          </a:p>
          <a:p>
            <a:pPr>
              <a:spcBef>
                <a:spcPts val="400"/>
              </a:spcBef>
              <a:buSzPct val="120000"/>
              <a:defRPr sz="1800">
                <a:solidFill>
                  <a:srgbClr val="000000"/>
                </a:solidFill>
              </a:defRPr>
            </a:pPr>
            <a:endParaRPr lang="en-US" sz="2400" b="1" dirty="0">
              <a:ea typeface="+mn-lt"/>
              <a:cs typeface="+mn-lt"/>
            </a:endParaRPr>
          </a:p>
          <a:p>
            <a:pPr>
              <a:spcBef>
                <a:spcPts val="400"/>
              </a:spcBef>
              <a:buSzPct val="120000"/>
              <a:defRPr sz="1800">
                <a:solidFill>
                  <a:srgbClr val="000000"/>
                </a:solidFill>
              </a:defRPr>
            </a:pPr>
            <a:endParaRPr lang="en-US" sz="1500" b="1">
              <a:ea typeface="+mn-lt"/>
              <a:cs typeface="+mn-lt"/>
            </a:endParaRPr>
          </a:p>
          <a:p>
            <a:pPr>
              <a:spcBef>
                <a:spcPts val="400"/>
              </a:spcBef>
              <a:buSzPct val="120000"/>
              <a:defRPr sz="1800">
                <a:solidFill>
                  <a:srgbClr val="000000"/>
                </a:solidFill>
              </a:defRPr>
            </a:pPr>
            <a:endParaRPr lang="en-US" sz="1500" b="1">
              <a:ea typeface="+mn-lt"/>
              <a:cs typeface="+mn-lt"/>
            </a:endParaRPr>
          </a:p>
          <a:p>
            <a:pPr>
              <a:spcBef>
                <a:spcPts val="400"/>
              </a:spcBef>
              <a:buSzPct val="120000"/>
              <a:defRPr sz="1800">
                <a:solidFill>
                  <a:srgbClr val="000000"/>
                </a:solidFill>
              </a:defRPr>
            </a:pPr>
            <a:endParaRPr lang="en-US" sz="1500" b="1">
              <a:ea typeface="+mn-lt"/>
              <a:cs typeface="+mn-lt"/>
            </a:endParaRPr>
          </a:p>
          <a:p>
            <a:pPr>
              <a:spcBef>
                <a:spcPts val="400"/>
              </a:spcBef>
              <a:buSzPct val="120000"/>
              <a:defRPr sz="1800">
                <a:solidFill>
                  <a:srgbClr val="000000"/>
                </a:solidFill>
              </a:defRPr>
            </a:pPr>
            <a:endParaRPr lang="en-US" sz="1500" b="1">
              <a:ea typeface="+mn-lt"/>
              <a:cs typeface="+mn-lt"/>
            </a:endParaRPr>
          </a:p>
          <a:p>
            <a:pPr>
              <a:spcBef>
                <a:spcPts val="400"/>
              </a:spcBef>
              <a:buSzPct val="120000"/>
              <a:defRPr sz="1800">
                <a:solidFill>
                  <a:srgbClr val="000000"/>
                </a:solidFill>
              </a:defRPr>
            </a:pPr>
            <a:endParaRPr lang="en-US" sz="1500" b="1">
              <a:ea typeface="+mn-lt"/>
              <a:cs typeface="+mn-lt"/>
            </a:endParaRPr>
          </a:p>
          <a:p>
            <a:pPr marL="285750" indent="-285750">
              <a:spcBef>
                <a:spcPts val="400"/>
              </a:spcBef>
              <a:buSzPct val="120000"/>
              <a:buFont typeface="Arial"/>
              <a:buChar char="•"/>
              <a:defRPr sz="1800">
                <a:solidFill>
                  <a:srgbClr val="000000"/>
                </a:solidFill>
              </a:defRPr>
            </a:pPr>
            <a:endParaRPr lang="en-AU" sz="1500">
              <a:solidFill>
                <a:schemeClr val="tx2">
                  <a:lumMod val="50000"/>
                </a:schemeClr>
              </a:solidFill>
              <a:cs typeface="Calibri" panose="020F0502020204030204"/>
            </a:endParaRPr>
          </a:p>
          <a:p>
            <a:pPr marL="285750" indent="-285750">
              <a:spcBef>
                <a:spcPts val="400"/>
              </a:spcBef>
              <a:buSzPct val="120000"/>
              <a:buFont typeface="Arial"/>
              <a:buChar char="•"/>
              <a:defRPr sz="1800">
                <a:solidFill>
                  <a:srgbClr val="000000"/>
                </a:solidFill>
              </a:defRPr>
            </a:pPr>
            <a:endParaRPr lang="en-US" sz="2400"/>
          </a:p>
          <a:p>
            <a:pPr>
              <a:spcBef>
                <a:spcPts val="400"/>
              </a:spcBef>
              <a:buSzPct val="120000"/>
              <a:defRPr sz="1800">
                <a:solidFill>
                  <a:srgbClr val="000000"/>
                </a:solidFill>
              </a:defRPr>
            </a:pPr>
            <a:endParaRPr lang="en-AU">
              <a:cs typeface="Calibri" panose="020F0502020204030204"/>
            </a:endParaRPr>
          </a:p>
        </p:txBody>
      </p:sp>
      <p:sp>
        <p:nvSpPr>
          <p:cNvPr id="7" name="Rectangle 6">
            <a:extLst>
              <a:ext uri="{FF2B5EF4-FFF2-40B4-BE49-F238E27FC236}">
                <a16:creationId xmlns:a16="http://schemas.microsoft.com/office/drawing/2014/main" id="{5792168B-7900-498F-A2C4-3DF561953CF2}"/>
              </a:ext>
            </a:extLst>
          </p:cNvPr>
          <p:cNvSpPr/>
          <p:nvPr/>
        </p:nvSpPr>
        <p:spPr>
          <a:xfrm>
            <a:off x="5175683" y="6467846"/>
            <a:ext cx="3968318" cy="253916"/>
          </a:xfrm>
          <a:prstGeom prst="rect">
            <a:avLst/>
          </a:prstGeom>
        </p:spPr>
        <p:txBody>
          <a:bodyPr wrap="square">
            <a:spAutoFit/>
          </a:bodyPr>
          <a:lstStyle/>
          <a:p>
            <a:r>
              <a:rPr lang="en-US" sz="1050" b="1"/>
              <a:t>        Join the Conversation @ASHMMEDIA           </a:t>
            </a:r>
            <a:r>
              <a:rPr lang="en-AU" sz="1050" b="1"/>
              <a:t>#HIVAUS19  #SH19</a:t>
            </a:r>
            <a:endParaRPr lang="en-AU" sz="1050"/>
          </a:p>
        </p:txBody>
      </p:sp>
      <p:pic>
        <p:nvPicPr>
          <p:cNvPr id="8" name="Picture 7">
            <a:extLst>
              <a:ext uri="{FF2B5EF4-FFF2-40B4-BE49-F238E27FC236}">
                <a16:creationId xmlns:a16="http://schemas.microsoft.com/office/drawing/2014/main" id="{A119B731-9ECE-4353-80BB-713CBDA9EE63}"/>
              </a:ext>
            </a:extLst>
          </p:cNvPr>
          <p:cNvPicPr>
            <a:picLocks noChangeAspect="1"/>
          </p:cNvPicPr>
          <p:nvPr/>
        </p:nvPicPr>
        <p:blipFill>
          <a:blip r:embed="rId4"/>
          <a:stretch>
            <a:fillRect/>
          </a:stretch>
        </p:blipFill>
        <p:spPr>
          <a:xfrm>
            <a:off x="7638397" y="6485602"/>
            <a:ext cx="261794" cy="203897"/>
          </a:xfrm>
          <a:prstGeom prst="rect">
            <a:avLst/>
          </a:prstGeom>
        </p:spPr>
      </p:pic>
      <p:sp>
        <p:nvSpPr>
          <p:cNvPr id="14" name="Rectangle 13">
            <a:extLst>
              <a:ext uri="{FF2B5EF4-FFF2-40B4-BE49-F238E27FC236}">
                <a16:creationId xmlns:a16="http://schemas.microsoft.com/office/drawing/2014/main" id="{626F94F9-4B58-4A61-9C85-D26269B5A25E}"/>
              </a:ext>
            </a:extLst>
          </p:cNvPr>
          <p:cNvSpPr/>
          <p:nvPr/>
        </p:nvSpPr>
        <p:spPr>
          <a:xfrm>
            <a:off x="0" y="952"/>
            <a:ext cx="9152878" cy="323165"/>
          </a:xfrm>
          <a:prstGeom prst="rect">
            <a:avLst/>
          </a:prstGeom>
          <a:solidFill>
            <a:srgbClr val="404040"/>
          </a:solidFill>
        </p:spPr>
        <p:txBody>
          <a:bodyPr wrap="square" anchor="ctr">
            <a:spAutoFit/>
          </a:bodyPr>
          <a:lstStyle/>
          <a:p>
            <a:pPr>
              <a:spcBef>
                <a:spcPts val="1200"/>
              </a:spcBef>
              <a:defRPr sz="1800" b="0">
                <a:solidFill>
                  <a:srgbClr val="000000"/>
                </a:solidFill>
              </a:defRPr>
            </a:pPr>
            <a:r>
              <a:rPr lang="en-US" sz="1500" b="1">
                <a:solidFill>
                  <a:schemeClr val="bg1"/>
                </a:solidFill>
                <a:ea typeface="+mn-lt"/>
                <a:cs typeface="+mn-lt"/>
              </a:rPr>
              <a:t>2019 JOINT AUSTRALASIAN SEXUAL HEALTH AND HIV&amp;AIDS CONFERENCE </a:t>
            </a:r>
            <a:endParaRPr lang="en-US" sz="1500" b="1">
              <a:solidFill>
                <a:schemeClr val="bg1"/>
              </a:solidFill>
              <a:cs typeface="Calibri"/>
            </a:endParaRPr>
          </a:p>
        </p:txBody>
      </p:sp>
      <p:sp>
        <p:nvSpPr>
          <p:cNvPr id="4" name="TextBox 3">
            <a:extLst>
              <a:ext uri="{FF2B5EF4-FFF2-40B4-BE49-F238E27FC236}">
                <a16:creationId xmlns:a16="http://schemas.microsoft.com/office/drawing/2014/main" id="{E456EEBE-E519-448D-9511-89DDA3E49DAA}"/>
              </a:ext>
            </a:extLst>
          </p:cNvPr>
          <p:cNvSpPr txBox="1"/>
          <p:nvPr/>
        </p:nvSpPr>
        <p:spPr>
          <a:xfrm>
            <a:off x="355106" y="2356542"/>
            <a:ext cx="2427042" cy="1569660"/>
          </a:xfrm>
          <a:prstGeom prst="rect">
            <a:avLst/>
          </a:prstGeom>
          <a:noFill/>
        </p:spPr>
        <p:txBody>
          <a:bodyPr wrap="square" rtlCol="0" anchor="t">
            <a:spAutoFit/>
          </a:bodyPr>
          <a:lstStyle/>
          <a:p>
            <a:r>
              <a:rPr lang="en-US" sz="3200" b="1" dirty="0"/>
              <a:t>appropriate sexual health information</a:t>
            </a:r>
            <a:endParaRPr lang="en-AU" sz="3200" b="1" dirty="0"/>
          </a:p>
        </p:txBody>
      </p:sp>
      <p:sp>
        <p:nvSpPr>
          <p:cNvPr id="5" name="TextBox 4">
            <a:extLst>
              <a:ext uri="{FF2B5EF4-FFF2-40B4-BE49-F238E27FC236}">
                <a16:creationId xmlns:a16="http://schemas.microsoft.com/office/drawing/2014/main" id="{799B8E21-6543-4DE0-8257-E0671A2A99AA}"/>
              </a:ext>
            </a:extLst>
          </p:cNvPr>
          <p:cNvSpPr txBox="1"/>
          <p:nvPr/>
        </p:nvSpPr>
        <p:spPr>
          <a:xfrm>
            <a:off x="5830637" y="2118709"/>
            <a:ext cx="3615519" cy="2554545"/>
          </a:xfrm>
          <a:prstGeom prst="rect">
            <a:avLst/>
          </a:prstGeom>
          <a:noFill/>
        </p:spPr>
        <p:txBody>
          <a:bodyPr wrap="square" rtlCol="0" anchor="t">
            <a:spAutoFit/>
          </a:bodyPr>
          <a:lstStyle/>
          <a:p>
            <a:r>
              <a:rPr lang="en-US" sz="3200" b="1" dirty="0"/>
              <a:t>cultural and linguistic appropriacy across widely differing social norms</a:t>
            </a:r>
            <a:endParaRPr lang="en-AU" sz="3200" b="1" dirty="0"/>
          </a:p>
        </p:txBody>
      </p:sp>
    </p:spTree>
    <p:extLst>
      <p:ext uri="{BB962C8B-B14F-4D97-AF65-F5344CB8AC3E}">
        <p14:creationId xmlns:p14="http://schemas.microsoft.com/office/powerpoint/2010/main" val="63735694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C1604E-3EDB-45BC-B78A-56D8C5C53A57}"/>
              </a:ext>
            </a:extLst>
          </p:cNvPr>
          <p:cNvSpPr/>
          <p:nvPr/>
        </p:nvSpPr>
        <p:spPr>
          <a:xfrm>
            <a:off x="123791" y="3232112"/>
            <a:ext cx="4172863" cy="3662541"/>
          </a:xfrm>
          <a:prstGeom prst="rect">
            <a:avLst/>
          </a:prstGeom>
        </p:spPr>
        <p:txBody>
          <a:bodyPr wrap="square" anchor="t">
            <a:spAutoFit/>
          </a:bodyPr>
          <a:lstStyle/>
          <a:p>
            <a:pPr>
              <a:defRPr sz="1800" b="0">
                <a:solidFill>
                  <a:srgbClr val="000000"/>
                </a:solidFill>
              </a:defRPr>
            </a:pPr>
            <a:r>
              <a:rPr lang="en-US" sz="2400" b="1" dirty="0">
                <a:ea typeface="+mn-lt"/>
                <a:cs typeface="+mn-lt"/>
              </a:rPr>
              <a:t>Content challenges:</a:t>
            </a:r>
            <a:endParaRPr lang="en-AU" sz="2400" dirty="0">
              <a:ea typeface="+mn-lt"/>
              <a:cs typeface="+mn-lt"/>
            </a:endParaRPr>
          </a:p>
          <a:p>
            <a:pPr marL="213995" indent="-213995">
              <a:spcBef>
                <a:spcPts val="1200"/>
              </a:spcBef>
              <a:buFont typeface="Arial" panose="020B0604020202020204" pitchFamily="34" charset="0"/>
              <a:buChar char="•"/>
              <a:defRPr sz="1800" b="0">
                <a:solidFill>
                  <a:srgbClr val="000000"/>
                </a:solidFill>
              </a:defRPr>
            </a:pPr>
            <a:r>
              <a:rPr lang="en-AU" sz="2400" dirty="0">
                <a:solidFill>
                  <a:schemeClr val="tx2">
                    <a:lumMod val="50000"/>
                  </a:schemeClr>
                </a:solidFill>
              </a:rPr>
              <a:t>Translators, editors, proof-readers, in 22 languages </a:t>
            </a:r>
            <a:endParaRPr lang="en-AU" sz="2400" dirty="0">
              <a:solidFill>
                <a:schemeClr val="tx2">
                  <a:lumMod val="50000"/>
                </a:schemeClr>
              </a:solidFill>
              <a:cs typeface="Calibri"/>
            </a:endParaRPr>
          </a:p>
          <a:p>
            <a:pPr marL="213995" indent="-213995">
              <a:spcBef>
                <a:spcPts val="1200"/>
              </a:spcBef>
              <a:buFont typeface="Arial" panose="020B0604020202020204" pitchFamily="34" charset="0"/>
              <a:buChar char="•"/>
              <a:defRPr sz="1800" b="0">
                <a:solidFill>
                  <a:srgbClr val="000000"/>
                </a:solidFill>
              </a:defRPr>
            </a:pPr>
            <a:r>
              <a:rPr lang="en-AU" sz="2400" dirty="0">
                <a:solidFill>
                  <a:schemeClr val="tx2">
                    <a:lumMod val="50000"/>
                  </a:schemeClr>
                </a:solidFill>
                <a:cs typeface="Calibri"/>
              </a:rPr>
              <a:t>Emerging languages with no NATTI translators e.g. Shona, Dinka</a:t>
            </a:r>
          </a:p>
          <a:p>
            <a:pPr marL="213995" indent="-213995">
              <a:spcBef>
                <a:spcPts val="1200"/>
              </a:spcBef>
              <a:buFont typeface="Arial" panose="020B0604020202020204" pitchFamily="34" charset="0"/>
              <a:buChar char="•"/>
              <a:defRPr sz="1800" b="0">
                <a:solidFill>
                  <a:srgbClr val="000000"/>
                </a:solidFill>
              </a:defRPr>
            </a:pPr>
            <a:endParaRPr lang="en-AU" sz="2400" dirty="0">
              <a:solidFill>
                <a:schemeClr val="tx2">
                  <a:lumMod val="50000"/>
                </a:schemeClr>
              </a:solidFill>
              <a:cs typeface="Calibri"/>
            </a:endParaRPr>
          </a:p>
          <a:p>
            <a:pPr>
              <a:spcBef>
                <a:spcPts val="1200"/>
              </a:spcBef>
              <a:defRPr sz="1800" b="0">
                <a:solidFill>
                  <a:srgbClr val="000000"/>
                </a:solidFill>
              </a:defRPr>
            </a:pPr>
            <a:endParaRPr lang="en-AU" sz="2400" dirty="0">
              <a:solidFill>
                <a:schemeClr val="tx2">
                  <a:lumMod val="50000"/>
                </a:schemeClr>
              </a:solidFill>
              <a:cs typeface="Calibri"/>
            </a:endParaRPr>
          </a:p>
        </p:txBody>
      </p:sp>
      <p:sp>
        <p:nvSpPr>
          <p:cNvPr id="12" name="Rectangle 11">
            <a:extLst>
              <a:ext uri="{FF2B5EF4-FFF2-40B4-BE49-F238E27FC236}">
                <a16:creationId xmlns:a16="http://schemas.microsoft.com/office/drawing/2014/main" id="{B30799EC-507A-4A50-822F-6E7A399632AB}"/>
              </a:ext>
            </a:extLst>
          </p:cNvPr>
          <p:cNvSpPr/>
          <p:nvPr/>
        </p:nvSpPr>
        <p:spPr>
          <a:xfrm>
            <a:off x="5175683" y="6467846"/>
            <a:ext cx="3968318" cy="253916"/>
          </a:xfrm>
          <a:prstGeom prst="rect">
            <a:avLst/>
          </a:prstGeom>
        </p:spPr>
        <p:txBody>
          <a:bodyPr wrap="square">
            <a:spAutoFit/>
          </a:bodyPr>
          <a:lstStyle/>
          <a:p>
            <a:r>
              <a:rPr lang="en-US" sz="1050" b="1" dirty="0"/>
              <a:t>        Join the Conversation @ASHMMEDIA           </a:t>
            </a:r>
            <a:r>
              <a:rPr lang="en-AU" sz="1050" b="1" dirty="0"/>
              <a:t>#HIVAUS19  #SH19</a:t>
            </a:r>
            <a:endParaRPr lang="en-AU" sz="1050" dirty="0"/>
          </a:p>
        </p:txBody>
      </p:sp>
      <p:pic>
        <p:nvPicPr>
          <p:cNvPr id="13" name="Picture 12">
            <a:extLst>
              <a:ext uri="{FF2B5EF4-FFF2-40B4-BE49-F238E27FC236}">
                <a16:creationId xmlns:a16="http://schemas.microsoft.com/office/drawing/2014/main" id="{DAD2B147-9086-487E-89C8-DAC50D6D33CC}"/>
              </a:ext>
            </a:extLst>
          </p:cNvPr>
          <p:cNvPicPr>
            <a:picLocks noChangeAspect="1"/>
          </p:cNvPicPr>
          <p:nvPr/>
        </p:nvPicPr>
        <p:blipFill>
          <a:blip r:embed="rId3"/>
          <a:stretch>
            <a:fillRect/>
          </a:stretch>
        </p:blipFill>
        <p:spPr>
          <a:xfrm>
            <a:off x="7638397" y="6485602"/>
            <a:ext cx="261794" cy="203897"/>
          </a:xfrm>
          <a:prstGeom prst="rect">
            <a:avLst/>
          </a:prstGeom>
        </p:spPr>
      </p:pic>
      <p:sp>
        <p:nvSpPr>
          <p:cNvPr id="14" name="Rectangle 13">
            <a:extLst>
              <a:ext uri="{FF2B5EF4-FFF2-40B4-BE49-F238E27FC236}">
                <a16:creationId xmlns:a16="http://schemas.microsoft.com/office/drawing/2014/main" id="{91828F2F-38D3-4770-AE37-DB4A23C379B1}"/>
              </a:ext>
            </a:extLst>
          </p:cNvPr>
          <p:cNvSpPr/>
          <p:nvPr/>
        </p:nvSpPr>
        <p:spPr>
          <a:xfrm>
            <a:off x="0" y="952"/>
            <a:ext cx="9152878" cy="323165"/>
          </a:xfrm>
          <a:prstGeom prst="rect">
            <a:avLst/>
          </a:prstGeom>
          <a:solidFill>
            <a:srgbClr val="404040"/>
          </a:solidFill>
        </p:spPr>
        <p:txBody>
          <a:bodyPr wrap="square" anchor="ctr">
            <a:spAutoFit/>
          </a:bodyPr>
          <a:lstStyle/>
          <a:p>
            <a:pPr>
              <a:spcBef>
                <a:spcPts val="1200"/>
              </a:spcBef>
              <a:defRPr sz="1800" b="0">
                <a:solidFill>
                  <a:srgbClr val="000000"/>
                </a:solidFill>
              </a:defRPr>
            </a:pPr>
            <a:r>
              <a:rPr lang="en-US" sz="1500" b="1" dirty="0">
                <a:solidFill>
                  <a:schemeClr val="bg1"/>
                </a:solidFill>
              </a:rPr>
              <a:t>2019 JOINT AUSTRALASIAN SEXUAL HEALTH AND HIV&amp;AIDS CONFERENCE </a:t>
            </a:r>
            <a:endParaRPr lang="en-AU" sz="800" b="1" dirty="0">
              <a:solidFill>
                <a:schemeClr val="bg1"/>
              </a:solidFill>
              <a:cs typeface="Calibri"/>
            </a:endParaRPr>
          </a:p>
        </p:txBody>
      </p:sp>
      <p:sp>
        <p:nvSpPr>
          <p:cNvPr id="3" name="TextBox 2">
            <a:extLst>
              <a:ext uri="{FF2B5EF4-FFF2-40B4-BE49-F238E27FC236}">
                <a16:creationId xmlns:a16="http://schemas.microsoft.com/office/drawing/2014/main" id="{A1786D93-C91F-4067-88E7-E4B450B91D99}"/>
              </a:ext>
            </a:extLst>
          </p:cNvPr>
          <p:cNvSpPr txBox="1"/>
          <p:nvPr/>
        </p:nvSpPr>
        <p:spPr>
          <a:xfrm>
            <a:off x="4523117" y="3229154"/>
            <a:ext cx="4540369" cy="29854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200"/>
              </a:spcBef>
            </a:pPr>
            <a:r>
              <a:rPr lang="en-AU" sz="2400" b="1" dirty="0">
                <a:solidFill>
                  <a:schemeClr val="tx2">
                    <a:lumMod val="50000"/>
                  </a:schemeClr>
                </a:solidFill>
                <a:ea typeface="+mn-lt"/>
                <a:cs typeface="+mn-lt"/>
              </a:rPr>
              <a:t>Recording challenges</a:t>
            </a:r>
            <a:endParaRPr lang="en-US" sz="2400" dirty="0">
              <a:solidFill>
                <a:schemeClr val="tx2">
                  <a:lumMod val="50000"/>
                </a:schemeClr>
              </a:solidFill>
              <a:ea typeface="+mn-lt"/>
              <a:cs typeface="+mn-lt"/>
            </a:endParaRPr>
          </a:p>
          <a:p>
            <a:pPr marL="213995" indent="-213995">
              <a:spcBef>
                <a:spcPts val="1200"/>
              </a:spcBef>
              <a:buFont typeface="Arial,Sans-Serif"/>
              <a:buChar char="•"/>
            </a:pPr>
            <a:r>
              <a:rPr lang="en-AU" sz="2400" dirty="0">
                <a:solidFill>
                  <a:schemeClr val="tx2">
                    <a:lumMod val="50000"/>
                  </a:schemeClr>
                </a:solidFill>
                <a:ea typeface="+mn-lt"/>
                <a:cs typeface="+mn-lt"/>
              </a:rPr>
              <a:t>Voiceover artists</a:t>
            </a:r>
            <a:endParaRPr lang="en-US" sz="2400" dirty="0">
              <a:solidFill>
                <a:schemeClr val="tx2">
                  <a:lumMod val="50000"/>
                </a:schemeClr>
              </a:solidFill>
              <a:ea typeface="+mn-lt"/>
              <a:cs typeface="+mn-lt"/>
            </a:endParaRPr>
          </a:p>
          <a:p>
            <a:pPr marL="213995" indent="-213995">
              <a:spcBef>
                <a:spcPts val="1200"/>
              </a:spcBef>
              <a:buFont typeface="Arial,Sans-Serif"/>
              <a:buChar char="•"/>
            </a:pPr>
            <a:r>
              <a:rPr lang="en-AU" sz="2400" dirty="0">
                <a:solidFill>
                  <a:schemeClr val="tx2">
                    <a:lumMod val="50000"/>
                  </a:schemeClr>
                </a:solidFill>
                <a:ea typeface="+mn-lt"/>
                <a:cs typeface="+mn-lt"/>
              </a:rPr>
              <a:t>finding talent who were comfortable recording the content (in case they were recognised in their community</a:t>
            </a:r>
            <a:r>
              <a:rPr lang="en-US" sz="2400" dirty="0"/>
              <a:t>add text</a:t>
            </a:r>
            <a:endParaRPr lang="en-US" sz="2400" dirty="0">
              <a:cs typeface="Calibri"/>
            </a:endParaRPr>
          </a:p>
        </p:txBody>
      </p:sp>
      <p:pic>
        <p:nvPicPr>
          <p:cNvPr id="6" name="Picture 7" descr="A screenshot of a cell phone&#10;&#10;Description generated with high confidence">
            <a:extLst>
              <a:ext uri="{FF2B5EF4-FFF2-40B4-BE49-F238E27FC236}">
                <a16:creationId xmlns:a16="http://schemas.microsoft.com/office/drawing/2014/main" id="{CC68B336-9737-45C7-9B18-0CC5E6A182E7}"/>
              </a:ext>
            </a:extLst>
          </p:cNvPr>
          <p:cNvPicPr>
            <a:picLocks noChangeAspect="1"/>
          </p:cNvPicPr>
          <p:nvPr/>
        </p:nvPicPr>
        <p:blipFill>
          <a:blip r:embed="rId4"/>
          <a:stretch>
            <a:fillRect/>
          </a:stretch>
        </p:blipFill>
        <p:spPr>
          <a:xfrm>
            <a:off x="1590136" y="449274"/>
            <a:ext cx="5302368" cy="2767676"/>
          </a:xfrm>
          <a:prstGeom prst="rect">
            <a:avLst/>
          </a:prstGeom>
        </p:spPr>
      </p:pic>
      <p:sp>
        <p:nvSpPr>
          <p:cNvPr id="8" name="Rectangle 7">
            <a:extLst>
              <a:ext uri="{FF2B5EF4-FFF2-40B4-BE49-F238E27FC236}">
                <a16:creationId xmlns:a16="http://schemas.microsoft.com/office/drawing/2014/main" id="{7B9836FE-0DAB-498E-A874-22875E394C54}"/>
              </a:ext>
            </a:extLst>
          </p:cNvPr>
          <p:cNvSpPr/>
          <p:nvPr/>
        </p:nvSpPr>
        <p:spPr>
          <a:xfrm>
            <a:off x="5175682" y="6455991"/>
            <a:ext cx="3968318" cy="253916"/>
          </a:xfrm>
          <a:prstGeom prst="rect">
            <a:avLst/>
          </a:prstGeom>
        </p:spPr>
        <p:txBody>
          <a:bodyPr wrap="square">
            <a:spAutoFit/>
          </a:bodyPr>
          <a:lstStyle/>
          <a:p>
            <a:r>
              <a:rPr lang="en-US" sz="1050" b="1" dirty="0"/>
              <a:t>        Join the Conversation @ASHMMEDIA           </a:t>
            </a:r>
            <a:r>
              <a:rPr lang="en-AU" sz="1050" b="1" dirty="0"/>
              <a:t>#HIVAUS19  #SH19</a:t>
            </a:r>
            <a:endParaRPr lang="en-AU" sz="1050" dirty="0"/>
          </a:p>
        </p:txBody>
      </p:sp>
    </p:spTree>
    <p:extLst>
      <p:ext uri="{BB962C8B-B14F-4D97-AF65-F5344CB8AC3E}">
        <p14:creationId xmlns:p14="http://schemas.microsoft.com/office/powerpoint/2010/main" val="340201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Effect transition="in" filter="fade">
                                      <p:cBhvr>
                                        <p:cTn id="9" dur="3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2000" fill="hold"/>
                                        <p:tgtEl>
                                          <p:spTgt spid="7"/>
                                        </p:tgtEl>
                                        <p:attrNameLst>
                                          <p:attrName>ppt_x</p:attrName>
                                        </p:attrNameLst>
                                      </p:cBhvr>
                                      <p:tavLst>
                                        <p:tav tm="0">
                                          <p:val>
                                            <p:strVal val="#ppt_x"/>
                                          </p:val>
                                        </p:tav>
                                        <p:tav tm="100000">
                                          <p:val>
                                            <p:strVal val="#ppt_x"/>
                                          </p:val>
                                        </p:tav>
                                      </p:tavLst>
                                    </p:anim>
                                    <p:anim calcmode="lin" valueType="num">
                                      <p:cBhvr additive="base">
                                        <p:cTn id="15"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2000" fill="hold"/>
                                        <p:tgtEl>
                                          <p:spTgt spid="3"/>
                                        </p:tgtEl>
                                        <p:attrNameLst>
                                          <p:attrName>ppt_x</p:attrName>
                                        </p:attrNameLst>
                                      </p:cBhvr>
                                      <p:tavLst>
                                        <p:tav tm="0">
                                          <p:val>
                                            <p:strVal val="#ppt_x"/>
                                          </p:val>
                                        </p:tav>
                                        <p:tav tm="100000">
                                          <p:val>
                                            <p:strVal val="#ppt_x"/>
                                          </p:val>
                                        </p:tav>
                                      </p:tavLst>
                                    </p:anim>
                                    <p:anim calcmode="lin" valueType="num">
                                      <p:cBhvr additive="base">
                                        <p:cTn id="21"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12C4AC8-EDD8-41EE-A4B7-99833E1E54AB}"/>
              </a:ext>
            </a:extLst>
          </p:cNvPr>
          <p:cNvPicPr>
            <a:picLocks noGrp="1" noChangeAspect="1"/>
          </p:cNvPicPr>
          <p:nvPr>
            <p:ph sz="half" idx="1"/>
          </p:nvPr>
        </p:nvPicPr>
        <p:blipFill>
          <a:blip r:embed="rId3"/>
          <a:stretch>
            <a:fillRect/>
          </a:stretch>
        </p:blipFill>
        <p:spPr>
          <a:xfrm>
            <a:off x="2397690" y="1087738"/>
            <a:ext cx="4139332" cy="4139332"/>
          </a:xfrm>
          <a:prstGeom prst="rect">
            <a:avLst/>
          </a:prstGeom>
        </p:spPr>
      </p:pic>
      <p:pic>
        <p:nvPicPr>
          <p:cNvPr id="9" name="Picture 8">
            <a:extLst>
              <a:ext uri="{FF2B5EF4-FFF2-40B4-BE49-F238E27FC236}">
                <a16:creationId xmlns:a16="http://schemas.microsoft.com/office/drawing/2014/main" id="{0A54F20B-22D7-48CB-B108-9999C7DD0AEC}"/>
              </a:ext>
            </a:extLst>
          </p:cNvPr>
          <p:cNvPicPr>
            <a:picLocks noChangeAspect="1"/>
          </p:cNvPicPr>
          <p:nvPr/>
        </p:nvPicPr>
        <p:blipFill>
          <a:blip r:embed="rId4"/>
          <a:stretch>
            <a:fillRect/>
          </a:stretch>
        </p:blipFill>
        <p:spPr>
          <a:xfrm>
            <a:off x="2307992" y="1449535"/>
            <a:ext cx="4175298" cy="2722277"/>
          </a:xfrm>
          <a:prstGeom prst="rect">
            <a:avLst/>
          </a:prstGeom>
        </p:spPr>
      </p:pic>
      <p:pic>
        <p:nvPicPr>
          <p:cNvPr id="10" name="Content Placeholder 9">
            <a:extLst>
              <a:ext uri="{FF2B5EF4-FFF2-40B4-BE49-F238E27FC236}">
                <a16:creationId xmlns:a16="http://schemas.microsoft.com/office/drawing/2014/main" id="{5534817D-9614-4363-83E2-176B307C8F96}"/>
              </a:ext>
            </a:extLst>
          </p:cNvPr>
          <p:cNvPicPr>
            <a:picLocks noGrp="1" noChangeAspect="1"/>
          </p:cNvPicPr>
          <p:nvPr>
            <p:ph sz="half" idx="2"/>
          </p:nvPr>
        </p:nvPicPr>
        <p:blipFill>
          <a:blip r:embed="rId5"/>
          <a:stretch>
            <a:fillRect/>
          </a:stretch>
        </p:blipFill>
        <p:spPr>
          <a:xfrm>
            <a:off x="2485941" y="1324583"/>
            <a:ext cx="4112466" cy="4117027"/>
          </a:xfrm>
          <a:prstGeom prst="rect">
            <a:avLst/>
          </a:prstGeom>
        </p:spPr>
      </p:pic>
      <p:pic>
        <p:nvPicPr>
          <p:cNvPr id="12" name="Picture 11">
            <a:extLst>
              <a:ext uri="{FF2B5EF4-FFF2-40B4-BE49-F238E27FC236}">
                <a16:creationId xmlns:a16="http://schemas.microsoft.com/office/drawing/2014/main" id="{8AB0EFD0-B9D6-4D54-A0FC-1EFE7CD299DD}"/>
              </a:ext>
            </a:extLst>
          </p:cNvPr>
          <p:cNvPicPr>
            <a:picLocks noChangeAspect="1"/>
          </p:cNvPicPr>
          <p:nvPr/>
        </p:nvPicPr>
        <p:blipFill>
          <a:blip r:embed="rId6"/>
          <a:stretch>
            <a:fillRect/>
          </a:stretch>
        </p:blipFill>
        <p:spPr>
          <a:xfrm>
            <a:off x="2190822" y="1087738"/>
            <a:ext cx="4459118" cy="4424513"/>
          </a:xfrm>
          <a:prstGeom prst="rect">
            <a:avLst/>
          </a:prstGeom>
        </p:spPr>
      </p:pic>
      <p:pic>
        <p:nvPicPr>
          <p:cNvPr id="15" name="Picture 14">
            <a:extLst>
              <a:ext uri="{FF2B5EF4-FFF2-40B4-BE49-F238E27FC236}">
                <a16:creationId xmlns:a16="http://schemas.microsoft.com/office/drawing/2014/main" id="{EE6A47B5-543E-4FCD-BCC3-4989871EF5F2}"/>
              </a:ext>
            </a:extLst>
          </p:cNvPr>
          <p:cNvPicPr>
            <a:picLocks noChangeAspect="1"/>
          </p:cNvPicPr>
          <p:nvPr/>
        </p:nvPicPr>
        <p:blipFill>
          <a:blip r:embed="rId7"/>
          <a:stretch>
            <a:fillRect/>
          </a:stretch>
        </p:blipFill>
        <p:spPr>
          <a:xfrm>
            <a:off x="2119665" y="1079694"/>
            <a:ext cx="4601432" cy="4601432"/>
          </a:xfrm>
          <a:prstGeom prst="rect">
            <a:avLst/>
          </a:prstGeom>
        </p:spPr>
      </p:pic>
      <p:sp>
        <p:nvSpPr>
          <p:cNvPr id="21" name="TextBox 20">
            <a:extLst>
              <a:ext uri="{FF2B5EF4-FFF2-40B4-BE49-F238E27FC236}">
                <a16:creationId xmlns:a16="http://schemas.microsoft.com/office/drawing/2014/main" id="{F6F1F763-CC3D-4299-96F5-0AF921C6F2FD}"/>
              </a:ext>
            </a:extLst>
          </p:cNvPr>
          <p:cNvSpPr txBox="1"/>
          <p:nvPr/>
        </p:nvSpPr>
        <p:spPr>
          <a:xfrm>
            <a:off x="564250" y="3762252"/>
            <a:ext cx="3914444" cy="1200329"/>
          </a:xfrm>
          <a:prstGeom prst="rect">
            <a:avLst/>
          </a:prstGeom>
          <a:noFill/>
        </p:spPr>
        <p:txBody>
          <a:bodyPr wrap="square" rtlCol="0">
            <a:spAutoFit/>
          </a:bodyPr>
          <a:lstStyle/>
          <a:p>
            <a:pPr algn="ctr"/>
            <a:r>
              <a:rPr lang="en-US" dirty="0">
                <a:solidFill>
                  <a:srgbClr val="7030A0"/>
                </a:solidFill>
              </a:rPr>
              <a:t>We can choose our language and we can understand easily. </a:t>
            </a:r>
          </a:p>
          <a:p>
            <a:pPr algn="ctr"/>
            <a:r>
              <a:rPr lang="en-US" i="1" dirty="0"/>
              <a:t>Khmer - speaking woman</a:t>
            </a:r>
            <a:endParaRPr lang="en-AU" dirty="0"/>
          </a:p>
          <a:p>
            <a:endParaRPr lang="en-AU" dirty="0"/>
          </a:p>
        </p:txBody>
      </p:sp>
      <p:sp>
        <p:nvSpPr>
          <p:cNvPr id="22" name="TextBox 21">
            <a:extLst>
              <a:ext uri="{FF2B5EF4-FFF2-40B4-BE49-F238E27FC236}">
                <a16:creationId xmlns:a16="http://schemas.microsoft.com/office/drawing/2014/main" id="{BD437B11-3D6B-4646-9C16-444D5F81A87C}"/>
              </a:ext>
            </a:extLst>
          </p:cNvPr>
          <p:cNvSpPr txBox="1"/>
          <p:nvPr/>
        </p:nvSpPr>
        <p:spPr>
          <a:xfrm>
            <a:off x="5886082" y="1582340"/>
            <a:ext cx="2577653" cy="3693319"/>
          </a:xfrm>
          <a:prstGeom prst="rect">
            <a:avLst/>
          </a:prstGeom>
          <a:noFill/>
        </p:spPr>
        <p:txBody>
          <a:bodyPr wrap="square" rtlCol="0">
            <a:spAutoFit/>
          </a:bodyPr>
          <a:lstStyle/>
          <a:p>
            <a:r>
              <a:rPr lang="en-US" dirty="0">
                <a:solidFill>
                  <a:srgbClr val="7030A0"/>
                </a:solidFill>
              </a:rPr>
              <a:t>You get a lot of information about these diseases on </a:t>
            </a:r>
          </a:p>
          <a:p>
            <a:r>
              <a:rPr lang="en-US" dirty="0" err="1">
                <a:solidFill>
                  <a:srgbClr val="7030A0"/>
                </a:solidFill>
              </a:rPr>
              <a:t>allgood</a:t>
            </a:r>
            <a:r>
              <a:rPr lang="en-US" dirty="0">
                <a:solidFill>
                  <a:srgbClr val="7030A0"/>
                </a:solidFill>
              </a:rPr>
              <a:t> website. I get to know that HIV is not transferred </a:t>
            </a:r>
          </a:p>
          <a:p>
            <a:r>
              <a:rPr lang="en-US" dirty="0">
                <a:solidFill>
                  <a:srgbClr val="7030A0"/>
                </a:solidFill>
              </a:rPr>
              <a:t>through just by shaking hand or even drinking HIV infected person water from the same glass which I was not </a:t>
            </a:r>
          </a:p>
          <a:p>
            <a:r>
              <a:rPr lang="en-US" dirty="0">
                <a:solidFill>
                  <a:srgbClr val="7030A0"/>
                </a:solidFill>
              </a:rPr>
              <a:t>aware before. </a:t>
            </a:r>
          </a:p>
          <a:p>
            <a:r>
              <a:rPr lang="en-US" i="1" dirty="0"/>
              <a:t>Urdu –speaking man</a:t>
            </a:r>
          </a:p>
        </p:txBody>
      </p:sp>
      <p:sp>
        <p:nvSpPr>
          <p:cNvPr id="16" name="TextBox 15">
            <a:extLst>
              <a:ext uri="{FF2B5EF4-FFF2-40B4-BE49-F238E27FC236}">
                <a16:creationId xmlns:a16="http://schemas.microsoft.com/office/drawing/2014/main" id="{BDC43EFC-DEAE-4C5F-94B7-2925330517F5}"/>
              </a:ext>
            </a:extLst>
          </p:cNvPr>
          <p:cNvSpPr txBox="1"/>
          <p:nvPr/>
        </p:nvSpPr>
        <p:spPr>
          <a:xfrm>
            <a:off x="347882" y="1629840"/>
            <a:ext cx="4711249" cy="1508105"/>
          </a:xfrm>
          <a:prstGeom prst="rect">
            <a:avLst/>
          </a:prstGeom>
          <a:noFill/>
        </p:spPr>
        <p:txBody>
          <a:bodyPr wrap="square" rtlCol="0">
            <a:spAutoFit/>
          </a:bodyPr>
          <a:lstStyle/>
          <a:p>
            <a:pPr>
              <a:spcBef>
                <a:spcPts val="1200"/>
              </a:spcBef>
              <a:defRPr sz="1800" b="0">
                <a:solidFill>
                  <a:srgbClr val="000000"/>
                </a:solidFill>
              </a:defRPr>
            </a:pPr>
            <a:r>
              <a:rPr lang="en-US" b="1" dirty="0">
                <a:solidFill>
                  <a:schemeClr val="tx2">
                    <a:lumMod val="50000"/>
                  </a:schemeClr>
                </a:solidFill>
                <a:cs typeface="Calibri"/>
              </a:rPr>
              <a:t>Results</a:t>
            </a:r>
          </a:p>
          <a:p>
            <a:pPr>
              <a:spcBef>
                <a:spcPts val="1200"/>
              </a:spcBef>
              <a:defRPr sz="1800" b="0">
                <a:solidFill>
                  <a:srgbClr val="000000"/>
                </a:solidFill>
              </a:defRPr>
            </a:pPr>
            <a:r>
              <a:rPr lang="en-AU" b="1" dirty="0"/>
              <a:t>374,331</a:t>
            </a:r>
            <a:r>
              <a:rPr lang="en-AU" dirty="0"/>
              <a:t> unique website users to 31 July 2019</a:t>
            </a:r>
          </a:p>
          <a:p>
            <a:pPr>
              <a:spcBef>
                <a:spcPts val="1200"/>
              </a:spcBef>
              <a:defRPr sz="1800" b="0">
                <a:solidFill>
                  <a:srgbClr val="000000"/>
                </a:solidFill>
              </a:defRPr>
            </a:pPr>
            <a:r>
              <a:rPr lang="en-AU" dirty="0">
                <a:solidFill>
                  <a:schemeClr val="tx2">
                    <a:lumMod val="50000"/>
                  </a:schemeClr>
                </a:solidFill>
                <a:cs typeface="Calibri"/>
              </a:rPr>
              <a:t>In-language information highly valued</a:t>
            </a:r>
            <a:endParaRPr lang="en-US" dirty="0">
              <a:solidFill>
                <a:schemeClr val="tx2">
                  <a:lumMod val="50000"/>
                </a:schemeClr>
              </a:solidFill>
              <a:cs typeface="Calibri"/>
            </a:endParaRPr>
          </a:p>
          <a:p>
            <a:endParaRPr lang="en-AU" dirty="0"/>
          </a:p>
        </p:txBody>
      </p:sp>
      <p:sp>
        <p:nvSpPr>
          <p:cNvPr id="23" name="Rectangle 22">
            <a:extLst>
              <a:ext uri="{FF2B5EF4-FFF2-40B4-BE49-F238E27FC236}">
                <a16:creationId xmlns:a16="http://schemas.microsoft.com/office/drawing/2014/main" id="{5D3803A8-4B26-47EF-A027-EE7D4F85649B}"/>
              </a:ext>
            </a:extLst>
          </p:cNvPr>
          <p:cNvSpPr/>
          <p:nvPr/>
        </p:nvSpPr>
        <p:spPr>
          <a:xfrm>
            <a:off x="0" y="952"/>
            <a:ext cx="9152878" cy="323165"/>
          </a:xfrm>
          <a:prstGeom prst="rect">
            <a:avLst/>
          </a:prstGeom>
          <a:solidFill>
            <a:srgbClr val="404040"/>
          </a:solidFill>
        </p:spPr>
        <p:txBody>
          <a:bodyPr wrap="square" anchor="ctr">
            <a:spAutoFit/>
          </a:bodyPr>
          <a:lstStyle/>
          <a:p>
            <a:pPr>
              <a:spcBef>
                <a:spcPts val="1200"/>
              </a:spcBef>
              <a:defRPr sz="1800" b="0">
                <a:solidFill>
                  <a:srgbClr val="000000"/>
                </a:solidFill>
              </a:defRPr>
            </a:pPr>
            <a:r>
              <a:rPr lang="en-US" sz="1500" b="1" dirty="0">
                <a:solidFill>
                  <a:schemeClr val="bg1"/>
                </a:solidFill>
              </a:rPr>
              <a:t>2019 JOINT AUSTRALASIAN SEXUAL HEALTH AND HIV&amp;AIDS CONFERENCE </a:t>
            </a:r>
            <a:endParaRPr lang="en-AU" sz="800" b="1" dirty="0">
              <a:solidFill>
                <a:schemeClr val="bg1"/>
              </a:solidFill>
              <a:cs typeface="Calibri"/>
            </a:endParaRPr>
          </a:p>
        </p:txBody>
      </p:sp>
      <p:sp>
        <p:nvSpPr>
          <p:cNvPr id="25" name="Rectangle 24">
            <a:extLst>
              <a:ext uri="{FF2B5EF4-FFF2-40B4-BE49-F238E27FC236}">
                <a16:creationId xmlns:a16="http://schemas.microsoft.com/office/drawing/2014/main" id="{27DA3CE1-0B01-4CAC-9485-CE13DE07AC51}"/>
              </a:ext>
            </a:extLst>
          </p:cNvPr>
          <p:cNvSpPr/>
          <p:nvPr/>
        </p:nvSpPr>
        <p:spPr>
          <a:xfrm>
            <a:off x="5183414" y="6442077"/>
            <a:ext cx="3793159" cy="253916"/>
          </a:xfrm>
          <a:prstGeom prst="rect">
            <a:avLst/>
          </a:prstGeom>
        </p:spPr>
        <p:txBody>
          <a:bodyPr wrap="square">
            <a:spAutoFit/>
          </a:bodyPr>
          <a:lstStyle/>
          <a:p>
            <a:r>
              <a:rPr lang="en-US" sz="1050" b="1" dirty="0"/>
              <a:t>           Join the Conversation @ASHMMEDIA     </a:t>
            </a:r>
            <a:r>
              <a:rPr lang="en-AU" sz="1050" b="1" dirty="0"/>
              <a:t>#HIVAUS19  #SH19</a:t>
            </a:r>
          </a:p>
        </p:txBody>
      </p:sp>
      <p:pic>
        <p:nvPicPr>
          <p:cNvPr id="28" name="Picture 27">
            <a:extLst>
              <a:ext uri="{FF2B5EF4-FFF2-40B4-BE49-F238E27FC236}">
                <a16:creationId xmlns:a16="http://schemas.microsoft.com/office/drawing/2014/main" id="{49DD8025-92FD-47C1-9B05-56F564C03AFB}"/>
              </a:ext>
            </a:extLst>
          </p:cNvPr>
          <p:cNvPicPr>
            <a:picLocks noChangeAspect="1"/>
          </p:cNvPicPr>
          <p:nvPr/>
        </p:nvPicPr>
        <p:blipFill>
          <a:blip r:embed="rId8"/>
          <a:stretch>
            <a:fillRect/>
          </a:stretch>
        </p:blipFill>
        <p:spPr>
          <a:xfrm>
            <a:off x="7638397" y="6485602"/>
            <a:ext cx="261794" cy="203897"/>
          </a:xfrm>
          <a:prstGeom prst="rect">
            <a:avLst/>
          </a:prstGeom>
        </p:spPr>
      </p:pic>
    </p:spTree>
    <p:extLst>
      <p:ext uri="{BB962C8B-B14F-4D97-AF65-F5344CB8AC3E}">
        <p14:creationId xmlns:p14="http://schemas.microsoft.com/office/powerpoint/2010/main" val="256313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1+#ppt_w/2"/>
                                          </p:val>
                                        </p:tav>
                                        <p:tav tm="100000">
                                          <p:val>
                                            <p:strVal val="#ppt_x"/>
                                          </p:val>
                                        </p:tav>
                                      </p:tavLst>
                                    </p:anim>
                                    <p:anim calcmode="lin" valueType="num">
                                      <p:cBhvr additive="base">
                                        <p:cTn id="12" dur="2000" fill="hold"/>
                                        <p:tgtEl>
                                          <p:spTgt spid="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3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1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6538032FBB904B92AE3ACA1BB38E2B" ma:contentTypeVersion="9" ma:contentTypeDescription="Create a new document." ma:contentTypeScope="" ma:versionID="f3d28c1f8c77628f193bc77dc2f7b36f">
  <xsd:schema xmlns:xsd="http://www.w3.org/2001/XMLSchema" xmlns:xs="http://www.w3.org/2001/XMLSchema" xmlns:p="http://schemas.microsoft.com/office/2006/metadata/properties" xmlns:ns2="626634ba-b3e7-477b-a3c5-34b9672cc021" xmlns:ns3="ed5a88b8-3768-4acc-85bd-63abef212959" targetNamespace="http://schemas.microsoft.com/office/2006/metadata/properties" ma:root="true" ma:fieldsID="a4aa0f1fe8684514fd54c2377204450c" ns2:_="" ns3:_="">
    <xsd:import namespace="626634ba-b3e7-477b-a3c5-34b9672cc021"/>
    <xsd:import namespace="ed5a88b8-3768-4acc-85bd-63abef21295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6634ba-b3e7-477b-a3c5-34b9672cc02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5a88b8-3768-4acc-85bd-63abef21295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9D9E8F-4972-46E7-9D1D-504EE1AAFA82}">
  <ds:schemaRefs>
    <ds:schemaRef ds:uri="http://schemas.microsoft.com/sharepoint/v3/contenttype/forms"/>
  </ds:schemaRefs>
</ds:datastoreItem>
</file>

<file path=customXml/itemProps2.xml><?xml version="1.0" encoding="utf-8"?>
<ds:datastoreItem xmlns:ds="http://schemas.openxmlformats.org/officeDocument/2006/customXml" ds:itemID="{AE927CEC-155B-4DDA-8909-1D64B458316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ed5a88b8-3768-4acc-85bd-63abef212959"/>
    <ds:schemaRef ds:uri="626634ba-b3e7-477b-a3c5-34b9672cc021"/>
    <ds:schemaRef ds:uri="http://www.w3.org/XML/1998/namespace"/>
  </ds:schemaRefs>
</ds:datastoreItem>
</file>

<file path=customXml/itemProps3.xml><?xml version="1.0" encoding="utf-8"?>
<ds:datastoreItem xmlns:ds="http://schemas.openxmlformats.org/officeDocument/2006/customXml" ds:itemID="{E139CA97-A133-47BE-A010-715C54B7BB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6634ba-b3e7-477b-a3c5-34b9672cc021"/>
    <ds:schemaRef ds:uri="ed5a88b8-3768-4acc-85bd-63abef2129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497</TotalTime>
  <Words>647</Words>
  <Application>Microsoft Office PowerPoint</Application>
  <PresentationFormat>On-screen Show (4:3)</PresentationFormat>
  <Paragraphs>81</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Arial Narrow</vt:lpstr>
      <vt:lpstr>Arial,Sans-Serif</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Rini Das</dc:creator>
  <cp:lastModifiedBy>raveav</cp:lastModifiedBy>
  <cp:revision>120</cp:revision>
  <cp:lastPrinted>2019-09-18T00:35:53Z</cp:lastPrinted>
  <dcterms:created xsi:type="dcterms:W3CDTF">2018-05-30T05:41:16Z</dcterms:created>
  <dcterms:modified xsi:type="dcterms:W3CDTF">2019-09-18T00:42:13Z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0x0101000C6538032FBB904B92AE3ACA1BB38E2B</vt:lpwstr>
  </property>
  <property fmtid="{D5CDD505-2E9C-101B-9397-08002B2CF9AE}" pid="3" name="AuthorIds_UIVersion_3072">
    <vt:lpwstr>2032</vt:lpwstr>
  </property>
</Properties>
</file>