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72" r:id="rId2"/>
    <p:sldId id="966" r:id="rId3"/>
    <p:sldId id="696" r:id="rId4"/>
    <p:sldId id="992" r:id="rId5"/>
    <p:sldId id="993" r:id="rId6"/>
    <p:sldId id="977" r:id="rId7"/>
    <p:sldId id="978" r:id="rId8"/>
    <p:sldId id="979" r:id="rId9"/>
    <p:sldId id="981" r:id="rId10"/>
    <p:sldId id="982" r:id="rId11"/>
    <p:sldId id="985" r:id="rId12"/>
    <p:sldId id="841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 Connie Rentschler" initials="CER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ED04"/>
    <a:srgbClr val="27348B"/>
    <a:srgbClr val="DDB1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20" autoAdjust="0"/>
    <p:restoredTop sz="95586" autoAdjust="0"/>
  </p:normalViewPr>
  <p:slideViewPr>
    <p:cSldViewPr>
      <p:cViewPr varScale="1">
        <p:scale>
          <a:sx n="109" d="100"/>
          <a:sy n="109" d="100"/>
        </p:scale>
        <p:origin x="174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-3224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FC7E1B-6F84-7040-845F-5680FAF6F6A7}" type="datetimeFigureOut">
              <a:rPr lang="en-US" smtClean="0"/>
              <a:t>10/1/2019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BEAF1A-5848-6E4E-A05E-1C2BF8D4E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79804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C97544-082A-AE49-9997-C5D0E94145E5}" type="datetimeFigureOut">
              <a:rPr lang="en-US" smtClean="0"/>
              <a:t>10/1/2019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E4755A-2990-0045-B789-7D6AF3B5B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08497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 dirty="0"/>
              <a:t>HIV is a </a:t>
            </a:r>
            <a:r>
              <a:rPr lang="en-AU" b="1" dirty="0"/>
              <a:t>lentivirus</a:t>
            </a:r>
            <a:r>
              <a:rPr lang="en-AU" dirty="0"/>
              <a:t> that causes immunosuppression and a progressive deterioration of immune function, eventually leading to AIDS and death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b="1" dirty="0"/>
              <a:t>36.7 million</a:t>
            </a:r>
            <a:r>
              <a:rPr lang="en-AU" dirty="0"/>
              <a:t>, </a:t>
            </a:r>
            <a:r>
              <a:rPr lang="en-AU" b="1" dirty="0"/>
              <a:t>1 million </a:t>
            </a:r>
            <a:r>
              <a:rPr lang="en-AU" dirty="0"/>
              <a:t>people died. </a:t>
            </a:r>
            <a:r>
              <a:rPr lang="en-AU" b="1" dirty="0"/>
              <a:t>1.8 million </a:t>
            </a:r>
            <a:r>
              <a:rPr lang="en-AU" dirty="0"/>
              <a:t>of these were children, </a:t>
            </a:r>
            <a:r>
              <a:rPr lang="en-AU" b="1" dirty="0"/>
              <a:t>vertical transmission.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b="1" dirty="0"/>
              <a:t>diverse virus </a:t>
            </a:r>
            <a:r>
              <a:rPr lang="en-AU" dirty="0"/>
              <a:t>due to its high mutation rate.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vaccine design - therapeutic/preventative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Lifelong treatment – expensive/high-prevalence areas do not have good access – vaccine is holy grain-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4755A-2990-0045-B789-7D6AF3B5B97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7422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baseline="0" dirty="0"/>
              <a:t>Put red dashes in for adaptations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4755A-2990-0045-B789-7D6AF3B5B97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7848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Figure 1  The method of Han et al.2 determines paired TCR α- and β-sequences and phenotypic-gene expression in single cells. T cells are sorted by FACS into single cells. Gene-specific primers and  nested PCR are used to amplify the genes encoding the TCR α- and β-chains and a set of phenotypic markers. TCR gene sequences and the presence or absence of phenotypic markers are revealed by  next-generation sequencing. Combining these data with the results of single-cell functional assays, such as assays of antigen specificity and affinity, yields an ID card bearing all the information for  each T cell. This correlated information can be used to track T-cell lineage, discover subpopulations, and screen for therapeutic targets and diagnostic features.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A25388-1C55-4A47-93C2-BC10A144DFC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3578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rgbClr val="FF0000"/>
                </a:solidFill>
              </a:rPr>
              <a:t>Results from two 96 well plates of double tetramer positive cells (TCRVB28 and TCRVA12-1)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SLYNTVATL</a:t>
            </a:r>
            <a:r>
              <a:rPr lang="en-AU" dirty="0">
                <a:effectLst/>
              </a:rPr>
              <a:t> (AE)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SLYNTVVTL</a:t>
            </a:r>
            <a:r>
              <a:rPr lang="en-AU" dirty="0">
                <a:effectLst/>
              </a:rPr>
              <a:t> (NAE)</a:t>
            </a:r>
            <a:endParaRPr lang="en-US" sz="1200" b="1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4755A-2990-0045-B789-7D6AF3B5B97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5895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TL10 B7</a:t>
            </a:r>
          </a:p>
          <a:p>
            <a:r>
              <a:rPr lang="en-AU" dirty="0"/>
              <a:t>Upregulated in adapted</a:t>
            </a:r>
          </a:p>
          <a:p>
            <a:endParaRPr lang="en-AU" dirty="0"/>
          </a:p>
          <a:p>
            <a:r>
              <a:rPr lang="en-AU" dirty="0"/>
              <a:t>Understand link between T cell function and TCR specificity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4755A-2990-0045-B789-7D6AF3B5B97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28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6" descr="W:\Emily\Presentation assets\UWAM0289 Presentation pg1.pn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64" t="87895"/>
          <a:stretch/>
        </p:blipFill>
        <p:spPr bwMode="auto">
          <a:xfrm>
            <a:off x="8417860" y="6033248"/>
            <a:ext cx="735536" cy="83090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75488" y="1539208"/>
            <a:ext cx="6472776" cy="1872208"/>
          </a:xfrm>
          <a:prstGeom prst="rect">
            <a:avLst/>
          </a:prstGeom>
        </p:spPr>
        <p:txBody>
          <a:bodyPr tIns="0" bIns="0">
            <a:normAutofit/>
          </a:bodyPr>
          <a:lstStyle>
            <a:lvl1pPr algn="l">
              <a:lnSpc>
                <a:spcPct val="100000"/>
              </a:lnSpc>
              <a:defRPr sz="62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Main heading</a:t>
            </a:r>
            <a:endParaRPr lang="en-AU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75488" y="3455288"/>
            <a:ext cx="6472800" cy="28803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30" b="1" baseline="0">
                <a:solidFill>
                  <a:srgbClr val="DDB10A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Subheading</a:t>
            </a:r>
            <a:endParaRPr lang="en-AU" dirty="0"/>
          </a:p>
        </p:txBody>
      </p:sp>
      <p:sp>
        <p:nvSpPr>
          <p:cNvPr id="25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889235" y="1844824"/>
            <a:ext cx="1896393" cy="2952328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 tIns="0"/>
          <a:lstStyle>
            <a:lvl1pPr marL="0" indent="0">
              <a:lnSpc>
                <a:spcPct val="124000"/>
              </a:lnSpc>
              <a:buNone/>
              <a:defRPr sz="1250" baseline="0">
                <a:solidFill>
                  <a:schemeClr val="bg1"/>
                </a:solidFill>
                <a:latin typeface="UWA" pitchFamily="50" charset="0"/>
              </a:defRPr>
            </a:lvl1pPr>
          </a:lstStyle>
          <a:p>
            <a:pPr lvl="0"/>
            <a:r>
              <a:rPr lang="en-US" dirty="0"/>
              <a:t>  </a:t>
            </a:r>
            <a:endParaRPr lang="en-AU" dirty="0"/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2462944" y="5576400"/>
            <a:ext cx="1897200" cy="792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z="1200" dirty="0"/>
              <a:t>Type information here</a:t>
            </a:r>
            <a:endParaRPr lang="en-AU" dirty="0"/>
          </a:p>
        </p:txBody>
      </p:sp>
      <p:sp>
        <p:nvSpPr>
          <p:cNvPr id="19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4549092" y="5576400"/>
            <a:ext cx="1897200" cy="792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z="1200" dirty="0"/>
              <a:t>Type information here</a:t>
            </a:r>
            <a:endParaRPr lang="en-AU" dirty="0"/>
          </a:p>
        </p:txBody>
      </p:sp>
      <p:sp>
        <p:nvSpPr>
          <p:cNvPr id="20" name="Text Placeholder 6"/>
          <p:cNvSpPr>
            <a:spLocks noGrp="1"/>
          </p:cNvSpPr>
          <p:nvPr>
            <p:ph type="body" sz="quarter" idx="18" hasCustomPrompt="1"/>
          </p:nvPr>
        </p:nvSpPr>
        <p:spPr>
          <a:xfrm>
            <a:off x="6635240" y="5576400"/>
            <a:ext cx="1897200" cy="792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z="1200" dirty="0"/>
              <a:t>Type information here</a:t>
            </a:r>
            <a:endParaRPr lang="en-AU" dirty="0"/>
          </a:p>
        </p:txBody>
      </p:sp>
      <p:sp>
        <p:nvSpPr>
          <p:cNvPr id="21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376796" y="5576400"/>
            <a:ext cx="1897200" cy="792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z="1200" dirty="0"/>
              <a:t>Type information here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27418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1124744"/>
            <a:ext cx="9144000" cy="57332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AU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Autofit/>
          </a:bodyPr>
          <a:lstStyle/>
          <a:p>
            <a:r>
              <a:rPr lang="en-AU" dirty="0"/>
              <a:t>1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68313" y="1412877"/>
            <a:ext cx="8064500" cy="50395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200" baseline="0"/>
            </a:lvl1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67545" y="3284986"/>
            <a:ext cx="8064896" cy="93610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AU" sz="1800" dirty="0"/>
              <a:t>Bullets</a:t>
            </a:r>
          </a:p>
          <a:p>
            <a:pPr lvl="0"/>
            <a:endParaRPr lang="en-AU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68313" y="5300665"/>
            <a:ext cx="8064500" cy="8646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500" b="1" baseline="0"/>
            </a:lvl1pPr>
            <a:lvl2pPr>
              <a:defRPr sz="2500"/>
            </a:lvl2pPr>
            <a:lvl3pPr>
              <a:defRPr sz="2500"/>
            </a:lvl3pPr>
            <a:lvl4pPr>
              <a:defRPr sz="2500"/>
            </a:lvl4pPr>
            <a:lvl5pPr>
              <a:defRPr sz="2500"/>
            </a:lvl5pPr>
          </a:lstStyle>
          <a:p>
            <a:pPr lvl="0"/>
            <a:r>
              <a:rPr lang="en-AU" dirty="0"/>
              <a:t>Feature text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6" hasCustomPrompt="1"/>
          </p:nvPr>
        </p:nvSpPr>
        <p:spPr>
          <a:xfrm>
            <a:off x="467842" y="476327"/>
            <a:ext cx="6048375" cy="5764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500" b="1" baseline="0">
                <a:solidFill>
                  <a:srgbClr val="27348B"/>
                </a:solidFill>
              </a:defRPr>
            </a:lvl1pPr>
          </a:lstStyle>
          <a:p>
            <a:pPr lvl="0"/>
            <a:r>
              <a:rPr lang="en-AU" dirty="0"/>
              <a:t>Cover title (optional)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468313" y="1989138"/>
            <a:ext cx="8064500" cy="359742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>
              <a:buNone/>
              <a:defRPr sz="1800" b="1" baseline="0"/>
            </a:lvl1pPr>
          </a:lstStyle>
          <a:p>
            <a:pPr lvl="0"/>
            <a:r>
              <a:rPr lang="en-AU" b="1" dirty="0"/>
              <a:t>Body text bold</a:t>
            </a:r>
            <a:endParaRPr lang="en-AU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8" hasCustomPrompt="1"/>
          </p:nvPr>
        </p:nvSpPr>
        <p:spPr>
          <a:xfrm>
            <a:off x="467545" y="2348880"/>
            <a:ext cx="8064500" cy="86409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Body text</a:t>
            </a:r>
            <a:endParaRPr lang="en-AU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9" hasCustomPrompt="1"/>
          </p:nvPr>
        </p:nvSpPr>
        <p:spPr>
          <a:xfrm>
            <a:off x="468313" y="4292600"/>
            <a:ext cx="8064500" cy="3605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 b="1" baseline="0"/>
            </a:lvl1pPr>
          </a:lstStyle>
          <a:p>
            <a:pPr lvl="0"/>
            <a:r>
              <a:rPr lang="en-US" dirty="0"/>
              <a:t>Small body text bold</a:t>
            </a:r>
            <a:endParaRPr lang="en-AU" dirty="0"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20" hasCustomPrompt="1"/>
          </p:nvPr>
        </p:nvSpPr>
        <p:spPr>
          <a:xfrm>
            <a:off x="467545" y="4653136"/>
            <a:ext cx="8064500" cy="5040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 baseline="0"/>
            </a:lvl1pPr>
          </a:lstStyle>
          <a:p>
            <a:pPr lvl="0"/>
            <a:r>
              <a:rPr lang="en-AU" dirty="0"/>
              <a:t>Small body text</a:t>
            </a:r>
          </a:p>
        </p:txBody>
      </p:sp>
    </p:spTree>
    <p:extLst>
      <p:ext uri="{BB962C8B-B14F-4D97-AF65-F5344CB8AC3E}">
        <p14:creationId xmlns:p14="http://schemas.microsoft.com/office/powerpoint/2010/main" val="2292902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4214" y="109538"/>
            <a:ext cx="7126287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A948D2-B800-0048-B7EB-2A457186415B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69280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65"/>
            <a:ext cx="2057400" cy="365125"/>
          </a:xfrm>
          <a:prstGeom prst="rect">
            <a:avLst/>
          </a:prstGeom>
        </p:spPr>
        <p:txBody>
          <a:bodyPr/>
          <a:lstStyle/>
          <a:p>
            <a:fld id="{7F06BF76-C2E7-42E9-BD2F-785C1A2AD326}" type="datetimeFigureOut">
              <a:rPr lang="en-AU" smtClean="0"/>
              <a:t>1/10/2019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65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D479C-DD72-4D68-A20A-374A5ED9148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71070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335"/>
            <a:ext cx="8229600" cy="111354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7200" y="6356366"/>
            <a:ext cx="82296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98685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9396" y="0"/>
            <a:ext cx="9153396" cy="11247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2051" name="Picture 3" descr="W:\Emily\Presentation assets\UWAM0289 Presentation pg3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13" y="2"/>
            <a:ext cx="9162000" cy="687060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Source Sans Pro" panose="020B0503030403020204" pitchFamily="34" charset="0"/>
              </a:defRPr>
            </a:lvl1pPr>
          </a:lstStyle>
          <a:p>
            <a:r>
              <a:rPr lang="en-AU"/>
              <a:t>1</a:t>
            </a:r>
            <a:endParaRPr lang="en-AU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58900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3" r:id="rId3"/>
    <p:sldLayoutId id="2147483654" r:id="rId4"/>
    <p:sldLayoutId id="2147483655" r:id="rId5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wmf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image" Target="../media/image13.png"/><Relationship Id="rId7" Type="http://schemas.microsoft.com/office/2007/relationships/hdphoto" Target="../media/hdphoto3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microsoft.com/office/2007/relationships/hdphoto" Target="../media/hdphoto2.wdp"/><Relationship Id="rId5" Type="http://schemas.microsoft.com/office/2007/relationships/hdphoto" Target="../media/hdphoto1.wdp"/><Relationship Id="rId4" Type="http://schemas.openxmlformats.org/officeDocument/2006/relationships/image" Target="../media/image14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8.png"/><Relationship Id="rId7" Type="http://schemas.openxmlformats.org/officeDocument/2006/relationships/image" Target="../media/image2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tiff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iff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tiff"/><Relationship Id="rId5" Type="http://schemas.openxmlformats.org/officeDocument/2006/relationships/image" Target="../media/image20.png"/><Relationship Id="rId4" Type="http://schemas.openxmlformats.org/officeDocument/2006/relationships/image" Target="../media/image24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539552" y="1772816"/>
            <a:ext cx="8352927" cy="1296144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/>
              <a:t>Effect of Pathogen Adaptation on Human T Cell Function and T Cell Receptor Diversity</a:t>
            </a:r>
            <a:br>
              <a:rPr lang="en-US" sz="3200" b="1" dirty="0"/>
            </a:br>
            <a:br>
              <a:rPr lang="en-US" sz="3200" b="1" dirty="0"/>
            </a:br>
            <a:endParaRPr lang="en-US" sz="3600" b="1" dirty="0">
              <a:effectLst/>
            </a:endParaRPr>
          </a:p>
        </p:txBody>
      </p:sp>
      <p:sp>
        <p:nvSpPr>
          <p:cNvPr id="31" name="Subtitle 30"/>
          <p:cNvSpPr>
            <a:spLocks noGrp="1"/>
          </p:cNvSpPr>
          <p:nvPr>
            <p:ph type="subTitle" idx="1"/>
          </p:nvPr>
        </p:nvSpPr>
        <p:spPr>
          <a:xfrm>
            <a:off x="1763689" y="3671312"/>
            <a:ext cx="6120680" cy="3070056"/>
          </a:xfrm>
        </p:spPr>
        <p:txBody>
          <a:bodyPr>
            <a:normAutofit lnSpcReduction="10000"/>
          </a:bodyPr>
          <a:lstStyle/>
          <a:p>
            <a:pPr algn="ctr"/>
            <a:endParaRPr lang="en-AU" sz="2400" dirty="0">
              <a:solidFill>
                <a:srgbClr val="FFFF00"/>
              </a:solidFill>
            </a:endParaRPr>
          </a:p>
          <a:p>
            <a:pPr algn="ctr"/>
            <a:r>
              <a:rPr lang="en-AU" sz="2400" dirty="0">
                <a:solidFill>
                  <a:srgbClr val="FFFF00"/>
                </a:solidFill>
              </a:rPr>
              <a:t>Silvana Gaudieri</a:t>
            </a:r>
          </a:p>
          <a:p>
            <a:pPr algn="ctr"/>
            <a:r>
              <a:rPr lang="en-AU" sz="1800" dirty="0">
                <a:solidFill>
                  <a:srgbClr val="FFFF00"/>
                </a:solidFill>
              </a:rPr>
              <a:t>School of Human Sciences, UWA</a:t>
            </a:r>
          </a:p>
          <a:p>
            <a:pPr algn="ctr"/>
            <a:endParaRPr lang="en-AU" sz="2400" dirty="0">
              <a:solidFill>
                <a:srgbClr val="FFFF00"/>
              </a:solidFill>
            </a:endParaRPr>
          </a:p>
          <a:p>
            <a:pPr algn="ctr"/>
            <a:r>
              <a:rPr lang="en-AU" sz="1800" dirty="0">
                <a:solidFill>
                  <a:srgbClr val="FFFF00"/>
                </a:solidFill>
              </a:rPr>
              <a:t>Division of Infectious Diseases, Department of Medicine, Vanderbilt University Medical </a:t>
            </a:r>
            <a:r>
              <a:rPr lang="en-AU" sz="1800" dirty="0" err="1">
                <a:solidFill>
                  <a:srgbClr val="FFFF00"/>
                </a:solidFill>
              </a:rPr>
              <a:t>Center</a:t>
            </a:r>
            <a:endParaRPr lang="en-AU" sz="1800" dirty="0">
              <a:solidFill>
                <a:srgbClr val="FFFF00"/>
              </a:solidFill>
            </a:endParaRPr>
          </a:p>
          <a:p>
            <a:pPr algn="ctr"/>
            <a:endParaRPr lang="en-AU" sz="1800" dirty="0">
              <a:solidFill>
                <a:srgbClr val="FFFF00"/>
              </a:solidFill>
            </a:endParaRPr>
          </a:p>
          <a:p>
            <a:pPr algn="ctr"/>
            <a:r>
              <a:rPr lang="en-AU" sz="1800" dirty="0">
                <a:solidFill>
                  <a:srgbClr val="FFFF00"/>
                </a:solidFill>
              </a:rPr>
              <a:t>Institute for Immunology and Infectious Diseases, Murdoch University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7" y="122632"/>
            <a:ext cx="1584176" cy="85809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5" y="30667"/>
            <a:ext cx="665146" cy="100404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123728" y="1988840"/>
            <a:ext cx="53170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FFFF"/>
                </a:solidFill>
              </a:rPr>
              <a:t>HIV – a sneaky virus!</a:t>
            </a: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3" name="Multiply 2"/>
          <p:cNvSpPr/>
          <p:nvPr/>
        </p:nvSpPr>
        <p:spPr>
          <a:xfrm>
            <a:off x="3347864" y="1412776"/>
            <a:ext cx="2736304" cy="2088232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385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2" grpId="0"/>
      <p:bldP spid="3" grpId="0" animBg="1"/>
      <p:bldP spid="3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732240" y="188640"/>
            <a:ext cx="1944216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95536" y="116632"/>
            <a:ext cx="8424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AU" b="1" dirty="0" err="1"/>
              <a:t>Transcriptome</a:t>
            </a:r>
            <a:r>
              <a:rPr lang="en-AU" b="1" dirty="0"/>
              <a:t> of T cells responding to adapted peptide may reflect less effective phenotype </a:t>
            </a:r>
            <a:endParaRPr lang="en-US" i="1" dirty="0"/>
          </a:p>
        </p:txBody>
      </p:sp>
      <p:grpSp>
        <p:nvGrpSpPr>
          <p:cNvPr id="11" name="Group 10"/>
          <p:cNvGrpSpPr/>
          <p:nvPr/>
        </p:nvGrpSpPr>
        <p:grpSpPr>
          <a:xfrm>
            <a:off x="107504" y="1412776"/>
            <a:ext cx="5201096" cy="4608512"/>
            <a:chOff x="107504" y="1412776"/>
            <a:chExt cx="5201096" cy="4608512"/>
          </a:xfrm>
        </p:grpSpPr>
        <p:pic>
          <p:nvPicPr>
            <p:cNvPr id="5" name="Picture 4" descr="A picture containing tree, wall, map, white&#10;&#10;Description automatically generated">
              <a:extLst>
                <a:ext uri="{FF2B5EF4-FFF2-40B4-BE49-F238E27FC236}">
                  <a16:creationId xmlns:a16="http://schemas.microsoft.com/office/drawing/2014/main" id="{3DF2FF74-2D68-497E-A8BB-EC47B78AFF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t="32311" r="43121"/>
            <a:stretch/>
          </p:blipFill>
          <p:spPr>
            <a:xfrm>
              <a:off x="107504" y="1663898"/>
              <a:ext cx="5201096" cy="4285382"/>
            </a:xfrm>
            <a:prstGeom prst="rect">
              <a:avLst/>
            </a:prstGeom>
          </p:spPr>
        </p:pic>
        <p:sp>
          <p:nvSpPr>
            <p:cNvPr id="29" name="Rectangle 28"/>
            <p:cNvSpPr/>
            <p:nvPr/>
          </p:nvSpPr>
          <p:spPr>
            <a:xfrm>
              <a:off x="3995936" y="1628800"/>
              <a:ext cx="1296144" cy="4392488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179512" y="1412776"/>
              <a:ext cx="4248472" cy="4464496"/>
              <a:chOff x="179512" y="1412776"/>
              <a:chExt cx="4248472" cy="4464496"/>
            </a:xfrm>
          </p:grpSpPr>
          <p:pic>
            <p:nvPicPr>
              <p:cNvPr id="6" name="Picture 5" descr="A picture containing tree, wall, map, white&#10;&#10;Description automatically generated">
                <a:extLst>
                  <a:ext uri="{FF2B5EF4-FFF2-40B4-BE49-F238E27FC236}">
                    <a16:creationId xmlns:a16="http://schemas.microsoft.com/office/drawing/2014/main" id="{3DF2FF74-2D68-497E-A8BB-EC47B78AFFB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2212" r="11834" b="67477"/>
              <a:stretch/>
            </p:blipFill>
            <p:spPr>
              <a:xfrm>
                <a:off x="179512" y="1663898"/>
                <a:ext cx="2373188" cy="2059012"/>
              </a:xfrm>
              <a:prstGeom prst="rect">
                <a:avLst/>
              </a:prstGeom>
            </p:spPr>
          </p:pic>
          <p:sp>
            <p:nvSpPr>
              <p:cNvPr id="27" name="Rectangle 26"/>
              <p:cNvSpPr/>
              <p:nvPr/>
            </p:nvSpPr>
            <p:spPr>
              <a:xfrm>
                <a:off x="2483768" y="1628800"/>
                <a:ext cx="576064" cy="4248472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3995936" y="3861048"/>
                <a:ext cx="432048" cy="1944216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1187624" y="1412776"/>
                <a:ext cx="1440160" cy="4464496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1187624" y="3861048"/>
                <a:ext cx="432048" cy="1944216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37" name="Picture 36" descr="A screenshot of a cell phone&#10;&#10;Description automatically generated">
            <a:extLst>
              <a:ext uri="{FF2B5EF4-FFF2-40B4-BE49-F238E27FC236}">
                <a16:creationId xmlns:a16="http://schemas.microsoft.com/office/drawing/2014/main" id="{C51BE706-3ABA-4748-B3E3-57929564A4D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41" t="46489" b="41440"/>
          <a:stretch/>
        </p:blipFill>
        <p:spPr>
          <a:xfrm>
            <a:off x="1691680" y="2708920"/>
            <a:ext cx="1180990" cy="80984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940AB64-E959-4A40-A499-9F4B75F119F0}"/>
              </a:ext>
            </a:extLst>
          </p:cNvPr>
          <p:cNvSpPr txBox="1"/>
          <p:nvPr/>
        </p:nvSpPr>
        <p:spPr>
          <a:xfrm>
            <a:off x="4499992" y="1772816"/>
            <a:ext cx="4392488" cy="40318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A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600" dirty="0"/>
              <a:t>EOMES – transcription factor associated with T cell exhaustion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600" dirty="0"/>
              <a:t>MAP3K15 – essential role in apoptotic cell death triggered by cellular stresses.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1600" dirty="0"/>
          </a:p>
          <a:p>
            <a:endParaRPr lang="en-A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600" dirty="0"/>
              <a:t>TIAM1 – role in cell invasion, metastasis and carcinogenesis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600" dirty="0"/>
              <a:t>CSMD1 – reduction increases the ability to divide, migrate and invade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1520" y="1268760"/>
            <a:ext cx="1018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EOMES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915816" y="1268760"/>
            <a:ext cx="12239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MAP3K15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79512" y="5877272"/>
            <a:ext cx="864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TIAM1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059832" y="5877272"/>
            <a:ext cx="9926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CSMD1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17610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4" y="188640"/>
            <a:ext cx="8784976" cy="778098"/>
          </a:xfrm>
          <a:solidFill>
            <a:srgbClr val="FFFFFF"/>
          </a:solidFill>
        </p:spPr>
        <p:txBody>
          <a:bodyPr/>
          <a:lstStyle/>
          <a:p>
            <a:pPr eaLnBrk="1" hangingPunct="1">
              <a:defRPr/>
            </a:pPr>
            <a:r>
              <a:rPr lang="en-US" sz="2800" b="1" dirty="0">
                <a:solidFill>
                  <a:srgbClr val="002D5B"/>
                </a:solidFill>
                <a:latin typeface="Arial" charset="0"/>
                <a:cs typeface="+mj-cs"/>
              </a:rPr>
              <a:t>Summary and Implications for </a:t>
            </a:r>
            <a:r>
              <a:rPr lang="en-US" sz="2800" b="1" dirty="0" err="1">
                <a:solidFill>
                  <a:srgbClr val="002D5B"/>
                </a:solidFill>
                <a:latin typeface="Arial" charset="0"/>
                <a:cs typeface="+mj-cs"/>
              </a:rPr>
              <a:t>Immunogen</a:t>
            </a:r>
            <a:r>
              <a:rPr lang="en-US" sz="2800" b="1" dirty="0">
                <a:solidFill>
                  <a:srgbClr val="002D5B"/>
                </a:solidFill>
                <a:latin typeface="Arial" charset="0"/>
                <a:cs typeface="+mj-cs"/>
              </a:rPr>
              <a:t> Design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8919" y="1412776"/>
            <a:ext cx="8828087" cy="5328592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buFont typeface="Arial"/>
              <a:buChar char="•"/>
              <a:defRPr/>
            </a:pPr>
            <a:r>
              <a:rPr lang="en-US" sz="2000" b="1" dirty="0">
                <a:latin typeface="Arial" charset="0"/>
                <a:cs typeface="+mn-cs"/>
              </a:rPr>
              <a:t>Evidence for different mechanisms of viral adaptation based on single amino acid change – beyond loss of antigen recognition</a:t>
            </a:r>
            <a:endParaRPr lang="en-US" b="1" dirty="0">
              <a:latin typeface="Arial" charset="0"/>
            </a:endParaRPr>
          </a:p>
          <a:p>
            <a:pPr lvl="1">
              <a:lnSpc>
                <a:spcPct val="90000"/>
              </a:lnSpc>
              <a:buFont typeface="Courier New"/>
              <a:buChar char="o"/>
              <a:defRPr/>
            </a:pPr>
            <a:r>
              <a:rPr lang="en-US" sz="1800" dirty="0">
                <a:latin typeface="Arial" charset="0"/>
              </a:rPr>
              <a:t>But no evidence to date to suggest restricted TCR repertoire</a:t>
            </a:r>
          </a:p>
          <a:p>
            <a:pPr marL="457200" lvl="1" indent="0">
              <a:lnSpc>
                <a:spcPct val="90000"/>
              </a:lnSpc>
              <a:buNone/>
              <a:defRPr/>
            </a:pPr>
            <a:endParaRPr lang="en-US" sz="1800" dirty="0">
              <a:latin typeface="Arial" charset="0"/>
            </a:endParaRPr>
          </a:p>
          <a:p>
            <a:pPr>
              <a:lnSpc>
                <a:spcPct val="90000"/>
              </a:lnSpc>
              <a:buFont typeface="Arial"/>
              <a:buChar char="•"/>
              <a:defRPr/>
            </a:pPr>
            <a:r>
              <a:rPr lang="en-US" sz="2000" b="1" dirty="0">
                <a:latin typeface="Arial" charset="0"/>
              </a:rPr>
              <a:t>Common dominant TCRs reactive to non-adapted and adapted form</a:t>
            </a:r>
          </a:p>
          <a:p>
            <a:pPr lvl="1">
              <a:lnSpc>
                <a:spcPct val="90000"/>
              </a:lnSpc>
              <a:buFont typeface="Courier New"/>
              <a:buChar char="o"/>
              <a:defRPr/>
            </a:pPr>
            <a:r>
              <a:rPr lang="en-US" sz="1800" dirty="0">
                <a:latin typeface="Arial" charset="0"/>
              </a:rPr>
              <a:t>TCR-peptide-HLA affinity differences</a:t>
            </a:r>
          </a:p>
          <a:p>
            <a:pPr lvl="1">
              <a:lnSpc>
                <a:spcPct val="90000"/>
              </a:lnSpc>
              <a:buFont typeface="Courier New"/>
              <a:buChar char="o"/>
              <a:defRPr/>
            </a:pPr>
            <a:r>
              <a:rPr lang="en-US" sz="1800" dirty="0">
                <a:latin typeface="Arial" charset="0"/>
              </a:rPr>
              <a:t>Differences in </a:t>
            </a:r>
            <a:r>
              <a:rPr lang="en-US" sz="1800" dirty="0" err="1">
                <a:latin typeface="Arial" charset="0"/>
              </a:rPr>
              <a:t>transcriptome</a:t>
            </a:r>
            <a:r>
              <a:rPr lang="en-US" sz="1800" dirty="0">
                <a:latin typeface="Arial" charset="0"/>
              </a:rPr>
              <a:t> of reactive T cells to the different forms</a:t>
            </a:r>
          </a:p>
          <a:p>
            <a:pPr lvl="2">
              <a:lnSpc>
                <a:spcPct val="90000"/>
              </a:lnSpc>
              <a:buFont typeface="Wingdings" charset="2"/>
              <a:buChar char="²"/>
              <a:defRPr/>
            </a:pPr>
            <a:r>
              <a:rPr lang="en-US" sz="1800" dirty="0">
                <a:latin typeface="Arial" charset="0"/>
              </a:rPr>
              <a:t>Dependent on autologous virus</a:t>
            </a:r>
          </a:p>
          <a:p>
            <a:pPr marL="0" indent="0">
              <a:lnSpc>
                <a:spcPct val="90000"/>
              </a:lnSpc>
              <a:buNone/>
              <a:defRPr/>
            </a:pPr>
            <a:endParaRPr lang="en-US" sz="2000" b="1" dirty="0">
              <a:latin typeface="Arial" charset="0"/>
            </a:endParaRPr>
          </a:p>
          <a:p>
            <a:pPr>
              <a:lnSpc>
                <a:spcPct val="90000"/>
              </a:lnSpc>
              <a:buFont typeface="Arial"/>
              <a:buChar char="•"/>
              <a:defRPr/>
            </a:pPr>
            <a:r>
              <a:rPr lang="en-US" sz="2000" b="1" dirty="0">
                <a:latin typeface="Arial" charset="0"/>
              </a:rPr>
              <a:t>Epitopes that illicit ineffective responses may need to be proactively excluded</a:t>
            </a:r>
          </a:p>
          <a:p>
            <a:pPr lvl="1">
              <a:lnSpc>
                <a:spcPct val="90000"/>
              </a:lnSpc>
              <a:buFont typeface="Arial"/>
              <a:buChar char="•"/>
              <a:defRPr/>
            </a:pPr>
            <a:r>
              <a:rPr lang="en-US" sz="1800" dirty="0">
                <a:latin typeface="Arial" charset="0"/>
                <a:cs typeface="+mn-cs"/>
              </a:rPr>
              <a:t>Particularly need to identify those epitopes in which adaptation is part of circulating virus and elicit ineffective responses</a:t>
            </a: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endParaRPr lang="en-US" sz="2000" dirty="0">
              <a:latin typeface="Arial" charset="0"/>
              <a:cs typeface="+mn-cs"/>
            </a:endParaRPr>
          </a:p>
          <a:p>
            <a:pPr marL="0" indent="0" algn="ctr" eaLnBrk="1" hangingPunct="1">
              <a:lnSpc>
                <a:spcPct val="90000"/>
              </a:lnSpc>
              <a:buNone/>
              <a:defRPr/>
            </a:pPr>
            <a:r>
              <a:rPr lang="en-US" sz="2000" b="1" dirty="0">
                <a:solidFill>
                  <a:srgbClr val="FF0000"/>
                </a:solidFill>
                <a:latin typeface="Arial" charset="0"/>
              </a:rPr>
              <a:t>HIV is a really sneaky virus – different mechanisms of adaptation make it difficult to destroy with our immune system </a:t>
            </a:r>
          </a:p>
        </p:txBody>
      </p:sp>
    </p:spTree>
    <p:extLst>
      <p:ext uri="{BB962C8B-B14F-4D97-AF65-F5344CB8AC3E}">
        <p14:creationId xmlns:p14="http://schemas.microsoft.com/office/powerpoint/2010/main" val="2418891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179512" y="260301"/>
            <a:ext cx="5688335" cy="576411"/>
          </a:xfrm>
          <a:solidFill>
            <a:srgbClr val="FFFFFF"/>
          </a:solidFill>
        </p:spPr>
        <p:txBody>
          <a:bodyPr/>
          <a:lstStyle/>
          <a:p>
            <a:r>
              <a:rPr lang="en-US" sz="3600" dirty="0"/>
              <a:t>Acknowledgements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16632"/>
            <a:ext cx="1301271" cy="72008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9514" y="1124744"/>
            <a:ext cx="4896544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400" b="1" dirty="0"/>
          </a:p>
          <a:p>
            <a:r>
              <a:rPr lang="en-US" sz="1400" b="1" i="1" dirty="0"/>
              <a:t>IIID Murdoch, Western Australia </a:t>
            </a:r>
            <a:endParaRPr lang="en-US" sz="1400" i="1" dirty="0"/>
          </a:p>
          <a:p>
            <a:r>
              <a:rPr lang="en-US" sz="1400" dirty="0"/>
              <a:t>Simon </a:t>
            </a:r>
            <a:r>
              <a:rPr lang="en-US" sz="1400" dirty="0" err="1"/>
              <a:t>Mallal</a:t>
            </a:r>
            <a:r>
              <a:rPr lang="en-US" sz="1400" dirty="0"/>
              <a:t>	Mina John</a:t>
            </a:r>
          </a:p>
          <a:p>
            <a:r>
              <a:rPr lang="en-US" sz="1400" dirty="0"/>
              <a:t>Jennifer </a:t>
            </a:r>
            <a:r>
              <a:rPr lang="en-US" sz="1400" dirty="0" err="1"/>
              <a:t>Currenti</a:t>
            </a:r>
            <a:r>
              <a:rPr lang="en-US" sz="1400" dirty="0"/>
              <a:t>* </a:t>
            </a:r>
            <a:r>
              <a:rPr lang="en-US" sz="1400" b="1" dirty="0"/>
              <a:t>	</a:t>
            </a:r>
            <a:r>
              <a:rPr lang="en-US" sz="1400" dirty="0" err="1"/>
              <a:t>Abha</a:t>
            </a:r>
            <a:r>
              <a:rPr lang="en-US" sz="1400" dirty="0"/>
              <a:t> Chopra		</a:t>
            </a:r>
          </a:p>
          <a:p>
            <a:r>
              <a:rPr lang="en-US" sz="1400" dirty="0"/>
              <a:t>Ian James		Shay Leary	</a:t>
            </a:r>
          </a:p>
          <a:p>
            <a:r>
              <a:rPr lang="en-US" sz="1400" dirty="0"/>
              <a:t>Linda </a:t>
            </a:r>
            <a:r>
              <a:rPr lang="en-US" sz="1400" dirty="0" err="1"/>
              <a:t>Choo</a:t>
            </a:r>
            <a:r>
              <a:rPr lang="en-US" sz="1400" dirty="0"/>
              <a:t>		</a:t>
            </a:r>
            <a:r>
              <a:rPr lang="en-US" sz="1400" dirty="0" err="1"/>
              <a:t>Bethy</a:t>
            </a:r>
            <a:r>
              <a:rPr lang="en-US" sz="1400" dirty="0"/>
              <a:t> McKinnon</a:t>
            </a:r>
          </a:p>
          <a:p>
            <a:r>
              <a:rPr lang="en-US" sz="1400" dirty="0">
                <a:solidFill>
                  <a:srgbClr val="000000"/>
                </a:solidFill>
              </a:rPr>
              <a:t>Eric </a:t>
            </a:r>
            <a:r>
              <a:rPr lang="en-US" sz="1400" dirty="0" err="1">
                <a:solidFill>
                  <a:srgbClr val="000000"/>
                </a:solidFill>
              </a:rPr>
              <a:t>Alves</a:t>
            </a:r>
            <a:r>
              <a:rPr lang="en-US" sz="1400" dirty="0">
                <a:solidFill>
                  <a:srgbClr val="000000"/>
                </a:solidFill>
              </a:rPr>
              <a:t>*</a:t>
            </a:r>
            <a:r>
              <a:rPr lang="en-US" sz="1400" dirty="0"/>
              <a:t>		</a:t>
            </a:r>
            <a:r>
              <a:rPr lang="en-US" sz="1400" dirty="0" err="1"/>
              <a:t>Pooja</a:t>
            </a:r>
            <a:r>
              <a:rPr lang="en-US" sz="1400" dirty="0"/>
              <a:t> </a:t>
            </a:r>
            <a:r>
              <a:rPr lang="en-US" sz="1400" dirty="0" err="1"/>
              <a:t>Deshpande</a:t>
            </a:r>
            <a:r>
              <a:rPr lang="en-US" sz="1400" dirty="0"/>
              <a:t>*</a:t>
            </a:r>
          </a:p>
          <a:p>
            <a:r>
              <a:rPr lang="en-US" sz="1400" dirty="0"/>
              <a:t>Michaela Lucas*	Ramesh Ram</a:t>
            </a:r>
          </a:p>
          <a:p>
            <a:r>
              <a:rPr lang="en-US" sz="1400" dirty="0"/>
              <a:t>Becker Law*	</a:t>
            </a:r>
          </a:p>
          <a:p>
            <a:endParaRPr lang="en-US" sz="1400" dirty="0"/>
          </a:p>
          <a:p>
            <a:r>
              <a:rPr lang="en-US" sz="1400" b="1" i="1" dirty="0"/>
              <a:t>VUMC, USA</a:t>
            </a:r>
          </a:p>
          <a:p>
            <a:r>
              <a:rPr lang="en-US" sz="1400" dirty="0"/>
              <a:t>Spyros </a:t>
            </a:r>
            <a:r>
              <a:rPr lang="en-US" sz="1400" dirty="0" err="1"/>
              <a:t>Kalams</a:t>
            </a:r>
            <a:r>
              <a:rPr lang="en-US" sz="1400" dirty="0"/>
              <a:t>	Mark </a:t>
            </a:r>
            <a:r>
              <a:rPr lang="en-US" sz="1400" dirty="0" err="1"/>
              <a:t>Pilkinton</a:t>
            </a:r>
            <a:endParaRPr lang="en-US" sz="1400" dirty="0"/>
          </a:p>
          <a:p>
            <a:r>
              <a:rPr lang="en-US" sz="1400" dirty="0"/>
              <a:t>Louise Barrett	Rama </a:t>
            </a:r>
            <a:r>
              <a:rPr lang="en-US" sz="1400" dirty="0" err="1"/>
              <a:t>Gangula</a:t>
            </a:r>
            <a:endParaRPr lang="en-US" sz="1400" dirty="0"/>
          </a:p>
          <a:p>
            <a:r>
              <a:rPr lang="en-US" sz="1400" dirty="0"/>
              <a:t>Wyatt McDonnell	Cindy Hager	</a:t>
            </a:r>
          </a:p>
          <a:p>
            <a:r>
              <a:rPr lang="en-US" sz="1400" dirty="0"/>
              <a:t>Rita Smith		Joseph Conrad</a:t>
            </a:r>
          </a:p>
          <a:p>
            <a:endParaRPr lang="en-US" sz="1400" b="1" dirty="0"/>
          </a:p>
          <a:p>
            <a:r>
              <a:rPr lang="en-AU" sz="1400" b="1" i="1" dirty="0"/>
              <a:t>GHESKIO Centre, </a:t>
            </a:r>
            <a:r>
              <a:rPr lang="en-AU" sz="1400" b="1" i="1" dirty="0" err="1"/>
              <a:t>Port-au-prince</a:t>
            </a:r>
            <a:r>
              <a:rPr lang="en-AU" sz="1400" b="1" i="1" dirty="0"/>
              <a:t>, Haiti</a:t>
            </a:r>
          </a:p>
          <a:p>
            <a:r>
              <a:rPr lang="en-AU" sz="1400" b="1" dirty="0"/>
              <a:t>Francine Noel</a:t>
            </a:r>
            <a:endParaRPr lang="en-US" sz="1400" b="1" dirty="0"/>
          </a:p>
          <a:p>
            <a:endParaRPr lang="en-US" sz="1400" dirty="0"/>
          </a:p>
          <a:p>
            <a:r>
              <a:rPr lang="en-US" sz="1400" dirty="0"/>
              <a:t>* UWA</a:t>
            </a:r>
          </a:p>
          <a:p>
            <a:endParaRPr lang="en-US" sz="1400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5896" y="5104538"/>
            <a:ext cx="905069" cy="174187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644008" y="6237312"/>
            <a:ext cx="3044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Patients and support staff</a:t>
            </a:r>
          </a:p>
        </p:txBody>
      </p:sp>
      <p:pic>
        <p:nvPicPr>
          <p:cNvPr id="9" name="Picture 8" descr="nih-logo-color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517232"/>
            <a:ext cx="2865015" cy="440772"/>
          </a:xfrm>
          <a:prstGeom prst="rect">
            <a:avLst/>
          </a:prstGeom>
        </p:spPr>
      </p:pic>
      <p:pic>
        <p:nvPicPr>
          <p:cNvPr id="10" name="Picture 9" descr="nhmrc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93296"/>
            <a:ext cx="2419470" cy="576064"/>
          </a:xfrm>
          <a:prstGeom prst="rect">
            <a:avLst/>
          </a:prstGeom>
        </p:spPr>
      </p:pic>
      <p:pic>
        <p:nvPicPr>
          <p:cNvPr id="12" name="Picture 11" descr="CFAR website size.jpg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72" b="26805"/>
          <a:stretch/>
        </p:blipFill>
        <p:spPr>
          <a:xfrm>
            <a:off x="4716016" y="5301208"/>
            <a:ext cx="2898209" cy="864096"/>
          </a:xfrm>
          <a:prstGeom prst="rect">
            <a:avLst/>
          </a:prstGeom>
        </p:spPr>
      </p:pic>
      <p:pic>
        <p:nvPicPr>
          <p:cNvPr id="4" name="Picture 3" descr="silvana group.jpg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79" t="30176" r="15370"/>
          <a:stretch/>
        </p:blipFill>
        <p:spPr>
          <a:xfrm>
            <a:off x="3781734" y="1268761"/>
            <a:ext cx="5038738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824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DEA7CEFA-80AD-4C5A-B77C-F7A2DD3B92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2034447"/>
            <a:ext cx="6408712" cy="4058850"/>
          </a:xfrm>
          <a:prstGeom prst="rect">
            <a:avLst/>
          </a:prstGeom>
        </p:spPr>
      </p:pic>
      <p:sp>
        <p:nvSpPr>
          <p:cNvPr id="22" name="Title 1">
            <a:extLst>
              <a:ext uri="{FF2B5EF4-FFF2-40B4-BE49-F238E27FC236}">
                <a16:creationId xmlns:a16="http://schemas.microsoft.com/office/drawing/2014/main" id="{1D541912-3B85-4689-B183-A38FF8023DD8}"/>
              </a:ext>
            </a:extLst>
          </p:cNvPr>
          <p:cNvSpPr txBox="1">
            <a:spLocks/>
          </p:cNvSpPr>
          <p:nvPr/>
        </p:nvSpPr>
        <p:spPr>
          <a:xfrm>
            <a:off x="0" y="188640"/>
            <a:ext cx="9144000" cy="126876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2400" b="1" dirty="0"/>
              <a:t>HIV is highly prevalent worldwide and genetically diverse</a:t>
            </a:r>
          </a:p>
          <a:p>
            <a:endParaRPr lang="en-AU" sz="2000" dirty="0"/>
          </a:p>
          <a:p>
            <a:r>
              <a:rPr lang="en-AU" sz="2000" dirty="0"/>
              <a:t>Diversity is, in part, due to selection pressure from the host’s anti-HIV immune response and is an impediment to vaccine design</a:t>
            </a:r>
            <a:endParaRPr lang="en-US" sz="2000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5862EC88-E6EF-4B33-A00C-103C82F5A4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6480" y="2780931"/>
            <a:ext cx="2286000" cy="2066925"/>
          </a:xfrm>
          <a:prstGeom prst="rect">
            <a:avLst/>
          </a:prstGeom>
        </p:spPr>
      </p:pic>
      <p:sp>
        <p:nvSpPr>
          <p:cNvPr id="24" name="TextBox 14">
            <a:extLst>
              <a:ext uri="{FF2B5EF4-FFF2-40B4-BE49-F238E27FC236}">
                <a16:creationId xmlns:a16="http://schemas.microsoft.com/office/drawing/2014/main" id="{1A07506A-2271-4646-ABEF-D1DB399C8A56}"/>
              </a:ext>
            </a:extLst>
          </p:cNvPr>
          <p:cNvSpPr txBox="1"/>
          <p:nvPr/>
        </p:nvSpPr>
        <p:spPr>
          <a:xfrm>
            <a:off x="6691498" y="2247269"/>
            <a:ext cx="20569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2400" b="1" dirty="0"/>
              <a:t>HIV diversity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7647384" y="6364560"/>
            <a:ext cx="381000" cy="304800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pic>
        <p:nvPicPr>
          <p:cNvPr id="7" name="Picture 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591" y="6495256"/>
            <a:ext cx="212725" cy="10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8" name="Rectangle 19"/>
          <p:cNvSpPr>
            <a:spLocks noChangeArrowheads="1"/>
          </p:cNvSpPr>
          <p:nvPr/>
        </p:nvSpPr>
        <p:spPr bwMode="auto">
          <a:xfrm>
            <a:off x="6807341" y="5517232"/>
            <a:ext cx="230477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b="1" dirty="0">
                <a:cs typeface="Arial" charset="0"/>
              </a:rPr>
              <a:t>1996 global</a:t>
            </a:r>
          </a:p>
          <a:p>
            <a:pPr algn="ctr">
              <a:defRPr/>
            </a:pPr>
            <a:r>
              <a:rPr lang="en-US" sz="2000" b="1" dirty="0">
                <a:cs typeface="Arial" charset="0"/>
              </a:rPr>
              <a:t>H3N2 viruses </a:t>
            </a:r>
          </a:p>
        </p:txBody>
      </p:sp>
    </p:spTree>
    <p:extLst>
      <p:ext uri="{BB962C8B-B14F-4D97-AF65-F5344CB8AC3E}">
        <p14:creationId xmlns:p14="http://schemas.microsoft.com/office/powerpoint/2010/main" val="29882185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3" descr="innateadapim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19200"/>
            <a:ext cx="8745538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260648"/>
            <a:ext cx="7988424" cy="598488"/>
          </a:xfrm>
          <a:solidFill>
            <a:srgbClr val="FFFFFF"/>
          </a:solidFill>
        </p:spPr>
        <p:txBody>
          <a:bodyPr/>
          <a:lstStyle/>
          <a:p>
            <a:pPr eaLnBrk="1" hangingPunct="1"/>
            <a:r>
              <a:rPr lang="en-AU" sz="3200" b="1" dirty="0">
                <a:solidFill>
                  <a:schemeClr val="tx1"/>
                </a:solidFill>
                <a:latin typeface="Arial" charset="0"/>
              </a:rPr>
              <a:t>Immune response to pathogens</a:t>
            </a:r>
            <a:endParaRPr lang="en-US" sz="3200" b="1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4E51FF-E6E5-42F8-8EC0-2672174BEBE7}"/>
              </a:ext>
            </a:extLst>
          </p:cNvPr>
          <p:cNvSpPr txBox="1"/>
          <p:nvPr/>
        </p:nvSpPr>
        <p:spPr>
          <a:xfrm>
            <a:off x="1466564" y="6525265"/>
            <a:ext cx="187815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900" dirty="0"/>
              <a:t>(Image from Carlson et al., 2015)</a:t>
            </a:r>
          </a:p>
        </p:txBody>
      </p:sp>
      <p:sp>
        <p:nvSpPr>
          <p:cNvPr id="7" name="Rectangle 6"/>
          <p:cNvSpPr/>
          <p:nvPr/>
        </p:nvSpPr>
        <p:spPr>
          <a:xfrm>
            <a:off x="2987824" y="2060848"/>
            <a:ext cx="5904656" cy="1368152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16" descr="B510xp13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916832"/>
            <a:ext cx="6192688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683568" y="116632"/>
            <a:ext cx="7988424" cy="864096"/>
          </a:xfrm>
          <a:prstGeom prst="rect">
            <a:avLst/>
          </a:prstGeom>
          <a:solidFill>
            <a:srgbClr val="FFFFFF"/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2400" b="1" dirty="0">
                <a:latin typeface="Arial" charset="0"/>
              </a:rPr>
              <a:t>Mutations in HIV genome allow immune escape (adaptations)</a:t>
            </a:r>
            <a:endParaRPr lang="en-US" sz="2400" b="1" dirty="0">
              <a:latin typeface="Arial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4860032" y="3717032"/>
            <a:ext cx="1152128" cy="1152128"/>
          </a:xfrm>
          <a:prstGeom prst="ellipse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7020272" y="3789040"/>
            <a:ext cx="1152128" cy="1152128"/>
          </a:xfrm>
          <a:prstGeom prst="ellipse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Left Arrow 9"/>
          <p:cNvSpPr/>
          <p:nvPr/>
        </p:nvSpPr>
        <p:spPr>
          <a:xfrm>
            <a:off x="2843808" y="3717032"/>
            <a:ext cx="1368152" cy="648072"/>
          </a:xfrm>
          <a:prstGeom prst="leftArrow">
            <a:avLst/>
          </a:prstGeom>
          <a:solidFill>
            <a:srgbClr val="3366FF"/>
          </a:solidFill>
          <a:ln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Multiply 13"/>
          <p:cNvSpPr/>
          <p:nvPr/>
        </p:nvSpPr>
        <p:spPr>
          <a:xfrm>
            <a:off x="3203848" y="3501008"/>
            <a:ext cx="648072" cy="1008112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179512" y="1196752"/>
            <a:ext cx="3381220" cy="5262853"/>
            <a:chOff x="179512" y="1196752"/>
            <a:chExt cx="3381220" cy="5262853"/>
          </a:xfrm>
        </p:grpSpPr>
        <p:grpSp>
          <p:nvGrpSpPr>
            <p:cNvPr id="6" name="Group 5"/>
            <p:cNvGrpSpPr/>
            <p:nvPr/>
          </p:nvGrpSpPr>
          <p:grpSpPr>
            <a:xfrm>
              <a:off x="179512" y="1196752"/>
              <a:ext cx="2682298" cy="5262853"/>
              <a:chOff x="179512" y="1196752"/>
              <a:chExt cx="2682298" cy="5262853"/>
            </a:xfrm>
          </p:grpSpPr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6945A8E9-C652-4E70-A45F-ADE63760685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9512" y="1196752"/>
                <a:ext cx="2682298" cy="5262853"/>
              </a:xfrm>
              <a:prstGeom prst="rect">
                <a:avLst/>
              </a:prstGeom>
            </p:spPr>
          </p:pic>
          <p:sp>
            <p:nvSpPr>
              <p:cNvPr id="2" name="Right Arrow 1"/>
              <p:cNvSpPr/>
              <p:nvPr/>
            </p:nvSpPr>
            <p:spPr>
              <a:xfrm>
                <a:off x="1043608" y="3284984"/>
                <a:ext cx="432048" cy="216024"/>
              </a:xfrm>
              <a:prstGeom prst="rightArrow">
                <a:avLst/>
              </a:prstGeom>
              <a:noFill/>
              <a:ln w="571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" name="TextBox 2"/>
              <p:cNvSpPr txBox="1"/>
              <p:nvPr/>
            </p:nvSpPr>
            <p:spPr>
              <a:xfrm>
                <a:off x="302262" y="3068960"/>
                <a:ext cx="741346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100" dirty="0"/>
                  <a:t>HIV </a:t>
                </a:r>
              </a:p>
              <a:p>
                <a:pPr algn="ctr"/>
                <a:r>
                  <a:rPr lang="en-US" sz="1100" dirty="0"/>
                  <a:t>fragment</a:t>
                </a:r>
              </a:p>
            </p:txBody>
          </p:sp>
        </p:grpSp>
        <p:grpSp>
          <p:nvGrpSpPr>
            <p:cNvPr id="12" name="Group 11"/>
            <p:cNvGrpSpPr/>
            <p:nvPr/>
          </p:nvGrpSpPr>
          <p:grpSpPr>
            <a:xfrm>
              <a:off x="1904548" y="2852936"/>
              <a:ext cx="1656184" cy="430887"/>
              <a:chOff x="1904548" y="2852936"/>
              <a:chExt cx="1656184" cy="430887"/>
            </a:xfrm>
          </p:grpSpPr>
          <p:sp>
            <p:nvSpPr>
              <p:cNvPr id="16" name="Right Arrow 15"/>
              <p:cNvSpPr/>
              <p:nvPr/>
            </p:nvSpPr>
            <p:spPr>
              <a:xfrm rot="10800000">
                <a:off x="1904548" y="2924944"/>
                <a:ext cx="432048" cy="216024"/>
              </a:xfrm>
              <a:prstGeom prst="rightArrow">
                <a:avLst/>
              </a:prstGeom>
              <a:noFill/>
              <a:ln w="571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2411760" y="2852936"/>
                <a:ext cx="1148972" cy="430887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100" b="1" dirty="0"/>
                  <a:t>T cell receptor </a:t>
                </a:r>
              </a:p>
              <a:p>
                <a:pPr algn="ctr"/>
                <a:r>
                  <a:rPr lang="en-US" sz="1100" b="1" dirty="0"/>
                  <a:t>= TCR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7396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9" grpId="0" animBg="1"/>
      <p:bldP spid="15" grpId="0" animBg="1"/>
      <p:bldP spid="10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982F8-88DB-4EDE-9146-BF7FEFB5B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8640"/>
            <a:ext cx="9180512" cy="1268760"/>
          </a:xfrm>
          <a:solidFill>
            <a:schemeClr val="bg1"/>
          </a:solidFill>
        </p:spPr>
        <p:txBody>
          <a:bodyPr/>
          <a:lstStyle/>
          <a:p>
            <a:r>
              <a:rPr lang="en-AU" sz="2000" b="1" dirty="0"/>
              <a:t>ANALOGY: Immune responses (HLA) = drug </a:t>
            </a:r>
            <a:br>
              <a:rPr lang="en-AU" sz="2000" b="1" dirty="0"/>
            </a:br>
            <a:r>
              <a:rPr lang="en-AU" sz="2000" b="1" dirty="0"/>
              <a:t>and HIV mutations leading to immune escape = drug resistant mutations</a:t>
            </a:r>
            <a:endParaRPr lang="en-AU" sz="1600" b="1" i="1" dirty="0">
              <a:solidFill>
                <a:srgbClr val="FF000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457CC7A-3E65-4DF5-AAB1-DF546D5DC0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606158"/>
            <a:ext cx="2196613" cy="520721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92BBA3E-6EA7-4645-9734-41FFC000012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434" b="28936" l="38770" r="56439"/>
                    </a14:imgEffect>
                  </a14:imgLayer>
                </a14:imgProps>
              </a:ext>
            </a:extLst>
          </a:blip>
          <a:srcRect l="36561" t="10371" r="41352" b="69001"/>
          <a:stretch/>
        </p:blipFill>
        <p:spPr>
          <a:xfrm>
            <a:off x="1335090" y="3539908"/>
            <a:ext cx="275958" cy="355679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47C7FF7-536D-1B4C-949B-5828CC56BF3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434" b="28936" l="38770" r="56439"/>
                    </a14:imgEffect>
                  </a14:imgLayer>
                </a14:imgProps>
              </a:ext>
            </a:extLst>
          </a:blip>
          <a:srcRect l="36561" t="10371" r="41352" b="69001"/>
          <a:stretch/>
        </p:blipFill>
        <p:spPr>
          <a:xfrm>
            <a:off x="1619672" y="3257124"/>
            <a:ext cx="275958" cy="355679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AEAE5C1-12ED-6046-9FCF-13C462A0C12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434" b="28936" l="38770" r="56439"/>
                    </a14:imgEffect>
                  </a14:imgLayer>
                </a14:imgProps>
              </a:ext>
            </a:extLst>
          </a:blip>
          <a:srcRect l="36561" t="10371" r="41352" b="69001"/>
          <a:stretch/>
        </p:blipFill>
        <p:spPr>
          <a:xfrm>
            <a:off x="1115616" y="2897084"/>
            <a:ext cx="275958" cy="355679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B013F5B-6683-4743-B284-D17031DFCE0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434" b="28936" l="38770" r="56439"/>
                    </a14:imgEffect>
                  </a14:imgLayer>
                </a14:imgProps>
              </a:ext>
            </a:extLst>
          </a:blip>
          <a:srcRect l="36561" t="10371" r="41352" b="69001"/>
          <a:stretch/>
        </p:blipFill>
        <p:spPr>
          <a:xfrm>
            <a:off x="1308094" y="2667419"/>
            <a:ext cx="275958" cy="355679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5DF5AF9-5FD2-574A-BBD3-67CB6E9E6EE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2434" b="28936" l="38770" r="56439"/>
                    </a14:imgEffect>
                  </a14:imgLayer>
                </a14:imgProps>
              </a:ext>
            </a:extLst>
          </a:blip>
          <a:srcRect l="36561" t="10371" r="41352" b="69001"/>
          <a:stretch/>
        </p:blipFill>
        <p:spPr>
          <a:xfrm>
            <a:off x="1831197" y="2803740"/>
            <a:ext cx="275958" cy="355679"/>
          </a:xfrm>
          <a:prstGeom prst="rect">
            <a:avLst/>
          </a:prstGeom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C5767508-BD67-2C4D-B00E-BA122FB6C21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434" b="28936" l="38770" r="56439"/>
                    </a14:imgEffect>
                  </a14:imgLayer>
                </a14:imgProps>
              </a:ext>
            </a:extLst>
          </a:blip>
          <a:srcRect l="36561" t="10371" r="41352" b="69001"/>
          <a:stretch/>
        </p:blipFill>
        <p:spPr>
          <a:xfrm>
            <a:off x="1494027" y="2901445"/>
            <a:ext cx="275958" cy="355679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E89E4376-BDCD-144B-884B-4CEE5FB35E6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2434" b="28936" l="38770" r="56439"/>
                    </a14:imgEffect>
                  </a14:imgLayer>
                </a14:imgProps>
              </a:ext>
            </a:extLst>
          </a:blip>
          <a:srcRect l="36561" t="10371" r="41352" b="69001"/>
          <a:stretch/>
        </p:blipFill>
        <p:spPr>
          <a:xfrm>
            <a:off x="1602039" y="3621525"/>
            <a:ext cx="275958" cy="355679"/>
          </a:xfrm>
          <a:prstGeom prst="rect">
            <a:avLst/>
          </a:prstGeom>
          <a:noFill/>
          <a:ln w="38100" cmpd="sng">
            <a:solidFill>
              <a:schemeClr val="tx2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B6269CC-7B72-6D44-9112-4C5F150C871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434" b="28936" l="38770" r="56439"/>
                    </a14:imgEffect>
                  </a14:imgLayer>
                </a14:imgProps>
              </a:ext>
            </a:extLst>
          </a:blip>
          <a:srcRect l="36561" t="10371" r="41352" b="69001"/>
          <a:stretch/>
        </p:blipFill>
        <p:spPr>
          <a:xfrm>
            <a:off x="1332009" y="3189477"/>
            <a:ext cx="275958" cy="355679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F2AC5AFB-A101-7B4C-B240-7BAE4203125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434" b="28936" l="38770" r="56439"/>
                    </a14:imgEffect>
                  </a14:imgLayer>
                </a14:imgProps>
              </a:ext>
            </a:extLst>
          </a:blip>
          <a:srcRect l="36561" t="10371" r="41352" b="69001"/>
          <a:stretch/>
        </p:blipFill>
        <p:spPr>
          <a:xfrm>
            <a:off x="1548033" y="2541405"/>
            <a:ext cx="275958" cy="355679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4" name="Freeform 3"/>
          <p:cNvSpPr/>
          <p:nvPr/>
        </p:nvSpPr>
        <p:spPr>
          <a:xfrm>
            <a:off x="2643839" y="1154545"/>
            <a:ext cx="692728" cy="5680364"/>
          </a:xfrm>
          <a:custGeom>
            <a:avLst/>
            <a:gdLst>
              <a:gd name="connsiteX0" fmla="*/ 0 w 923637"/>
              <a:gd name="connsiteY0" fmla="*/ 1985819 h 5680364"/>
              <a:gd name="connsiteX1" fmla="*/ 0 w 923637"/>
              <a:gd name="connsiteY1" fmla="*/ 2466110 h 5680364"/>
              <a:gd name="connsiteX2" fmla="*/ 923637 w 923637"/>
              <a:gd name="connsiteY2" fmla="*/ 5680364 h 5680364"/>
              <a:gd name="connsiteX3" fmla="*/ 914400 w 923637"/>
              <a:gd name="connsiteY3" fmla="*/ 0 h 5680364"/>
              <a:gd name="connsiteX4" fmla="*/ 0 w 923637"/>
              <a:gd name="connsiteY4" fmla="*/ 1985819 h 5680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3637" h="5680364">
                <a:moveTo>
                  <a:pt x="0" y="1985819"/>
                </a:moveTo>
                <a:lnTo>
                  <a:pt x="0" y="2466110"/>
                </a:lnTo>
                <a:lnTo>
                  <a:pt x="923637" y="5680364"/>
                </a:lnTo>
                <a:lnTo>
                  <a:pt x="914400" y="0"/>
                </a:lnTo>
                <a:lnTo>
                  <a:pt x="0" y="1985819"/>
                </a:lnTo>
                <a:close/>
              </a:path>
            </a:pathLst>
          </a:custGeom>
          <a:solidFill>
            <a:schemeClr val="bg1">
              <a:lumMod val="85000"/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38" name="Picture 37" descr="000AC95E-D107-1CDB-B4A8809EC588EEDF_arch2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550374"/>
            <a:ext cx="5544616" cy="2251114"/>
          </a:xfrm>
          <a:prstGeom prst="rect">
            <a:avLst/>
          </a:prstGeom>
        </p:spPr>
      </p:pic>
      <p:grpSp>
        <p:nvGrpSpPr>
          <p:cNvPr id="101" name="Group 100"/>
          <p:cNvGrpSpPr/>
          <p:nvPr/>
        </p:nvGrpSpPr>
        <p:grpSpPr>
          <a:xfrm>
            <a:off x="1115616" y="2542262"/>
            <a:ext cx="991539" cy="1435799"/>
            <a:chOff x="1115616" y="2276015"/>
            <a:chExt cx="991539" cy="1435799"/>
          </a:xfrm>
        </p:grpSpPr>
        <p:pic>
          <p:nvPicPr>
            <p:cNvPr id="102" name="Picture 101">
              <a:extLst>
                <a:ext uri="{FF2B5EF4-FFF2-40B4-BE49-F238E27FC236}">
                  <a16:creationId xmlns:a16="http://schemas.microsoft.com/office/drawing/2014/main" id="{892BBA3E-6EA7-4645-9734-41FFC00001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2434" b="28936" l="38770" r="56439"/>
                      </a14:imgEffect>
                    </a14:imgLayer>
                  </a14:imgProps>
                </a:ext>
              </a:extLst>
            </a:blip>
            <a:srcRect l="36561" t="10371" r="41352" b="69001"/>
            <a:stretch/>
          </p:blipFill>
          <p:spPr>
            <a:xfrm>
              <a:off x="1335090" y="3274518"/>
              <a:ext cx="275958" cy="355679"/>
            </a:xfrm>
            <a:prstGeom prst="rect">
              <a:avLst/>
            </a:prstGeom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spPr>
        </p:pic>
        <p:pic>
          <p:nvPicPr>
            <p:cNvPr id="103" name="Picture 102">
              <a:extLst>
                <a:ext uri="{FF2B5EF4-FFF2-40B4-BE49-F238E27FC236}">
                  <a16:creationId xmlns:a16="http://schemas.microsoft.com/office/drawing/2014/main" id="{F47C7FF7-536D-1B4C-949B-5828CC56BF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2434" b="28936" l="38770" r="56439"/>
                      </a14:imgEffect>
                    </a14:imgLayer>
                  </a14:imgProps>
                </a:ext>
              </a:extLst>
            </a:blip>
            <a:srcRect l="36561" t="10371" r="41352" b="69001"/>
            <a:stretch/>
          </p:blipFill>
          <p:spPr>
            <a:xfrm>
              <a:off x="1619672" y="2991734"/>
              <a:ext cx="275958" cy="355679"/>
            </a:xfrm>
            <a:prstGeom prst="rect">
              <a:avLst/>
            </a:prstGeom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spPr>
        </p:pic>
        <p:pic>
          <p:nvPicPr>
            <p:cNvPr id="104" name="Picture 103">
              <a:extLst>
                <a:ext uri="{FF2B5EF4-FFF2-40B4-BE49-F238E27FC236}">
                  <a16:creationId xmlns:a16="http://schemas.microsoft.com/office/drawing/2014/main" id="{8AEAE5C1-12ED-6046-9FCF-13C462A0C1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2434" b="28936" l="38770" r="56439"/>
                      </a14:imgEffect>
                    </a14:imgLayer>
                  </a14:imgProps>
                </a:ext>
              </a:extLst>
            </a:blip>
            <a:srcRect l="36561" t="10371" r="41352" b="69001"/>
            <a:stretch/>
          </p:blipFill>
          <p:spPr>
            <a:xfrm>
              <a:off x="1115616" y="2631694"/>
              <a:ext cx="275958" cy="355679"/>
            </a:xfrm>
            <a:prstGeom prst="rect">
              <a:avLst/>
            </a:prstGeom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spPr>
        </p:pic>
        <p:pic>
          <p:nvPicPr>
            <p:cNvPr id="105" name="Picture 104">
              <a:extLst>
                <a:ext uri="{FF2B5EF4-FFF2-40B4-BE49-F238E27FC236}">
                  <a16:creationId xmlns:a16="http://schemas.microsoft.com/office/drawing/2014/main" id="{4B013F5B-6683-4743-B284-D17031DFCE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2434" b="28936" l="38770" r="56439"/>
                      </a14:imgEffect>
                    </a14:imgLayer>
                  </a14:imgProps>
                </a:ext>
              </a:extLst>
            </a:blip>
            <a:srcRect l="36561" t="10371" r="41352" b="69001"/>
            <a:stretch/>
          </p:blipFill>
          <p:spPr>
            <a:xfrm>
              <a:off x="1308094" y="2402029"/>
              <a:ext cx="275958" cy="355679"/>
            </a:xfrm>
            <a:prstGeom prst="rect">
              <a:avLst/>
            </a:prstGeom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spPr>
        </p:pic>
        <p:pic>
          <p:nvPicPr>
            <p:cNvPr id="106" name="Picture 105">
              <a:extLst>
                <a:ext uri="{FF2B5EF4-FFF2-40B4-BE49-F238E27FC236}">
                  <a16:creationId xmlns:a16="http://schemas.microsoft.com/office/drawing/2014/main" id="{E5DF5AF9-5FD2-574A-BBD3-67CB6E9E6E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2434" b="28936" l="38770" r="56439"/>
                      </a14:imgEffect>
                    </a14:imgLayer>
                  </a14:imgProps>
                </a:ext>
              </a:extLst>
            </a:blip>
            <a:srcRect l="36561" t="10371" r="41352" b="69001"/>
            <a:stretch/>
          </p:blipFill>
          <p:spPr>
            <a:xfrm>
              <a:off x="1831197" y="2538350"/>
              <a:ext cx="275958" cy="355679"/>
            </a:xfrm>
            <a:prstGeom prst="rect">
              <a:avLst/>
            </a:prstGeom>
            <a:ln>
              <a:noFill/>
            </a:ln>
            <a:effectLst>
              <a:glow rad="228600">
                <a:schemeClr val="accent2">
                  <a:satMod val="175000"/>
                  <a:alpha val="40000"/>
                </a:schemeClr>
              </a:glow>
            </a:effectLst>
          </p:spPr>
        </p:pic>
        <p:pic>
          <p:nvPicPr>
            <p:cNvPr id="107" name="Picture 106">
              <a:extLst>
                <a:ext uri="{FF2B5EF4-FFF2-40B4-BE49-F238E27FC236}">
                  <a16:creationId xmlns:a16="http://schemas.microsoft.com/office/drawing/2014/main" id="{C5767508-BD67-2C4D-B00E-BA122FB6C2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2434" b="28936" l="38770" r="56439"/>
                      </a14:imgEffect>
                    </a14:imgLayer>
                  </a14:imgProps>
                </a:ext>
              </a:extLst>
            </a:blip>
            <a:srcRect l="36561" t="10371" r="41352" b="69001"/>
            <a:stretch/>
          </p:blipFill>
          <p:spPr>
            <a:xfrm>
              <a:off x="1494027" y="2636055"/>
              <a:ext cx="275958" cy="355679"/>
            </a:xfrm>
            <a:prstGeom prst="rect">
              <a:avLst/>
            </a:prstGeom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spPr>
        </p:pic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E89E4376-BDCD-144B-884B-4CEE5FB35E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2434" b="28936" l="38770" r="56439"/>
                      </a14:imgEffect>
                    </a14:imgLayer>
                  </a14:imgProps>
                </a:ext>
              </a:extLst>
            </a:blip>
            <a:srcRect l="36561" t="10371" r="41352" b="69001"/>
            <a:stretch/>
          </p:blipFill>
          <p:spPr>
            <a:xfrm>
              <a:off x="1602039" y="3356135"/>
              <a:ext cx="275958" cy="355679"/>
            </a:xfrm>
            <a:prstGeom prst="rect">
              <a:avLst/>
            </a:prstGeom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spPr>
        </p:pic>
        <p:pic>
          <p:nvPicPr>
            <p:cNvPr id="109" name="Picture 108">
              <a:extLst>
                <a:ext uri="{FF2B5EF4-FFF2-40B4-BE49-F238E27FC236}">
                  <a16:creationId xmlns:a16="http://schemas.microsoft.com/office/drawing/2014/main" id="{DB6269CC-7B72-6D44-9112-4C5F150C87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2434" b="28936" l="38770" r="56439"/>
                      </a14:imgEffect>
                    </a14:imgLayer>
                  </a14:imgProps>
                </a:ext>
              </a:extLst>
            </a:blip>
            <a:srcRect l="36561" t="10371" r="41352" b="69001"/>
            <a:stretch/>
          </p:blipFill>
          <p:spPr>
            <a:xfrm>
              <a:off x="1332009" y="2924087"/>
              <a:ext cx="275958" cy="355679"/>
            </a:xfrm>
            <a:prstGeom prst="rect">
              <a:avLst/>
            </a:prstGeom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spPr>
        </p:pic>
        <p:pic>
          <p:nvPicPr>
            <p:cNvPr id="110" name="Picture 109">
              <a:extLst>
                <a:ext uri="{FF2B5EF4-FFF2-40B4-BE49-F238E27FC236}">
                  <a16:creationId xmlns:a16="http://schemas.microsoft.com/office/drawing/2014/main" id="{F2AC5AFB-A101-7B4C-B240-7BAE420312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2434" b="28936" l="38770" r="56439"/>
                      </a14:imgEffect>
                    </a14:imgLayer>
                  </a14:imgProps>
                </a:ext>
              </a:extLst>
            </a:blip>
            <a:srcRect l="36561" t="10371" r="41352" b="69001"/>
            <a:stretch/>
          </p:blipFill>
          <p:spPr>
            <a:xfrm>
              <a:off x="1548033" y="2276015"/>
              <a:ext cx="275958" cy="355679"/>
            </a:xfrm>
            <a:prstGeom prst="rect">
              <a:avLst/>
            </a:prstGeom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spPr>
        </p:pic>
      </p:grpSp>
      <p:sp>
        <p:nvSpPr>
          <p:cNvPr id="36" name="TextBox 35"/>
          <p:cNvSpPr txBox="1"/>
          <p:nvPr/>
        </p:nvSpPr>
        <p:spPr>
          <a:xfrm>
            <a:off x="7236296" y="2780928"/>
            <a:ext cx="1152128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1200" b="1" dirty="0"/>
              <a:t>Anti-HIV Immune drug</a:t>
            </a:r>
          </a:p>
        </p:txBody>
      </p:sp>
      <p:pic>
        <p:nvPicPr>
          <p:cNvPr id="31" name="Picture 16" descr="B510xp13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700808"/>
            <a:ext cx="1276014" cy="956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347864" y="1772816"/>
            <a:ext cx="35283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Adaptation can become dominant strain</a:t>
            </a:r>
          </a:p>
          <a:p>
            <a:pPr algn="ctr"/>
            <a:r>
              <a:rPr lang="en-US" b="1" dirty="0"/>
              <a:t>= poorer outcome for individual </a:t>
            </a:r>
          </a:p>
        </p:txBody>
      </p:sp>
    </p:spTree>
    <p:extLst>
      <p:ext uri="{BB962C8B-B14F-4D97-AF65-F5344CB8AC3E}">
        <p14:creationId xmlns:p14="http://schemas.microsoft.com/office/powerpoint/2010/main" val="2800551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335"/>
            <a:ext cx="8229600" cy="938393"/>
          </a:xfrm>
          <a:solidFill>
            <a:schemeClr val="bg1"/>
          </a:solidFill>
        </p:spPr>
        <p:txBody>
          <a:bodyPr/>
          <a:lstStyle/>
          <a:p>
            <a:r>
              <a:rPr lang="en-US" sz="4000" b="1" dirty="0"/>
              <a:t>Mechanisms of HIV adaptation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21706" y="324759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8086" r="55749" b="66039"/>
          <a:stretch/>
        </p:blipFill>
        <p:spPr>
          <a:xfrm>
            <a:off x="4879073" y="2918335"/>
            <a:ext cx="1595391" cy="1255457"/>
          </a:xfrm>
          <a:prstGeom prst="rect">
            <a:avLst/>
          </a:prstGeom>
        </p:spPr>
      </p:pic>
      <p:sp>
        <p:nvSpPr>
          <p:cNvPr id="7" name="Freeform 6"/>
          <p:cNvSpPr/>
          <p:nvPr/>
        </p:nvSpPr>
        <p:spPr>
          <a:xfrm>
            <a:off x="5086508" y="3431743"/>
            <a:ext cx="1113366" cy="307062"/>
          </a:xfrm>
          <a:custGeom>
            <a:avLst/>
            <a:gdLst>
              <a:gd name="connsiteX0" fmla="*/ 0 w 1298988"/>
              <a:gd name="connsiteY0" fmla="*/ 241300 h 307062"/>
              <a:gd name="connsiteX1" fmla="*/ 0 w 1298988"/>
              <a:gd name="connsiteY1" fmla="*/ 241300 h 307062"/>
              <a:gd name="connsiteX2" fmla="*/ 22225 w 1298988"/>
              <a:gd name="connsiteY2" fmla="*/ 219075 h 307062"/>
              <a:gd name="connsiteX3" fmla="*/ 28575 w 1298988"/>
              <a:gd name="connsiteY3" fmla="*/ 209550 h 307062"/>
              <a:gd name="connsiteX4" fmla="*/ 53975 w 1298988"/>
              <a:gd name="connsiteY4" fmla="*/ 180975 h 307062"/>
              <a:gd name="connsiteX5" fmla="*/ 57150 w 1298988"/>
              <a:gd name="connsiteY5" fmla="*/ 158750 h 307062"/>
              <a:gd name="connsiteX6" fmla="*/ 66675 w 1298988"/>
              <a:gd name="connsiteY6" fmla="*/ 155575 h 307062"/>
              <a:gd name="connsiteX7" fmla="*/ 85725 w 1298988"/>
              <a:gd name="connsiteY7" fmla="*/ 146050 h 307062"/>
              <a:gd name="connsiteX8" fmla="*/ 190500 w 1298988"/>
              <a:gd name="connsiteY8" fmla="*/ 146050 h 307062"/>
              <a:gd name="connsiteX9" fmla="*/ 209550 w 1298988"/>
              <a:gd name="connsiteY9" fmla="*/ 139700 h 307062"/>
              <a:gd name="connsiteX10" fmla="*/ 219075 w 1298988"/>
              <a:gd name="connsiteY10" fmla="*/ 133350 h 307062"/>
              <a:gd name="connsiteX11" fmla="*/ 215900 w 1298988"/>
              <a:gd name="connsiteY11" fmla="*/ 123825 h 307062"/>
              <a:gd name="connsiteX12" fmla="*/ 241300 w 1298988"/>
              <a:gd name="connsiteY12" fmla="*/ 127000 h 307062"/>
              <a:gd name="connsiteX13" fmla="*/ 282575 w 1298988"/>
              <a:gd name="connsiteY13" fmla="*/ 123825 h 307062"/>
              <a:gd name="connsiteX14" fmla="*/ 298450 w 1298988"/>
              <a:gd name="connsiteY14" fmla="*/ 104775 h 307062"/>
              <a:gd name="connsiteX15" fmla="*/ 304800 w 1298988"/>
              <a:gd name="connsiteY15" fmla="*/ 95250 h 307062"/>
              <a:gd name="connsiteX16" fmla="*/ 323850 w 1298988"/>
              <a:gd name="connsiteY16" fmla="*/ 82550 h 307062"/>
              <a:gd name="connsiteX17" fmla="*/ 346075 w 1298988"/>
              <a:gd name="connsiteY17" fmla="*/ 57150 h 307062"/>
              <a:gd name="connsiteX18" fmla="*/ 393700 w 1298988"/>
              <a:gd name="connsiteY18" fmla="*/ 53975 h 307062"/>
              <a:gd name="connsiteX19" fmla="*/ 482600 w 1298988"/>
              <a:gd name="connsiteY19" fmla="*/ 60325 h 307062"/>
              <a:gd name="connsiteX20" fmla="*/ 511175 w 1298988"/>
              <a:gd name="connsiteY20" fmla="*/ 69850 h 307062"/>
              <a:gd name="connsiteX21" fmla="*/ 520700 w 1298988"/>
              <a:gd name="connsiteY21" fmla="*/ 73025 h 307062"/>
              <a:gd name="connsiteX22" fmla="*/ 549275 w 1298988"/>
              <a:gd name="connsiteY22" fmla="*/ 69850 h 307062"/>
              <a:gd name="connsiteX23" fmla="*/ 571500 w 1298988"/>
              <a:gd name="connsiteY23" fmla="*/ 66675 h 307062"/>
              <a:gd name="connsiteX24" fmla="*/ 631825 w 1298988"/>
              <a:gd name="connsiteY24" fmla="*/ 63500 h 307062"/>
              <a:gd name="connsiteX25" fmla="*/ 666750 w 1298988"/>
              <a:gd name="connsiteY25" fmla="*/ 50800 h 307062"/>
              <a:gd name="connsiteX26" fmla="*/ 685800 w 1298988"/>
              <a:gd name="connsiteY26" fmla="*/ 44450 h 307062"/>
              <a:gd name="connsiteX27" fmla="*/ 695325 w 1298988"/>
              <a:gd name="connsiteY27" fmla="*/ 41275 h 307062"/>
              <a:gd name="connsiteX28" fmla="*/ 711200 w 1298988"/>
              <a:gd name="connsiteY28" fmla="*/ 22225 h 307062"/>
              <a:gd name="connsiteX29" fmla="*/ 727075 w 1298988"/>
              <a:gd name="connsiteY29" fmla="*/ 6350 h 307062"/>
              <a:gd name="connsiteX30" fmla="*/ 746125 w 1298988"/>
              <a:gd name="connsiteY30" fmla="*/ 0 h 307062"/>
              <a:gd name="connsiteX31" fmla="*/ 774700 w 1298988"/>
              <a:gd name="connsiteY31" fmla="*/ 3175 h 307062"/>
              <a:gd name="connsiteX32" fmla="*/ 800100 w 1298988"/>
              <a:gd name="connsiteY32" fmla="*/ 15875 h 307062"/>
              <a:gd name="connsiteX33" fmla="*/ 803275 w 1298988"/>
              <a:gd name="connsiteY33" fmla="*/ 25400 h 307062"/>
              <a:gd name="connsiteX34" fmla="*/ 806450 w 1298988"/>
              <a:gd name="connsiteY34" fmla="*/ 41275 h 307062"/>
              <a:gd name="connsiteX35" fmla="*/ 831850 w 1298988"/>
              <a:gd name="connsiteY35" fmla="*/ 53975 h 307062"/>
              <a:gd name="connsiteX36" fmla="*/ 863600 w 1298988"/>
              <a:gd name="connsiteY36" fmla="*/ 63500 h 307062"/>
              <a:gd name="connsiteX37" fmla="*/ 895350 w 1298988"/>
              <a:gd name="connsiteY37" fmla="*/ 69850 h 307062"/>
              <a:gd name="connsiteX38" fmla="*/ 914400 w 1298988"/>
              <a:gd name="connsiteY38" fmla="*/ 79375 h 307062"/>
              <a:gd name="connsiteX39" fmla="*/ 933450 w 1298988"/>
              <a:gd name="connsiteY39" fmla="*/ 85725 h 307062"/>
              <a:gd name="connsiteX40" fmla="*/ 946150 w 1298988"/>
              <a:gd name="connsiteY40" fmla="*/ 92075 h 307062"/>
              <a:gd name="connsiteX41" fmla="*/ 968375 w 1298988"/>
              <a:gd name="connsiteY41" fmla="*/ 98425 h 307062"/>
              <a:gd name="connsiteX42" fmla="*/ 1006475 w 1298988"/>
              <a:gd name="connsiteY42" fmla="*/ 104775 h 307062"/>
              <a:gd name="connsiteX43" fmla="*/ 1031875 w 1298988"/>
              <a:gd name="connsiteY43" fmla="*/ 117475 h 307062"/>
              <a:gd name="connsiteX44" fmla="*/ 1038225 w 1298988"/>
              <a:gd name="connsiteY44" fmla="*/ 127000 h 307062"/>
              <a:gd name="connsiteX45" fmla="*/ 1060450 w 1298988"/>
              <a:gd name="connsiteY45" fmla="*/ 133350 h 307062"/>
              <a:gd name="connsiteX46" fmla="*/ 1127125 w 1298988"/>
              <a:gd name="connsiteY46" fmla="*/ 142875 h 307062"/>
              <a:gd name="connsiteX47" fmla="*/ 1149350 w 1298988"/>
              <a:gd name="connsiteY47" fmla="*/ 155575 h 307062"/>
              <a:gd name="connsiteX48" fmla="*/ 1174750 w 1298988"/>
              <a:gd name="connsiteY48" fmla="*/ 161925 h 307062"/>
              <a:gd name="connsiteX49" fmla="*/ 1184275 w 1298988"/>
              <a:gd name="connsiteY49" fmla="*/ 168275 h 307062"/>
              <a:gd name="connsiteX50" fmla="*/ 1193800 w 1298988"/>
              <a:gd name="connsiteY50" fmla="*/ 171450 h 307062"/>
              <a:gd name="connsiteX51" fmla="*/ 1219200 w 1298988"/>
              <a:gd name="connsiteY51" fmla="*/ 177800 h 307062"/>
              <a:gd name="connsiteX52" fmla="*/ 1235075 w 1298988"/>
              <a:gd name="connsiteY52" fmla="*/ 180975 h 307062"/>
              <a:gd name="connsiteX53" fmla="*/ 1266825 w 1298988"/>
              <a:gd name="connsiteY53" fmla="*/ 193675 h 307062"/>
              <a:gd name="connsiteX54" fmla="*/ 1276350 w 1298988"/>
              <a:gd name="connsiteY54" fmla="*/ 196850 h 307062"/>
              <a:gd name="connsiteX55" fmla="*/ 1295400 w 1298988"/>
              <a:gd name="connsiteY55" fmla="*/ 209550 h 307062"/>
              <a:gd name="connsiteX56" fmla="*/ 1295400 w 1298988"/>
              <a:gd name="connsiteY56" fmla="*/ 241300 h 307062"/>
              <a:gd name="connsiteX57" fmla="*/ 1292225 w 1298988"/>
              <a:gd name="connsiteY57" fmla="*/ 254000 h 307062"/>
              <a:gd name="connsiteX58" fmla="*/ 1279525 w 1298988"/>
              <a:gd name="connsiteY58" fmla="*/ 273050 h 307062"/>
              <a:gd name="connsiteX59" fmla="*/ 1270000 w 1298988"/>
              <a:gd name="connsiteY59" fmla="*/ 292100 h 307062"/>
              <a:gd name="connsiteX60" fmla="*/ 1260475 w 1298988"/>
              <a:gd name="connsiteY60" fmla="*/ 295275 h 307062"/>
              <a:gd name="connsiteX61" fmla="*/ 1250950 w 1298988"/>
              <a:gd name="connsiteY61" fmla="*/ 304800 h 307062"/>
              <a:gd name="connsiteX62" fmla="*/ 1203325 w 1298988"/>
              <a:gd name="connsiteY62" fmla="*/ 295275 h 307062"/>
              <a:gd name="connsiteX63" fmla="*/ 1066800 w 1298988"/>
              <a:gd name="connsiteY63" fmla="*/ 292100 h 307062"/>
              <a:gd name="connsiteX64" fmla="*/ 949325 w 1298988"/>
              <a:gd name="connsiteY64" fmla="*/ 292100 h 307062"/>
              <a:gd name="connsiteX65" fmla="*/ 866775 w 1298988"/>
              <a:gd name="connsiteY65" fmla="*/ 288925 h 307062"/>
              <a:gd name="connsiteX66" fmla="*/ 835025 w 1298988"/>
              <a:gd name="connsiteY66" fmla="*/ 282575 h 307062"/>
              <a:gd name="connsiteX67" fmla="*/ 806450 w 1298988"/>
              <a:gd name="connsiteY67" fmla="*/ 273050 h 307062"/>
              <a:gd name="connsiteX68" fmla="*/ 796925 w 1298988"/>
              <a:gd name="connsiteY68" fmla="*/ 269875 h 307062"/>
              <a:gd name="connsiteX69" fmla="*/ 762000 w 1298988"/>
              <a:gd name="connsiteY69" fmla="*/ 266700 h 307062"/>
              <a:gd name="connsiteX70" fmla="*/ 612775 w 1298988"/>
              <a:gd name="connsiteY70" fmla="*/ 269875 h 307062"/>
              <a:gd name="connsiteX71" fmla="*/ 549275 w 1298988"/>
              <a:gd name="connsiteY71" fmla="*/ 276225 h 307062"/>
              <a:gd name="connsiteX72" fmla="*/ 473075 w 1298988"/>
              <a:gd name="connsiteY72" fmla="*/ 279400 h 307062"/>
              <a:gd name="connsiteX73" fmla="*/ 463550 w 1298988"/>
              <a:gd name="connsiteY73" fmla="*/ 285750 h 307062"/>
              <a:gd name="connsiteX74" fmla="*/ 381000 w 1298988"/>
              <a:gd name="connsiteY74" fmla="*/ 292100 h 307062"/>
              <a:gd name="connsiteX75" fmla="*/ 206375 w 1298988"/>
              <a:gd name="connsiteY75" fmla="*/ 292100 h 307062"/>
              <a:gd name="connsiteX76" fmla="*/ 193675 w 1298988"/>
              <a:gd name="connsiteY76" fmla="*/ 288925 h 307062"/>
              <a:gd name="connsiteX77" fmla="*/ 171450 w 1298988"/>
              <a:gd name="connsiteY77" fmla="*/ 285750 h 307062"/>
              <a:gd name="connsiteX78" fmla="*/ 152400 w 1298988"/>
              <a:gd name="connsiteY78" fmla="*/ 279400 h 307062"/>
              <a:gd name="connsiteX79" fmla="*/ 12700 w 1298988"/>
              <a:gd name="connsiteY79" fmla="*/ 273050 h 307062"/>
              <a:gd name="connsiteX80" fmla="*/ 9525 w 1298988"/>
              <a:gd name="connsiteY80" fmla="*/ 263525 h 307062"/>
              <a:gd name="connsiteX81" fmla="*/ 0 w 1298988"/>
              <a:gd name="connsiteY81" fmla="*/ 241300 h 307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1298988" h="307062">
                <a:moveTo>
                  <a:pt x="0" y="241300"/>
                </a:moveTo>
                <a:lnTo>
                  <a:pt x="0" y="241300"/>
                </a:lnTo>
                <a:cubicBezTo>
                  <a:pt x="7408" y="233892"/>
                  <a:pt x="15216" y="226862"/>
                  <a:pt x="22225" y="219075"/>
                </a:cubicBezTo>
                <a:cubicBezTo>
                  <a:pt x="24778" y="216239"/>
                  <a:pt x="26040" y="212402"/>
                  <a:pt x="28575" y="209550"/>
                </a:cubicBezTo>
                <a:cubicBezTo>
                  <a:pt x="57573" y="176928"/>
                  <a:pt x="39563" y="202593"/>
                  <a:pt x="53975" y="180975"/>
                </a:cubicBezTo>
                <a:cubicBezTo>
                  <a:pt x="55033" y="173567"/>
                  <a:pt x="53803" y="165443"/>
                  <a:pt x="57150" y="158750"/>
                </a:cubicBezTo>
                <a:cubicBezTo>
                  <a:pt x="58647" y="155757"/>
                  <a:pt x="63682" y="157072"/>
                  <a:pt x="66675" y="155575"/>
                </a:cubicBezTo>
                <a:cubicBezTo>
                  <a:pt x="91294" y="143265"/>
                  <a:pt x="61784" y="154030"/>
                  <a:pt x="85725" y="146050"/>
                </a:cubicBezTo>
                <a:cubicBezTo>
                  <a:pt x="130632" y="151040"/>
                  <a:pt x="128426" y="152257"/>
                  <a:pt x="190500" y="146050"/>
                </a:cubicBezTo>
                <a:cubicBezTo>
                  <a:pt x="197160" y="145384"/>
                  <a:pt x="203981" y="143413"/>
                  <a:pt x="209550" y="139700"/>
                </a:cubicBezTo>
                <a:lnTo>
                  <a:pt x="219075" y="133350"/>
                </a:lnTo>
                <a:cubicBezTo>
                  <a:pt x="218017" y="130175"/>
                  <a:pt x="212682" y="124744"/>
                  <a:pt x="215900" y="123825"/>
                </a:cubicBezTo>
                <a:cubicBezTo>
                  <a:pt x="224104" y="121481"/>
                  <a:pt x="232767" y="127000"/>
                  <a:pt x="241300" y="127000"/>
                </a:cubicBezTo>
                <a:cubicBezTo>
                  <a:pt x="255099" y="127000"/>
                  <a:pt x="268817" y="124883"/>
                  <a:pt x="282575" y="123825"/>
                </a:cubicBezTo>
                <a:cubicBezTo>
                  <a:pt x="296198" y="96579"/>
                  <a:pt x="280499" y="122726"/>
                  <a:pt x="298450" y="104775"/>
                </a:cubicBezTo>
                <a:cubicBezTo>
                  <a:pt x="301148" y="102077"/>
                  <a:pt x="301928" y="97763"/>
                  <a:pt x="304800" y="95250"/>
                </a:cubicBezTo>
                <a:cubicBezTo>
                  <a:pt x="310543" y="90224"/>
                  <a:pt x="323850" y="82550"/>
                  <a:pt x="323850" y="82550"/>
                </a:cubicBezTo>
                <a:cubicBezTo>
                  <a:pt x="326760" y="78184"/>
                  <a:pt x="336153" y="58804"/>
                  <a:pt x="346075" y="57150"/>
                </a:cubicBezTo>
                <a:cubicBezTo>
                  <a:pt x="361769" y="54534"/>
                  <a:pt x="377825" y="55033"/>
                  <a:pt x="393700" y="53975"/>
                </a:cubicBezTo>
                <a:cubicBezTo>
                  <a:pt x="401175" y="54315"/>
                  <a:pt x="459564" y="54182"/>
                  <a:pt x="482600" y="60325"/>
                </a:cubicBezTo>
                <a:cubicBezTo>
                  <a:pt x="492301" y="62912"/>
                  <a:pt x="501650" y="66675"/>
                  <a:pt x="511175" y="69850"/>
                </a:cubicBezTo>
                <a:lnTo>
                  <a:pt x="520700" y="73025"/>
                </a:lnTo>
                <a:lnTo>
                  <a:pt x="549275" y="69850"/>
                </a:lnTo>
                <a:cubicBezTo>
                  <a:pt x="556701" y="68922"/>
                  <a:pt x="564038" y="67249"/>
                  <a:pt x="571500" y="66675"/>
                </a:cubicBezTo>
                <a:cubicBezTo>
                  <a:pt x="591577" y="65131"/>
                  <a:pt x="611717" y="64558"/>
                  <a:pt x="631825" y="63500"/>
                </a:cubicBezTo>
                <a:cubicBezTo>
                  <a:pt x="653296" y="52764"/>
                  <a:pt x="636914" y="59980"/>
                  <a:pt x="666750" y="50800"/>
                </a:cubicBezTo>
                <a:cubicBezTo>
                  <a:pt x="673147" y="48832"/>
                  <a:pt x="679450" y="46567"/>
                  <a:pt x="685800" y="44450"/>
                </a:cubicBezTo>
                <a:lnTo>
                  <a:pt x="695325" y="41275"/>
                </a:lnTo>
                <a:cubicBezTo>
                  <a:pt x="711091" y="17626"/>
                  <a:pt x="690828" y="46671"/>
                  <a:pt x="711200" y="22225"/>
                </a:cubicBezTo>
                <a:cubicBezTo>
                  <a:pt x="719293" y="12513"/>
                  <a:pt x="714749" y="11828"/>
                  <a:pt x="727075" y="6350"/>
                </a:cubicBezTo>
                <a:cubicBezTo>
                  <a:pt x="733192" y="3632"/>
                  <a:pt x="746125" y="0"/>
                  <a:pt x="746125" y="0"/>
                </a:cubicBezTo>
                <a:cubicBezTo>
                  <a:pt x="755650" y="1058"/>
                  <a:pt x="765329" y="1167"/>
                  <a:pt x="774700" y="3175"/>
                </a:cubicBezTo>
                <a:cubicBezTo>
                  <a:pt x="786146" y="5628"/>
                  <a:pt x="791170" y="9922"/>
                  <a:pt x="800100" y="15875"/>
                </a:cubicBezTo>
                <a:cubicBezTo>
                  <a:pt x="801158" y="19050"/>
                  <a:pt x="802463" y="22153"/>
                  <a:pt x="803275" y="25400"/>
                </a:cubicBezTo>
                <a:cubicBezTo>
                  <a:pt x="804584" y="30635"/>
                  <a:pt x="803773" y="36590"/>
                  <a:pt x="806450" y="41275"/>
                </a:cubicBezTo>
                <a:cubicBezTo>
                  <a:pt x="809227" y="46136"/>
                  <a:pt x="829593" y="53154"/>
                  <a:pt x="831850" y="53975"/>
                </a:cubicBezTo>
                <a:cubicBezTo>
                  <a:pt x="841749" y="57575"/>
                  <a:pt x="853071" y="61394"/>
                  <a:pt x="863600" y="63500"/>
                </a:cubicBezTo>
                <a:cubicBezTo>
                  <a:pt x="884391" y="67658"/>
                  <a:pt x="878142" y="64934"/>
                  <a:pt x="895350" y="69850"/>
                </a:cubicBezTo>
                <a:cubicBezTo>
                  <a:pt x="919666" y="76798"/>
                  <a:pt x="889353" y="68243"/>
                  <a:pt x="914400" y="79375"/>
                </a:cubicBezTo>
                <a:cubicBezTo>
                  <a:pt x="920517" y="82093"/>
                  <a:pt x="927463" y="82732"/>
                  <a:pt x="933450" y="85725"/>
                </a:cubicBezTo>
                <a:cubicBezTo>
                  <a:pt x="937683" y="87842"/>
                  <a:pt x="941800" y="90211"/>
                  <a:pt x="946150" y="92075"/>
                </a:cubicBezTo>
                <a:cubicBezTo>
                  <a:pt x="951245" y="94259"/>
                  <a:pt x="963601" y="97530"/>
                  <a:pt x="968375" y="98425"/>
                </a:cubicBezTo>
                <a:cubicBezTo>
                  <a:pt x="981030" y="100798"/>
                  <a:pt x="1006475" y="104775"/>
                  <a:pt x="1006475" y="104775"/>
                </a:cubicBezTo>
                <a:cubicBezTo>
                  <a:pt x="1014942" y="109008"/>
                  <a:pt x="1026624" y="109599"/>
                  <a:pt x="1031875" y="117475"/>
                </a:cubicBezTo>
                <a:cubicBezTo>
                  <a:pt x="1033992" y="120650"/>
                  <a:pt x="1035245" y="124616"/>
                  <a:pt x="1038225" y="127000"/>
                </a:cubicBezTo>
                <a:cubicBezTo>
                  <a:pt x="1040359" y="128707"/>
                  <a:pt x="1059537" y="133076"/>
                  <a:pt x="1060450" y="133350"/>
                </a:cubicBezTo>
                <a:cubicBezTo>
                  <a:pt x="1099471" y="145056"/>
                  <a:pt x="1061227" y="138482"/>
                  <a:pt x="1127125" y="142875"/>
                </a:cubicBezTo>
                <a:cubicBezTo>
                  <a:pt x="1134093" y="147520"/>
                  <a:pt x="1141293" y="152889"/>
                  <a:pt x="1149350" y="155575"/>
                </a:cubicBezTo>
                <a:cubicBezTo>
                  <a:pt x="1160219" y="159198"/>
                  <a:pt x="1165246" y="157173"/>
                  <a:pt x="1174750" y="161925"/>
                </a:cubicBezTo>
                <a:cubicBezTo>
                  <a:pt x="1178163" y="163632"/>
                  <a:pt x="1180862" y="166568"/>
                  <a:pt x="1184275" y="168275"/>
                </a:cubicBezTo>
                <a:cubicBezTo>
                  <a:pt x="1187268" y="169772"/>
                  <a:pt x="1190571" y="170569"/>
                  <a:pt x="1193800" y="171450"/>
                </a:cubicBezTo>
                <a:cubicBezTo>
                  <a:pt x="1202220" y="173746"/>
                  <a:pt x="1210642" y="176088"/>
                  <a:pt x="1219200" y="177800"/>
                </a:cubicBezTo>
                <a:cubicBezTo>
                  <a:pt x="1224492" y="178858"/>
                  <a:pt x="1229869" y="179555"/>
                  <a:pt x="1235075" y="180975"/>
                </a:cubicBezTo>
                <a:cubicBezTo>
                  <a:pt x="1261573" y="188202"/>
                  <a:pt x="1246047" y="184770"/>
                  <a:pt x="1266825" y="193675"/>
                </a:cubicBezTo>
                <a:cubicBezTo>
                  <a:pt x="1269901" y="194993"/>
                  <a:pt x="1273424" y="195225"/>
                  <a:pt x="1276350" y="196850"/>
                </a:cubicBezTo>
                <a:cubicBezTo>
                  <a:pt x="1283021" y="200556"/>
                  <a:pt x="1295400" y="209550"/>
                  <a:pt x="1295400" y="209550"/>
                </a:cubicBezTo>
                <a:cubicBezTo>
                  <a:pt x="1300654" y="225311"/>
                  <a:pt x="1299692" y="217693"/>
                  <a:pt x="1295400" y="241300"/>
                </a:cubicBezTo>
                <a:cubicBezTo>
                  <a:pt x="1294619" y="245593"/>
                  <a:pt x="1294176" y="250097"/>
                  <a:pt x="1292225" y="254000"/>
                </a:cubicBezTo>
                <a:cubicBezTo>
                  <a:pt x="1288812" y="260826"/>
                  <a:pt x="1281938" y="265810"/>
                  <a:pt x="1279525" y="273050"/>
                </a:cubicBezTo>
                <a:cubicBezTo>
                  <a:pt x="1277433" y="279325"/>
                  <a:pt x="1275595" y="287624"/>
                  <a:pt x="1270000" y="292100"/>
                </a:cubicBezTo>
                <a:cubicBezTo>
                  <a:pt x="1267387" y="294191"/>
                  <a:pt x="1263650" y="294217"/>
                  <a:pt x="1260475" y="295275"/>
                </a:cubicBezTo>
                <a:cubicBezTo>
                  <a:pt x="1257300" y="298450"/>
                  <a:pt x="1255379" y="304062"/>
                  <a:pt x="1250950" y="304800"/>
                </a:cubicBezTo>
                <a:cubicBezTo>
                  <a:pt x="1201461" y="313048"/>
                  <a:pt x="1241427" y="296161"/>
                  <a:pt x="1203325" y="295275"/>
                </a:cubicBezTo>
                <a:lnTo>
                  <a:pt x="1066800" y="292100"/>
                </a:lnTo>
                <a:cubicBezTo>
                  <a:pt x="965440" y="284860"/>
                  <a:pt x="1090674" y="292100"/>
                  <a:pt x="949325" y="292100"/>
                </a:cubicBezTo>
                <a:cubicBezTo>
                  <a:pt x="921788" y="292100"/>
                  <a:pt x="894292" y="289983"/>
                  <a:pt x="866775" y="288925"/>
                </a:cubicBezTo>
                <a:cubicBezTo>
                  <a:pt x="853902" y="286779"/>
                  <a:pt x="846866" y="286127"/>
                  <a:pt x="835025" y="282575"/>
                </a:cubicBezTo>
                <a:lnTo>
                  <a:pt x="806450" y="273050"/>
                </a:lnTo>
                <a:cubicBezTo>
                  <a:pt x="803275" y="271992"/>
                  <a:pt x="800258" y="270178"/>
                  <a:pt x="796925" y="269875"/>
                </a:cubicBezTo>
                <a:lnTo>
                  <a:pt x="762000" y="266700"/>
                </a:lnTo>
                <a:lnTo>
                  <a:pt x="612775" y="269875"/>
                </a:lnTo>
                <a:cubicBezTo>
                  <a:pt x="465928" y="274770"/>
                  <a:pt x="638368" y="270477"/>
                  <a:pt x="549275" y="276225"/>
                </a:cubicBezTo>
                <a:cubicBezTo>
                  <a:pt x="523906" y="277862"/>
                  <a:pt x="498475" y="278342"/>
                  <a:pt x="473075" y="279400"/>
                </a:cubicBezTo>
                <a:cubicBezTo>
                  <a:pt x="469900" y="281517"/>
                  <a:pt x="467252" y="284825"/>
                  <a:pt x="463550" y="285750"/>
                </a:cubicBezTo>
                <a:cubicBezTo>
                  <a:pt x="450835" y="288929"/>
                  <a:pt x="381029" y="292098"/>
                  <a:pt x="381000" y="292100"/>
                </a:cubicBezTo>
                <a:cubicBezTo>
                  <a:pt x="310764" y="302134"/>
                  <a:pt x="350713" y="297651"/>
                  <a:pt x="206375" y="292100"/>
                </a:cubicBezTo>
                <a:cubicBezTo>
                  <a:pt x="202015" y="291932"/>
                  <a:pt x="197968" y="289706"/>
                  <a:pt x="193675" y="288925"/>
                </a:cubicBezTo>
                <a:cubicBezTo>
                  <a:pt x="186312" y="287586"/>
                  <a:pt x="178858" y="286808"/>
                  <a:pt x="171450" y="285750"/>
                </a:cubicBezTo>
                <a:cubicBezTo>
                  <a:pt x="165100" y="283633"/>
                  <a:pt x="159079" y="279845"/>
                  <a:pt x="152400" y="279400"/>
                </a:cubicBezTo>
                <a:cubicBezTo>
                  <a:pt x="-16580" y="268135"/>
                  <a:pt x="74258" y="285362"/>
                  <a:pt x="12700" y="273050"/>
                </a:cubicBezTo>
                <a:cubicBezTo>
                  <a:pt x="11642" y="269875"/>
                  <a:pt x="9525" y="266872"/>
                  <a:pt x="9525" y="263525"/>
                </a:cubicBezTo>
                <a:cubicBezTo>
                  <a:pt x="9525" y="257087"/>
                  <a:pt x="1587" y="245004"/>
                  <a:pt x="0" y="241300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716016" y="1981538"/>
            <a:ext cx="3816423" cy="40011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“Classical” adaptation</a:t>
            </a:r>
            <a:endParaRPr lang="en-US" sz="1400" b="1" dirty="0"/>
          </a:p>
        </p:txBody>
      </p:sp>
      <p:sp>
        <p:nvSpPr>
          <p:cNvPr id="9" name="Rectangle 8"/>
          <p:cNvSpPr/>
          <p:nvPr/>
        </p:nvSpPr>
        <p:spPr>
          <a:xfrm>
            <a:off x="4722440" y="2485594"/>
            <a:ext cx="3810000" cy="31756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6804248" y="4368914"/>
            <a:ext cx="16561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Loss of recognition</a:t>
            </a:r>
          </a:p>
          <a:p>
            <a:pPr algn="ctr"/>
            <a:r>
              <a:rPr lang="en-US" sz="1400" dirty="0"/>
              <a:t>= immune escape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l="74445" t="21090" b="66039"/>
          <a:stretch/>
        </p:blipFill>
        <p:spPr>
          <a:xfrm>
            <a:off x="6787361" y="3693759"/>
            <a:ext cx="1563875" cy="475800"/>
          </a:xfrm>
          <a:prstGeom prst="rect">
            <a:avLst/>
          </a:prstGeom>
          <a:noFill/>
        </p:spPr>
      </p:pic>
      <p:grpSp>
        <p:nvGrpSpPr>
          <p:cNvPr id="12" name="Group 11"/>
          <p:cNvGrpSpPr/>
          <p:nvPr/>
        </p:nvGrpSpPr>
        <p:grpSpPr>
          <a:xfrm>
            <a:off x="7127585" y="3452002"/>
            <a:ext cx="1027182" cy="278181"/>
            <a:chOff x="3308105" y="1145642"/>
            <a:chExt cx="1339293" cy="421677"/>
          </a:xfrm>
          <a:solidFill>
            <a:srgbClr val="86A20B"/>
          </a:solidFill>
        </p:grpSpPr>
        <p:sp>
          <p:nvSpPr>
            <p:cNvPr id="62" name="Oval 61"/>
            <p:cNvSpPr/>
            <p:nvPr/>
          </p:nvSpPr>
          <p:spPr>
            <a:xfrm>
              <a:off x="3308105" y="1298038"/>
              <a:ext cx="173568" cy="160865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lIns="36000" rtlCol="0" anchor="ctr"/>
            <a:lstStyle/>
            <a:p>
              <a:r>
                <a:rPr lang="en-US" sz="1000" dirty="0">
                  <a:solidFill>
                    <a:schemeClr val="tx1"/>
                  </a:solidFill>
                </a:rPr>
                <a:t>F</a:t>
              </a:r>
            </a:p>
          </p:txBody>
        </p:sp>
        <p:sp>
          <p:nvSpPr>
            <p:cNvPr id="63" name="Oval 62"/>
            <p:cNvSpPr/>
            <p:nvPr/>
          </p:nvSpPr>
          <p:spPr>
            <a:xfrm>
              <a:off x="3473205" y="1196448"/>
              <a:ext cx="173566" cy="160865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lIns="36000" rtlCol="0" anchor="ctr"/>
            <a:lstStyle/>
            <a:p>
              <a:r>
                <a:rPr lang="en-US" sz="1000" dirty="0">
                  <a:solidFill>
                    <a:schemeClr val="tx1"/>
                  </a:solidFill>
                </a:rPr>
                <a:t>L</a:t>
              </a:r>
            </a:p>
          </p:txBody>
        </p:sp>
        <p:sp>
          <p:nvSpPr>
            <p:cNvPr id="64" name="Oval 63"/>
            <p:cNvSpPr/>
            <p:nvPr/>
          </p:nvSpPr>
          <p:spPr>
            <a:xfrm>
              <a:off x="3646769" y="1145642"/>
              <a:ext cx="173566" cy="160865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lIns="36000" rtlCol="0" anchor="ctr"/>
            <a:lstStyle/>
            <a:p>
              <a:r>
                <a:rPr lang="en-US" sz="1000" dirty="0">
                  <a:solidFill>
                    <a:schemeClr val="tx1"/>
                  </a:solidFill>
                </a:rPr>
                <a:t>K</a:t>
              </a:r>
            </a:p>
          </p:txBody>
        </p:sp>
        <p:sp>
          <p:nvSpPr>
            <p:cNvPr id="65" name="Oval 64"/>
            <p:cNvSpPr/>
            <p:nvPr/>
          </p:nvSpPr>
          <p:spPr>
            <a:xfrm>
              <a:off x="3820335" y="1145642"/>
              <a:ext cx="173568" cy="160865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lIns="36000" rtlCol="0" anchor="ctr"/>
            <a:lstStyle/>
            <a:p>
              <a:r>
                <a:rPr lang="en-US" sz="1000" dirty="0">
                  <a:solidFill>
                    <a:schemeClr val="tx1"/>
                  </a:solidFill>
                </a:rPr>
                <a:t>E</a:t>
              </a:r>
            </a:p>
          </p:txBody>
        </p:sp>
        <p:sp>
          <p:nvSpPr>
            <p:cNvPr id="66" name="Oval 65"/>
            <p:cNvSpPr/>
            <p:nvPr/>
          </p:nvSpPr>
          <p:spPr>
            <a:xfrm>
              <a:off x="3968503" y="1247239"/>
              <a:ext cx="173568" cy="160865"/>
            </a:xfrm>
            <a:prstGeom prst="ellipse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lIns="36000" rtlCol="0" anchor="ctr"/>
            <a:lstStyle/>
            <a:p>
              <a:r>
                <a:rPr lang="en-US" sz="1000" dirty="0">
                  <a:solidFill>
                    <a:schemeClr val="tx1"/>
                  </a:solidFill>
                </a:rPr>
                <a:t>E</a:t>
              </a:r>
            </a:p>
          </p:txBody>
        </p:sp>
        <p:sp>
          <p:nvSpPr>
            <p:cNvPr id="67" name="Oval 66"/>
            <p:cNvSpPr/>
            <p:nvPr/>
          </p:nvSpPr>
          <p:spPr>
            <a:xfrm>
              <a:off x="4151040" y="1238770"/>
              <a:ext cx="173568" cy="160865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lIns="36000" rtlCol="0" anchor="ctr"/>
            <a:lstStyle/>
            <a:p>
              <a:r>
                <a:rPr lang="en-US" sz="1000" dirty="0">
                  <a:solidFill>
                    <a:schemeClr val="tx1"/>
                  </a:solidFill>
                </a:rPr>
                <a:t>G</a:t>
              </a:r>
            </a:p>
          </p:txBody>
        </p:sp>
        <p:sp>
          <p:nvSpPr>
            <p:cNvPr id="68" name="Oval 67"/>
            <p:cNvSpPr/>
            <p:nvPr/>
          </p:nvSpPr>
          <p:spPr>
            <a:xfrm>
              <a:off x="4297687" y="1314973"/>
              <a:ext cx="173568" cy="160865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lIns="36000" rtlCol="0" anchor="ctr"/>
            <a:lstStyle/>
            <a:p>
              <a:r>
                <a:rPr lang="en-US" sz="1000" dirty="0">
                  <a:solidFill>
                    <a:schemeClr val="tx1"/>
                  </a:solidFill>
                </a:rPr>
                <a:t>G</a:t>
              </a:r>
            </a:p>
          </p:txBody>
        </p:sp>
        <p:sp>
          <p:nvSpPr>
            <p:cNvPr id="69" name="Oval 68"/>
            <p:cNvSpPr/>
            <p:nvPr/>
          </p:nvSpPr>
          <p:spPr>
            <a:xfrm>
              <a:off x="4473830" y="1406454"/>
              <a:ext cx="173568" cy="160865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lIns="36000" rtlCol="0" anchor="ctr"/>
            <a:lstStyle/>
            <a:p>
              <a:r>
                <a:rPr lang="en-US" sz="1000" dirty="0">
                  <a:solidFill>
                    <a:schemeClr val="tx1"/>
                  </a:solidFill>
                </a:rPr>
                <a:t>L</a:t>
              </a:r>
            </a:p>
          </p:txBody>
        </p:sp>
      </p:grpSp>
      <p:cxnSp>
        <p:nvCxnSpPr>
          <p:cNvPr id="13" name="Straight Arrow Connector 12"/>
          <p:cNvCxnSpPr/>
          <p:nvPr/>
        </p:nvCxnSpPr>
        <p:spPr>
          <a:xfrm>
            <a:off x="6577590" y="3326745"/>
            <a:ext cx="416658" cy="0"/>
          </a:xfrm>
          <a:prstGeom prst="straightConnector1">
            <a:avLst/>
          </a:prstGeom>
          <a:ln>
            <a:solidFill>
              <a:srgbClr val="000000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61593" y="2629610"/>
            <a:ext cx="1761395" cy="307777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1400" dirty="0"/>
              <a:t>Non-adapted (NAE)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021833" y="2989650"/>
            <a:ext cx="1262498" cy="307777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1400" dirty="0"/>
              <a:t>Adapted (AE)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5361087" y="4308131"/>
            <a:ext cx="641695" cy="552605"/>
            <a:chOff x="4505877" y="4632582"/>
            <a:chExt cx="932940" cy="1018731"/>
          </a:xfrm>
        </p:grpSpPr>
        <p:grpSp>
          <p:nvGrpSpPr>
            <p:cNvPr id="32" name="Group 31"/>
            <p:cNvGrpSpPr/>
            <p:nvPr/>
          </p:nvGrpSpPr>
          <p:grpSpPr>
            <a:xfrm>
              <a:off x="5070517" y="4938698"/>
              <a:ext cx="368300" cy="351366"/>
              <a:chOff x="3594101" y="3458633"/>
              <a:chExt cx="368300" cy="351366"/>
            </a:xfrm>
          </p:grpSpPr>
          <p:sp>
            <p:nvSpPr>
              <p:cNvPr id="60" name="Oval 59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Oval 60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3" name="Group 32"/>
            <p:cNvGrpSpPr/>
            <p:nvPr/>
          </p:nvGrpSpPr>
          <p:grpSpPr>
            <a:xfrm>
              <a:off x="4563026" y="4872379"/>
              <a:ext cx="368300" cy="351366"/>
              <a:chOff x="3594101" y="3458633"/>
              <a:chExt cx="368300" cy="351366"/>
            </a:xfrm>
          </p:grpSpPr>
          <p:sp>
            <p:nvSpPr>
              <p:cNvPr id="58" name="Oval 57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Oval 58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4" name="Group 33"/>
            <p:cNvGrpSpPr/>
            <p:nvPr/>
          </p:nvGrpSpPr>
          <p:grpSpPr>
            <a:xfrm>
              <a:off x="4505877" y="5024779"/>
              <a:ext cx="368300" cy="351366"/>
              <a:chOff x="3594101" y="3458633"/>
              <a:chExt cx="368300" cy="351366"/>
            </a:xfrm>
          </p:grpSpPr>
          <p:sp>
            <p:nvSpPr>
              <p:cNvPr id="56" name="Oval 55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5" name="Group 34"/>
            <p:cNvGrpSpPr/>
            <p:nvPr/>
          </p:nvGrpSpPr>
          <p:grpSpPr>
            <a:xfrm>
              <a:off x="4836076" y="4798296"/>
              <a:ext cx="368300" cy="351366"/>
              <a:chOff x="3594101" y="3458633"/>
              <a:chExt cx="368300" cy="351366"/>
            </a:xfrm>
          </p:grpSpPr>
          <p:sp>
            <p:nvSpPr>
              <p:cNvPr id="54" name="Oval 53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6" name="Group 35"/>
            <p:cNvGrpSpPr/>
            <p:nvPr/>
          </p:nvGrpSpPr>
          <p:grpSpPr>
            <a:xfrm>
              <a:off x="4505877" y="5223745"/>
              <a:ext cx="368300" cy="351366"/>
              <a:chOff x="3594101" y="3458633"/>
              <a:chExt cx="368300" cy="351366"/>
            </a:xfrm>
          </p:grpSpPr>
          <p:sp>
            <p:nvSpPr>
              <p:cNvPr id="52" name="Oval 51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Oval 52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7" name="Group 36"/>
            <p:cNvGrpSpPr/>
            <p:nvPr/>
          </p:nvGrpSpPr>
          <p:grpSpPr>
            <a:xfrm>
              <a:off x="4774694" y="5045948"/>
              <a:ext cx="368300" cy="351366"/>
              <a:chOff x="3594101" y="3458633"/>
              <a:chExt cx="368300" cy="351366"/>
            </a:xfrm>
          </p:grpSpPr>
          <p:sp>
            <p:nvSpPr>
              <p:cNvPr id="50" name="Oval 49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Oval 50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8" name="Group 37"/>
            <p:cNvGrpSpPr/>
            <p:nvPr/>
          </p:nvGrpSpPr>
          <p:grpSpPr>
            <a:xfrm>
              <a:off x="4990591" y="4676040"/>
              <a:ext cx="368300" cy="351366"/>
              <a:chOff x="3594101" y="3458633"/>
              <a:chExt cx="368300" cy="351366"/>
            </a:xfrm>
          </p:grpSpPr>
          <p:sp>
            <p:nvSpPr>
              <p:cNvPr id="48" name="Oval 47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Oval 48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rgbClr val="00009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9" name="Group 38"/>
            <p:cNvGrpSpPr/>
            <p:nvPr/>
          </p:nvGrpSpPr>
          <p:grpSpPr>
            <a:xfrm>
              <a:off x="4647682" y="4632582"/>
              <a:ext cx="368300" cy="351366"/>
              <a:chOff x="3594101" y="3458633"/>
              <a:chExt cx="368300" cy="351366"/>
            </a:xfrm>
          </p:grpSpPr>
          <p:sp>
            <p:nvSpPr>
              <p:cNvPr id="46" name="Oval 45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Oval 46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rgbClr val="00009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0" name="Group 39"/>
            <p:cNvGrpSpPr/>
            <p:nvPr/>
          </p:nvGrpSpPr>
          <p:grpSpPr>
            <a:xfrm>
              <a:off x="5020226" y="5221631"/>
              <a:ext cx="368300" cy="351366"/>
              <a:chOff x="3594101" y="3458633"/>
              <a:chExt cx="368300" cy="351366"/>
            </a:xfrm>
          </p:grpSpPr>
          <p:sp>
            <p:nvSpPr>
              <p:cNvPr id="44" name="Oval 43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Oval 44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1" name="Group 40"/>
            <p:cNvGrpSpPr/>
            <p:nvPr/>
          </p:nvGrpSpPr>
          <p:grpSpPr>
            <a:xfrm>
              <a:off x="4806441" y="5299947"/>
              <a:ext cx="368300" cy="351366"/>
              <a:chOff x="3594101" y="3458633"/>
              <a:chExt cx="368300" cy="351366"/>
            </a:xfrm>
          </p:grpSpPr>
          <p:sp>
            <p:nvSpPr>
              <p:cNvPr id="42" name="Oval 41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Oval 42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7" name="Rectangle 16"/>
          <p:cNvSpPr/>
          <p:nvPr/>
        </p:nvSpPr>
        <p:spPr>
          <a:xfrm>
            <a:off x="8234352" y="3378257"/>
            <a:ext cx="116885" cy="212246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/>
          <p:cNvGrpSpPr/>
          <p:nvPr/>
        </p:nvGrpSpPr>
        <p:grpSpPr>
          <a:xfrm>
            <a:off x="5133580" y="3450429"/>
            <a:ext cx="970934" cy="258370"/>
            <a:chOff x="1595718" y="1333323"/>
            <a:chExt cx="970934" cy="258370"/>
          </a:xfrm>
          <a:solidFill>
            <a:schemeClr val="accent5"/>
          </a:solidFill>
        </p:grpSpPr>
        <p:sp>
          <p:nvSpPr>
            <p:cNvPr id="24" name="Oval 23"/>
            <p:cNvSpPr/>
            <p:nvPr/>
          </p:nvSpPr>
          <p:spPr>
            <a:xfrm>
              <a:off x="1595718" y="1466021"/>
              <a:ext cx="133118" cy="106123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lIns="36000" rtlCol="0" anchor="ctr"/>
            <a:lstStyle/>
            <a:p>
              <a:r>
                <a:rPr lang="en-US" sz="1000" dirty="0">
                  <a:solidFill>
                    <a:schemeClr val="tx1"/>
                  </a:solidFill>
                </a:rPr>
                <a:t>F</a:t>
              </a:r>
            </a:p>
          </p:txBody>
        </p:sp>
        <p:sp>
          <p:nvSpPr>
            <p:cNvPr id="25" name="Oval 24"/>
            <p:cNvSpPr/>
            <p:nvPr/>
          </p:nvSpPr>
          <p:spPr>
            <a:xfrm>
              <a:off x="1728836" y="1485570"/>
              <a:ext cx="133118" cy="106123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lIns="36000" rtlCol="0" anchor="ctr"/>
            <a:lstStyle/>
            <a:p>
              <a:r>
                <a:rPr lang="en-US" sz="1000" dirty="0">
                  <a:solidFill>
                    <a:schemeClr val="tx1"/>
                  </a:solidFill>
                </a:rPr>
                <a:t>L</a:t>
              </a:r>
            </a:p>
          </p:txBody>
        </p:sp>
        <p:sp>
          <p:nvSpPr>
            <p:cNvPr id="26" name="Oval 25"/>
            <p:cNvSpPr/>
            <p:nvPr/>
          </p:nvSpPr>
          <p:spPr>
            <a:xfrm>
              <a:off x="1794349" y="1386385"/>
              <a:ext cx="133118" cy="106123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lIns="36000" rtlCol="0" anchor="ctr"/>
            <a:lstStyle/>
            <a:p>
              <a:r>
                <a:rPr lang="en-US" sz="1000" dirty="0">
                  <a:solidFill>
                    <a:schemeClr val="tx1"/>
                  </a:solidFill>
                </a:rPr>
                <a:t>K</a:t>
              </a:r>
            </a:p>
          </p:txBody>
        </p:sp>
        <p:sp>
          <p:nvSpPr>
            <p:cNvPr id="27" name="Oval 26"/>
            <p:cNvSpPr/>
            <p:nvPr/>
          </p:nvSpPr>
          <p:spPr>
            <a:xfrm>
              <a:off x="1927467" y="1386385"/>
              <a:ext cx="133118" cy="106123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lIns="36000" rtlCol="0" anchor="ctr"/>
            <a:lstStyle/>
            <a:p>
              <a:r>
                <a:rPr lang="en-US" sz="1000" dirty="0">
                  <a:solidFill>
                    <a:schemeClr val="tx1"/>
                  </a:solidFill>
                </a:rPr>
                <a:t>E</a:t>
              </a:r>
            </a:p>
          </p:txBody>
        </p:sp>
        <p:sp>
          <p:nvSpPr>
            <p:cNvPr id="28" name="Oval 27"/>
            <p:cNvSpPr/>
            <p:nvPr/>
          </p:nvSpPr>
          <p:spPr>
            <a:xfrm>
              <a:off x="2054091" y="1386385"/>
              <a:ext cx="133118" cy="106123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lIns="36000" rtlCol="0" anchor="ctr"/>
            <a:lstStyle/>
            <a:p>
              <a:r>
                <a:rPr lang="en-US" sz="1000" dirty="0">
                  <a:solidFill>
                    <a:schemeClr val="tx1"/>
                  </a:solidFill>
                </a:rPr>
                <a:t>K</a:t>
              </a:r>
            </a:p>
          </p:txBody>
        </p:sp>
        <p:sp>
          <p:nvSpPr>
            <p:cNvPr id="29" name="Oval 28"/>
            <p:cNvSpPr/>
            <p:nvPr/>
          </p:nvSpPr>
          <p:spPr>
            <a:xfrm>
              <a:off x="2174221" y="1333323"/>
              <a:ext cx="133118" cy="106123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lIns="36000" rtlCol="0" anchor="ctr"/>
            <a:lstStyle/>
            <a:p>
              <a:r>
                <a:rPr lang="en-US" sz="1000" dirty="0">
                  <a:solidFill>
                    <a:schemeClr val="tx1"/>
                  </a:solidFill>
                </a:rPr>
                <a:t>G</a:t>
              </a:r>
            </a:p>
          </p:txBody>
        </p:sp>
        <p:sp>
          <p:nvSpPr>
            <p:cNvPr id="30" name="Oval 29"/>
            <p:cNvSpPr/>
            <p:nvPr/>
          </p:nvSpPr>
          <p:spPr>
            <a:xfrm>
              <a:off x="2304649" y="1400612"/>
              <a:ext cx="133118" cy="106123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lIns="36000" rtlCol="0" anchor="ctr"/>
            <a:lstStyle/>
            <a:p>
              <a:r>
                <a:rPr lang="en-US" sz="1000" dirty="0">
                  <a:solidFill>
                    <a:schemeClr val="tx1"/>
                  </a:solidFill>
                </a:rPr>
                <a:t>G</a:t>
              </a:r>
            </a:p>
          </p:txBody>
        </p:sp>
        <p:sp>
          <p:nvSpPr>
            <p:cNvPr id="31" name="Oval 30"/>
            <p:cNvSpPr/>
            <p:nvPr/>
          </p:nvSpPr>
          <p:spPr>
            <a:xfrm>
              <a:off x="2433534" y="1472221"/>
              <a:ext cx="133118" cy="106123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lIns="36000" rtlCol="0" anchor="ctr"/>
            <a:lstStyle/>
            <a:p>
              <a:r>
                <a:rPr lang="en-US" sz="1000" dirty="0">
                  <a:solidFill>
                    <a:schemeClr val="tx1"/>
                  </a:solidFill>
                </a:rPr>
                <a:t>L</a:t>
              </a: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4814520" y="4907489"/>
            <a:ext cx="17599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TCR diversity, spectrum of avidities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433352" y="3791225"/>
            <a:ext cx="365745" cy="170141"/>
          </a:xfrm>
          <a:prstGeom prst="rect">
            <a:avLst/>
          </a:prstGeom>
          <a:solidFill>
            <a:srgbClr val="8DAE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7374644" y="3702041"/>
            <a:ext cx="603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HLA</a:t>
            </a:r>
          </a:p>
        </p:txBody>
      </p:sp>
      <p:pic>
        <p:nvPicPr>
          <p:cNvPr id="202" name="Picture 201">
            <a:extLst>
              <a:ext uri="{FF2B5EF4-FFF2-40B4-BE49-F238E27FC236}">
                <a16:creationId xmlns:a16="http://schemas.microsoft.com/office/drawing/2014/main" id="{6945A8E9-C652-4E70-A45F-ADE63760685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5" t="1271" r="2732" b="2565"/>
          <a:stretch/>
        </p:blipFill>
        <p:spPr>
          <a:xfrm>
            <a:off x="584200" y="1263649"/>
            <a:ext cx="2546350" cy="5060951"/>
          </a:xfrm>
          <a:prstGeom prst="rect">
            <a:avLst/>
          </a:prstGeom>
          <a:ln>
            <a:solidFill>
              <a:srgbClr val="FFFFFF"/>
            </a:solidFill>
          </a:ln>
        </p:spPr>
      </p:pic>
      <p:sp>
        <p:nvSpPr>
          <p:cNvPr id="205" name="Right Arrow 204"/>
          <p:cNvSpPr/>
          <p:nvPr/>
        </p:nvSpPr>
        <p:spPr>
          <a:xfrm>
            <a:off x="1310729" y="3284984"/>
            <a:ext cx="432048" cy="216024"/>
          </a:xfrm>
          <a:prstGeom prst="rightArrow">
            <a:avLst/>
          </a:prstGeom>
          <a:noFill/>
          <a:ln w="5715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" name="TextBox 205"/>
          <p:cNvSpPr txBox="1"/>
          <p:nvPr/>
        </p:nvSpPr>
        <p:spPr>
          <a:xfrm>
            <a:off x="539552" y="3068960"/>
            <a:ext cx="80100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/>
              <a:t>HIV </a:t>
            </a:r>
          </a:p>
          <a:p>
            <a:pPr algn="ctr"/>
            <a:r>
              <a:rPr lang="en-US" sz="1100" b="1" dirty="0"/>
              <a:t>fragment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476766" y="3765577"/>
            <a:ext cx="365745" cy="170141"/>
          </a:xfrm>
          <a:prstGeom prst="rect">
            <a:avLst/>
          </a:prstGeom>
          <a:solidFill>
            <a:srgbClr val="8DAE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9" name="Freeform 208"/>
          <p:cNvSpPr/>
          <p:nvPr/>
        </p:nvSpPr>
        <p:spPr>
          <a:xfrm>
            <a:off x="4999429" y="3683000"/>
            <a:ext cx="1314191" cy="389467"/>
          </a:xfrm>
          <a:custGeom>
            <a:avLst/>
            <a:gdLst>
              <a:gd name="connsiteX0" fmla="*/ 2742 w 1314191"/>
              <a:gd name="connsiteY0" fmla="*/ 0 h 389467"/>
              <a:gd name="connsiteX1" fmla="*/ 2742 w 1314191"/>
              <a:gd name="connsiteY1" fmla="*/ 0 h 389467"/>
              <a:gd name="connsiteX2" fmla="*/ 36608 w 1314191"/>
              <a:gd name="connsiteY2" fmla="*/ 25400 h 389467"/>
              <a:gd name="connsiteX3" fmla="*/ 49308 w 1314191"/>
              <a:gd name="connsiteY3" fmla="*/ 33867 h 389467"/>
              <a:gd name="connsiteX4" fmla="*/ 74708 w 1314191"/>
              <a:gd name="connsiteY4" fmla="*/ 42333 h 389467"/>
              <a:gd name="connsiteX5" fmla="*/ 87408 w 1314191"/>
              <a:gd name="connsiteY5" fmla="*/ 46567 h 389467"/>
              <a:gd name="connsiteX6" fmla="*/ 104342 w 1314191"/>
              <a:gd name="connsiteY6" fmla="*/ 50800 h 389467"/>
              <a:gd name="connsiteX7" fmla="*/ 129742 w 1314191"/>
              <a:gd name="connsiteY7" fmla="*/ 59267 h 389467"/>
              <a:gd name="connsiteX8" fmla="*/ 172075 w 1314191"/>
              <a:gd name="connsiteY8" fmla="*/ 63500 h 389467"/>
              <a:gd name="connsiteX9" fmla="*/ 193242 w 1314191"/>
              <a:gd name="connsiteY9" fmla="*/ 67733 h 389467"/>
              <a:gd name="connsiteX10" fmla="*/ 222875 w 1314191"/>
              <a:gd name="connsiteY10" fmla="*/ 76200 h 389467"/>
              <a:gd name="connsiteX11" fmla="*/ 544608 w 1314191"/>
              <a:gd name="connsiteY11" fmla="*/ 80433 h 389467"/>
              <a:gd name="connsiteX12" fmla="*/ 874808 w 1314191"/>
              <a:gd name="connsiteY12" fmla="*/ 76200 h 389467"/>
              <a:gd name="connsiteX13" fmla="*/ 1086475 w 1314191"/>
              <a:gd name="connsiteY13" fmla="*/ 67733 h 389467"/>
              <a:gd name="connsiteX14" fmla="*/ 1128808 w 1314191"/>
              <a:gd name="connsiteY14" fmla="*/ 63500 h 389467"/>
              <a:gd name="connsiteX15" fmla="*/ 1154208 w 1314191"/>
              <a:gd name="connsiteY15" fmla="*/ 59267 h 389467"/>
              <a:gd name="connsiteX16" fmla="*/ 1192308 w 1314191"/>
              <a:gd name="connsiteY16" fmla="*/ 50800 h 389467"/>
              <a:gd name="connsiteX17" fmla="*/ 1205008 w 1314191"/>
              <a:gd name="connsiteY17" fmla="*/ 46567 h 389467"/>
              <a:gd name="connsiteX18" fmla="*/ 1217708 w 1314191"/>
              <a:gd name="connsiteY18" fmla="*/ 38100 h 389467"/>
              <a:gd name="connsiteX19" fmla="*/ 1226175 w 1314191"/>
              <a:gd name="connsiteY19" fmla="*/ 25400 h 389467"/>
              <a:gd name="connsiteX20" fmla="*/ 1247342 w 1314191"/>
              <a:gd name="connsiteY20" fmla="*/ 21167 h 389467"/>
              <a:gd name="connsiteX21" fmla="*/ 1260042 w 1314191"/>
              <a:gd name="connsiteY21" fmla="*/ 16933 h 389467"/>
              <a:gd name="connsiteX22" fmla="*/ 1281208 w 1314191"/>
              <a:gd name="connsiteY22" fmla="*/ 12700 h 389467"/>
              <a:gd name="connsiteX23" fmla="*/ 1310842 w 1314191"/>
              <a:gd name="connsiteY23" fmla="*/ 16933 h 389467"/>
              <a:gd name="connsiteX24" fmla="*/ 1306608 w 1314191"/>
              <a:gd name="connsiteY24" fmla="*/ 139700 h 389467"/>
              <a:gd name="connsiteX25" fmla="*/ 1298142 w 1314191"/>
              <a:gd name="connsiteY25" fmla="*/ 152400 h 389467"/>
              <a:gd name="connsiteX26" fmla="*/ 1285442 w 1314191"/>
              <a:gd name="connsiteY26" fmla="*/ 156633 h 389467"/>
              <a:gd name="connsiteX27" fmla="*/ 1247342 w 1314191"/>
              <a:gd name="connsiteY27" fmla="*/ 186267 h 389467"/>
              <a:gd name="connsiteX28" fmla="*/ 1234642 w 1314191"/>
              <a:gd name="connsiteY28" fmla="*/ 194733 h 389467"/>
              <a:gd name="connsiteX29" fmla="*/ 1221942 w 1314191"/>
              <a:gd name="connsiteY29" fmla="*/ 198967 h 389467"/>
              <a:gd name="connsiteX30" fmla="*/ 1209242 w 1314191"/>
              <a:gd name="connsiteY30" fmla="*/ 207433 h 389467"/>
              <a:gd name="connsiteX31" fmla="*/ 1183842 w 1314191"/>
              <a:gd name="connsiteY31" fmla="*/ 215900 h 389467"/>
              <a:gd name="connsiteX32" fmla="*/ 1154208 w 1314191"/>
              <a:gd name="connsiteY32" fmla="*/ 224367 h 389467"/>
              <a:gd name="connsiteX33" fmla="*/ 1124575 w 1314191"/>
              <a:gd name="connsiteY33" fmla="*/ 232833 h 389467"/>
              <a:gd name="connsiteX34" fmla="*/ 1090708 w 1314191"/>
              <a:gd name="connsiteY34" fmla="*/ 237067 h 389467"/>
              <a:gd name="connsiteX35" fmla="*/ 1061075 w 1314191"/>
              <a:gd name="connsiteY35" fmla="*/ 241300 h 389467"/>
              <a:gd name="connsiteX36" fmla="*/ 1039908 w 1314191"/>
              <a:gd name="connsiteY36" fmla="*/ 245533 h 389467"/>
              <a:gd name="connsiteX37" fmla="*/ 1006042 w 1314191"/>
              <a:gd name="connsiteY37" fmla="*/ 254000 h 389467"/>
              <a:gd name="connsiteX38" fmla="*/ 963708 w 1314191"/>
              <a:gd name="connsiteY38" fmla="*/ 258233 h 389467"/>
              <a:gd name="connsiteX39" fmla="*/ 921375 w 1314191"/>
              <a:gd name="connsiteY39" fmla="*/ 266700 h 389467"/>
              <a:gd name="connsiteX40" fmla="*/ 908675 w 1314191"/>
              <a:gd name="connsiteY40" fmla="*/ 270933 h 389467"/>
              <a:gd name="connsiteX41" fmla="*/ 874808 w 1314191"/>
              <a:gd name="connsiteY41" fmla="*/ 279400 h 389467"/>
              <a:gd name="connsiteX42" fmla="*/ 853642 w 1314191"/>
              <a:gd name="connsiteY42" fmla="*/ 283633 h 389467"/>
              <a:gd name="connsiteX43" fmla="*/ 828242 w 1314191"/>
              <a:gd name="connsiteY43" fmla="*/ 292100 h 389467"/>
              <a:gd name="connsiteX44" fmla="*/ 815542 w 1314191"/>
              <a:gd name="connsiteY44" fmla="*/ 296333 h 389467"/>
              <a:gd name="connsiteX45" fmla="*/ 785908 w 1314191"/>
              <a:gd name="connsiteY45" fmla="*/ 300567 h 389467"/>
              <a:gd name="connsiteX46" fmla="*/ 773208 w 1314191"/>
              <a:gd name="connsiteY46" fmla="*/ 304800 h 389467"/>
              <a:gd name="connsiteX47" fmla="*/ 760508 w 1314191"/>
              <a:gd name="connsiteY47" fmla="*/ 313267 h 389467"/>
              <a:gd name="connsiteX48" fmla="*/ 735108 w 1314191"/>
              <a:gd name="connsiteY48" fmla="*/ 321733 h 389467"/>
              <a:gd name="connsiteX49" fmla="*/ 713942 w 1314191"/>
              <a:gd name="connsiteY49" fmla="*/ 342900 h 389467"/>
              <a:gd name="connsiteX50" fmla="*/ 688542 w 1314191"/>
              <a:gd name="connsiteY50" fmla="*/ 364067 h 389467"/>
              <a:gd name="connsiteX51" fmla="*/ 680075 w 1314191"/>
              <a:gd name="connsiteY51" fmla="*/ 381000 h 389467"/>
              <a:gd name="connsiteX52" fmla="*/ 654675 w 1314191"/>
              <a:gd name="connsiteY52" fmla="*/ 389467 h 389467"/>
              <a:gd name="connsiteX53" fmla="*/ 608108 w 1314191"/>
              <a:gd name="connsiteY53" fmla="*/ 385233 h 389467"/>
              <a:gd name="connsiteX54" fmla="*/ 591175 w 1314191"/>
              <a:gd name="connsiteY54" fmla="*/ 359833 h 389467"/>
              <a:gd name="connsiteX55" fmla="*/ 578475 w 1314191"/>
              <a:gd name="connsiteY55" fmla="*/ 351367 h 389467"/>
              <a:gd name="connsiteX56" fmla="*/ 557308 w 1314191"/>
              <a:gd name="connsiteY56" fmla="*/ 334433 h 389467"/>
              <a:gd name="connsiteX57" fmla="*/ 531908 w 1314191"/>
              <a:gd name="connsiteY57" fmla="*/ 321733 h 389467"/>
              <a:gd name="connsiteX58" fmla="*/ 493808 w 1314191"/>
              <a:gd name="connsiteY58" fmla="*/ 317500 h 389467"/>
              <a:gd name="connsiteX59" fmla="*/ 447242 w 1314191"/>
              <a:gd name="connsiteY59" fmla="*/ 309033 h 389467"/>
              <a:gd name="connsiteX60" fmla="*/ 409142 w 1314191"/>
              <a:gd name="connsiteY60" fmla="*/ 296333 h 389467"/>
              <a:gd name="connsiteX61" fmla="*/ 396442 w 1314191"/>
              <a:gd name="connsiteY61" fmla="*/ 292100 h 389467"/>
              <a:gd name="connsiteX62" fmla="*/ 362575 w 1314191"/>
              <a:gd name="connsiteY62" fmla="*/ 283633 h 389467"/>
              <a:gd name="connsiteX63" fmla="*/ 345642 w 1314191"/>
              <a:gd name="connsiteY63" fmla="*/ 279400 h 389467"/>
              <a:gd name="connsiteX64" fmla="*/ 294842 w 1314191"/>
              <a:gd name="connsiteY64" fmla="*/ 270933 h 389467"/>
              <a:gd name="connsiteX65" fmla="*/ 277908 w 1314191"/>
              <a:gd name="connsiteY65" fmla="*/ 266700 h 389467"/>
              <a:gd name="connsiteX66" fmla="*/ 256742 w 1314191"/>
              <a:gd name="connsiteY66" fmla="*/ 262467 h 389467"/>
              <a:gd name="connsiteX67" fmla="*/ 244042 w 1314191"/>
              <a:gd name="connsiteY67" fmla="*/ 258233 h 389467"/>
              <a:gd name="connsiteX68" fmla="*/ 201708 w 1314191"/>
              <a:gd name="connsiteY68" fmla="*/ 245533 h 389467"/>
              <a:gd name="connsiteX69" fmla="*/ 189008 w 1314191"/>
              <a:gd name="connsiteY69" fmla="*/ 241300 h 389467"/>
              <a:gd name="connsiteX70" fmla="*/ 176308 w 1314191"/>
              <a:gd name="connsiteY70" fmla="*/ 237067 h 389467"/>
              <a:gd name="connsiteX71" fmla="*/ 142442 w 1314191"/>
              <a:gd name="connsiteY71" fmla="*/ 228600 h 389467"/>
              <a:gd name="connsiteX72" fmla="*/ 121275 w 1314191"/>
              <a:gd name="connsiteY72" fmla="*/ 224367 h 389467"/>
              <a:gd name="connsiteX73" fmla="*/ 87408 w 1314191"/>
              <a:gd name="connsiteY73" fmla="*/ 211667 h 389467"/>
              <a:gd name="connsiteX74" fmla="*/ 74708 w 1314191"/>
              <a:gd name="connsiteY74" fmla="*/ 207433 h 389467"/>
              <a:gd name="connsiteX75" fmla="*/ 36608 w 1314191"/>
              <a:gd name="connsiteY75" fmla="*/ 186267 h 389467"/>
              <a:gd name="connsiteX76" fmla="*/ 23908 w 1314191"/>
              <a:gd name="connsiteY76" fmla="*/ 177800 h 389467"/>
              <a:gd name="connsiteX77" fmla="*/ 19675 w 1314191"/>
              <a:gd name="connsiteY77" fmla="*/ 165100 h 389467"/>
              <a:gd name="connsiteX78" fmla="*/ 11208 w 1314191"/>
              <a:gd name="connsiteY78" fmla="*/ 148167 h 389467"/>
              <a:gd name="connsiteX79" fmla="*/ 2742 w 1314191"/>
              <a:gd name="connsiteY79" fmla="*/ 59267 h 389467"/>
              <a:gd name="connsiteX80" fmla="*/ 2742 w 1314191"/>
              <a:gd name="connsiteY80" fmla="*/ 0 h 389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1314191" h="389467">
                <a:moveTo>
                  <a:pt x="2742" y="0"/>
                </a:moveTo>
                <a:lnTo>
                  <a:pt x="2742" y="0"/>
                </a:lnTo>
                <a:cubicBezTo>
                  <a:pt x="14031" y="8467"/>
                  <a:pt x="25196" y="17100"/>
                  <a:pt x="36608" y="25400"/>
                </a:cubicBezTo>
                <a:cubicBezTo>
                  <a:pt x="40723" y="28393"/>
                  <a:pt x="44659" y="31801"/>
                  <a:pt x="49308" y="33867"/>
                </a:cubicBezTo>
                <a:cubicBezTo>
                  <a:pt x="57463" y="37492"/>
                  <a:pt x="66241" y="39511"/>
                  <a:pt x="74708" y="42333"/>
                </a:cubicBezTo>
                <a:cubicBezTo>
                  <a:pt x="78941" y="43744"/>
                  <a:pt x="83079" y="45485"/>
                  <a:pt x="87408" y="46567"/>
                </a:cubicBezTo>
                <a:cubicBezTo>
                  <a:pt x="93053" y="47978"/>
                  <a:pt x="98769" y="49128"/>
                  <a:pt x="104342" y="50800"/>
                </a:cubicBezTo>
                <a:cubicBezTo>
                  <a:pt x="112890" y="53364"/>
                  <a:pt x="120862" y="58379"/>
                  <a:pt x="129742" y="59267"/>
                </a:cubicBezTo>
                <a:cubicBezTo>
                  <a:pt x="143853" y="60678"/>
                  <a:pt x="158018" y="61626"/>
                  <a:pt x="172075" y="63500"/>
                </a:cubicBezTo>
                <a:cubicBezTo>
                  <a:pt x="179207" y="64451"/>
                  <a:pt x="186261" y="65988"/>
                  <a:pt x="193242" y="67733"/>
                </a:cubicBezTo>
                <a:cubicBezTo>
                  <a:pt x="201906" y="69899"/>
                  <a:pt x="214071" y="75980"/>
                  <a:pt x="222875" y="76200"/>
                </a:cubicBezTo>
                <a:cubicBezTo>
                  <a:pt x="330095" y="78880"/>
                  <a:pt x="437364" y="79022"/>
                  <a:pt x="544608" y="80433"/>
                </a:cubicBezTo>
                <a:lnTo>
                  <a:pt x="874808" y="76200"/>
                </a:lnTo>
                <a:cubicBezTo>
                  <a:pt x="944055" y="74906"/>
                  <a:pt x="1016933" y="71045"/>
                  <a:pt x="1086475" y="67733"/>
                </a:cubicBezTo>
                <a:cubicBezTo>
                  <a:pt x="1100586" y="66322"/>
                  <a:pt x="1114736" y="65259"/>
                  <a:pt x="1128808" y="63500"/>
                </a:cubicBezTo>
                <a:cubicBezTo>
                  <a:pt x="1137325" y="62435"/>
                  <a:pt x="1145763" y="60802"/>
                  <a:pt x="1154208" y="59267"/>
                </a:cubicBezTo>
                <a:cubicBezTo>
                  <a:pt x="1166203" y="57086"/>
                  <a:pt x="1180424" y="54195"/>
                  <a:pt x="1192308" y="50800"/>
                </a:cubicBezTo>
                <a:cubicBezTo>
                  <a:pt x="1196599" y="49574"/>
                  <a:pt x="1200775" y="47978"/>
                  <a:pt x="1205008" y="46567"/>
                </a:cubicBezTo>
                <a:cubicBezTo>
                  <a:pt x="1209241" y="43745"/>
                  <a:pt x="1214110" y="41698"/>
                  <a:pt x="1217708" y="38100"/>
                </a:cubicBezTo>
                <a:cubicBezTo>
                  <a:pt x="1221306" y="34502"/>
                  <a:pt x="1221757" y="27924"/>
                  <a:pt x="1226175" y="25400"/>
                </a:cubicBezTo>
                <a:cubicBezTo>
                  <a:pt x="1232422" y="21830"/>
                  <a:pt x="1240361" y="22912"/>
                  <a:pt x="1247342" y="21167"/>
                </a:cubicBezTo>
                <a:cubicBezTo>
                  <a:pt x="1251671" y="20085"/>
                  <a:pt x="1255713" y="18015"/>
                  <a:pt x="1260042" y="16933"/>
                </a:cubicBezTo>
                <a:cubicBezTo>
                  <a:pt x="1267022" y="15188"/>
                  <a:pt x="1274153" y="14111"/>
                  <a:pt x="1281208" y="12700"/>
                </a:cubicBezTo>
                <a:cubicBezTo>
                  <a:pt x="1291086" y="14111"/>
                  <a:pt x="1308885" y="7149"/>
                  <a:pt x="1310842" y="16933"/>
                </a:cubicBezTo>
                <a:cubicBezTo>
                  <a:pt x="1318872" y="57085"/>
                  <a:pt x="1310430" y="98932"/>
                  <a:pt x="1306608" y="139700"/>
                </a:cubicBezTo>
                <a:cubicBezTo>
                  <a:pt x="1306133" y="144765"/>
                  <a:pt x="1302115" y="149222"/>
                  <a:pt x="1298142" y="152400"/>
                </a:cubicBezTo>
                <a:cubicBezTo>
                  <a:pt x="1294658" y="155188"/>
                  <a:pt x="1289675" y="155222"/>
                  <a:pt x="1285442" y="156633"/>
                </a:cubicBezTo>
                <a:cubicBezTo>
                  <a:pt x="1265548" y="176527"/>
                  <a:pt x="1277721" y="166014"/>
                  <a:pt x="1247342" y="186267"/>
                </a:cubicBezTo>
                <a:cubicBezTo>
                  <a:pt x="1243109" y="189089"/>
                  <a:pt x="1239469" y="193124"/>
                  <a:pt x="1234642" y="194733"/>
                </a:cubicBezTo>
                <a:cubicBezTo>
                  <a:pt x="1230409" y="196144"/>
                  <a:pt x="1225933" y="196971"/>
                  <a:pt x="1221942" y="198967"/>
                </a:cubicBezTo>
                <a:cubicBezTo>
                  <a:pt x="1217391" y="201242"/>
                  <a:pt x="1213891" y="205367"/>
                  <a:pt x="1209242" y="207433"/>
                </a:cubicBezTo>
                <a:cubicBezTo>
                  <a:pt x="1201086" y="211058"/>
                  <a:pt x="1192309" y="213078"/>
                  <a:pt x="1183842" y="215900"/>
                </a:cubicBezTo>
                <a:cubicBezTo>
                  <a:pt x="1153409" y="226044"/>
                  <a:pt x="1191396" y="213742"/>
                  <a:pt x="1154208" y="224367"/>
                </a:cubicBezTo>
                <a:cubicBezTo>
                  <a:pt x="1140118" y="228393"/>
                  <a:pt x="1140453" y="230187"/>
                  <a:pt x="1124575" y="232833"/>
                </a:cubicBezTo>
                <a:cubicBezTo>
                  <a:pt x="1113353" y="234703"/>
                  <a:pt x="1101985" y="235563"/>
                  <a:pt x="1090708" y="237067"/>
                </a:cubicBezTo>
                <a:cubicBezTo>
                  <a:pt x="1080818" y="238386"/>
                  <a:pt x="1070917" y="239660"/>
                  <a:pt x="1061075" y="241300"/>
                </a:cubicBezTo>
                <a:cubicBezTo>
                  <a:pt x="1053978" y="242483"/>
                  <a:pt x="1046889" y="243788"/>
                  <a:pt x="1039908" y="245533"/>
                </a:cubicBezTo>
                <a:cubicBezTo>
                  <a:pt x="1015481" y="251640"/>
                  <a:pt x="1039487" y="249541"/>
                  <a:pt x="1006042" y="254000"/>
                </a:cubicBezTo>
                <a:cubicBezTo>
                  <a:pt x="991985" y="255874"/>
                  <a:pt x="977780" y="256474"/>
                  <a:pt x="963708" y="258233"/>
                </a:cubicBezTo>
                <a:cubicBezTo>
                  <a:pt x="948929" y="260080"/>
                  <a:pt x="935546" y="262651"/>
                  <a:pt x="921375" y="266700"/>
                </a:cubicBezTo>
                <a:cubicBezTo>
                  <a:pt x="917084" y="267926"/>
                  <a:pt x="912980" y="269759"/>
                  <a:pt x="908675" y="270933"/>
                </a:cubicBezTo>
                <a:cubicBezTo>
                  <a:pt x="897449" y="273995"/>
                  <a:pt x="886219" y="277118"/>
                  <a:pt x="874808" y="279400"/>
                </a:cubicBezTo>
                <a:cubicBezTo>
                  <a:pt x="867753" y="280811"/>
                  <a:pt x="860584" y="281740"/>
                  <a:pt x="853642" y="283633"/>
                </a:cubicBezTo>
                <a:cubicBezTo>
                  <a:pt x="845032" y="285981"/>
                  <a:pt x="836709" y="289278"/>
                  <a:pt x="828242" y="292100"/>
                </a:cubicBezTo>
                <a:cubicBezTo>
                  <a:pt x="824009" y="293511"/>
                  <a:pt x="819959" y="295702"/>
                  <a:pt x="815542" y="296333"/>
                </a:cubicBezTo>
                <a:lnTo>
                  <a:pt x="785908" y="300567"/>
                </a:lnTo>
                <a:cubicBezTo>
                  <a:pt x="781675" y="301978"/>
                  <a:pt x="777199" y="302804"/>
                  <a:pt x="773208" y="304800"/>
                </a:cubicBezTo>
                <a:cubicBezTo>
                  <a:pt x="768657" y="307075"/>
                  <a:pt x="765157" y="311201"/>
                  <a:pt x="760508" y="313267"/>
                </a:cubicBezTo>
                <a:cubicBezTo>
                  <a:pt x="752353" y="316892"/>
                  <a:pt x="735108" y="321733"/>
                  <a:pt x="735108" y="321733"/>
                </a:cubicBezTo>
                <a:cubicBezTo>
                  <a:pt x="711823" y="337257"/>
                  <a:pt x="731581" y="321732"/>
                  <a:pt x="713942" y="342900"/>
                </a:cubicBezTo>
                <a:cubicBezTo>
                  <a:pt x="703757" y="355122"/>
                  <a:pt x="701028" y="355742"/>
                  <a:pt x="688542" y="364067"/>
                </a:cubicBezTo>
                <a:cubicBezTo>
                  <a:pt x="685720" y="369711"/>
                  <a:pt x="685124" y="377214"/>
                  <a:pt x="680075" y="381000"/>
                </a:cubicBezTo>
                <a:cubicBezTo>
                  <a:pt x="672935" y="386355"/>
                  <a:pt x="654675" y="389467"/>
                  <a:pt x="654675" y="389467"/>
                </a:cubicBezTo>
                <a:cubicBezTo>
                  <a:pt x="639153" y="388056"/>
                  <a:pt x="622232" y="391824"/>
                  <a:pt x="608108" y="385233"/>
                </a:cubicBezTo>
                <a:cubicBezTo>
                  <a:pt x="598887" y="380930"/>
                  <a:pt x="599642" y="365477"/>
                  <a:pt x="591175" y="359833"/>
                </a:cubicBezTo>
                <a:lnTo>
                  <a:pt x="578475" y="351367"/>
                </a:lnTo>
                <a:cubicBezTo>
                  <a:pt x="564203" y="329960"/>
                  <a:pt x="577755" y="344657"/>
                  <a:pt x="557308" y="334433"/>
                </a:cubicBezTo>
                <a:cubicBezTo>
                  <a:pt x="542685" y="327122"/>
                  <a:pt x="547864" y="324393"/>
                  <a:pt x="531908" y="321733"/>
                </a:cubicBezTo>
                <a:cubicBezTo>
                  <a:pt x="519304" y="319632"/>
                  <a:pt x="506474" y="319189"/>
                  <a:pt x="493808" y="317500"/>
                </a:cubicBezTo>
                <a:cubicBezTo>
                  <a:pt x="487483" y="316657"/>
                  <a:pt x="454886" y="311118"/>
                  <a:pt x="447242" y="309033"/>
                </a:cubicBezTo>
                <a:cubicBezTo>
                  <a:pt x="447195" y="309020"/>
                  <a:pt x="415515" y="298457"/>
                  <a:pt x="409142" y="296333"/>
                </a:cubicBezTo>
                <a:cubicBezTo>
                  <a:pt x="404909" y="294922"/>
                  <a:pt x="400771" y="293182"/>
                  <a:pt x="396442" y="292100"/>
                </a:cubicBezTo>
                <a:lnTo>
                  <a:pt x="362575" y="283633"/>
                </a:lnTo>
                <a:cubicBezTo>
                  <a:pt x="356931" y="282222"/>
                  <a:pt x="351381" y="280357"/>
                  <a:pt x="345642" y="279400"/>
                </a:cubicBezTo>
                <a:cubicBezTo>
                  <a:pt x="328709" y="276578"/>
                  <a:pt x="311496" y="275096"/>
                  <a:pt x="294842" y="270933"/>
                </a:cubicBezTo>
                <a:cubicBezTo>
                  <a:pt x="289197" y="269522"/>
                  <a:pt x="283588" y="267962"/>
                  <a:pt x="277908" y="266700"/>
                </a:cubicBezTo>
                <a:cubicBezTo>
                  <a:pt x="270884" y="265139"/>
                  <a:pt x="263722" y="264212"/>
                  <a:pt x="256742" y="262467"/>
                </a:cubicBezTo>
                <a:cubicBezTo>
                  <a:pt x="252413" y="261385"/>
                  <a:pt x="248333" y="259459"/>
                  <a:pt x="244042" y="258233"/>
                </a:cubicBezTo>
                <a:cubicBezTo>
                  <a:pt x="199230" y="245429"/>
                  <a:pt x="262109" y="265667"/>
                  <a:pt x="201708" y="245533"/>
                </a:cubicBezTo>
                <a:lnTo>
                  <a:pt x="189008" y="241300"/>
                </a:lnTo>
                <a:cubicBezTo>
                  <a:pt x="184775" y="239889"/>
                  <a:pt x="180637" y="238149"/>
                  <a:pt x="176308" y="237067"/>
                </a:cubicBezTo>
                <a:cubicBezTo>
                  <a:pt x="165019" y="234245"/>
                  <a:pt x="153852" y="230882"/>
                  <a:pt x="142442" y="228600"/>
                </a:cubicBezTo>
                <a:cubicBezTo>
                  <a:pt x="135386" y="227189"/>
                  <a:pt x="128256" y="226112"/>
                  <a:pt x="121275" y="224367"/>
                </a:cubicBezTo>
                <a:cubicBezTo>
                  <a:pt x="111678" y="221968"/>
                  <a:pt x="95157" y="214573"/>
                  <a:pt x="87408" y="211667"/>
                </a:cubicBezTo>
                <a:cubicBezTo>
                  <a:pt x="83230" y="210100"/>
                  <a:pt x="78609" y="209600"/>
                  <a:pt x="74708" y="207433"/>
                </a:cubicBezTo>
                <a:cubicBezTo>
                  <a:pt x="31044" y="183175"/>
                  <a:pt x="65343" y="195844"/>
                  <a:pt x="36608" y="186267"/>
                </a:cubicBezTo>
                <a:cubicBezTo>
                  <a:pt x="32375" y="183445"/>
                  <a:pt x="27086" y="181773"/>
                  <a:pt x="23908" y="177800"/>
                </a:cubicBezTo>
                <a:cubicBezTo>
                  <a:pt x="21120" y="174315"/>
                  <a:pt x="21433" y="169201"/>
                  <a:pt x="19675" y="165100"/>
                </a:cubicBezTo>
                <a:cubicBezTo>
                  <a:pt x="17189" y="159300"/>
                  <a:pt x="14030" y="153811"/>
                  <a:pt x="11208" y="148167"/>
                </a:cubicBezTo>
                <a:cubicBezTo>
                  <a:pt x="1057" y="87255"/>
                  <a:pt x="13554" y="167382"/>
                  <a:pt x="2742" y="59267"/>
                </a:cubicBezTo>
                <a:cubicBezTo>
                  <a:pt x="-3429" y="-2445"/>
                  <a:pt x="2742" y="9878"/>
                  <a:pt x="2742" y="0"/>
                </a:cubicBezTo>
                <a:close/>
              </a:path>
            </a:pathLst>
          </a:custGeom>
          <a:solidFill>
            <a:srgbClr val="3366FF"/>
          </a:solidFill>
          <a:ln w="28575" cmpd="sng"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5418058" y="3676393"/>
            <a:ext cx="603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HLA</a:t>
            </a:r>
          </a:p>
        </p:txBody>
      </p:sp>
      <p:sp>
        <p:nvSpPr>
          <p:cNvPr id="210" name="Freeform 209"/>
          <p:cNvSpPr/>
          <p:nvPr/>
        </p:nvSpPr>
        <p:spPr>
          <a:xfrm>
            <a:off x="6954689" y="3687605"/>
            <a:ext cx="1368152" cy="389467"/>
          </a:xfrm>
          <a:custGeom>
            <a:avLst/>
            <a:gdLst>
              <a:gd name="connsiteX0" fmla="*/ 2742 w 1314191"/>
              <a:gd name="connsiteY0" fmla="*/ 0 h 389467"/>
              <a:gd name="connsiteX1" fmla="*/ 2742 w 1314191"/>
              <a:gd name="connsiteY1" fmla="*/ 0 h 389467"/>
              <a:gd name="connsiteX2" fmla="*/ 36608 w 1314191"/>
              <a:gd name="connsiteY2" fmla="*/ 25400 h 389467"/>
              <a:gd name="connsiteX3" fmla="*/ 49308 w 1314191"/>
              <a:gd name="connsiteY3" fmla="*/ 33867 h 389467"/>
              <a:gd name="connsiteX4" fmla="*/ 74708 w 1314191"/>
              <a:gd name="connsiteY4" fmla="*/ 42333 h 389467"/>
              <a:gd name="connsiteX5" fmla="*/ 87408 w 1314191"/>
              <a:gd name="connsiteY5" fmla="*/ 46567 h 389467"/>
              <a:gd name="connsiteX6" fmla="*/ 104342 w 1314191"/>
              <a:gd name="connsiteY6" fmla="*/ 50800 h 389467"/>
              <a:gd name="connsiteX7" fmla="*/ 129742 w 1314191"/>
              <a:gd name="connsiteY7" fmla="*/ 59267 h 389467"/>
              <a:gd name="connsiteX8" fmla="*/ 172075 w 1314191"/>
              <a:gd name="connsiteY8" fmla="*/ 63500 h 389467"/>
              <a:gd name="connsiteX9" fmla="*/ 193242 w 1314191"/>
              <a:gd name="connsiteY9" fmla="*/ 67733 h 389467"/>
              <a:gd name="connsiteX10" fmla="*/ 222875 w 1314191"/>
              <a:gd name="connsiteY10" fmla="*/ 76200 h 389467"/>
              <a:gd name="connsiteX11" fmla="*/ 544608 w 1314191"/>
              <a:gd name="connsiteY11" fmla="*/ 80433 h 389467"/>
              <a:gd name="connsiteX12" fmla="*/ 874808 w 1314191"/>
              <a:gd name="connsiteY12" fmla="*/ 76200 h 389467"/>
              <a:gd name="connsiteX13" fmla="*/ 1086475 w 1314191"/>
              <a:gd name="connsiteY13" fmla="*/ 67733 h 389467"/>
              <a:gd name="connsiteX14" fmla="*/ 1128808 w 1314191"/>
              <a:gd name="connsiteY14" fmla="*/ 63500 h 389467"/>
              <a:gd name="connsiteX15" fmla="*/ 1154208 w 1314191"/>
              <a:gd name="connsiteY15" fmla="*/ 59267 h 389467"/>
              <a:gd name="connsiteX16" fmla="*/ 1192308 w 1314191"/>
              <a:gd name="connsiteY16" fmla="*/ 50800 h 389467"/>
              <a:gd name="connsiteX17" fmla="*/ 1205008 w 1314191"/>
              <a:gd name="connsiteY17" fmla="*/ 46567 h 389467"/>
              <a:gd name="connsiteX18" fmla="*/ 1217708 w 1314191"/>
              <a:gd name="connsiteY18" fmla="*/ 38100 h 389467"/>
              <a:gd name="connsiteX19" fmla="*/ 1226175 w 1314191"/>
              <a:gd name="connsiteY19" fmla="*/ 25400 h 389467"/>
              <a:gd name="connsiteX20" fmla="*/ 1247342 w 1314191"/>
              <a:gd name="connsiteY20" fmla="*/ 21167 h 389467"/>
              <a:gd name="connsiteX21" fmla="*/ 1260042 w 1314191"/>
              <a:gd name="connsiteY21" fmla="*/ 16933 h 389467"/>
              <a:gd name="connsiteX22" fmla="*/ 1281208 w 1314191"/>
              <a:gd name="connsiteY22" fmla="*/ 12700 h 389467"/>
              <a:gd name="connsiteX23" fmla="*/ 1310842 w 1314191"/>
              <a:gd name="connsiteY23" fmla="*/ 16933 h 389467"/>
              <a:gd name="connsiteX24" fmla="*/ 1306608 w 1314191"/>
              <a:gd name="connsiteY24" fmla="*/ 139700 h 389467"/>
              <a:gd name="connsiteX25" fmla="*/ 1298142 w 1314191"/>
              <a:gd name="connsiteY25" fmla="*/ 152400 h 389467"/>
              <a:gd name="connsiteX26" fmla="*/ 1285442 w 1314191"/>
              <a:gd name="connsiteY26" fmla="*/ 156633 h 389467"/>
              <a:gd name="connsiteX27" fmla="*/ 1247342 w 1314191"/>
              <a:gd name="connsiteY27" fmla="*/ 186267 h 389467"/>
              <a:gd name="connsiteX28" fmla="*/ 1234642 w 1314191"/>
              <a:gd name="connsiteY28" fmla="*/ 194733 h 389467"/>
              <a:gd name="connsiteX29" fmla="*/ 1221942 w 1314191"/>
              <a:gd name="connsiteY29" fmla="*/ 198967 h 389467"/>
              <a:gd name="connsiteX30" fmla="*/ 1209242 w 1314191"/>
              <a:gd name="connsiteY30" fmla="*/ 207433 h 389467"/>
              <a:gd name="connsiteX31" fmla="*/ 1183842 w 1314191"/>
              <a:gd name="connsiteY31" fmla="*/ 215900 h 389467"/>
              <a:gd name="connsiteX32" fmla="*/ 1154208 w 1314191"/>
              <a:gd name="connsiteY32" fmla="*/ 224367 h 389467"/>
              <a:gd name="connsiteX33" fmla="*/ 1124575 w 1314191"/>
              <a:gd name="connsiteY33" fmla="*/ 232833 h 389467"/>
              <a:gd name="connsiteX34" fmla="*/ 1090708 w 1314191"/>
              <a:gd name="connsiteY34" fmla="*/ 237067 h 389467"/>
              <a:gd name="connsiteX35" fmla="*/ 1061075 w 1314191"/>
              <a:gd name="connsiteY35" fmla="*/ 241300 h 389467"/>
              <a:gd name="connsiteX36" fmla="*/ 1039908 w 1314191"/>
              <a:gd name="connsiteY36" fmla="*/ 245533 h 389467"/>
              <a:gd name="connsiteX37" fmla="*/ 1006042 w 1314191"/>
              <a:gd name="connsiteY37" fmla="*/ 254000 h 389467"/>
              <a:gd name="connsiteX38" fmla="*/ 963708 w 1314191"/>
              <a:gd name="connsiteY38" fmla="*/ 258233 h 389467"/>
              <a:gd name="connsiteX39" fmla="*/ 921375 w 1314191"/>
              <a:gd name="connsiteY39" fmla="*/ 266700 h 389467"/>
              <a:gd name="connsiteX40" fmla="*/ 908675 w 1314191"/>
              <a:gd name="connsiteY40" fmla="*/ 270933 h 389467"/>
              <a:gd name="connsiteX41" fmla="*/ 874808 w 1314191"/>
              <a:gd name="connsiteY41" fmla="*/ 279400 h 389467"/>
              <a:gd name="connsiteX42" fmla="*/ 853642 w 1314191"/>
              <a:gd name="connsiteY42" fmla="*/ 283633 h 389467"/>
              <a:gd name="connsiteX43" fmla="*/ 828242 w 1314191"/>
              <a:gd name="connsiteY43" fmla="*/ 292100 h 389467"/>
              <a:gd name="connsiteX44" fmla="*/ 815542 w 1314191"/>
              <a:gd name="connsiteY44" fmla="*/ 296333 h 389467"/>
              <a:gd name="connsiteX45" fmla="*/ 785908 w 1314191"/>
              <a:gd name="connsiteY45" fmla="*/ 300567 h 389467"/>
              <a:gd name="connsiteX46" fmla="*/ 773208 w 1314191"/>
              <a:gd name="connsiteY46" fmla="*/ 304800 h 389467"/>
              <a:gd name="connsiteX47" fmla="*/ 760508 w 1314191"/>
              <a:gd name="connsiteY47" fmla="*/ 313267 h 389467"/>
              <a:gd name="connsiteX48" fmla="*/ 735108 w 1314191"/>
              <a:gd name="connsiteY48" fmla="*/ 321733 h 389467"/>
              <a:gd name="connsiteX49" fmla="*/ 713942 w 1314191"/>
              <a:gd name="connsiteY49" fmla="*/ 342900 h 389467"/>
              <a:gd name="connsiteX50" fmla="*/ 688542 w 1314191"/>
              <a:gd name="connsiteY50" fmla="*/ 364067 h 389467"/>
              <a:gd name="connsiteX51" fmla="*/ 680075 w 1314191"/>
              <a:gd name="connsiteY51" fmla="*/ 381000 h 389467"/>
              <a:gd name="connsiteX52" fmla="*/ 654675 w 1314191"/>
              <a:gd name="connsiteY52" fmla="*/ 389467 h 389467"/>
              <a:gd name="connsiteX53" fmla="*/ 608108 w 1314191"/>
              <a:gd name="connsiteY53" fmla="*/ 385233 h 389467"/>
              <a:gd name="connsiteX54" fmla="*/ 591175 w 1314191"/>
              <a:gd name="connsiteY54" fmla="*/ 359833 h 389467"/>
              <a:gd name="connsiteX55" fmla="*/ 578475 w 1314191"/>
              <a:gd name="connsiteY55" fmla="*/ 351367 h 389467"/>
              <a:gd name="connsiteX56" fmla="*/ 557308 w 1314191"/>
              <a:gd name="connsiteY56" fmla="*/ 334433 h 389467"/>
              <a:gd name="connsiteX57" fmla="*/ 531908 w 1314191"/>
              <a:gd name="connsiteY57" fmla="*/ 321733 h 389467"/>
              <a:gd name="connsiteX58" fmla="*/ 493808 w 1314191"/>
              <a:gd name="connsiteY58" fmla="*/ 317500 h 389467"/>
              <a:gd name="connsiteX59" fmla="*/ 447242 w 1314191"/>
              <a:gd name="connsiteY59" fmla="*/ 309033 h 389467"/>
              <a:gd name="connsiteX60" fmla="*/ 409142 w 1314191"/>
              <a:gd name="connsiteY60" fmla="*/ 296333 h 389467"/>
              <a:gd name="connsiteX61" fmla="*/ 396442 w 1314191"/>
              <a:gd name="connsiteY61" fmla="*/ 292100 h 389467"/>
              <a:gd name="connsiteX62" fmla="*/ 362575 w 1314191"/>
              <a:gd name="connsiteY62" fmla="*/ 283633 h 389467"/>
              <a:gd name="connsiteX63" fmla="*/ 345642 w 1314191"/>
              <a:gd name="connsiteY63" fmla="*/ 279400 h 389467"/>
              <a:gd name="connsiteX64" fmla="*/ 294842 w 1314191"/>
              <a:gd name="connsiteY64" fmla="*/ 270933 h 389467"/>
              <a:gd name="connsiteX65" fmla="*/ 277908 w 1314191"/>
              <a:gd name="connsiteY65" fmla="*/ 266700 h 389467"/>
              <a:gd name="connsiteX66" fmla="*/ 256742 w 1314191"/>
              <a:gd name="connsiteY66" fmla="*/ 262467 h 389467"/>
              <a:gd name="connsiteX67" fmla="*/ 244042 w 1314191"/>
              <a:gd name="connsiteY67" fmla="*/ 258233 h 389467"/>
              <a:gd name="connsiteX68" fmla="*/ 201708 w 1314191"/>
              <a:gd name="connsiteY68" fmla="*/ 245533 h 389467"/>
              <a:gd name="connsiteX69" fmla="*/ 189008 w 1314191"/>
              <a:gd name="connsiteY69" fmla="*/ 241300 h 389467"/>
              <a:gd name="connsiteX70" fmla="*/ 176308 w 1314191"/>
              <a:gd name="connsiteY70" fmla="*/ 237067 h 389467"/>
              <a:gd name="connsiteX71" fmla="*/ 142442 w 1314191"/>
              <a:gd name="connsiteY71" fmla="*/ 228600 h 389467"/>
              <a:gd name="connsiteX72" fmla="*/ 121275 w 1314191"/>
              <a:gd name="connsiteY72" fmla="*/ 224367 h 389467"/>
              <a:gd name="connsiteX73" fmla="*/ 87408 w 1314191"/>
              <a:gd name="connsiteY73" fmla="*/ 211667 h 389467"/>
              <a:gd name="connsiteX74" fmla="*/ 74708 w 1314191"/>
              <a:gd name="connsiteY74" fmla="*/ 207433 h 389467"/>
              <a:gd name="connsiteX75" fmla="*/ 36608 w 1314191"/>
              <a:gd name="connsiteY75" fmla="*/ 186267 h 389467"/>
              <a:gd name="connsiteX76" fmla="*/ 23908 w 1314191"/>
              <a:gd name="connsiteY76" fmla="*/ 177800 h 389467"/>
              <a:gd name="connsiteX77" fmla="*/ 19675 w 1314191"/>
              <a:gd name="connsiteY77" fmla="*/ 165100 h 389467"/>
              <a:gd name="connsiteX78" fmla="*/ 11208 w 1314191"/>
              <a:gd name="connsiteY78" fmla="*/ 148167 h 389467"/>
              <a:gd name="connsiteX79" fmla="*/ 2742 w 1314191"/>
              <a:gd name="connsiteY79" fmla="*/ 59267 h 389467"/>
              <a:gd name="connsiteX80" fmla="*/ 2742 w 1314191"/>
              <a:gd name="connsiteY80" fmla="*/ 0 h 389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1314191" h="389467">
                <a:moveTo>
                  <a:pt x="2742" y="0"/>
                </a:moveTo>
                <a:lnTo>
                  <a:pt x="2742" y="0"/>
                </a:lnTo>
                <a:cubicBezTo>
                  <a:pt x="14031" y="8467"/>
                  <a:pt x="25196" y="17100"/>
                  <a:pt x="36608" y="25400"/>
                </a:cubicBezTo>
                <a:cubicBezTo>
                  <a:pt x="40723" y="28393"/>
                  <a:pt x="44659" y="31801"/>
                  <a:pt x="49308" y="33867"/>
                </a:cubicBezTo>
                <a:cubicBezTo>
                  <a:pt x="57463" y="37492"/>
                  <a:pt x="66241" y="39511"/>
                  <a:pt x="74708" y="42333"/>
                </a:cubicBezTo>
                <a:cubicBezTo>
                  <a:pt x="78941" y="43744"/>
                  <a:pt x="83079" y="45485"/>
                  <a:pt x="87408" y="46567"/>
                </a:cubicBezTo>
                <a:cubicBezTo>
                  <a:pt x="93053" y="47978"/>
                  <a:pt x="98769" y="49128"/>
                  <a:pt x="104342" y="50800"/>
                </a:cubicBezTo>
                <a:cubicBezTo>
                  <a:pt x="112890" y="53364"/>
                  <a:pt x="120862" y="58379"/>
                  <a:pt x="129742" y="59267"/>
                </a:cubicBezTo>
                <a:cubicBezTo>
                  <a:pt x="143853" y="60678"/>
                  <a:pt x="158018" y="61626"/>
                  <a:pt x="172075" y="63500"/>
                </a:cubicBezTo>
                <a:cubicBezTo>
                  <a:pt x="179207" y="64451"/>
                  <a:pt x="186261" y="65988"/>
                  <a:pt x="193242" y="67733"/>
                </a:cubicBezTo>
                <a:cubicBezTo>
                  <a:pt x="201906" y="69899"/>
                  <a:pt x="214071" y="75980"/>
                  <a:pt x="222875" y="76200"/>
                </a:cubicBezTo>
                <a:cubicBezTo>
                  <a:pt x="330095" y="78880"/>
                  <a:pt x="437364" y="79022"/>
                  <a:pt x="544608" y="80433"/>
                </a:cubicBezTo>
                <a:lnTo>
                  <a:pt x="874808" y="76200"/>
                </a:lnTo>
                <a:cubicBezTo>
                  <a:pt x="944055" y="74906"/>
                  <a:pt x="1016933" y="71045"/>
                  <a:pt x="1086475" y="67733"/>
                </a:cubicBezTo>
                <a:cubicBezTo>
                  <a:pt x="1100586" y="66322"/>
                  <a:pt x="1114736" y="65259"/>
                  <a:pt x="1128808" y="63500"/>
                </a:cubicBezTo>
                <a:cubicBezTo>
                  <a:pt x="1137325" y="62435"/>
                  <a:pt x="1145763" y="60802"/>
                  <a:pt x="1154208" y="59267"/>
                </a:cubicBezTo>
                <a:cubicBezTo>
                  <a:pt x="1166203" y="57086"/>
                  <a:pt x="1180424" y="54195"/>
                  <a:pt x="1192308" y="50800"/>
                </a:cubicBezTo>
                <a:cubicBezTo>
                  <a:pt x="1196599" y="49574"/>
                  <a:pt x="1200775" y="47978"/>
                  <a:pt x="1205008" y="46567"/>
                </a:cubicBezTo>
                <a:cubicBezTo>
                  <a:pt x="1209241" y="43745"/>
                  <a:pt x="1214110" y="41698"/>
                  <a:pt x="1217708" y="38100"/>
                </a:cubicBezTo>
                <a:cubicBezTo>
                  <a:pt x="1221306" y="34502"/>
                  <a:pt x="1221757" y="27924"/>
                  <a:pt x="1226175" y="25400"/>
                </a:cubicBezTo>
                <a:cubicBezTo>
                  <a:pt x="1232422" y="21830"/>
                  <a:pt x="1240361" y="22912"/>
                  <a:pt x="1247342" y="21167"/>
                </a:cubicBezTo>
                <a:cubicBezTo>
                  <a:pt x="1251671" y="20085"/>
                  <a:pt x="1255713" y="18015"/>
                  <a:pt x="1260042" y="16933"/>
                </a:cubicBezTo>
                <a:cubicBezTo>
                  <a:pt x="1267022" y="15188"/>
                  <a:pt x="1274153" y="14111"/>
                  <a:pt x="1281208" y="12700"/>
                </a:cubicBezTo>
                <a:cubicBezTo>
                  <a:pt x="1291086" y="14111"/>
                  <a:pt x="1308885" y="7149"/>
                  <a:pt x="1310842" y="16933"/>
                </a:cubicBezTo>
                <a:cubicBezTo>
                  <a:pt x="1318872" y="57085"/>
                  <a:pt x="1310430" y="98932"/>
                  <a:pt x="1306608" y="139700"/>
                </a:cubicBezTo>
                <a:cubicBezTo>
                  <a:pt x="1306133" y="144765"/>
                  <a:pt x="1302115" y="149222"/>
                  <a:pt x="1298142" y="152400"/>
                </a:cubicBezTo>
                <a:cubicBezTo>
                  <a:pt x="1294658" y="155188"/>
                  <a:pt x="1289675" y="155222"/>
                  <a:pt x="1285442" y="156633"/>
                </a:cubicBezTo>
                <a:cubicBezTo>
                  <a:pt x="1265548" y="176527"/>
                  <a:pt x="1277721" y="166014"/>
                  <a:pt x="1247342" y="186267"/>
                </a:cubicBezTo>
                <a:cubicBezTo>
                  <a:pt x="1243109" y="189089"/>
                  <a:pt x="1239469" y="193124"/>
                  <a:pt x="1234642" y="194733"/>
                </a:cubicBezTo>
                <a:cubicBezTo>
                  <a:pt x="1230409" y="196144"/>
                  <a:pt x="1225933" y="196971"/>
                  <a:pt x="1221942" y="198967"/>
                </a:cubicBezTo>
                <a:cubicBezTo>
                  <a:pt x="1217391" y="201242"/>
                  <a:pt x="1213891" y="205367"/>
                  <a:pt x="1209242" y="207433"/>
                </a:cubicBezTo>
                <a:cubicBezTo>
                  <a:pt x="1201086" y="211058"/>
                  <a:pt x="1192309" y="213078"/>
                  <a:pt x="1183842" y="215900"/>
                </a:cubicBezTo>
                <a:cubicBezTo>
                  <a:pt x="1153409" y="226044"/>
                  <a:pt x="1191396" y="213742"/>
                  <a:pt x="1154208" y="224367"/>
                </a:cubicBezTo>
                <a:cubicBezTo>
                  <a:pt x="1140118" y="228393"/>
                  <a:pt x="1140453" y="230187"/>
                  <a:pt x="1124575" y="232833"/>
                </a:cubicBezTo>
                <a:cubicBezTo>
                  <a:pt x="1113353" y="234703"/>
                  <a:pt x="1101985" y="235563"/>
                  <a:pt x="1090708" y="237067"/>
                </a:cubicBezTo>
                <a:cubicBezTo>
                  <a:pt x="1080818" y="238386"/>
                  <a:pt x="1070917" y="239660"/>
                  <a:pt x="1061075" y="241300"/>
                </a:cubicBezTo>
                <a:cubicBezTo>
                  <a:pt x="1053978" y="242483"/>
                  <a:pt x="1046889" y="243788"/>
                  <a:pt x="1039908" y="245533"/>
                </a:cubicBezTo>
                <a:cubicBezTo>
                  <a:pt x="1015481" y="251640"/>
                  <a:pt x="1039487" y="249541"/>
                  <a:pt x="1006042" y="254000"/>
                </a:cubicBezTo>
                <a:cubicBezTo>
                  <a:pt x="991985" y="255874"/>
                  <a:pt x="977780" y="256474"/>
                  <a:pt x="963708" y="258233"/>
                </a:cubicBezTo>
                <a:cubicBezTo>
                  <a:pt x="948929" y="260080"/>
                  <a:pt x="935546" y="262651"/>
                  <a:pt x="921375" y="266700"/>
                </a:cubicBezTo>
                <a:cubicBezTo>
                  <a:pt x="917084" y="267926"/>
                  <a:pt x="912980" y="269759"/>
                  <a:pt x="908675" y="270933"/>
                </a:cubicBezTo>
                <a:cubicBezTo>
                  <a:pt x="897449" y="273995"/>
                  <a:pt x="886219" y="277118"/>
                  <a:pt x="874808" y="279400"/>
                </a:cubicBezTo>
                <a:cubicBezTo>
                  <a:pt x="867753" y="280811"/>
                  <a:pt x="860584" y="281740"/>
                  <a:pt x="853642" y="283633"/>
                </a:cubicBezTo>
                <a:cubicBezTo>
                  <a:pt x="845032" y="285981"/>
                  <a:pt x="836709" y="289278"/>
                  <a:pt x="828242" y="292100"/>
                </a:cubicBezTo>
                <a:cubicBezTo>
                  <a:pt x="824009" y="293511"/>
                  <a:pt x="819959" y="295702"/>
                  <a:pt x="815542" y="296333"/>
                </a:cubicBezTo>
                <a:lnTo>
                  <a:pt x="785908" y="300567"/>
                </a:lnTo>
                <a:cubicBezTo>
                  <a:pt x="781675" y="301978"/>
                  <a:pt x="777199" y="302804"/>
                  <a:pt x="773208" y="304800"/>
                </a:cubicBezTo>
                <a:cubicBezTo>
                  <a:pt x="768657" y="307075"/>
                  <a:pt x="765157" y="311201"/>
                  <a:pt x="760508" y="313267"/>
                </a:cubicBezTo>
                <a:cubicBezTo>
                  <a:pt x="752353" y="316892"/>
                  <a:pt x="735108" y="321733"/>
                  <a:pt x="735108" y="321733"/>
                </a:cubicBezTo>
                <a:cubicBezTo>
                  <a:pt x="711823" y="337257"/>
                  <a:pt x="731581" y="321732"/>
                  <a:pt x="713942" y="342900"/>
                </a:cubicBezTo>
                <a:cubicBezTo>
                  <a:pt x="703757" y="355122"/>
                  <a:pt x="701028" y="355742"/>
                  <a:pt x="688542" y="364067"/>
                </a:cubicBezTo>
                <a:cubicBezTo>
                  <a:pt x="685720" y="369711"/>
                  <a:pt x="685124" y="377214"/>
                  <a:pt x="680075" y="381000"/>
                </a:cubicBezTo>
                <a:cubicBezTo>
                  <a:pt x="672935" y="386355"/>
                  <a:pt x="654675" y="389467"/>
                  <a:pt x="654675" y="389467"/>
                </a:cubicBezTo>
                <a:cubicBezTo>
                  <a:pt x="639153" y="388056"/>
                  <a:pt x="622232" y="391824"/>
                  <a:pt x="608108" y="385233"/>
                </a:cubicBezTo>
                <a:cubicBezTo>
                  <a:pt x="598887" y="380930"/>
                  <a:pt x="599642" y="365477"/>
                  <a:pt x="591175" y="359833"/>
                </a:cubicBezTo>
                <a:lnTo>
                  <a:pt x="578475" y="351367"/>
                </a:lnTo>
                <a:cubicBezTo>
                  <a:pt x="564203" y="329960"/>
                  <a:pt x="577755" y="344657"/>
                  <a:pt x="557308" y="334433"/>
                </a:cubicBezTo>
                <a:cubicBezTo>
                  <a:pt x="542685" y="327122"/>
                  <a:pt x="547864" y="324393"/>
                  <a:pt x="531908" y="321733"/>
                </a:cubicBezTo>
                <a:cubicBezTo>
                  <a:pt x="519304" y="319632"/>
                  <a:pt x="506474" y="319189"/>
                  <a:pt x="493808" y="317500"/>
                </a:cubicBezTo>
                <a:cubicBezTo>
                  <a:pt x="487483" y="316657"/>
                  <a:pt x="454886" y="311118"/>
                  <a:pt x="447242" y="309033"/>
                </a:cubicBezTo>
                <a:cubicBezTo>
                  <a:pt x="447195" y="309020"/>
                  <a:pt x="415515" y="298457"/>
                  <a:pt x="409142" y="296333"/>
                </a:cubicBezTo>
                <a:cubicBezTo>
                  <a:pt x="404909" y="294922"/>
                  <a:pt x="400771" y="293182"/>
                  <a:pt x="396442" y="292100"/>
                </a:cubicBezTo>
                <a:lnTo>
                  <a:pt x="362575" y="283633"/>
                </a:lnTo>
                <a:cubicBezTo>
                  <a:pt x="356931" y="282222"/>
                  <a:pt x="351381" y="280357"/>
                  <a:pt x="345642" y="279400"/>
                </a:cubicBezTo>
                <a:cubicBezTo>
                  <a:pt x="328709" y="276578"/>
                  <a:pt x="311496" y="275096"/>
                  <a:pt x="294842" y="270933"/>
                </a:cubicBezTo>
                <a:cubicBezTo>
                  <a:pt x="289197" y="269522"/>
                  <a:pt x="283588" y="267962"/>
                  <a:pt x="277908" y="266700"/>
                </a:cubicBezTo>
                <a:cubicBezTo>
                  <a:pt x="270884" y="265139"/>
                  <a:pt x="263722" y="264212"/>
                  <a:pt x="256742" y="262467"/>
                </a:cubicBezTo>
                <a:cubicBezTo>
                  <a:pt x="252413" y="261385"/>
                  <a:pt x="248333" y="259459"/>
                  <a:pt x="244042" y="258233"/>
                </a:cubicBezTo>
                <a:cubicBezTo>
                  <a:pt x="199230" y="245429"/>
                  <a:pt x="262109" y="265667"/>
                  <a:pt x="201708" y="245533"/>
                </a:cubicBezTo>
                <a:lnTo>
                  <a:pt x="189008" y="241300"/>
                </a:lnTo>
                <a:cubicBezTo>
                  <a:pt x="184775" y="239889"/>
                  <a:pt x="180637" y="238149"/>
                  <a:pt x="176308" y="237067"/>
                </a:cubicBezTo>
                <a:cubicBezTo>
                  <a:pt x="165019" y="234245"/>
                  <a:pt x="153852" y="230882"/>
                  <a:pt x="142442" y="228600"/>
                </a:cubicBezTo>
                <a:cubicBezTo>
                  <a:pt x="135386" y="227189"/>
                  <a:pt x="128256" y="226112"/>
                  <a:pt x="121275" y="224367"/>
                </a:cubicBezTo>
                <a:cubicBezTo>
                  <a:pt x="111678" y="221968"/>
                  <a:pt x="95157" y="214573"/>
                  <a:pt x="87408" y="211667"/>
                </a:cubicBezTo>
                <a:cubicBezTo>
                  <a:pt x="83230" y="210100"/>
                  <a:pt x="78609" y="209600"/>
                  <a:pt x="74708" y="207433"/>
                </a:cubicBezTo>
                <a:cubicBezTo>
                  <a:pt x="31044" y="183175"/>
                  <a:pt x="65343" y="195844"/>
                  <a:pt x="36608" y="186267"/>
                </a:cubicBezTo>
                <a:cubicBezTo>
                  <a:pt x="32375" y="183445"/>
                  <a:pt x="27086" y="181773"/>
                  <a:pt x="23908" y="177800"/>
                </a:cubicBezTo>
                <a:cubicBezTo>
                  <a:pt x="21120" y="174315"/>
                  <a:pt x="21433" y="169201"/>
                  <a:pt x="19675" y="165100"/>
                </a:cubicBezTo>
                <a:cubicBezTo>
                  <a:pt x="17189" y="159300"/>
                  <a:pt x="14030" y="153811"/>
                  <a:pt x="11208" y="148167"/>
                </a:cubicBezTo>
                <a:cubicBezTo>
                  <a:pt x="1057" y="87255"/>
                  <a:pt x="13554" y="167382"/>
                  <a:pt x="2742" y="59267"/>
                </a:cubicBezTo>
                <a:cubicBezTo>
                  <a:pt x="-3429" y="-2445"/>
                  <a:pt x="2742" y="9878"/>
                  <a:pt x="2742" y="0"/>
                </a:cubicBezTo>
                <a:close/>
              </a:path>
            </a:pathLst>
          </a:custGeom>
          <a:solidFill>
            <a:srgbClr val="3366FF"/>
          </a:solidFill>
          <a:ln w="38100" cmpd="sng"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" name="TextBox 210"/>
          <p:cNvSpPr txBox="1"/>
          <p:nvPr/>
        </p:nvSpPr>
        <p:spPr>
          <a:xfrm>
            <a:off x="7359263" y="3697287"/>
            <a:ext cx="603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HLA</a:t>
            </a:r>
          </a:p>
        </p:txBody>
      </p:sp>
      <p:sp>
        <p:nvSpPr>
          <p:cNvPr id="212" name="Right Arrow 211"/>
          <p:cNvSpPr/>
          <p:nvPr/>
        </p:nvSpPr>
        <p:spPr>
          <a:xfrm rot="10800000">
            <a:off x="2195736" y="2924944"/>
            <a:ext cx="432048" cy="216024"/>
          </a:xfrm>
          <a:prstGeom prst="rightArrow">
            <a:avLst/>
          </a:prstGeom>
          <a:noFill/>
          <a:ln w="5715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" name="TextBox 212"/>
          <p:cNvSpPr txBox="1"/>
          <p:nvPr/>
        </p:nvSpPr>
        <p:spPr>
          <a:xfrm>
            <a:off x="2702948" y="2879358"/>
            <a:ext cx="16530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/>
              <a:t>T cell receptor = TCR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2771800" y="5877272"/>
            <a:ext cx="26642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Marker of immune response (</a:t>
            </a:r>
            <a:r>
              <a:rPr lang="en-US" b="1" dirty="0" err="1"/>
              <a:t>IFN</a:t>
            </a:r>
            <a:r>
              <a:rPr lang="en-US" b="1" dirty="0" err="1">
                <a:latin typeface="Symbol" charset="2"/>
                <a:cs typeface="Symbol" charset="2"/>
              </a:rPr>
              <a:t>g</a:t>
            </a:r>
            <a:r>
              <a:rPr lang="en-US" b="1" dirty="0"/>
              <a:t>)</a:t>
            </a:r>
          </a:p>
        </p:txBody>
      </p:sp>
      <p:cxnSp>
        <p:nvCxnSpPr>
          <p:cNvPr id="77" name="Straight Connector 76"/>
          <p:cNvCxnSpPr/>
          <p:nvPr/>
        </p:nvCxnSpPr>
        <p:spPr>
          <a:xfrm>
            <a:off x="5612655" y="6152530"/>
            <a:ext cx="144016" cy="144016"/>
          </a:xfrm>
          <a:prstGeom prst="line">
            <a:avLst/>
          </a:prstGeom>
          <a:ln w="76200" cmpd="sng">
            <a:solidFill>
              <a:srgbClr val="01ED0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684663" y="6008514"/>
            <a:ext cx="432048" cy="288032"/>
          </a:xfrm>
          <a:prstGeom prst="line">
            <a:avLst/>
          </a:prstGeom>
          <a:ln w="76200" cmpd="sng">
            <a:solidFill>
              <a:srgbClr val="01ED0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Multiply 78"/>
          <p:cNvSpPr/>
          <p:nvPr/>
        </p:nvSpPr>
        <p:spPr>
          <a:xfrm>
            <a:off x="7412855" y="5864498"/>
            <a:ext cx="432048" cy="504056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169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/>
      <p:bldP spid="7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36512" y="0"/>
            <a:ext cx="9180512" cy="11967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1115616" y="1268760"/>
            <a:ext cx="3816423" cy="3679710"/>
            <a:chOff x="755576" y="980728"/>
            <a:chExt cx="3816423" cy="3679710"/>
          </a:xfrm>
        </p:grpSpPr>
        <p:sp>
          <p:nvSpPr>
            <p:cNvPr id="2" name="TextBox 1"/>
            <p:cNvSpPr txBox="1"/>
            <p:nvPr/>
          </p:nvSpPr>
          <p:spPr>
            <a:xfrm>
              <a:off x="3354842" y="2246783"/>
              <a:ext cx="1846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dirty="0"/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/>
            <a:srcRect l="18086" r="55749" b="66039"/>
            <a:stretch/>
          </p:blipFill>
          <p:spPr>
            <a:xfrm>
              <a:off x="912209" y="1917525"/>
              <a:ext cx="1595391" cy="1255457"/>
            </a:xfrm>
            <a:prstGeom prst="rect">
              <a:avLst/>
            </a:prstGeom>
          </p:spPr>
        </p:pic>
        <p:sp>
          <p:nvSpPr>
            <p:cNvPr id="5" name="Freeform 4"/>
            <p:cNvSpPr/>
            <p:nvPr/>
          </p:nvSpPr>
          <p:spPr>
            <a:xfrm>
              <a:off x="1119644" y="2430933"/>
              <a:ext cx="1113366" cy="307062"/>
            </a:xfrm>
            <a:custGeom>
              <a:avLst/>
              <a:gdLst>
                <a:gd name="connsiteX0" fmla="*/ 0 w 1298988"/>
                <a:gd name="connsiteY0" fmla="*/ 241300 h 307062"/>
                <a:gd name="connsiteX1" fmla="*/ 0 w 1298988"/>
                <a:gd name="connsiteY1" fmla="*/ 241300 h 307062"/>
                <a:gd name="connsiteX2" fmla="*/ 22225 w 1298988"/>
                <a:gd name="connsiteY2" fmla="*/ 219075 h 307062"/>
                <a:gd name="connsiteX3" fmla="*/ 28575 w 1298988"/>
                <a:gd name="connsiteY3" fmla="*/ 209550 h 307062"/>
                <a:gd name="connsiteX4" fmla="*/ 53975 w 1298988"/>
                <a:gd name="connsiteY4" fmla="*/ 180975 h 307062"/>
                <a:gd name="connsiteX5" fmla="*/ 57150 w 1298988"/>
                <a:gd name="connsiteY5" fmla="*/ 158750 h 307062"/>
                <a:gd name="connsiteX6" fmla="*/ 66675 w 1298988"/>
                <a:gd name="connsiteY6" fmla="*/ 155575 h 307062"/>
                <a:gd name="connsiteX7" fmla="*/ 85725 w 1298988"/>
                <a:gd name="connsiteY7" fmla="*/ 146050 h 307062"/>
                <a:gd name="connsiteX8" fmla="*/ 190500 w 1298988"/>
                <a:gd name="connsiteY8" fmla="*/ 146050 h 307062"/>
                <a:gd name="connsiteX9" fmla="*/ 209550 w 1298988"/>
                <a:gd name="connsiteY9" fmla="*/ 139700 h 307062"/>
                <a:gd name="connsiteX10" fmla="*/ 219075 w 1298988"/>
                <a:gd name="connsiteY10" fmla="*/ 133350 h 307062"/>
                <a:gd name="connsiteX11" fmla="*/ 215900 w 1298988"/>
                <a:gd name="connsiteY11" fmla="*/ 123825 h 307062"/>
                <a:gd name="connsiteX12" fmla="*/ 241300 w 1298988"/>
                <a:gd name="connsiteY12" fmla="*/ 127000 h 307062"/>
                <a:gd name="connsiteX13" fmla="*/ 282575 w 1298988"/>
                <a:gd name="connsiteY13" fmla="*/ 123825 h 307062"/>
                <a:gd name="connsiteX14" fmla="*/ 298450 w 1298988"/>
                <a:gd name="connsiteY14" fmla="*/ 104775 h 307062"/>
                <a:gd name="connsiteX15" fmla="*/ 304800 w 1298988"/>
                <a:gd name="connsiteY15" fmla="*/ 95250 h 307062"/>
                <a:gd name="connsiteX16" fmla="*/ 323850 w 1298988"/>
                <a:gd name="connsiteY16" fmla="*/ 82550 h 307062"/>
                <a:gd name="connsiteX17" fmla="*/ 346075 w 1298988"/>
                <a:gd name="connsiteY17" fmla="*/ 57150 h 307062"/>
                <a:gd name="connsiteX18" fmla="*/ 393700 w 1298988"/>
                <a:gd name="connsiteY18" fmla="*/ 53975 h 307062"/>
                <a:gd name="connsiteX19" fmla="*/ 482600 w 1298988"/>
                <a:gd name="connsiteY19" fmla="*/ 60325 h 307062"/>
                <a:gd name="connsiteX20" fmla="*/ 511175 w 1298988"/>
                <a:gd name="connsiteY20" fmla="*/ 69850 h 307062"/>
                <a:gd name="connsiteX21" fmla="*/ 520700 w 1298988"/>
                <a:gd name="connsiteY21" fmla="*/ 73025 h 307062"/>
                <a:gd name="connsiteX22" fmla="*/ 549275 w 1298988"/>
                <a:gd name="connsiteY22" fmla="*/ 69850 h 307062"/>
                <a:gd name="connsiteX23" fmla="*/ 571500 w 1298988"/>
                <a:gd name="connsiteY23" fmla="*/ 66675 h 307062"/>
                <a:gd name="connsiteX24" fmla="*/ 631825 w 1298988"/>
                <a:gd name="connsiteY24" fmla="*/ 63500 h 307062"/>
                <a:gd name="connsiteX25" fmla="*/ 666750 w 1298988"/>
                <a:gd name="connsiteY25" fmla="*/ 50800 h 307062"/>
                <a:gd name="connsiteX26" fmla="*/ 685800 w 1298988"/>
                <a:gd name="connsiteY26" fmla="*/ 44450 h 307062"/>
                <a:gd name="connsiteX27" fmla="*/ 695325 w 1298988"/>
                <a:gd name="connsiteY27" fmla="*/ 41275 h 307062"/>
                <a:gd name="connsiteX28" fmla="*/ 711200 w 1298988"/>
                <a:gd name="connsiteY28" fmla="*/ 22225 h 307062"/>
                <a:gd name="connsiteX29" fmla="*/ 727075 w 1298988"/>
                <a:gd name="connsiteY29" fmla="*/ 6350 h 307062"/>
                <a:gd name="connsiteX30" fmla="*/ 746125 w 1298988"/>
                <a:gd name="connsiteY30" fmla="*/ 0 h 307062"/>
                <a:gd name="connsiteX31" fmla="*/ 774700 w 1298988"/>
                <a:gd name="connsiteY31" fmla="*/ 3175 h 307062"/>
                <a:gd name="connsiteX32" fmla="*/ 800100 w 1298988"/>
                <a:gd name="connsiteY32" fmla="*/ 15875 h 307062"/>
                <a:gd name="connsiteX33" fmla="*/ 803275 w 1298988"/>
                <a:gd name="connsiteY33" fmla="*/ 25400 h 307062"/>
                <a:gd name="connsiteX34" fmla="*/ 806450 w 1298988"/>
                <a:gd name="connsiteY34" fmla="*/ 41275 h 307062"/>
                <a:gd name="connsiteX35" fmla="*/ 831850 w 1298988"/>
                <a:gd name="connsiteY35" fmla="*/ 53975 h 307062"/>
                <a:gd name="connsiteX36" fmla="*/ 863600 w 1298988"/>
                <a:gd name="connsiteY36" fmla="*/ 63500 h 307062"/>
                <a:gd name="connsiteX37" fmla="*/ 895350 w 1298988"/>
                <a:gd name="connsiteY37" fmla="*/ 69850 h 307062"/>
                <a:gd name="connsiteX38" fmla="*/ 914400 w 1298988"/>
                <a:gd name="connsiteY38" fmla="*/ 79375 h 307062"/>
                <a:gd name="connsiteX39" fmla="*/ 933450 w 1298988"/>
                <a:gd name="connsiteY39" fmla="*/ 85725 h 307062"/>
                <a:gd name="connsiteX40" fmla="*/ 946150 w 1298988"/>
                <a:gd name="connsiteY40" fmla="*/ 92075 h 307062"/>
                <a:gd name="connsiteX41" fmla="*/ 968375 w 1298988"/>
                <a:gd name="connsiteY41" fmla="*/ 98425 h 307062"/>
                <a:gd name="connsiteX42" fmla="*/ 1006475 w 1298988"/>
                <a:gd name="connsiteY42" fmla="*/ 104775 h 307062"/>
                <a:gd name="connsiteX43" fmla="*/ 1031875 w 1298988"/>
                <a:gd name="connsiteY43" fmla="*/ 117475 h 307062"/>
                <a:gd name="connsiteX44" fmla="*/ 1038225 w 1298988"/>
                <a:gd name="connsiteY44" fmla="*/ 127000 h 307062"/>
                <a:gd name="connsiteX45" fmla="*/ 1060450 w 1298988"/>
                <a:gd name="connsiteY45" fmla="*/ 133350 h 307062"/>
                <a:gd name="connsiteX46" fmla="*/ 1127125 w 1298988"/>
                <a:gd name="connsiteY46" fmla="*/ 142875 h 307062"/>
                <a:gd name="connsiteX47" fmla="*/ 1149350 w 1298988"/>
                <a:gd name="connsiteY47" fmla="*/ 155575 h 307062"/>
                <a:gd name="connsiteX48" fmla="*/ 1174750 w 1298988"/>
                <a:gd name="connsiteY48" fmla="*/ 161925 h 307062"/>
                <a:gd name="connsiteX49" fmla="*/ 1184275 w 1298988"/>
                <a:gd name="connsiteY49" fmla="*/ 168275 h 307062"/>
                <a:gd name="connsiteX50" fmla="*/ 1193800 w 1298988"/>
                <a:gd name="connsiteY50" fmla="*/ 171450 h 307062"/>
                <a:gd name="connsiteX51" fmla="*/ 1219200 w 1298988"/>
                <a:gd name="connsiteY51" fmla="*/ 177800 h 307062"/>
                <a:gd name="connsiteX52" fmla="*/ 1235075 w 1298988"/>
                <a:gd name="connsiteY52" fmla="*/ 180975 h 307062"/>
                <a:gd name="connsiteX53" fmla="*/ 1266825 w 1298988"/>
                <a:gd name="connsiteY53" fmla="*/ 193675 h 307062"/>
                <a:gd name="connsiteX54" fmla="*/ 1276350 w 1298988"/>
                <a:gd name="connsiteY54" fmla="*/ 196850 h 307062"/>
                <a:gd name="connsiteX55" fmla="*/ 1295400 w 1298988"/>
                <a:gd name="connsiteY55" fmla="*/ 209550 h 307062"/>
                <a:gd name="connsiteX56" fmla="*/ 1295400 w 1298988"/>
                <a:gd name="connsiteY56" fmla="*/ 241300 h 307062"/>
                <a:gd name="connsiteX57" fmla="*/ 1292225 w 1298988"/>
                <a:gd name="connsiteY57" fmla="*/ 254000 h 307062"/>
                <a:gd name="connsiteX58" fmla="*/ 1279525 w 1298988"/>
                <a:gd name="connsiteY58" fmla="*/ 273050 h 307062"/>
                <a:gd name="connsiteX59" fmla="*/ 1270000 w 1298988"/>
                <a:gd name="connsiteY59" fmla="*/ 292100 h 307062"/>
                <a:gd name="connsiteX60" fmla="*/ 1260475 w 1298988"/>
                <a:gd name="connsiteY60" fmla="*/ 295275 h 307062"/>
                <a:gd name="connsiteX61" fmla="*/ 1250950 w 1298988"/>
                <a:gd name="connsiteY61" fmla="*/ 304800 h 307062"/>
                <a:gd name="connsiteX62" fmla="*/ 1203325 w 1298988"/>
                <a:gd name="connsiteY62" fmla="*/ 295275 h 307062"/>
                <a:gd name="connsiteX63" fmla="*/ 1066800 w 1298988"/>
                <a:gd name="connsiteY63" fmla="*/ 292100 h 307062"/>
                <a:gd name="connsiteX64" fmla="*/ 949325 w 1298988"/>
                <a:gd name="connsiteY64" fmla="*/ 292100 h 307062"/>
                <a:gd name="connsiteX65" fmla="*/ 866775 w 1298988"/>
                <a:gd name="connsiteY65" fmla="*/ 288925 h 307062"/>
                <a:gd name="connsiteX66" fmla="*/ 835025 w 1298988"/>
                <a:gd name="connsiteY66" fmla="*/ 282575 h 307062"/>
                <a:gd name="connsiteX67" fmla="*/ 806450 w 1298988"/>
                <a:gd name="connsiteY67" fmla="*/ 273050 h 307062"/>
                <a:gd name="connsiteX68" fmla="*/ 796925 w 1298988"/>
                <a:gd name="connsiteY68" fmla="*/ 269875 h 307062"/>
                <a:gd name="connsiteX69" fmla="*/ 762000 w 1298988"/>
                <a:gd name="connsiteY69" fmla="*/ 266700 h 307062"/>
                <a:gd name="connsiteX70" fmla="*/ 612775 w 1298988"/>
                <a:gd name="connsiteY70" fmla="*/ 269875 h 307062"/>
                <a:gd name="connsiteX71" fmla="*/ 549275 w 1298988"/>
                <a:gd name="connsiteY71" fmla="*/ 276225 h 307062"/>
                <a:gd name="connsiteX72" fmla="*/ 473075 w 1298988"/>
                <a:gd name="connsiteY72" fmla="*/ 279400 h 307062"/>
                <a:gd name="connsiteX73" fmla="*/ 463550 w 1298988"/>
                <a:gd name="connsiteY73" fmla="*/ 285750 h 307062"/>
                <a:gd name="connsiteX74" fmla="*/ 381000 w 1298988"/>
                <a:gd name="connsiteY74" fmla="*/ 292100 h 307062"/>
                <a:gd name="connsiteX75" fmla="*/ 206375 w 1298988"/>
                <a:gd name="connsiteY75" fmla="*/ 292100 h 307062"/>
                <a:gd name="connsiteX76" fmla="*/ 193675 w 1298988"/>
                <a:gd name="connsiteY76" fmla="*/ 288925 h 307062"/>
                <a:gd name="connsiteX77" fmla="*/ 171450 w 1298988"/>
                <a:gd name="connsiteY77" fmla="*/ 285750 h 307062"/>
                <a:gd name="connsiteX78" fmla="*/ 152400 w 1298988"/>
                <a:gd name="connsiteY78" fmla="*/ 279400 h 307062"/>
                <a:gd name="connsiteX79" fmla="*/ 12700 w 1298988"/>
                <a:gd name="connsiteY79" fmla="*/ 273050 h 307062"/>
                <a:gd name="connsiteX80" fmla="*/ 9525 w 1298988"/>
                <a:gd name="connsiteY80" fmla="*/ 263525 h 307062"/>
                <a:gd name="connsiteX81" fmla="*/ 0 w 1298988"/>
                <a:gd name="connsiteY81" fmla="*/ 241300 h 307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1298988" h="307062">
                  <a:moveTo>
                    <a:pt x="0" y="241300"/>
                  </a:moveTo>
                  <a:lnTo>
                    <a:pt x="0" y="241300"/>
                  </a:lnTo>
                  <a:cubicBezTo>
                    <a:pt x="7408" y="233892"/>
                    <a:pt x="15216" y="226862"/>
                    <a:pt x="22225" y="219075"/>
                  </a:cubicBezTo>
                  <a:cubicBezTo>
                    <a:pt x="24778" y="216239"/>
                    <a:pt x="26040" y="212402"/>
                    <a:pt x="28575" y="209550"/>
                  </a:cubicBezTo>
                  <a:cubicBezTo>
                    <a:pt x="57573" y="176928"/>
                    <a:pt x="39563" y="202593"/>
                    <a:pt x="53975" y="180975"/>
                  </a:cubicBezTo>
                  <a:cubicBezTo>
                    <a:pt x="55033" y="173567"/>
                    <a:pt x="53803" y="165443"/>
                    <a:pt x="57150" y="158750"/>
                  </a:cubicBezTo>
                  <a:cubicBezTo>
                    <a:pt x="58647" y="155757"/>
                    <a:pt x="63682" y="157072"/>
                    <a:pt x="66675" y="155575"/>
                  </a:cubicBezTo>
                  <a:cubicBezTo>
                    <a:pt x="91294" y="143265"/>
                    <a:pt x="61784" y="154030"/>
                    <a:pt x="85725" y="146050"/>
                  </a:cubicBezTo>
                  <a:cubicBezTo>
                    <a:pt x="130632" y="151040"/>
                    <a:pt x="128426" y="152257"/>
                    <a:pt x="190500" y="146050"/>
                  </a:cubicBezTo>
                  <a:cubicBezTo>
                    <a:pt x="197160" y="145384"/>
                    <a:pt x="203981" y="143413"/>
                    <a:pt x="209550" y="139700"/>
                  </a:cubicBezTo>
                  <a:lnTo>
                    <a:pt x="219075" y="133350"/>
                  </a:lnTo>
                  <a:cubicBezTo>
                    <a:pt x="218017" y="130175"/>
                    <a:pt x="212682" y="124744"/>
                    <a:pt x="215900" y="123825"/>
                  </a:cubicBezTo>
                  <a:cubicBezTo>
                    <a:pt x="224104" y="121481"/>
                    <a:pt x="232767" y="127000"/>
                    <a:pt x="241300" y="127000"/>
                  </a:cubicBezTo>
                  <a:cubicBezTo>
                    <a:pt x="255099" y="127000"/>
                    <a:pt x="268817" y="124883"/>
                    <a:pt x="282575" y="123825"/>
                  </a:cubicBezTo>
                  <a:cubicBezTo>
                    <a:pt x="296198" y="96579"/>
                    <a:pt x="280499" y="122726"/>
                    <a:pt x="298450" y="104775"/>
                  </a:cubicBezTo>
                  <a:cubicBezTo>
                    <a:pt x="301148" y="102077"/>
                    <a:pt x="301928" y="97763"/>
                    <a:pt x="304800" y="95250"/>
                  </a:cubicBezTo>
                  <a:cubicBezTo>
                    <a:pt x="310543" y="90224"/>
                    <a:pt x="323850" y="82550"/>
                    <a:pt x="323850" y="82550"/>
                  </a:cubicBezTo>
                  <a:cubicBezTo>
                    <a:pt x="326760" y="78184"/>
                    <a:pt x="336153" y="58804"/>
                    <a:pt x="346075" y="57150"/>
                  </a:cubicBezTo>
                  <a:cubicBezTo>
                    <a:pt x="361769" y="54534"/>
                    <a:pt x="377825" y="55033"/>
                    <a:pt x="393700" y="53975"/>
                  </a:cubicBezTo>
                  <a:cubicBezTo>
                    <a:pt x="401175" y="54315"/>
                    <a:pt x="459564" y="54182"/>
                    <a:pt x="482600" y="60325"/>
                  </a:cubicBezTo>
                  <a:cubicBezTo>
                    <a:pt x="492301" y="62912"/>
                    <a:pt x="501650" y="66675"/>
                    <a:pt x="511175" y="69850"/>
                  </a:cubicBezTo>
                  <a:lnTo>
                    <a:pt x="520700" y="73025"/>
                  </a:lnTo>
                  <a:lnTo>
                    <a:pt x="549275" y="69850"/>
                  </a:lnTo>
                  <a:cubicBezTo>
                    <a:pt x="556701" y="68922"/>
                    <a:pt x="564038" y="67249"/>
                    <a:pt x="571500" y="66675"/>
                  </a:cubicBezTo>
                  <a:cubicBezTo>
                    <a:pt x="591577" y="65131"/>
                    <a:pt x="611717" y="64558"/>
                    <a:pt x="631825" y="63500"/>
                  </a:cubicBezTo>
                  <a:cubicBezTo>
                    <a:pt x="653296" y="52764"/>
                    <a:pt x="636914" y="59980"/>
                    <a:pt x="666750" y="50800"/>
                  </a:cubicBezTo>
                  <a:cubicBezTo>
                    <a:pt x="673147" y="48832"/>
                    <a:pt x="679450" y="46567"/>
                    <a:pt x="685800" y="44450"/>
                  </a:cubicBezTo>
                  <a:lnTo>
                    <a:pt x="695325" y="41275"/>
                  </a:lnTo>
                  <a:cubicBezTo>
                    <a:pt x="711091" y="17626"/>
                    <a:pt x="690828" y="46671"/>
                    <a:pt x="711200" y="22225"/>
                  </a:cubicBezTo>
                  <a:cubicBezTo>
                    <a:pt x="719293" y="12513"/>
                    <a:pt x="714749" y="11828"/>
                    <a:pt x="727075" y="6350"/>
                  </a:cubicBezTo>
                  <a:cubicBezTo>
                    <a:pt x="733192" y="3632"/>
                    <a:pt x="746125" y="0"/>
                    <a:pt x="746125" y="0"/>
                  </a:cubicBezTo>
                  <a:cubicBezTo>
                    <a:pt x="755650" y="1058"/>
                    <a:pt x="765329" y="1167"/>
                    <a:pt x="774700" y="3175"/>
                  </a:cubicBezTo>
                  <a:cubicBezTo>
                    <a:pt x="786146" y="5628"/>
                    <a:pt x="791170" y="9922"/>
                    <a:pt x="800100" y="15875"/>
                  </a:cubicBezTo>
                  <a:cubicBezTo>
                    <a:pt x="801158" y="19050"/>
                    <a:pt x="802463" y="22153"/>
                    <a:pt x="803275" y="25400"/>
                  </a:cubicBezTo>
                  <a:cubicBezTo>
                    <a:pt x="804584" y="30635"/>
                    <a:pt x="803773" y="36590"/>
                    <a:pt x="806450" y="41275"/>
                  </a:cubicBezTo>
                  <a:cubicBezTo>
                    <a:pt x="809227" y="46136"/>
                    <a:pt x="829593" y="53154"/>
                    <a:pt x="831850" y="53975"/>
                  </a:cubicBezTo>
                  <a:cubicBezTo>
                    <a:pt x="841749" y="57575"/>
                    <a:pt x="853071" y="61394"/>
                    <a:pt x="863600" y="63500"/>
                  </a:cubicBezTo>
                  <a:cubicBezTo>
                    <a:pt x="884391" y="67658"/>
                    <a:pt x="878142" y="64934"/>
                    <a:pt x="895350" y="69850"/>
                  </a:cubicBezTo>
                  <a:cubicBezTo>
                    <a:pt x="919666" y="76798"/>
                    <a:pt x="889353" y="68243"/>
                    <a:pt x="914400" y="79375"/>
                  </a:cubicBezTo>
                  <a:cubicBezTo>
                    <a:pt x="920517" y="82093"/>
                    <a:pt x="927463" y="82732"/>
                    <a:pt x="933450" y="85725"/>
                  </a:cubicBezTo>
                  <a:cubicBezTo>
                    <a:pt x="937683" y="87842"/>
                    <a:pt x="941800" y="90211"/>
                    <a:pt x="946150" y="92075"/>
                  </a:cubicBezTo>
                  <a:cubicBezTo>
                    <a:pt x="951245" y="94259"/>
                    <a:pt x="963601" y="97530"/>
                    <a:pt x="968375" y="98425"/>
                  </a:cubicBezTo>
                  <a:cubicBezTo>
                    <a:pt x="981030" y="100798"/>
                    <a:pt x="1006475" y="104775"/>
                    <a:pt x="1006475" y="104775"/>
                  </a:cubicBezTo>
                  <a:cubicBezTo>
                    <a:pt x="1014942" y="109008"/>
                    <a:pt x="1026624" y="109599"/>
                    <a:pt x="1031875" y="117475"/>
                  </a:cubicBezTo>
                  <a:cubicBezTo>
                    <a:pt x="1033992" y="120650"/>
                    <a:pt x="1035245" y="124616"/>
                    <a:pt x="1038225" y="127000"/>
                  </a:cubicBezTo>
                  <a:cubicBezTo>
                    <a:pt x="1040359" y="128707"/>
                    <a:pt x="1059537" y="133076"/>
                    <a:pt x="1060450" y="133350"/>
                  </a:cubicBezTo>
                  <a:cubicBezTo>
                    <a:pt x="1099471" y="145056"/>
                    <a:pt x="1061227" y="138482"/>
                    <a:pt x="1127125" y="142875"/>
                  </a:cubicBezTo>
                  <a:cubicBezTo>
                    <a:pt x="1134093" y="147520"/>
                    <a:pt x="1141293" y="152889"/>
                    <a:pt x="1149350" y="155575"/>
                  </a:cubicBezTo>
                  <a:cubicBezTo>
                    <a:pt x="1160219" y="159198"/>
                    <a:pt x="1165246" y="157173"/>
                    <a:pt x="1174750" y="161925"/>
                  </a:cubicBezTo>
                  <a:cubicBezTo>
                    <a:pt x="1178163" y="163632"/>
                    <a:pt x="1180862" y="166568"/>
                    <a:pt x="1184275" y="168275"/>
                  </a:cubicBezTo>
                  <a:cubicBezTo>
                    <a:pt x="1187268" y="169772"/>
                    <a:pt x="1190571" y="170569"/>
                    <a:pt x="1193800" y="171450"/>
                  </a:cubicBezTo>
                  <a:cubicBezTo>
                    <a:pt x="1202220" y="173746"/>
                    <a:pt x="1210642" y="176088"/>
                    <a:pt x="1219200" y="177800"/>
                  </a:cubicBezTo>
                  <a:cubicBezTo>
                    <a:pt x="1224492" y="178858"/>
                    <a:pt x="1229869" y="179555"/>
                    <a:pt x="1235075" y="180975"/>
                  </a:cubicBezTo>
                  <a:cubicBezTo>
                    <a:pt x="1261573" y="188202"/>
                    <a:pt x="1246047" y="184770"/>
                    <a:pt x="1266825" y="193675"/>
                  </a:cubicBezTo>
                  <a:cubicBezTo>
                    <a:pt x="1269901" y="194993"/>
                    <a:pt x="1273424" y="195225"/>
                    <a:pt x="1276350" y="196850"/>
                  </a:cubicBezTo>
                  <a:cubicBezTo>
                    <a:pt x="1283021" y="200556"/>
                    <a:pt x="1295400" y="209550"/>
                    <a:pt x="1295400" y="209550"/>
                  </a:cubicBezTo>
                  <a:cubicBezTo>
                    <a:pt x="1300654" y="225311"/>
                    <a:pt x="1299692" y="217693"/>
                    <a:pt x="1295400" y="241300"/>
                  </a:cubicBezTo>
                  <a:cubicBezTo>
                    <a:pt x="1294619" y="245593"/>
                    <a:pt x="1294176" y="250097"/>
                    <a:pt x="1292225" y="254000"/>
                  </a:cubicBezTo>
                  <a:cubicBezTo>
                    <a:pt x="1288812" y="260826"/>
                    <a:pt x="1281938" y="265810"/>
                    <a:pt x="1279525" y="273050"/>
                  </a:cubicBezTo>
                  <a:cubicBezTo>
                    <a:pt x="1277433" y="279325"/>
                    <a:pt x="1275595" y="287624"/>
                    <a:pt x="1270000" y="292100"/>
                  </a:cubicBezTo>
                  <a:cubicBezTo>
                    <a:pt x="1267387" y="294191"/>
                    <a:pt x="1263650" y="294217"/>
                    <a:pt x="1260475" y="295275"/>
                  </a:cubicBezTo>
                  <a:cubicBezTo>
                    <a:pt x="1257300" y="298450"/>
                    <a:pt x="1255379" y="304062"/>
                    <a:pt x="1250950" y="304800"/>
                  </a:cubicBezTo>
                  <a:cubicBezTo>
                    <a:pt x="1201461" y="313048"/>
                    <a:pt x="1241427" y="296161"/>
                    <a:pt x="1203325" y="295275"/>
                  </a:cubicBezTo>
                  <a:lnTo>
                    <a:pt x="1066800" y="292100"/>
                  </a:lnTo>
                  <a:cubicBezTo>
                    <a:pt x="965440" y="284860"/>
                    <a:pt x="1090674" y="292100"/>
                    <a:pt x="949325" y="292100"/>
                  </a:cubicBezTo>
                  <a:cubicBezTo>
                    <a:pt x="921788" y="292100"/>
                    <a:pt x="894292" y="289983"/>
                    <a:pt x="866775" y="288925"/>
                  </a:cubicBezTo>
                  <a:cubicBezTo>
                    <a:pt x="853902" y="286779"/>
                    <a:pt x="846866" y="286127"/>
                    <a:pt x="835025" y="282575"/>
                  </a:cubicBezTo>
                  <a:lnTo>
                    <a:pt x="806450" y="273050"/>
                  </a:lnTo>
                  <a:cubicBezTo>
                    <a:pt x="803275" y="271992"/>
                    <a:pt x="800258" y="270178"/>
                    <a:pt x="796925" y="269875"/>
                  </a:cubicBezTo>
                  <a:lnTo>
                    <a:pt x="762000" y="266700"/>
                  </a:lnTo>
                  <a:lnTo>
                    <a:pt x="612775" y="269875"/>
                  </a:lnTo>
                  <a:cubicBezTo>
                    <a:pt x="465928" y="274770"/>
                    <a:pt x="638368" y="270477"/>
                    <a:pt x="549275" y="276225"/>
                  </a:cubicBezTo>
                  <a:cubicBezTo>
                    <a:pt x="523906" y="277862"/>
                    <a:pt x="498475" y="278342"/>
                    <a:pt x="473075" y="279400"/>
                  </a:cubicBezTo>
                  <a:cubicBezTo>
                    <a:pt x="469900" y="281517"/>
                    <a:pt x="467252" y="284825"/>
                    <a:pt x="463550" y="285750"/>
                  </a:cubicBezTo>
                  <a:cubicBezTo>
                    <a:pt x="450835" y="288929"/>
                    <a:pt x="381029" y="292098"/>
                    <a:pt x="381000" y="292100"/>
                  </a:cubicBezTo>
                  <a:cubicBezTo>
                    <a:pt x="310764" y="302134"/>
                    <a:pt x="350713" y="297651"/>
                    <a:pt x="206375" y="292100"/>
                  </a:cubicBezTo>
                  <a:cubicBezTo>
                    <a:pt x="202015" y="291932"/>
                    <a:pt x="197968" y="289706"/>
                    <a:pt x="193675" y="288925"/>
                  </a:cubicBezTo>
                  <a:cubicBezTo>
                    <a:pt x="186312" y="287586"/>
                    <a:pt x="178858" y="286808"/>
                    <a:pt x="171450" y="285750"/>
                  </a:cubicBezTo>
                  <a:cubicBezTo>
                    <a:pt x="165100" y="283633"/>
                    <a:pt x="159079" y="279845"/>
                    <a:pt x="152400" y="279400"/>
                  </a:cubicBezTo>
                  <a:cubicBezTo>
                    <a:pt x="-16580" y="268135"/>
                    <a:pt x="74258" y="285362"/>
                    <a:pt x="12700" y="273050"/>
                  </a:cubicBezTo>
                  <a:cubicBezTo>
                    <a:pt x="11642" y="269875"/>
                    <a:pt x="9525" y="266872"/>
                    <a:pt x="9525" y="263525"/>
                  </a:cubicBezTo>
                  <a:cubicBezTo>
                    <a:pt x="9525" y="257087"/>
                    <a:pt x="1587" y="245004"/>
                    <a:pt x="0" y="241300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55576" y="980728"/>
              <a:ext cx="3816423" cy="400110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/>
                <a:t>“Classical” adaptation</a:t>
              </a:r>
              <a:endParaRPr lang="en-US" sz="1400" b="1" dirty="0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755576" y="1484784"/>
              <a:ext cx="3810000" cy="31756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2944082" y="3368104"/>
              <a:ext cx="14402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Loss of antigen recognition</a:t>
              </a:r>
            </a:p>
          </p:txBody>
        </p:sp>
        <p:pic>
          <p:nvPicPr>
            <p:cNvPr id="37" name="Picture 36"/>
            <p:cNvPicPr>
              <a:picLocks noChangeAspect="1"/>
            </p:cNvPicPr>
            <p:nvPr/>
          </p:nvPicPr>
          <p:blipFill rotWithShape="1">
            <a:blip r:embed="rId2"/>
            <a:srcRect l="74445" t="21090" b="66039"/>
            <a:stretch/>
          </p:blipFill>
          <p:spPr>
            <a:xfrm>
              <a:off x="2820497" y="2692949"/>
              <a:ext cx="1563875" cy="475800"/>
            </a:xfrm>
            <a:prstGeom prst="rect">
              <a:avLst/>
            </a:prstGeom>
          </p:spPr>
        </p:pic>
        <p:grpSp>
          <p:nvGrpSpPr>
            <p:cNvPr id="38" name="Group 37"/>
            <p:cNvGrpSpPr/>
            <p:nvPr/>
          </p:nvGrpSpPr>
          <p:grpSpPr>
            <a:xfrm>
              <a:off x="3160721" y="2451192"/>
              <a:ext cx="1027182" cy="278181"/>
              <a:chOff x="3308105" y="1145642"/>
              <a:chExt cx="1339293" cy="421677"/>
            </a:xfrm>
          </p:grpSpPr>
          <p:sp>
            <p:nvSpPr>
              <p:cNvPr id="39" name="Oval 38"/>
              <p:cNvSpPr/>
              <p:nvPr/>
            </p:nvSpPr>
            <p:spPr>
              <a:xfrm>
                <a:off x="3308105" y="1298038"/>
                <a:ext cx="173568" cy="160865"/>
              </a:xfrm>
              <a:prstGeom prst="ellipse">
                <a:avLst/>
              </a:prstGeom>
              <a:solidFill>
                <a:schemeClr val="accent5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F</a:t>
                </a:r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3473205" y="1196448"/>
                <a:ext cx="173566" cy="160865"/>
              </a:xfrm>
              <a:prstGeom prst="ellipse">
                <a:avLst/>
              </a:prstGeom>
              <a:solidFill>
                <a:schemeClr val="accent5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L</a:t>
                </a:r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3646769" y="1145642"/>
                <a:ext cx="173566" cy="160865"/>
              </a:xfrm>
              <a:prstGeom prst="ellipse">
                <a:avLst/>
              </a:prstGeom>
              <a:solidFill>
                <a:schemeClr val="accent5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K</a:t>
                </a:r>
              </a:p>
            </p:txBody>
          </p:sp>
          <p:sp>
            <p:nvSpPr>
              <p:cNvPr id="42" name="Oval 41"/>
              <p:cNvSpPr/>
              <p:nvPr/>
            </p:nvSpPr>
            <p:spPr>
              <a:xfrm>
                <a:off x="3820335" y="1145642"/>
                <a:ext cx="173568" cy="160865"/>
              </a:xfrm>
              <a:prstGeom prst="ellipse">
                <a:avLst/>
              </a:prstGeom>
              <a:solidFill>
                <a:schemeClr val="accent5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E</a:t>
                </a:r>
              </a:p>
            </p:txBody>
          </p:sp>
          <p:sp>
            <p:nvSpPr>
              <p:cNvPr id="43" name="Oval 42"/>
              <p:cNvSpPr/>
              <p:nvPr/>
            </p:nvSpPr>
            <p:spPr>
              <a:xfrm>
                <a:off x="3968503" y="1247239"/>
                <a:ext cx="173568" cy="160865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E</a:t>
                </a:r>
              </a:p>
            </p:txBody>
          </p:sp>
          <p:sp>
            <p:nvSpPr>
              <p:cNvPr id="44" name="Oval 43"/>
              <p:cNvSpPr/>
              <p:nvPr/>
            </p:nvSpPr>
            <p:spPr>
              <a:xfrm>
                <a:off x="4151040" y="1238770"/>
                <a:ext cx="173568" cy="160865"/>
              </a:xfrm>
              <a:prstGeom prst="ellipse">
                <a:avLst/>
              </a:prstGeom>
              <a:solidFill>
                <a:schemeClr val="accent5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G</a:t>
                </a:r>
              </a:p>
            </p:txBody>
          </p:sp>
          <p:sp>
            <p:nvSpPr>
              <p:cNvPr id="45" name="Oval 44"/>
              <p:cNvSpPr/>
              <p:nvPr/>
            </p:nvSpPr>
            <p:spPr>
              <a:xfrm>
                <a:off x="4297687" y="1314973"/>
                <a:ext cx="173568" cy="160865"/>
              </a:xfrm>
              <a:prstGeom prst="ellipse">
                <a:avLst/>
              </a:prstGeom>
              <a:solidFill>
                <a:schemeClr val="accent5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G</a:t>
                </a:r>
              </a:p>
            </p:txBody>
          </p:sp>
          <p:sp>
            <p:nvSpPr>
              <p:cNvPr id="46" name="Oval 45"/>
              <p:cNvSpPr/>
              <p:nvPr/>
            </p:nvSpPr>
            <p:spPr>
              <a:xfrm>
                <a:off x="4473830" y="1406454"/>
                <a:ext cx="173568" cy="160865"/>
              </a:xfrm>
              <a:prstGeom prst="ellipse">
                <a:avLst/>
              </a:prstGeom>
              <a:solidFill>
                <a:schemeClr val="accent5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L</a:t>
                </a:r>
              </a:p>
            </p:txBody>
          </p:sp>
        </p:grpSp>
        <p:cxnSp>
          <p:nvCxnSpPr>
            <p:cNvPr id="139" name="Straight Arrow Connector 138"/>
            <p:cNvCxnSpPr/>
            <p:nvPr/>
          </p:nvCxnSpPr>
          <p:spPr>
            <a:xfrm>
              <a:off x="2483768" y="2325935"/>
              <a:ext cx="416658" cy="0"/>
            </a:xfrm>
            <a:prstGeom prst="straightConnector1">
              <a:avLst/>
            </a:prstGeom>
            <a:ln>
              <a:solidFill>
                <a:srgbClr val="000000"/>
              </a:solidFill>
              <a:prstDash val="sys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0" name="TextBox 139"/>
            <p:cNvSpPr txBox="1"/>
            <p:nvPr/>
          </p:nvSpPr>
          <p:spPr>
            <a:xfrm>
              <a:off x="894729" y="1628800"/>
              <a:ext cx="1761395" cy="307777"/>
            </a:xfrm>
            <a:prstGeom prst="rect">
              <a:avLst/>
            </a:prstGeom>
            <a:noFill/>
            <a:ln>
              <a:noFill/>
              <a:prstDash val="sysDash"/>
            </a:ln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Non-adapted (NAE)</a:t>
              </a:r>
            </a:p>
          </p:txBody>
        </p:sp>
        <p:sp>
          <p:nvSpPr>
            <p:cNvPr id="141" name="TextBox 140"/>
            <p:cNvSpPr txBox="1"/>
            <p:nvPr/>
          </p:nvSpPr>
          <p:spPr>
            <a:xfrm>
              <a:off x="3054969" y="1988840"/>
              <a:ext cx="1262498" cy="307777"/>
            </a:xfrm>
            <a:prstGeom prst="rect">
              <a:avLst/>
            </a:prstGeom>
            <a:noFill/>
            <a:ln>
              <a:noFill/>
              <a:prstDash val="sysDash"/>
            </a:ln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Adapted (AE)</a:t>
              </a:r>
            </a:p>
          </p:txBody>
        </p:sp>
        <p:grpSp>
          <p:nvGrpSpPr>
            <p:cNvPr id="142" name="Group 141"/>
            <p:cNvGrpSpPr/>
            <p:nvPr/>
          </p:nvGrpSpPr>
          <p:grpSpPr>
            <a:xfrm>
              <a:off x="1394223" y="3307321"/>
              <a:ext cx="641695" cy="552605"/>
              <a:chOff x="4505877" y="4632582"/>
              <a:chExt cx="932940" cy="1018731"/>
            </a:xfrm>
          </p:grpSpPr>
          <p:grpSp>
            <p:nvGrpSpPr>
              <p:cNvPr id="143" name="Group 142"/>
              <p:cNvGrpSpPr/>
              <p:nvPr/>
            </p:nvGrpSpPr>
            <p:grpSpPr>
              <a:xfrm>
                <a:off x="5070517" y="4938698"/>
                <a:ext cx="368300" cy="351366"/>
                <a:chOff x="3594101" y="3458633"/>
                <a:chExt cx="368300" cy="351366"/>
              </a:xfrm>
            </p:grpSpPr>
            <p:sp>
              <p:nvSpPr>
                <p:cNvPr id="171" name="Oval 170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2" name="Oval 171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4" name="Group 143"/>
              <p:cNvGrpSpPr/>
              <p:nvPr/>
            </p:nvGrpSpPr>
            <p:grpSpPr>
              <a:xfrm>
                <a:off x="4563026" y="4872379"/>
                <a:ext cx="368300" cy="351366"/>
                <a:chOff x="3594101" y="3458633"/>
                <a:chExt cx="368300" cy="351366"/>
              </a:xfrm>
            </p:grpSpPr>
            <p:sp>
              <p:nvSpPr>
                <p:cNvPr id="169" name="Oval 168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0" name="Oval 169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5" name="Group 144"/>
              <p:cNvGrpSpPr/>
              <p:nvPr/>
            </p:nvGrpSpPr>
            <p:grpSpPr>
              <a:xfrm>
                <a:off x="4505877" y="5024779"/>
                <a:ext cx="368300" cy="351366"/>
                <a:chOff x="3594101" y="3458633"/>
                <a:chExt cx="368300" cy="351366"/>
              </a:xfrm>
            </p:grpSpPr>
            <p:sp>
              <p:nvSpPr>
                <p:cNvPr id="167" name="Oval 166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8" name="Oval 167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6" name="Group 145"/>
              <p:cNvGrpSpPr/>
              <p:nvPr/>
            </p:nvGrpSpPr>
            <p:grpSpPr>
              <a:xfrm>
                <a:off x="4836076" y="4798296"/>
                <a:ext cx="368300" cy="351366"/>
                <a:chOff x="3594101" y="3458633"/>
                <a:chExt cx="368300" cy="351366"/>
              </a:xfrm>
            </p:grpSpPr>
            <p:sp>
              <p:nvSpPr>
                <p:cNvPr id="165" name="Oval 164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6" name="Oval 165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7" name="Group 146"/>
              <p:cNvGrpSpPr/>
              <p:nvPr/>
            </p:nvGrpSpPr>
            <p:grpSpPr>
              <a:xfrm>
                <a:off x="4505877" y="5223745"/>
                <a:ext cx="368300" cy="351366"/>
                <a:chOff x="3594101" y="3458633"/>
                <a:chExt cx="368300" cy="351366"/>
              </a:xfrm>
            </p:grpSpPr>
            <p:sp>
              <p:nvSpPr>
                <p:cNvPr id="163" name="Oval 162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4" name="Oval 163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8" name="Group 147"/>
              <p:cNvGrpSpPr/>
              <p:nvPr/>
            </p:nvGrpSpPr>
            <p:grpSpPr>
              <a:xfrm>
                <a:off x="4774694" y="5045948"/>
                <a:ext cx="368300" cy="351366"/>
                <a:chOff x="3594101" y="3458633"/>
                <a:chExt cx="368300" cy="351366"/>
              </a:xfrm>
            </p:grpSpPr>
            <p:sp>
              <p:nvSpPr>
                <p:cNvPr id="161" name="Oval 160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2" name="Oval 161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9" name="Group 148"/>
              <p:cNvGrpSpPr/>
              <p:nvPr/>
            </p:nvGrpSpPr>
            <p:grpSpPr>
              <a:xfrm>
                <a:off x="4990591" y="4676040"/>
                <a:ext cx="368300" cy="351366"/>
                <a:chOff x="3594101" y="3458633"/>
                <a:chExt cx="368300" cy="351366"/>
              </a:xfrm>
            </p:grpSpPr>
            <p:sp>
              <p:nvSpPr>
                <p:cNvPr id="159" name="Oval 158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tx2">
                    <a:lumMod val="40000"/>
                    <a:lumOff val="6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0" name="Oval 159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rgbClr val="00009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50" name="Group 149"/>
              <p:cNvGrpSpPr/>
              <p:nvPr/>
            </p:nvGrpSpPr>
            <p:grpSpPr>
              <a:xfrm>
                <a:off x="4647682" y="4632582"/>
                <a:ext cx="368300" cy="351366"/>
                <a:chOff x="3594101" y="3458633"/>
                <a:chExt cx="368300" cy="351366"/>
              </a:xfrm>
            </p:grpSpPr>
            <p:sp>
              <p:nvSpPr>
                <p:cNvPr id="157" name="Oval 156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tx2">
                    <a:lumMod val="40000"/>
                    <a:lumOff val="6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8" name="Oval 157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rgbClr val="00009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51" name="Group 150"/>
              <p:cNvGrpSpPr/>
              <p:nvPr/>
            </p:nvGrpSpPr>
            <p:grpSpPr>
              <a:xfrm>
                <a:off x="5020226" y="5221631"/>
                <a:ext cx="368300" cy="351366"/>
                <a:chOff x="3594101" y="3458633"/>
                <a:chExt cx="368300" cy="351366"/>
              </a:xfrm>
            </p:grpSpPr>
            <p:sp>
              <p:nvSpPr>
                <p:cNvPr id="155" name="Oval 154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6" name="Oval 155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52" name="Group 151"/>
              <p:cNvGrpSpPr/>
              <p:nvPr/>
            </p:nvGrpSpPr>
            <p:grpSpPr>
              <a:xfrm>
                <a:off x="4806441" y="5299947"/>
                <a:ext cx="368300" cy="351366"/>
                <a:chOff x="3594101" y="3458633"/>
                <a:chExt cx="368300" cy="351366"/>
              </a:xfrm>
            </p:grpSpPr>
            <p:sp>
              <p:nvSpPr>
                <p:cNvPr id="153" name="Oval 152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4" name="Oval 153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176" name="Rectangle 175"/>
            <p:cNvSpPr/>
            <p:nvPr/>
          </p:nvSpPr>
          <p:spPr>
            <a:xfrm>
              <a:off x="4267488" y="2377447"/>
              <a:ext cx="116885" cy="212246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7" name="Group 176"/>
            <p:cNvGrpSpPr/>
            <p:nvPr/>
          </p:nvGrpSpPr>
          <p:grpSpPr>
            <a:xfrm>
              <a:off x="1166716" y="2449619"/>
              <a:ext cx="970934" cy="258370"/>
              <a:chOff x="1595718" y="1333323"/>
              <a:chExt cx="970934" cy="258370"/>
            </a:xfrm>
          </p:grpSpPr>
          <p:sp>
            <p:nvSpPr>
              <p:cNvPr id="178" name="Oval 177"/>
              <p:cNvSpPr/>
              <p:nvPr/>
            </p:nvSpPr>
            <p:spPr>
              <a:xfrm>
                <a:off x="1595718" y="1466021"/>
                <a:ext cx="133118" cy="106123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F</a:t>
                </a:r>
              </a:p>
            </p:txBody>
          </p:sp>
          <p:sp>
            <p:nvSpPr>
              <p:cNvPr id="179" name="Oval 178"/>
              <p:cNvSpPr/>
              <p:nvPr/>
            </p:nvSpPr>
            <p:spPr>
              <a:xfrm>
                <a:off x="1728836" y="1485570"/>
                <a:ext cx="133118" cy="106123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L</a:t>
                </a:r>
              </a:p>
            </p:txBody>
          </p:sp>
          <p:sp>
            <p:nvSpPr>
              <p:cNvPr id="180" name="Oval 179"/>
              <p:cNvSpPr/>
              <p:nvPr/>
            </p:nvSpPr>
            <p:spPr>
              <a:xfrm>
                <a:off x="1794349" y="1386385"/>
                <a:ext cx="133118" cy="106123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K</a:t>
                </a:r>
              </a:p>
            </p:txBody>
          </p:sp>
          <p:sp>
            <p:nvSpPr>
              <p:cNvPr id="181" name="Oval 180"/>
              <p:cNvSpPr/>
              <p:nvPr/>
            </p:nvSpPr>
            <p:spPr>
              <a:xfrm>
                <a:off x="1927467" y="1386385"/>
                <a:ext cx="133118" cy="106123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E</a:t>
                </a:r>
              </a:p>
            </p:txBody>
          </p:sp>
          <p:sp>
            <p:nvSpPr>
              <p:cNvPr id="182" name="Oval 181"/>
              <p:cNvSpPr/>
              <p:nvPr/>
            </p:nvSpPr>
            <p:spPr>
              <a:xfrm>
                <a:off x="2054091" y="1386385"/>
                <a:ext cx="133118" cy="106123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K</a:t>
                </a:r>
              </a:p>
            </p:txBody>
          </p:sp>
          <p:sp>
            <p:nvSpPr>
              <p:cNvPr id="183" name="Oval 182"/>
              <p:cNvSpPr/>
              <p:nvPr/>
            </p:nvSpPr>
            <p:spPr>
              <a:xfrm>
                <a:off x="2174221" y="1333323"/>
                <a:ext cx="133118" cy="106123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G</a:t>
                </a:r>
              </a:p>
            </p:txBody>
          </p:sp>
          <p:sp>
            <p:nvSpPr>
              <p:cNvPr id="184" name="Oval 183"/>
              <p:cNvSpPr/>
              <p:nvPr/>
            </p:nvSpPr>
            <p:spPr>
              <a:xfrm>
                <a:off x="2304649" y="1400612"/>
                <a:ext cx="133118" cy="106123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G</a:t>
                </a:r>
              </a:p>
            </p:txBody>
          </p:sp>
          <p:sp>
            <p:nvSpPr>
              <p:cNvPr id="185" name="Oval 184"/>
              <p:cNvSpPr/>
              <p:nvPr/>
            </p:nvSpPr>
            <p:spPr>
              <a:xfrm>
                <a:off x="2433534" y="1472221"/>
                <a:ext cx="133118" cy="106123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L</a:t>
                </a:r>
              </a:p>
            </p:txBody>
          </p:sp>
        </p:grpSp>
        <p:sp>
          <p:nvSpPr>
            <p:cNvPr id="188" name="TextBox 187"/>
            <p:cNvSpPr txBox="1"/>
            <p:nvPr/>
          </p:nvSpPr>
          <p:spPr>
            <a:xfrm>
              <a:off x="847656" y="3906679"/>
              <a:ext cx="175992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TCR diversity, spectrum of avidities </a:t>
              </a:r>
            </a:p>
          </p:txBody>
        </p:sp>
        <p:sp>
          <p:nvSpPr>
            <p:cNvPr id="189" name="Rectangle 188"/>
            <p:cNvSpPr/>
            <p:nvPr/>
          </p:nvSpPr>
          <p:spPr>
            <a:xfrm>
              <a:off x="1509902" y="2764767"/>
              <a:ext cx="365745" cy="170141"/>
            </a:xfrm>
            <a:prstGeom prst="rect">
              <a:avLst/>
            </a:prstGeom>
            <a:solidFill>
              <a:srgbClr val="8DAE4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TextBox 189"/>
            <p:cNvSpPr txBox="1"/>
            <p:nvPr/>
          </p:nvSpPr>
          <p:spPr>
            <a:xfrm>
              <a:off x="1451194" y="2675583"/>
              <a:ext cx="60353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HLA</a:t>
              </a:r>
            </a:p>
          </p:txBody>
        </p:sp>
        <p:sp>
          <p:nvSpPr>
            <p:cNvPr id="191" name="Rectangle 190"/>
            <p:cNvSpPr/>
            <p:nvPr/>
          </p:nvSpPr>
          <p:spPr>
            <a:xfrm>
              <a:off x="3466488" y="2790415"/>
              <a:ext cx="365745" cy="170141"/>
            </a:xfrm>
            <a:prstGeom prst="rect">
              <a:avLst/>
            </a:prstGeom>
            <a:solidFill>
              <a:srgbClr val="8DAE4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TextBox 191"/>
            <p:cNvSpPr txBox="1"/>
            <p:nvPr/>
          </p:nvSpPr>
          <p:spPr>
            <a:xfrm>
              <a:off x="3407780" y="2701231"/>
              <a:ext cx="60353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HLA</a:t>
              </a: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5076056" y="1268760"/>
            <a:ext cx="3816424" cy="40011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“Non-classical” adaptation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071081" y="1772817"/>
            <a:ext cx="3810000" cy="31756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" name="Group 28"/>
          <p:cNvGrpSpPr/>
          <p:nvPr/>
        </p:nvGrpSpPr>
        <p:grpSpPr>
          <a:xfrm>
            <a:off x="6012160" y="5604036"/>
            <a:ext cx="3160240" cy="1002608"/>
            <a:chOff x="6012160" y="5604036"/>
            <a:chExt cx="3160240" cy="1002608"/>
          </a:xfrm>
        </p:grpSpPr>
        <p:sp>
          <p:nvSpPr>
            <p:cNvPr id="18" name="TextBox 17"/>
            <p:cNvSpPr txBox="1"/>
            <p:nvPr/>
          </p:nvSpPr>
          <p:spPr>
            <a:xfrm>
              <a:off x="6012160" y="6237312"/>
              <a:ext cx="31602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Leads to T cell dysfunction</a:t>
              </a:r>
            </a:p>
          </p:txBody>
        </p:sp>
        <p:cxnSp>
          <p:nvCxnSpPr>
            <p:cNvPr id="34" name="Straight Arrow Connector 33"/>
            <p:cNvCxnSpPr/>
            <p:nvPr/>
          </p:nvCxnSpPr>
          <p:spPr>
            <a:xfrm>
              <a:off x="8028384" y="5604036"/>
              <a:ext cx="0" cy="633276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2"/>
          <a:srcRect l="18087" r="26524" b="66039"/>
          <a:stretch/>
        </p:blipFill>
        <p:spPr>
          <a:xfrm>
            <a:off x="5296805" y="2231592"/>
            <a:ext cx="3557205" cy="1308970"/>
          </a:xfrm>
          <a:prstGeom prst="rect">
            <a:avLst/>
          </a:prstGeom>
        </p:spPr>
      </p:pic>
      <p:grpSp>
        <p:nvGrpSpPr>
          <p:cNvPr id="48" name="Group 47"/>
          <p:cNvGrpSpPr/>
          <p:nvPr/>
        </p:nvGrpSpPr>
        <p:grpSpPr>
          <a:xfrm>
            <a:off x="5829312" y="3557160"/>
            <a:ext cx="641695" cy="552605"/>
            <a:chOff x="4505877" y="4632582"/>
            <a:chExt cx="932940" cy="1018731"/>
          </a:xfrm>
        </p:grpSpPr>
        <p:grpSp>
          <p:nvGrpSpPr>
            <p:cNvPr id="49" name="Group 48"/>
            <p:cNvGrpSpPr/>
            <p:nvPr/>
          </p:nvGrpSpPr>
          <p:grpSpPr>
            <a:xfrm>
              <a:off x="5070517" y="4938698"/>
              <a:ext cx="368300" cy="351366"/>
              <a:chOff x="3594101" y="3458633"/>
              <a:chExt cx="368300" cy="351366"/>
            </a:xfrm>
          </p:grpSpPr>
          <p:sp>
            <p:nvSpPr>
              <p:cNvPr id="77" name="Oval 76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Oval 77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0" name="Group 49"/>
            <p:cNvGrpSpPr/>
            <p:nvPr/>
          </p:nvGrpSpPr>
          <p:grpSpPr>
            <a:xfrm>
              <a:off x="4563026" y="4872379"/>
              <a:ext cx="368300" cy="351366"/>
              <a:chOff x="3594101" y="3458633"/>
              <a:chExt cx="368300" cy="351366"/>
            </a:xfrm>
          </p:grpSpPr>
          <p:sp>
            <p:nvSpPr>
              <p:cNvPr id="75" name="Oval 74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Oval 75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1" name="Group 50"/>
            <p:cNvGrpSpPr/>
            <p:nvPr/>
          </p:nvGrpSpPr>
          <p:grpSpPr>
            <a:xfrm>
              <a:off x="4505877" y="5024779"/>
              <a:ext cx="368300" cy="351366"/>
              <a:chOff x="3594101" y="3458633"/>
              <a:chExt cx="368300" cy="351366"/>
            </a:xfrm>
          </p:grpSpPr>
          <p:sp>
            <p:nvSpPr>
              <p:cNvPr id="73" name="Oval 72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Oval 73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2" name="Group 51"/>
            <p:cNvGrpSpPr/>
            <p:nvPr/>
          </p:nvGrpSpPr>
          <p:grpSpPr>
            <a:xfrm>
              <a:off x="4836076" y="4798296"/>
              <a:ext cx="368300" cy="351366"/>
              <a:chOff x="3594101" y="3458633"/>
              <a:chExt cx="368300" cy="351366"/>
            </a:xfrm>
          </p:grpSpPr>
          <p:sp>
            <p:nvSpPr>
              <p:cNvPr id="71" name="Oval 70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Oval 71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" name="Group 52"/>
            <p:cNvGrpSpPr/>
            <p:nvPr/>
          </p:nvGrpSpPr>
          <p:grpSpPr>
            <a:xfrm>
              <a:off x="4505877" y="5223745"/>
              <a:ext cx="368300" cy="351366"/>
              <a:chOff x="3594101" y="3458633"/>
              <a:chExt cx="368300" cy="351366"/>
            </a:xfrm>
          </p:grpSpPr>
          <p:sp>
            <p:nvSpPr>
              <p:cNvPr id="69" name="Oval 68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Oval 69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" name="Group 53"/>
            <p:cNvGrpSpPr/>
            <p:nvPr/>
          </p:nvGrpSpPr>
          <p:grpSpPr>
            <a:xfrm>
              <a:off x="4774694" y="5045948"/>
              <a:ext cx="368300" cy="351366"/>
              <a:chOff x="3594101" y="3458633"/>
              <a:chExt cx="368300" cy="351366"/>
            </a:xfrm>
          </p:grpSpPr>
          <p:sp>
            <p:nvSpPr>
              <p:cNvPr id="67" name="Oval 66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Oval 67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5" name="Group 54"/>
            <p:cNvGrpSpPr/>
            <p:nvPr/>
          </p:nvGrpSpPr>
          <p:grpSpPr>
            <a:xfrm>
              <a:off x="4990591" y="4676040"/>
              <a:ext cx="368300" cy="351366"/>
              <a:chOff x="3594101" y="3458633"/>
              <a:chExt cx="368300" cy="351366"/>
            </a:xfrm>
          </p:grpSpPr>
          <p:sp>
            <p:nvSpPr>
              <p:cNvPr id="65" name="Oval 64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Oval 65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rgbClr val="00009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6" name="Group 55"/>
            <p:cNvGrpSpPr/>
            <p:nvPr/>
          </p:nvGrpSpPr>
          <p:grpSpPr>
            <a:xfrm>
              <a:off x="4647682" y="4632582"/>
              <a:ext cx="368300" cy="351366"/>
              <a:chOff x="3594101" y="3458633"/>
              <a:chExt cx="368300" cy="351366"/>
            </a:xfrm>
          </p:grpSpPr>
          <p:sp>
            <p:nvSpPr>
              <p:cNvPr id="63" name="Oval 62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Oval 63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rgbClr val="00009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7" name="Group 56"/>
            <p:cNvGrpSpPr/>
            <p:nvPr/>
          </p:nvGrpSpPr>
          <p:grpSpPr>
            <a:xfrm>
              <a:off x="5020226" y="5221631"/>
              <a:ext cx="368300" cy="351366"/>
              <a:chOff x="3594101" y="3458633"/>
              <a:chExt cx="368300" cy="351366"/>
            </a:xfrm>
          </p:grpSpPr>
          <p:sp>
            <p:nvSpPr>
              <p:cNvPr id="61" name="Oval 60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Oval 61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8" name="Group 57"/>
            <p:cNvGrpSpPr/>
            <p:nvPr/>
          </p:nvGrpSpPr>
          <p:grpSpPr>
            <a:xfrm>
              <a:off x="4806441" y="5299947"/>
              <a:ext cx="368300" cy="351366"/>
              <a:chOff x="3594101" y="3458633"/>
              <a:chExt cx="368300" cy="351366"/>
            </a:xfrm>
          </p:grpSpPr>
          <p:sp>
            <p:nvSpPr>
              <p:cNvPr id="59" name="Oval 58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Oval 59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34" name="TextBox 133"/>
          <p:cNvSpPr txBox="1"/>
          <p:nvPr/>
        </p:nvSpPr>
        <p:spPr>
          <a:xfrm>
            <a:off x="5296805" y="4171130"/>
            <a:ext cx="17599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TCR diversity, spectrum of avidities 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6943401" y="3518020"/>
            <a:ext cx="2022836" cy="1112173"/>
            <a:chOff x="6943401" y="3806052"/>
            <a:chExt cx="2022836" cy="1112173"/>
          </a:xfrm>
        </p:grpSpPr>
        <p:grpSp>
          <p:nvGrpSpPr>
            <p:cNvPr id="79" name="Group 78"/>
            <p:cNvGrpSpPr/>
            <p:nvPr/>
          </p:nvGrpSpPr>
          <p:grpSpPr>
            <a:xfrm>
              <a:off x="7582399" y="3806052"/>
              <a:ext cx="883723" cy="674689"/>
              <a:chOff x="4361395" y="2810131"/>
              <a:chExt cx="1284817" cy="1243792"/>
            </a:xfrm>
          </p:grpSpPr>
          <p:grpSp>
            <p:nvGrpSpPr>
              <p:cNvPr id="80" name="Group 79"/>
              <p:cNvGrpSpPr/>
              <p:nvPr/>
            </p:nvGrpSpPr>
            <p:grpSpPr>
              <a:xfrm>
                <a:off x="4606929" y="3214414"/>
                <a:ext cx="368300" cy="351366"/>
                <a:chOff x="3594101" y="3458633"/>
                <a:chExt cx="368300" cy="351366"/>
              </a:xfrm>
            </p:grpSpPr>
            <p:sp>
              <p:nvSpPr>
                <p:cNvPr id="132" name="Oval 131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Oval 132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1" name="Group 80"/>
              <p:cNvGrpSpPr/>
              <p:nvPr/>
            </p:nvGrpSpPr>
            <p:grpSpPr>
              <a:xfrm>
                <a:off x="4816478" y="3214414"/>
                <a:ext cx="368300" cy="351366"/>
                <a:chOff x="3594101" y="3458633"/>
                <a:chExt cx="368300" cy="351366"/>
              </a:xfrm>
            </p:grpSpPr>
            <p:sp>
              <p:nvSpPr>
                <p:cNvPr id="130" name="Oval 129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1" name="Oval 130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2" name="Group 81"/>
              <p:cNvGrpSpPr/>
              <p:nvPr/>
            </p:nvGrpSpPr>
            <p:grpSpPr>
              <a:xfrm>
                <a:off x="4759329" y="3366814"/>
                <a:ext cx="368300" cy="351366"/>
                <a:chOff x="3594101" y="3458633"/>
                <a:chExt cx="368300" cy="351366"/>
              </a:xfrm>
            </p:grpSpPr>
            <p:sp>
              <p:nvSpPr>
                <p:cNvPr id="128" name="Oval 127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9" name="Oval 128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3" name="Group 82"/>
              <p:cNvGrpSpPr/>
              <p:nvPr/>
            </p:nvGrpSpPr>
            <p:grpSpPr>
              <a:xfrm>
                <a:off x="4361395" y="3214414"/>
                <a:ext cx="368300" cy="351366"/>
                <a:chOff x="3594101" y="3458633"/>
                <a:chExt cx="368300" cy="351366"/>
              </a:xfrm>
            </p:grpSpPr>
            <p:sp>
              <p:nvSpPr>
                <p:cNvPr id="126" name="Oval 125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7" name="Oval 126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4" name="Group 83"/>
              <p:cNvGrpSpPr/>
              <p:nvPr/>
            </p:nvGrpSpPr>
            <p:grpSpPr>
              <a:xfrm>
                <a:off x="5089528" y="3140331"/>
                <a:ext cx="368300" cy="351366"/>
                <a:chOff x="3594101" y="3458633"/>
                <a:chExt cx="368300" cy="351366"/>
              </a:xfrm>
            </p:grpSpPr>
            <p:sp>
              <p:nvSpPr>
                <p:cNvPr id="124" name="Oval 123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5" name="Oval 124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5" name="Group 84"/>
              <p:cNvGrpSpPr/>
              <p:nvPr/>
            </p:nvGrpSpPr>
            <p:grpSpPr>
              <a:xfrm>
                <a:off x="4520145" y="3462065"/>
                <a:ext cx="368300" cy="351366"/>
                <a:chOff x="3594101" y="3458633"/>
                <a:chExt cx="368300" cy="351366"/>
              </a:xfrm>
            </p:grpSpPr>
            <p:sp>
              <p:nvSpPr>
                <p:cNvPr id="122" name="Oval 121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3" name="Oval 122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6" name="Group 85"/>
              <p:cNvGrpSpPr/>
              <p:nvPr/>
            </p:nvGrpSpPr>
            <p:grpSpPr>
              <a:xfrm>
                <a:off x="4479927" y="3009099"/>
                <a:ext cx="368300" cy="351366"/>
                <a:chOff x="3594101" y="3458633"/>
                <a:chExt cx="368300" cy="351366"/>
              </a:xfrm>
            </p:grpSpPr>
            <p:sp>
              <p:nvSpPr>
                <p:cNvPr id="120" name="Oval 119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1" name="Oval 120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7" name="Group 86"/>
              <p:cNvGrpSpPr/>
              <p:nvPr/>
            </p:nvGrpSpPr>
            <p:grpSpPr>
              <a:xfrm>
                <a:off x="4759329" y="3565780"/>
                <a:ext cx="368300" cy="351366"/>
                <a:chOff x="3594101" y="3458633"/>
                <a:chExt cx="368300" cy="351366"/>
              </a:xfrm>
            </p:grpSpPr>
            <p:sp>
              <p:nvSpPr>
                <p:cNvPr id="118" name="Oval 117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9" name="Oval 118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8" name="Group 87"/>
              <p:cNvGrpSpPr/>
              <p:nvPr/>
            </p:nvGrpSpPr>
            <p:grpSpPr>
              <a:xfrm>
                <a:off x="5028146" y="3387983"/>
                <a:ext cx="368300" cy="351366"/>
                <a:chOff x="3594101" y="3458633"/>
                <a:chExt cx="368300" cy="351366"/>
              </a:xfrm>
            </p:grpSpPr>
            <p:sp>
              <p:nvSpPr>
                <p:cNvPr id="116" name="Oval 115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Oval 116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9" name="Group 88"/>
              <p:cNvGrpSpPr/>
              <p:nvPr/>
            </p:nvGrpSpPr>
            <p:grpSpPr>
              <a:xfrm>
                <a:off x="4734990" y="2979467"/>
                <a:ext cx="368300" cy="351366"/>
                <a:chOff x="3594101" y="3458633"/>
                <a:chExt cx="368300" cy="351366"/>
              </a:xfrm>
            </p:grpSpPr>
            <p:sp>
              <p:nvSpPr>
                <p:cNvPr id="114" name="Oval 113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Oval 114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0" name="Group 89"/>
              <p:cNvGrpSpPr/>
              <p:nvPr/>
            </p:nvGrpSpPr>
            <p:grpSpPr>
              <a:xfrm>
                <a:off x="5180546" y="3540383"/>
                <a:ext cx="368300" cy="351366"/>
                <a:chOff x="3594101" y="3458633"/>
                <a:chExt cx="368300" cy="351366"/>
              </a:xfrm>
            </p:grpSpPr>
            <p:sp>
              <p:nvSpPr>
                <p:cNvPr id="112" name="Oval 111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3" name="Oval 112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1" name="Group 90"/>
              <p:cNvGrpSpPr/>
              <p:nvPr/>
            </p:nvGrpSpPr>
            <p:grpSpPr>
              <a:xfrm>
                <a:off x="5001690" y="3688548"/>
                <a:ext cx="368300" cy="351366"/>
                <a:chOff x="3594101" y="3458633"/>
                <a:chExt cx="368300" cy="351366"/>
              </a:xfrm>
            </p:grpSpPr>
            <p:sp>
              <p:nvSpPr>
                <p:cNvPr id="110" name="Oval 109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Oval 110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2" name="Group 91"/>
              <p:cNvGrpSpPr/>
              <p:nvPr/>
            </p:nvGrpSpPr>
            <p:grpSpPr>
              <a:xfrm>
                <a:off x="5273678" y="3286382"/>
                <a:ext cx="368300" cy="351366"/>
                <a:chOff x="3594101" y="3458633"/>
                <a:chExt cx="368300" cy="351366"/>
              </a:xfrm>
            </p:grpSpPr>
            <p:sp>
              <p:nvSpPr>
                <p:cNvPr id="108" name="Oval 107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Oval 108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3" name="Group 92"/>
              <p:cNvGrpSpPr/>
              <p:nvPr/>
            </p:nvGrpSpPr>
            <p:grpSpPr>
              <a:xfrm>
                <a:off x="4633390" y="2810131"/>
                <a:ext cx="368300" cy="351366"/>
                <a:chOff x="3594101" y="3458633"/>
                <a:chExt cx="368300" cy="351366"/>
              </a:xfrm>
            </p:grpSpPr>
            <p:sp>
              <p:nvSpPr>
                <p:cNvPr id="106" name="Oval 105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7" name="Oval 106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4" name="Group 93"/>
              <p:cNvGrpSpPr/>
              <p:nvPr/>
            </p:nvGrpSpPr>
            <p:grpSpPr>
              <a:xfrm>
                <a:off x="4962527" y="2950340"/>
                <a:ext cx="368300" cy="351366"/>
                <a:chOff x="3594101" y="3458633"/>
                <a:chExt cx="368300" cy="351366"/>
              </a:xfrm>
            </p:grpSpPr>
            <p:sp>
              <p:nvSpPr>
                <p:cNvPr id="104" name="Oval 103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5" name="Oval 104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5" name="Group 94"/>
              <p:cNvGrpSpPr/>
              <p:nvPr/>
            </p:nvGrpSpPr>
            <p:grpSpPr>
              <a:xfrm>
                <a:off x="4361395" y="3469724"/>
                <a:ext cx="368300" cy="351366"/>
                <a:chOff x="3594101" y="3458633"/>
                <a:chExt cx="368300" cy="351366"/>
              </a:xfrm>
            </p:grpSpPr>
            <p:sp>
              <p:nvSpPr>
                <p:cNvPr id="102" name="Oval 101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3" name="Oval 102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6" name="Group 95"/>
              <p:cNvGrpSpPr/>
              <p:nvPr/>
            </p:nvGrpSpPr>
            <p:grpSpPr>
              <a:xfrm>
                <a:off x="4637623" y="3702557"/>
                <a:ext cx="368300" cy="351366"/>
                <a:chOff x="3594101" y="3458633"/>
                <a:chExt cx="368300" cy="351366"/>
              </a:xfrm>
            </p:grpSpPr>
            <p:sp>
              <p:nvSpPr>
                <p:cNvPr id="100" name="Oval 99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1" name="Oval 100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7" name="Group 96"/>
              <p:cNvGrpSpPr/>
              <p:nvPr/>
            </p:nvGrpSpPr>
            <p:grpSpPr>
              <a:xfrm>
                <a:off x="5277912" y="2963040"/>
                <a:ext cx="368300" cy="351366"/>
                <a:chOff x="3594101" y="3458633"/>
                <a:chExt cx="368300" cy="351366"/>
              </a:xfrm>
            </p:grpSpPr>
            <p:sp>
              <p:nvSpPr>
                <p:cNvPr id="98" name="Oval 97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" name="Oval 98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135" name="TextBox 134"/>
            <p:cNvSpPr txBox="1"/>
            <p:nvPr/>
          </p:nvSpPr>
          <p:spPr>
            <a:xfrm>
              <a:off x="6943401" y="4610448"/>
              <a:ext cx="20228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Select TCRs</a:t>
              </a:r>
            </a:p>
          </p:txBody>
        </p:sp>
      </p:grpSp>
      <p:cxnSp>
        <p:nvCxnSpPr>
          <p:cNvPr id="136" name="Straight Arrow Connector 135"/>
          <p:cNvCxnSpPr/>
          <p:nvPr/>
        </p:nvCxnSpPr>
        <p:spPr>
          <a:xfrm>
            <a:off x="6814742" y="2454337"/>
            <a:ext cx="416658" cy="0"/>
          </a:xfrm>
          <a:prstGeom prst="straightConnector1">
            <a:avLst/>
          </a:prstGeom>
          <a:ln>
            <a:solidFill>
              <a:srgbClr val="000000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7" name="TextBox 136"/>
          <p:cNvSpPr txBox="1"/>
          <p:nvPr/>
        </p:nvSpPr>
        <p:spPr>
          <a:xfrm>
            <a:off x="6339070" y="2263512"/>
            <a:ext cx="553820" cy="307777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1400" dirty="0"/>
              <a:t>NAE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7241559" y="2276212"/>
            <a:ext cx="424165" cy="307777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1400" dirty="0"/>
              <a:t>AE</a:t>
            </a:r>
          </a:p>
        </p:txBody>
      </p:sp>
      <p:sp>
        <p:nvSpPr>
          <p:cNvPr id="193" name="Rectangle 192"/>
          <p:cNvSpPr/>
          <p:nvPr/>
        </p:nvSpPr>
        <p:spPr>
          <a:xfrm>
            <a:off x="5935261" y="3124373"/>
            <a:ext cx="365745" cy="170141"/>
          </a:xfrm>
          <a:prstGeom prst="rect">
            <a:avLst/>
          </a:prstGeom>
          <a:solidFill>
            <a:srgbClr val="8DAE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" name="TextBox 193"/>
          <p:cNvSpPr txBox="1"/>
          <p:nvPr/>
        </p:nvSpPr>
        <p:spPr>
          <a:xfrm>
            <a:off x="5880786" y="3035189"/>
            <a:ext cx="603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HLA</a:t>
            </a:r>
          </a:p>
        </p:txBody>
      </p:sp>
      <p:sp>
        <p:nvSpPr>
          <p:cNvPr id="195" name="Rectangle 194"/>
          <p:cNvSpPr/>
          <p:nvPr/>
        </p:nvSpPr>
        <p:spPr>
          <a:xfrm>
            <a:off x="7775472" y="3120653"/>
            <a:ext cx="365745" cy="170141"/>
          </a:xfrm>
          <a:prstGeom prst="rect">
            <a:avLst/>
          </a:prstGeom>
          <a:solidFill>
            <a:srgbClr val="8DAE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6" name="TextBox 195"/>
          <p:cNvSpPr txBox="1"/>
          <p:nvPr/>
        </p:nvSpPr>
        <p:spPr>
          <a:xfrm>
            <a:off x="7716764" y="3031469"/>
            <a:ext cx="603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HLA</a:t>
            </a:r>
          </a:p>
        </p:txBody>
      </p:sp>
      <p:sp>
        <p:nvSpPr>
          <p:cNvPr id="197" name="Freeform 196"/>
          <p:cNvSpPr/>
          <p:nvPr/>
        </p:nvSpPr>
        <p:spPr>
          <a:xfrm>
            <a:off x="5518213" y="2777305"/>
            <a:ext cx="1155050" cy="307062"/>
          </a:xfrm>
          <a:custGeom>
            <a:avLst/>
            <a:gdLst>
              <a:gd name="connsiteX0" fmla="*/ 0 w 1298988"/>
              <a:gd name="connsiteY0" fmla="*/ 241300 h 307062"/>
              <a:gd name="connsiteX1" fmla="*/ 0 w 1298988"/>
              <a:gd name="connsiteY1" fmla="*/ 241300 h 307062"/>
              <a:gd name="connsiteX2" fmla="*/ 22225 w 1298988"/>
              <a:gd name="connsiteY2" fmla="*/ 219075 h 307062"/>
              <a:gd name="connsiteX3" fmla="*/ 28575 w 1298988"/>
              <a:gd name="connsiteY3" fmla="*/ 209550 h 307062"/>
              <a:gd name="connsiteX4" fmla="*/ 53975 w 1298988"/>
              <a:gd name="connsiteY4" fmla="*/ 180975 h 307062"/>
              <a:gd name="connsiteX5" fmla="*/ 57150 w 1298988"/>
              <a:gd name="connsiteY5" fmla="*/ 158750 h 307062"/>
              <a:gd name="connsiteX6" fmla="*/ 66675 w 1298988"/>
              <a:gd name="connsiteY6" fmla="*/ 155575 h 307062"/>
              <a:gd name="connsiteX7" fmla="*/ 85725 w 1298988"/>
              <a:gd name="connsiteY7" fmla="*/ 146050 h 307062"/>
              <a:gd name="connsiteX8" fmla="*/ 190500 w 1298988"/>
              <a:gd name="connsiteY8" fmla="*/ 146050 h 307062"/>
              <a:gd name="connsiteX9" fmla="*/ 209550 w 1298988"/>
              <a:gd name="connsiteY9" fmla="*/ 139700 h 307062"/>
              <a:gd name="connsiteX10" fmla="*/ 219075 w 1298988"/>
              <a:gd name="connsiteY10" fmla="*/ 133350 h 307062"/>
              <a:gd name="connsiteX11" fmla="*/ 215900 w 1298988"/>
              <a:gd name="connsiteY11" fmla="*/ 123825 h 307062"/>
              <a:gd name="connsiteX12" fmla="*/ 241300 w 1298988"/>
              <a:gd name="connsiteY12" fmla="*/ 127000 h 307062"/>
              <a:gd name="connsiteX13" fmla="*/ 282575 w 1298988"/>
              <a:gd name="connsiteY13" fmla="*/ 123825 h 307062"/>
              <a:gd name="connsiteX14" fmla="*/ 298450 w 1298988"/>
              <a:gd name="connsiteY14" fmla="*/ 104775 h 307062"/>
              <a:gd name="connsiteX15" fmla="*/ 304800 w 1298988"/>
              <a:gd name="connsiteY15" fmla="*/ 95250 h 307062"/>
              <a:gd name="connsiteX16" fmla="*/ 323850 w 1298988"/>
              <a:gd name="connsiteY16" fmla="*/ 82550 h 307062"/>
              <a:gd name="connsiteX17" fmla="*/ 346075 w 1298988"/>
              <a:gd name="connsiteY17" fmla="*/ 57150 h 307062"/>
              <a:gd name="connsiteX18" fmla="*/ 393700 w 1298988"/>
              <a:gd name="connsiteY18" fmla="*/ 53975 h 307062"/>
              <a:gd name="connsiteX19" fmla="*/ 482600 w 1298988"/>
              <a:gd name="connsiteY19" fmla="*/ 60325 h 307062"/>
              <a:gd name="connsiteX20" fmla="*/ 511175 w 1298988"/>
              <a:gd name="connsiteY20" fmla="*/ 69850 h 307062"/>
              <a:gd name="connsiteX21" fmla="*/ 520700 w 1298988"/>
              <a:gd name="connsiteY21" fmla="*/ 73025 h 307062"/>
              <a:gd name="connsiteX22" fmla="*/ 549275 w 1298988"/>
              <a:gd name="connsiteY22" fmla="*/ 69850 h 307062"/>
              <a:gd name="connsiteX23" fmla="*/ 571500 w 1298988"/>
              <a:gd name="connsiteY23" fmla="*/ 66675 h 307062"/>
              <a:gd name="connsiteX24" fmla="*/ 631825 w 1298988"/>
              <a:gd name="connsiteY24" fmla="*/ 63500 h 307062"/>
              <a:gd name="connsiteX25" fmla="*/ 666750 w 1298988"/>
              <a:gd name="connsiteY25" fmla="*/ 50800 h 307062"/>
              <a:gd name="connsiteX26" fmla="*/ 685800 w 1298988"/>
              <a:gd name="connsiteY26" fmla="*/ 44450 h 307062"/>
              <a:gd name="connsiteX27" fmla="*/ 695325 w 1298988"/>
              <a:gd name="connsiteY27" fmla="*/ 41275 h 307062"/>
              <a:gd name="connsiteX28" fmla="*/ 711200 w 1298988"/>
              <a:gd name="connsiteY28" fmla="*/ 22225 h 307062"/>
              <a:gd name="connsiteX29" fmla="*/ 727075 w 1298988"/>
              <a:gd name="connsiteY29" fmla="*/ 6350 h 307062"/>
              <a:gd name="connsiteX30" fmla="*/ 746125 w 1298988"/>
              <a:gd name="connsiteY30" fmla="*/ 0 h 307062"/>
              <a:gd name="connsiteX31" fmla="*/ 774700 w 1298988"/>
              <a:gd name="connsiteY31" fmla="*/ 3175 h 307062"/>
              <a:gd name="connsiteX32" fmla="*/ 800100 w 1298988"/>
              <a:gd name="connsiteY32" fmla="*/ 15875 h 307062"/>
              <a:gd name="connsiteX33" fmla="*/ 803275 w 1298988"/>
              <a:gd name="connsiteY33" fmla="*/ 25400 h 307062"/>
              <a:gd name="connsiteX34" fmla="*/ 806450 w 1298988"/>
              <a:gd name="connsiteY34" fmla="*/ 41275 h 307062"/>
              <a:gd name="connsiteX35" fmla="*/ 831850 w 1298988"/>
              <a:gd name="connsiteY35" fmla="*/ 53975 h 307062"/>
              <a:gd name="connsiteX36" fmla="*/ 863600 w 1298988"/>
              <a:gd name="connsiteY36" fmla="*/ 63500 h 307062"/>
              <a:gd name="connsiteX37" fmla="*/ 895350 w 1298988"/>
              <a:gd name="connsiteY37" fmla="*/ 69850 h 307062"/>
              <a:gd name="connsiteX38" fmla="*/ 914400 w 1298988"/>
              <a:gd name="connsiteY38" fmla="*/ 79375 h 307062"/>
              <a:gd name="connsiteX39" fmla="*/ 933450 w 1298988"/>
              <a:gd name="connsiteY39" fmla="*/ 85725 h 307062"/>
              <a:gd name="connsiteX40" fmla="*/ 946150 w 1298988"/>
              <a:gd name="connsiteY40" fmla="*/ 92075 h 307062"/>
              <a:gd name="connsiteX41" fmla="*/ 968375 w 1298988"/>
              <a:gd name="connsiteY41" fmla="*/ 98425 h 307062"/>
              <a:gd name="connsiteX42" fmla="*/ 1006475 w 1298988"/>
              <a:gd name="connsiteY42" fmla="*/ 104775 h 307062"/>
              <a:gd name="connsiteX43" fmla="*/ 1031875 w 1298988"/>
              <a:gd name="connsiteY43" fmla="*/ 117475 h 307062"/>
              <a:gd name="connsiteX44" fmla="*/ 1038225 w 1298988"/>
              <a:gd name="connsiteY44" fmla="*/ 127000 h 307062"/>
              <a:gd name="connsiteX45" fmla="*/ 1060450 w 1298988"/>
              <a:gd name="connsiteY45" fmla="*/ 133350 h 307062"/>
              <a:gd name="connsiteX46" fmla="*/ 1127125 w 1298988"/>
              <a:gd name="connsiteY46" fmla="*/ 142875 h 307062"/>
              <a:gd name="connsiteX47" fmla="*/ 1149350 w 1298988"/>
              <a:gd name="connsiteY47" fmla="*/ 155575 h 307062"/>
              <a:gd name="connsiteX48" fmla="*/ 1174750 w 1298988"/>
              <a:gd name="connsiteY48" fmla="*/ 161925 h 307062"/>
              <a:gd name="connsiteX49" fmla="*/ 1184275 w 1298988"/>
              <a:gd name="connsiteY49" fmla="*/ 168275 h 307062"/>
              <a:gd name="connsiteX50" fmla="*/ 1193800 w 1298988"/>
              <a:gd name="connsiteY50" fmla="*/ 171450 h 307062"/>
              <a:gd name="connsiteX51" fmla="*/ 1219200 w 1298988"/>
              <a:gd name="connsiteY51" fmla="*/ 177800 h 307062"/>
              <a:gd name="connsiteX52" fmla="*/ 1235075 w 1298988"/>
              <a:gd name="connsiteY52" fmla="*/ 180975 h 307062"/>
              <a:gd name="connsiteX53" fmla="*/ 1266825 w 1298988"/>
              <a:gd name="connsiteY53" fmla="*/ 193675 h 307062"/>
              <a:gd name="connsiteX54" fmla="*/ 1276350 w 1298988"/>
              <a:gd name="connsiteY54" fmla="*/ 196850 h 307062"/>
              <a:gd name="connsiteX55" fmla="*/ 1295400 w 1298988"/>
              <a:gd name="connsiteY55" fmla="*/ 209550 h 307062"/>
              <a:gd name="connsiteX56" fmla="*/ 1295400 w 1298988"/>
              <a:gd name="connsiteY56" fmla="*/ 241300 h 307062"/>
              <a:gd name="connsiteX57" fmla="*/ 1292225 w 1298988"/>
              <a:gd name="connsiteY57" fmla="*/ 254000 h 307062"/>
              <a:gd name="connsiteX58" fmla="*/ 1279525 w 1298988"/>
              <a:gd name="connsiteY58" fmla="*/ 273050 h 307062"/>
              <a:gd name="connsiteX59" fmla="*/ 1270000 w 1298988"/>
              <a:gd name="connsiteY59" fmla="*/ 292100 h 307062"/>
              <a:gd name="connsiteX60" fmla="*/ 1260475 w 1298988"/>
              <a:gd name="connsiteY60" fmla="*/ 295275 h 307062"/>
              <a:gd name="connsiteX61" fmla="*/ 1250950 w 1298988"/>
              <a:gd name="connsiteY61" fmla="*/ 304800 h 307062"/>
              <a:gd name="connsiteX62" fmla="*/ 1203325 w 1298988"/>
              <a:gd name="connsiteY62" fmla="*/ 295275 h 307062"/>
              <a:gd name="connsiteX63" fmla="*/ 1066800 w 1298988"/>
              <a:gd name="connsiteY63" fmla="*/ 292100 h 307062"/>
              <a:gd name="connsiteX64" fmla="*/ 949325 w 1298988"/>
              <a:gd name="connsiteY64" fmla="*/ 292100 h 307062"/>
              <a:gd name="connsiteX65" fmla="*/ 866775 w 1298988"/>
              <a:gd name="connsiteY65" fmla="*/ 288925 h 307062"/>
              <a:gd name="connsiteX66" fmla="*/ 835025 w 1298988"/>
              <a:gd name="connsiteY66" fmla="*/ 282575 h 307062"/>
              <a:gd name="connsiteX67" fmla="*/ 806450 w 1298988"/>
              <a:gd name="connsiteY67" fmla="*/ 273050 h 307062"/>
              <a:gd name="connsiteX68" fmla="*/ 796925 w 1298988"/>
              <a:gd name="connsiteY68" fmla="*/ 269875 h 307062"/>
              <a:gd name="connsiteX69" fmla="*/ 762000 w 1298988"/>
              <a:gd name="connsiteY69" fmla="*/ 266700 h 307062"/>
              <a:gd name="connsiteX70" fmla="*/ 612775 w 1298988"/>
              <a:gd name="connsiteY70" fmla="*/ 269875 h 307062"/>
              <a:gd name="connsiteX71" fmla="*/ 549275 w 1298988"/>
              <a:gd name="connsiteY71" fmla="*/ 276225 h 307062"/>
              <a:gd name="connsiteX72" fmla="*/ 473075 w 1298988"/>
              <a:gd name="connsiteY72" fmla="*/ 279400 h 307062"/>
              <a:gd name="connsiteX73" fmla="*/ 463550 w 1298988"/>
              <a:gd name="connsiteY73" fmla="*/ 285750 h 307062"/>
              <a:gd name="connsiteX74" fmla="*/ 381000 w 1298988"/>
              <a:gd name="connsiteY74" fmla="*/ 292100 h 307062"/>
              <a:gd name="connsiteX75" fmla="*/ 206375 w 1298988"/>
              <a:gd name="connsiteY75" fmla="*/ 292100 h 307062"/>
              <a:gd name="connsiteX76" fmla="*/ 193675 w 1298988"/>
              <a:gd name="connsiteY76" fmla="*/ 288925 h 307062"/>
              <a:gd name="connsiteX77" fmla="*/ 171450 w 1298988"/>
              <a:gd name="connsiteY77" fmla="*/ 285750 h 307062"/>
              <a:gd name="connsiteX78" fmla="*/ 152400 w 1298988"/>
              <a:gd name="connsiteY78" fmla="*/ 279400 h 307062"/>
              <a:gd name="connsiteX79" fmla="*/ 12700 w 1298988"/>
              <a:gd name="connsiteY79" fmla="*/ 273050 h 307062"/>
              <a:gd name="connsiteX80" fmla="*/ 9525 w 1298988"/>
              <a:gd name="connsiteY80" fmla="*/ 263525 h 307062"/>
              <a:gd name="connsiteX81" fmla="*/ 0 w 1298988"/>
              <a:gd name="connsiteY81" fmla="*/ 241300 h 307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1298988" h="307062">
                <a:moveTo>
                  <a:pt x="0" y="241300"/>
                </a:moveTo>
                <a:lnTo>
                  <a:pt x="0" y="241300"/>
                </a:lnTo>
                <a:cubicBezTo>
                  <a:pt x="7408" y="233892"/>
                  <a:pt x="15216" y="226862"/>
                  <a:pt x="22225" y="219075"/>
                </a:cubicBezTo>
                <a:cubicBezTo>
                  <a:pt x="24778" y="216239"/>
                  <a:pt x="26040" y="212402"/>
                  <a:pt x="28575" y="209550"/>
                </a:cubicBezTo>
                <a:cubicBezTo>
                  <a:pt x="57573" y="176928"/>
                  <a:pt x="39563" y="202593"/>
                  <a:pt x="53975" y="180975"/>
                </a:cubicBezTo>
                <a:cubicBezTo>
                  <a:pt x="55033" y="173567"/>
                  <a:pt x="53803" y="165443"/>
                  <a:pt x="57150" y="158750"/>
                </a:cubicBezTo>
                <a:cubicBezTo>
                  <a:pt x="58647" y="155757"/>
                  <a:pt x="63682" y="157072"/>
                  <a:pt x="66675" y="155575"/>
                </a:cubicBezTo>
                <a:cubicBezTo>
                  <a:pt x="91294" y="143265"/>
                  <a:pt x="61784" y="154030"/>
                  <a:pt x="85725" y="146050"/>
                </a:cubicBezTo>
                <a:cubicBezTo>
                  <a:pt x="130632" y="151040"/>
                  <a:pt x="128426" y="152257"/>
                  <a:pt x="190500" y="146050"/>
                </a:cubicBezTo>
                <a:cubicBezTo>
                  <a:pt x="197160" y="145384"/>
                  <a:pt x="203981" y="143413"/>
                  <a:pt x="209550" y="139700"/>
                </a:cubicBezTo>
                <a:lnTo>
                  <a:pt x="219075" y="133350"/>
                </a:lnTo>
                <a:cubicBezTo>
                  <a:pt x="218017" y="130175"/>
                  <a:pt x="212682" y="124744"/>
                  <a:pt x="215900" y="123825"/>
                </a:cubicBezTo>
                <a:cubicBezTo>
                  <a:pt x="224104" y="121481"/>
                  <a:pt x="232767" y="127000"/>
                  <a:pt x="241300" y="127000"/>
                </a:cubicBezTo>
                <a:cubicBezTo>
                  <a:pt x="255099" y="127000"/>
                  <a:pt x="268817" y="124883"/>
                  <a:pt x="282575" y="123825"/>
                </a:cubicBezTo>
                <a:cubicBezTo>
                  <a:pt x="296198" y="96579"/>
                  <a:pt x="280499" y="122726"/>
                  <a:pt x="298450" y="104775"/>
                </a:cubicBezTo>
                <a:cubicBezTo>
                  <a:pt x="301148" y="102077"/>
                  <a:pt x="301928" y="97763"/>
                  <a:pt x="304800" y="95250"/>
                </a:cubicBezTo>
                <a:cubicBezTo>
                  <a:pt x="310543" y="90224"/>
                  <a:pt x="323850" y="82550"/>
                  <a:pt x="323850" y="82550"/>
                </a:cubicBezTo>
                <a:cubicBezTo>
                  <a:pt x="326760" y="78184"/>
                  <a:pt x="336153" y="58804"/>
                  <a:pt x="346075" y="57150"/>
                </a:cubicBezTo>
                <a:cubicBezTo>
                  <a:pt x="361769" y="54534"/>
                  <a:pt x="377825" y="55033"/>
                  <a:pt x="393700" y="53975"/>
                </a:cubicBezTo>
                <a:cubicBezTo>
                  <a:pt x="401175" y="54315"/>
                  <a:pt x="459564" y="54182"/>
                  <a:pt x="482600" y="60325"/>
                </a:cubicBezTo>
                <a:cubicBezTo>
                  <a:pt x="492301" y="62912"/>
                  <a:pt x="501650" y="66675"/>
                  <a:pt x="511175" y="69850"/>
                </a:cubicBezTo>
                <a:lnTo>
                  <a:pt x="520700" y="73025"/>
                </a:lnTo>
                <a:lnTo>
                  <a:pt x="549275" y="69850"/>
                </a:lnTo>
                <a:cubicBezTo>
                  <a:pt x="556701" y="68922"/>
                  <a:pt x="564038" y="67249"/>
                  <a:pt x="571500" y="66675"/>
                </a:cubicBezTo>
                <a:cubicBezTo>
                  <a:pt x="591577" y="65131"/>
                  <a:pt x="611717" y="64558"/>
                  <a:pt x="631825" y="63500"/>
                </a:cubicBezTo>
                <a:cubicBezTo>
                  <a:pt x="653296" y="52764"/>
                  <a:pt x="636914" y="59980"/>
                  <a:pt x="666750" y="50800"/>
                </a:cubicBezTo>
                <a:cubicBezTo>
                  <a:pt x="673147" y="48832"/>
                  <a:pt x="679450" y="46567"/>
                  <a:pt x="685800" y="44450"/>
                </a:cubicBezTo>
                <a:lnTo>
                  <a:pt x="695325" y="41275"/>
                </a:lnTo>
                <a:cubicBezTo>
                  <a:pt x="711091" y="17626"/>
                  <a:pt x="690828" y="46671"/>
                  <a:pt x="711200" y="22225"/>
                </a:cubicBezTo>
                <a:cubicBezTo>
                  <a:pt x="719293" y="12513"/>
                  <a:pt x="714749" y="11828"/>
                  <a:pt x="727075" y="6350"/>
                </a:cubicBezTo>
                <a:cubicBezTo>
                  <a:pt x="733192" y="3632"/>
                  <a:pt x="746125" y="0"/>
                  <a:pt x="746125" y="0"/>
                </a:cubicBezTo>
                <a:cubicBezTo>
                  <a:pt x="755650" y="1058"/>
                  <a:pt x="765329" y="1167"/>
                  <a:pt x="774700" y="3175"/>
                </a:cubicBezTo>
                <a:cubicBezTo>
                  <a:pt x="786146" y="5628"/>
                  <a:pt x="791170" y="9922"/>
                  <a:pt x="800100" y="15875"/>
                </a:cubicBezTo>
                <a:cubicBezTo>
                  <a:pt x="801158" y="19050"/>
                  <a:pt x="802463" y="22153"/>
                  <a:pt x="803275" y="25400"/>
                </a:cubicBezTo>
                <a:cubicBezTo>
                  <a:pt x="804584" y="30635"/>
                  <a:pt x="803773" y="36590"/>
                  <a:pt x="806450" y="41275"/>
                </a:cubicBezTo>
                <a:cubicBezTo>
                  <a:pt x="809227" y="46136"/>
                  <a:pt x="829593" y="53154"/>
                  <a:pt x="831850" y="53975"/>
                </a:cubicBezTo>
                <a:cubicBezTo>
                  <a:pt x="841749" y="57575"/>
                  <a:pt x="853071" y="61394"/>
                  <a:pt x="863600" y="63500"/>
                </a:cubicBezTo>
                <a:cubicBezTo>
                  <a:pt x="884391" y="67658"/>
                  <a:pt x="878142" y="64934"/>
                  <a:pt x="895350" y="69850"/>
                </a:cubicBezTo>
                <a:cubicBezTo>
                  <a:pt x="919666" y="76798"/>
                  <a:pt x="889353" y="68243"/>
                  <a:pt x="914400" y="79375"/>
                </a:cubicBezTo>
                <a:cubicBezTo>
                  <a:pt x="920517" y="82093"/>
                  <a:pt x="927463" y="82732"/>
                  <a:pt x="933450" y="85725"/>
                </a:cubicBezTo>
                <a:cubicBezTo>
                  <a:pt x="937683" y="87842"/>
                  <a:pt x="941800" y="90211"/>
                  <a:pt x="946150" y="92075"/>
                </a:cubicBezTo>
                <a:cubicBezTo>
                  <a:pt x="951245" y="94259"/>
                  <a:pt x="963601" y="97530"/>
                  <a:pt x="968375" y="98425"/>
                </a:cubicBezTo>
                <a:cubicBezTo>
                  <a:pt x="981030" y="100798"/>
                  <a:pt x="1006475" y="104775"/>
                  <a:pt x="1006475" y="104775"/>
                </a:cubicBezTo>
                <a:cubicBezTo>
                  <a:pt x="1014942" y="109008"/>
                  <a:pt x="1026624" y="109599"/>
                  <a:pt x="1031875" y="117475"/>
                </a:cubicBezTo>
                <a:cubicBezTo>
                  <a:pt x="1033992" y="120650"/>
                  <a:pt x="1035245" y="124616"/>
                  <a:pt x="1038225" y="127000"/>
                </a:cubicBezTo>
                <a:cubicBezTo>
                  <a:pt x="1040359" y="128707"/>
                  <a:pt x="1059537" y="133076"/>
                  <a:pt x="1060450" y="133350"/>
                </a:cubicBezTo>
                <a:cubicBezTo>
                  <a:pt x="1099471" y="145056"/>
                  <a:pt x="1061227" y="138482"/>
                  <a:pt x="1127125" y="142875"/>
                </a:cubicBezTo>
                <a:cubicBezTo>
                  <a:pt x="1134093" y="147520"/>
                  <a:pt x="1141293" y="152889"/>
                  <a:pt x="1149350" y="155575"/>
                </a:cubicBezTo>
                <a:cubicBezTo>
                  <a:pt x="1160219" y="159198"/>
                  <a:pt x="1165246" y="157173"/>
                  <a:pt x="1174750" y="161925"/>
                </a:cubicBezTo>
                <a:cubicBezTo>
                  <a:pt x="1178163" y="163632"/>
                  <a:pt x="1180862" y="166568"/>
                  <a:pt x="1184275" y="168275"/>
                </a:cubicBezTo>
                <a:cubicBezTo>
                  <a:pt x="1187268" y="169772"/>
                  <a:pt x="1190571" y="170569"/>
                  <a:pt x="1193800" y="171450"/>
                </a:cubicBezTo>
                <a:cubicBezTo>
                  <a:pt x="1202220" y="173746"/>
                  <a:pt x="1210642" y="176088"/>
                  <a:pt x="1219200" y="177800"/>
                </a:cubicBezTo>
                <a:cubicBezTo>
                  <a:pt x="1224492" y="178858"/>
                  <a:pt x="1229869" y="179555"/>
                  <a:pt x="1235075" y="180975"/>
                </a:cubicBezTo>
                <a:cubicBezTo>
                  <a:pt x="1261573" y="188202"/>
                  <a:pt x="1246047" y="184770"/>
                  <a:pt x="1266825" y="193675"/>
                </a:cubicBezTo>
                <a:cubicBezTo>
                  <a:pt x="1269901" y="194993"/>
                  <a:pt x="1273424" y="195225"/>
                  <a:pt x="1276350" y="196850"/>
                </a:cubicBezTo>
                <a:cubicBezTo>
                  <a:pt x="1283021" y="200556"/>
                  <a:pt x="1295400" y="209550"/>
                  <a:pt x="1295400" y="209550"/>
                </a:cubicBezTo>
                <a:cubicBezTo>
                  <a:pt x="1300654" y="225311"/>
                  <a:pt x="1299692" y="217693"/>
                  <a:pt x="1295400" y="241300"/>
                </a:cubicBezTo>
                <a:cubicBezTo>
                  <a:pt x="1294619" y="245593"/>
                  <a:pt x="1294176" y="250097"/>
                  <a:pt x="1292225" y="254000"/>
                </a:cubicBezTo>
                <a:cubicBezTo>
                  <a:pt x="1288812" y="260826"/>
                  <a:pt x="1281938" y="265810"/>
                  <a:pt x="1279525" y="273050"/>
                </a:cubicBezTo>
                <a:cubicBezTo>
                  <a:pt x="1277433" y="279325"/>
                  <a:pt x="1275595" y="287624"/>
                  <a:pt x="1270000" y="292100"/>
                </a:cubicBezTo>
                <a:cubicBezTo>
                  <a:pt x="1267387" y="294191"/>
                  <a:pt x="1263650" y="294217"/>
                  <a:pt x="1260475" y="295275"/>
                </a:cubicBezTo>
                <a:cubicBezTo>
                  <a:pt x="1257300" y="298450"/>
                  <a:pt x="1255379" y="304062"/>
                  <a:pt x="1250950" y="304800"/>
                </a:cubicBezTo>
                <a:cubicBezTo>
                  <a:pt x="1201461" y="313048"/>
                  <a:pt x="1241427" y="296161"/>
                  <a:pt x="1203325" y="295275"/>
                </a:cubicBezTo>
                <a:lnTo>
                  <a:pt x="1066800" y="292100"/>
                </a:lnTo>
                <a:cubicBezTo>
                  <a:pt x="965440" y="284860"/>
                  <a:pt x="1090674" y="292100"/>
                  <a:pt x="949325" y="292100"/>
                </a:cubicBezTo>
                <a:cubicBezTo>
                  <a:pt x="921788" y="292100"/>
                  <a:pt x="894292" y="289983"/>
                  <a:pt x="866775" y="288925"/>
                </a:cubicBezTo>
                <a:cubicBezTo>
                  <a:pt x="853902" y="286779"/>
                  <a:pt x="846866" y="286127"/>
                  <a:pt x="835025" y="282575"/>
                </a:cubicBezTo>
                <a:lnTo>
                  <a:pt x="806450" y="273050"/>
                </a:lnTo>
                <a:cubicBezTo>
                  <a:pt x="803275" y="271992"/>
                  <a:pt x="800258" y="270178"/>
                  <a:pt x="796925" y="269875"/>
                </a:cubicBezTo>
                <a:lnTo>
                  <a:pt x="762000" y="266700"/>
                </a:lnTo>
                <a:lnTo>
                  <a:pt x="612775" y="269875"/>
                </a:lnTo>
                <a:cubicBezTo>
                  <a:pt x="465928" y="274770"/>
                  <a:pt x="638368" y="270477"/>
                  <a:pt x="549275" y="276225"/>
                </a:cubicBezTo>
                <a:cubicBezTo>
                  <a:pt x="523906" y="277862"/>
                  <a:pt x="498475" y="278342"/>
                  <a:pt x="473075" y="279400"/>
                </a:cubicBezTo>
                <a:cubicBezTo>
                  <a:pt x="469900" y="281517"/>
                  <a:pt x="467252" y="284825"/>
                  <a:pt x="463550" y="285750"/>
                </a:cubicBezTo>
                <a:cubicBezTo>
                  <a:pt x="450835" y="288929"/>
                  <a:pt x="381029" y="292098"/>
                  <a:pt x="381000" y="292100"/>
                </a:cubicBezTo>
                <a:cubicBezTo>
                  <a:pt x="310764" y="302134"/>
                  <a:pt x="350713" y="297651"/>
                  <a:pt x="206375" y="292100"/>
                </a:cubicBezTo>
                <a:cubicBezTo>
                  <a:pt x="202015" y="291932"/>
                  <a:pt x="197968" y="289706"/>
                  <a:pt x="193675" y="288925"/>
                </a:cubicBezTo>
                <a:cubicBezTo>
                  <a:pt x="186312" y="287586"/>
                  <a:pt x="178858" y="286808"/>
                  <a:pt x="171450" y="285750"/>
                </a:cubicBezTo>
                <a:cubicBezTo>
                  <a:pt x="165100" y="283633"/>
                  <a:pt x="159079" y="279845"/>
                  <a:pt x="152400" y="279400"/>
                </a:cubicBezTo>
                <a:cubicBezTo>
                  <a:pt x="-16580" y="268135"/>
                  <a:pt x="74258" y="285362"/>
                  <a:pt x="12700" y="273050"/>
                </a:cubicBezTo>
                <a:cubicBezTo>
                  <a:pt x="11642" y="269875"/>
                  <a:pt x="9525" y="266872"/>
                  <a:pt x="9525" y="263525"/>
                </a:cubicBezTo>
                <a:cubicBezTo>
                  <a:pt x="9525" y="257087"/>
                  <a:pt x="1587" y="245004"/>
                  <a:pt x="0" y="241300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" name="Freeform 197"/>
          <p:cNvSpPr/>
          <p:nvPr/>
        </p:nvSpPr>
        <p:spPr>
          <a:xfrm>
            <a:off x="7367348" y="2774466"/>
            <a:ext cx="1155050" cy="307062"/>
          </a:xfrm>
          <a:custGeom>
            <a:avLst/>
            <a:gdLst>
              <a:gd name="connsiteX0" fmla="*/ 0 w 1298988"/>
              <a:gd name="connsiteY0" fmla="*/ 241300 h 307062"/>
              <a:gd name="connsiteX1" fmla="*/ 0 w 1298988"/>
              <a:gd name="connsiteY1" fmla="*/ 241300 h 307062"/>
              <a:gd name="connsiteX2" fmla="*/ 22225 w 1298988"/>
              <a:gd name="connsiteY2" fmla="*/ 219075 h 307062"/>
              <a:gd name="connsiteX3" fmla="*/ 28575 w 1298988"/>
              <a:gd name="connsiteY3" fmla="*/ 209550 h 307062"/>
              <a:gd name="connsiteX4" fmla="*/ 53975 w 1298988"/>
              <a:gd name="connsiteY4" fmla="*/ 180975 h 307062"/>
              <a:gd name="connsiteX5" fmla="*/ 57150 w 1298988"/>
              <a:gd name="connsiteY5" fmla="*/ 158750 h 307062"/>
              <a:gd name="connsiteX6" fmla="*/ 66675 w 1298988"/>
              <a:gd name="connsiteY6" fmla="*/ 155575 h 307062"/>
              <a:gd name="connsiteX7" fmla="*/ 85725 w 1298988"/>
              <a:gd name="connsiteY7" fmla="*/ 146050 h 307062"/>
              <a:gd name="connsiteX8" fmla="*/ 190500 w 1298988"/>
              <a:gd name="connsiteY8" fmla="*/ 146050 h 307062"/>
              <a:gd name="connsiteX9" fmla="*/ 209550 w 1298988"/>
              <a:gd name="connsiteY9" fmla="*/ 139700 h 307062"/>
              <a:gd name="connsiteX10" fmla="*/ 219075 w 1298988"/>
              <a:gd name="connsiteY10" fmla="*/ 133350 h 307062"/>
              <a:gd name="connsiteX11" fmla="*/ 215900 w 1298988"/>
              <a:gd name="connsiteY11" fmla="*/ 123825 h 307062"/>
              <a:gd name="connsiteX12" fmla="*/ 241300 w 1298988"/>
              <a:gd name="connsiteY12" fmla="*/ 127000 h 307062"/>
              <a:gd name="connsiteX13" fmla="*/ 282575 w 1298988"/>
              <a:gd name="connsiteY13" fmla="*/ 123825 h 307062"/>
              <a:gd name="connsiteX14" fmla="*/ 298450 w 1298988"/>
              <a:gd name="connsiteY14" fmla="*/ 104775 h 307062"/>
              <a:gd name="connsiteX15" fmla="*/ 304800 w 1298988"/>
              <a:gd name="connsiteY15" fmla="*/ 95250 h 307062"/>
              <a:gd name="connsiteX16" fmla="*/ 323850 w 1298988"/>
              <a:gd name="connsiteY16" fmla="*/ 82550 h 307062"/>
              <a:gd name="connsiteX17" fmla="*/ 346075 w 1298988"/>
              <a:gd name="connsiteY17" fmla="*/ 57150 h 307062"/>
              <a:gd name="connsiteX18" fmla="*/ 393700 w 1298988"/>
              <a:gd name="connsiteY18" fmla="*/ 53975 h 307062"/>
              <a:gd name="connsiteX19" fmla="*/ 482600 w 1298988"/>
              <a:gd name="connsiteY19" fmla="*/ 60325 h 307062"/>
              <a:gd name="connsiteX20" fmla="*/ 511175 w 1298988"/>
              <a:gd name="connsiteY20" fmla="*/ 69850 h 307062"/>
              <a:gd name="connsiteX21" fmla="*/ 520700 w 1298988"/>
              <a:gd name="connsiteY21" fmla="*/ 73025 h 307062"/>
              <a:gd name="connsiteX22" fmla="*/ 549275 w 1298988"/>
              <a:gd name="connsiteY22" fmla="*/ 69850 h 307062"/>
              <a:gd name="connsiteX23" fmla="*/ 571500 w 1298988"/>
              <a:gd name="connsiteY23" fmla="*/ 66675 h 307062"/>
              <a:gd name="connsiteX24" fmla="*/ 631825 w 1298988"/>
              <a:gd name="connsiteY24" fmla="*/ 63500 h 307062"/>
              <a:gd name="connsiteX25" fmla="*/ 666750 w 1298988"/>
              <a:gd name="connsiteY25" fmla="*/ 50800 h 307062"/>
              <a:gd name="connsiteX26" fmla="*/ 685800 w 1298988"/>
              <a:gd name="connsiteY26" fmla="*/ 44450 h 307062"/>
              <a:gd name="connsiteX27" fmla="*/ 695325 w 1298988"/>
              <a:gd name="connsiteY27" fmla="*/ 41275 h 307062"/>
              <a:gd name="connsiteX28" fmla="*/ 711200 w 1298988"/>
              <a:gd name="connsiteY28" fmla="*/ 22225 h 307062"/>
              <a:gd name="connsiteX29" fmla="*/ 727075 w 1298988"/>
              <a:gd name="connsiteY29" fmla="*/ 6350 h 307062"/>
              <a:gd name="connsiteX30" fmla="*/ 746125 w 1298988"/>
              <a:gd name="connsiteY30" fmla="*/ 0 h 307062"/>
              <a:gd name="connsiteX31" fmla="*/ 774700 w 1298988"/>
              <a:gd name="connsiteY31" fmla="*/ 3175 h 307062"/>
              <a:gd name="connsiteX32" fmla="*/ 800100 w 1298988"/>
              <a:gd name="connsiteY32" fmla="*/ 15875 h 307062"/>
              <a:gd name="connsiteX33" fmla="*/ 803275 w 1298988"/>
              <a:gd name="connsiteY33" fmla="*/ 25400 h 307062"/>
              <a:gd name="connsiteX34" fmla="*/ 806450 w 1298988"/>
              <a:gd name="connsiteY34" fmla="*/ 41275 h 307062"/>
              <a:gd name="connsiteX35" fmla="*/ 831850 w 1298988"/>
              <a:gd name="connsiteY35" fmla="*/ 53975 h 307062"/>
              <a:gd name="connsiteX36" fmla="*/ 863600 w 1298988"/>
              <a:gd name="connsiteY36" fmla="*/ 63500 h 307062"/>
              <a:gd name="connsiteX37" fmla="*/ 895350 w 1298988"/>
              <a:gd name="connsiteY37" fmla="*/ 69850 h 307062"/>
              <a:gd name="connsiteX38" fmla="*/ 914400 w 1298988"/>
              <a:gd name="connsiteY38" fmla="*/ 79375 h 307062"/>
              <a:gd name="connsiteX39" fmla="*/ 933450 w 1298988"/>
              <a:gd name="connsiteY39" fmla="*/ 85725 h 307062"/>
              <a:gd name="connsiteX40" fmla="*/ 946150 w 1298988"/>
              <a:gd name="connsiteY40" fmla="*/ 92075 h 307062"/>
              <a:gd name="connsiteX41" fmla="*/ 968375 w 1298988"/>
              <a:gd name="connsiteY41" fmla="*/ 98425 h 307062"/>
              <a:gd name="connsiteX42" fmla="*/ 1006475 w 1298988"/>
              <a:gd name="connsiteY42" fmla="*/ 104775 h 307062"/>
              <a:gd name="connsiteX43" fmla="*/ 1031875 w 1298988"/>
              <a:gd name="connsiteY43" fmla="*/ 117475 h 307062"/>
              <a:gd name="connsiteX44" fmla="*/ 1038225 w 1298988"/>
              <a:gd name="connsiteY44" fmla="*/ 127000 h 307062"/>
              <a:gd name="connsiteX45" fmla="*/ 1060450 w 1298988"/>
              <a:gd name="connsiteY45" fmla="*/ 133350 h 307062"/>
              <a:gd name="connsiteX46" fmla="*/ 1127125 w 1298988"/>
              <a:gd name="connsiteY46" fmla="*/ 142875 h 307062"/>
              <a:gd name="connsiteX47" fmla="*/ 1149350 w 1298988"/>
              <a:gd name="connsiteY47" fmla="*/ 155575 h 307062"/>
              <a:gd name="connsiteX48" fmla="*/ 1174750 w 1298988"/>
              <a:gd name="connsiteY48" fmla="*/ 161925 h 307062"/>
              <a:gd name="connsiteX49" fmla="*/ 1184275 w 1298988"/>
              <a:gd name="connsiteY49" fmla="*/ 168275 h 307062"/>
              <a:gd name="connsiteX50" fmla="*/ 1193800 w 1298988"/>
              <a:gd name="connsiteY50" fmla="*/ 171450 h 307062"/>
              <a:gd name="connsiteX51" fmla="*/ 1219200 w 1298988"/>
              <a:gd name="connsiteY51" fmla="*/ 177800 h 307062"/>
              <a:gd name="connsiteX52" fmla="*/ 1235075 w 1298988"/>
              <a:gd name="connsiteY52" fmla="*/ 180975 h 307062"/>
              <a:gd name="connsiteX53" fmla="*/ 1266825 w 1298988"/>
              <a:gd name="connsiteY53" fmla="*/ 193675 h 307062"/>
              <a:gd name="connsiteX54" fmla="*/ 1276350 w 1298988"/>
              <a:gd name="connsiteY54" fmla="*/ 196850 h 307062"/>
              <a:gd name="connsiteX55" fmla="*/ 1295400 w 1298988"/>
              <a:gd name="connsiteY55" fmla="*/ 209550 h 307062"/>
              <a:gd name="connsiteX56" fmla="*/ 1295400 w 1298988"/>
              <a:gd name="connsiteY56" fmla="*/ 241300 h 307062"/>
              <a:gd name="connsiteX57" fmla="*/ 1292225 w 1298988"/>
              <a:gd name="connsiteY57" fmla="*/ 254000 h 307062"/>
              <a:gd name="connsiteX58" fmla="*/ 1279525 w 1298988"/>
              <a:gd name="connsiteY58" fmla="*/ 273050 h 307062"/>
              <a:gd name="connsiteX59" fmla="*/ 1270000 w 1298988"/>
              <a:gd name="connsiteY59" fmla="*/ 292100 h 307062"/>
              <a:gd name="connsiteX60" fmla="*/ 1260475 w 1298988"/>
              <a:gd name="connsiteY60" fmla="*/ 295275 h 307062"/>
              <a:gd name="connsiteX61" fmla="*/ 1250950 w 1298988"/>
              <a:gd name="connsiteY61" fmla="*/ 304800 h 307062"/>
              <a:gd name="connsiteX62" fmla="*/ 1203325 w 1298988"/>
              <a:gd name="connsiteY62" fmla="*/ 295275 h 307062"/>
              <a:gd name="connsiteX63" fmla="*/ 1066800 w 1298988"/>
              <a:gd name="connsiteY63" fmla="*/ 292100 h 307062"/>
              <a:gd name="connsiteX64" fmla="*/ 949325 w 1298988"/>
              <a:gd name="connsiteY64" fmla="*/ 292100 h 307062"/>
              <a:gd name="connsiteX65" fmla="*/ 866775 w 1298988"/>
              <a:gd name="connsiteY65" fmla="*/ 288925 h 307062"/>
              <a:gd name="connsiteX66" fmla="*/ 835025 w 1298988"/>
              <a:gd name="connsiteY66" fmla="*/ 282575 h 307062"/>
              <a:gd name="connsiteX67" fmla="*/ 806450 w 1298988"/>
              <a:gd name="connsiteY67" fmla="*/ 273050 h 307062"/>
              <a:gd name="connsiteX68" fmla="*/ 796925 w 1298988"/>
              <a:gd name="connsiteY68" fmla="*/ 269875 h 307062"/>
              <a:gd name="connsiteX69" fmla="*/ 762000 w 1298988"/>
              <a:gd name="connsiteY69" fmla="*/ 266700 h 307062"/>
              <a:gd name="connsiteX70" fmla="*/ 612775 w 1298988"/>
              <a:gd name="connsiteY70" fmla="*/ 269875 h 307062"/>
              <a:gd name="connsiteX71" fmla="*/ 549275 w 1298988"/>
              <a:gd name="connsiteY71" fmla="*/ 276225 h 307062"/>
              <a:gd name="connsiteX72" fmla="*/ 473075 w 1298988"/>
              <a:gd name="connsiteY72" fmla="*/ 279400 h 307062"/>
              <a:gd name="connsiteX73" fmla="*/ 463550 w 1298988"/>
              <a:gd name="connsiteY73" fmla="*/ 285750 h 307062"/>
              <a:gd name="connsiteX74" fmla="*/ 381000 w 1298988"/>
              <a:gd name="connsiteY74" fmla="*/ 292100 h 307062"/>
              <a:gd name="connsiteX75" fmla="*/ 206375 w 1298988"/>
              <a:gd name="connsiteY75" fmla="*/ 292100 h 307062"/>
              <a:gd name="connsiteX76" fmla="*/ 193675 w 1298988"/>
              <a:gd name="connsiteY76" fmla="*/ 288925 h 307062"/>
              <a:gd name="connsiteX77" fmla="*/ 171450 w 1298988"/>
              <a:gd name="connsiteY77" fmla="*/ 285750 h 307062"/>
              <a:gd name="connsiteX78" fmla="*/ 152400 w 1298988"/>
              <a:gd name="connsiteY78" fmla="*/ 279400 h 307062"/>
              <a:gd name="connsiteX79" fmla="*/ 12700 w 1298988"/>
              <a:gd name="connsiteY79" fmla="*/ 273050 h 307062"/>
              <a:gd name="connsiteX80" fmla="*/ 9525 w 1298988"/>
              <a:gd name="connsiteY80" fmla="*/ 263525 h 307062"/>
              <a:gd name="connsiteX81" fmla="*/ 0 w 1298988"/>
              <a:gd name="connsiteY81" fmla="*/ 241300 h 307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1298988" h="307062">
                <a:moveTo>
                  <a:pt x="0" y="241300"/>
                </a:moveTo>
                <a:lnTo>
                  <a:pt x="0" y="241300"/>
                </a:lnTo>
                <a:cubicBezTo>
                  <a:pt x="7408" y="233892"/>
                  <a:pt x="15216" y="226862"/>
                  <a:pt x="22225" y="219075"/>
                </a:cubicBezTo>
                <a:cubicBezTo>
                  <a:pt x="24778" y="216239"/>
                  <a:pt x="26040" y="212402"/>
                  <a:pt x="28575" y="209550"/>
                </a:cubicBezTo>
                <a:cubicBezTo>
                  <a:pt x="57573" y="176928"/>
                  <a:pt x="39563" y="202593"/>
                  <a:pt x="53975" y="180975"/>
                </a:cubicBezTo>
                <a:cubicBezTo>
                  <a:pt x="55033" y="173567"/>
                  <a:pt x="53803" y="165443"/>
                  <a:pt x="57150" y="158750"/>
                </a:cubicBezTo>
                <a:cubicBezTo>
                  <a:pt x="58647" y="155757"/>
                  <a:pt x="63682" y="157072"/>
                  <a:pt x="66675" y="155575"/>
                </a:cubicBezTo>
                <a:cubicBezTo>
                  <a:pt x="91294" y="143265"/>
                  <a:pt x="61784" y="154030"/>
                  <a:pt x="85725" y="146050"/>
                </a:cubicBezTo>
                <a:cubicBezTo>
                  <a:pt x="130632" y="151040"/>
                  <a:pt x="128426" y="152257"/>
                  <a:pt x="190500" y="146050"/>
                </a:cubicBezTo>
                <a:cubicBezTo>
                  <a:pt x="197160" y="145384"/>
                  <a:pt x="203981" y="143413"/>
                  <a:pt x="209550" y="139700"/>
                </a:cubicBezTo>
                <a:lnTo>
                  <a:pt x="219075" y="133350"/>
                </a:lnTo>
                <a:cubicBezTo>
                  <a:pt x="218017" y="130175"/>
                  <a:pt x="212682" y="124744"/>
                  <a:pt x="215900" y="123825"/>
                </a:cubicBezTo>
                <a:cubicBezTo>
                  <a:pt x="224104" y="121481"/>
                  <a:pt x="232767" y="127000"/>
                  <a:pt x="241300" y="127000"/>
                </a:cubicBezTo>
                <a:cubicBezTo>
                  <a:pt x="255099" y="127000"/>
                  <a:pt x="268817" y="124883"/>
                  <a:pt x="282575" y="123825"/>
                </a:cubicBezTo>
                <a:cubicBezTo>
                  <a:pt x="296198" y="96579"/>
                  <a:pt x="280499" y="122726"/>
                  <a:pt x="298450" y="104775"/>
                </a:cubicBezTo>
                <a:cubicBezTo>
                  <a:pt x="301148" y="102077"/>
                  <a:pt x="301928" y="97763"/>
                  <a:pt x="304800" y="95250"/>
                </a:cubicBezTo>
                <a:cubicBezTo>
                  <a:pt x="310543" y="90224"/>
                  <a:pt x="323850" y="82550"/>
                  <a:pt x="323850" y="82550"/>
                </a:cubicBezTo>
                <a:cubicBezTo>
                  <a:pt x="326760" y="78184"/>
                  <a:pt x="336153" y="58804"/>
                  <a:pt x="346075" y="57150"/>
                </a:cubicBezTo>
                <a:cubicBezTo>
                  <a:pt x="361769" y="54534"/>
                  <a:pt x="377825" y="55033"/>
                  <a:pt x="393700" y="53975"/>
                </a:cubicBezTo>
                <a:cubicBezTo>
                  <a:pt x="401175" y="54315"/>
                  <a:pt x="459564" y="54182"/>
                  <a:pt x="482600" y="60325"/>
                </a:cubicBezTo>
                <a:cubicBezTo>
                  <a:pt x="492301" y="62912"/>
                  <a:pt x="501650" y="66675"/>
                  <a:pt x="511175" y="69850"/>
                </a:cubicBezTo>
                <a:lnTo>
                  <a:pt x="520700" y="73025"/>
                </a:lnTo>
                <a:lnTo>
                  <a:pt x="549275" y="69850"/>
                </a:lnTo>
                <a:cubicBezTo>
                  <a:pt x="556701" y="68922"/>
                  <a:pt x="564038" y="67249"/>
                  <a:pt x="571500" y="66675"/>
                </a:cubicBezTo>
                <a:cubicBezTo>
                  <a:pt x="591577" y="65131"/>
                  <a:pt x="611717" y="64558"/>
                  <a:pt x="631825" y="63500"/>
                </a:cubicBezTo>
                <a:cubicBezTo>
                  <a:pt x="653296" y="52764"/>
                  <a:pt x="636914" y="59980"/>
                  <a:pt x="666750" y="50800"/>
                </a:cubicBezTo>
                <a:cubicBezTo>
                  <a:pt x="673147" y="48832"/>
                  <a:pt x="679450" y="46567"/>
                  <a:pt x="685800" y="44450"/>
                </a:cubicBezTo>
                <a:lnTo>
                  <a:pt x="695325" y="41275"/>
                </a:lnTo>
                <a:cubicBezTo>
                  <a:pt x="711091" y="17626"/>
                  <a:pt x="690828" y="46671"/>
                  <a:pt x="711200" y="22225"/>
                </a:cubicBezTo>
                <a:cubicBezTo>
                  <a:pt x="719293" y="12513"/>
                  <a:pt x="714749" y="11828"/>
                  <a:pt x="727075" y="6350"/>
                </a:cubicBezTo>
                <a:cubicBezTo>
                  <a:pt x="733192" y="3632"/>
                  <a:pt x="746125" y="0"/>
                  <a:pt x="746125" y="0"/>
                </a:cubicBezTo>
                <a:cubicBezTo>
                  <a:pt x="755650" y="1058"/>
                  <a:pt x="765329" y="1167"/>
                  <a:pt x="774700" y="3175"/>
                </a:cubicBezTo>
                <a:cubicBezTo>
                  <a:pt x="786146" y="5628"/>
                  <a:pt x="791170" y="9922"/>
                  <a:pt x="800100" y="15875"/>
                </a:cubicBezTo>
                <a:cubicBezTo>
                  <a:pt x="801158" y="19050"/>
                  <a:pt x="802463" y="22153"/>
                  <a:pt x="803275" y="25400"/>
                </a:cubicBezTo>
                <a:cubicBezTo>
                  <a:pt x="804584" y="30635"/>
                  <a:pt x="803773" y="36590"/>
                  <a:pt x="806450" y="41275"/>
                </a:cubicBezTo>
                <a:cubicBezTo>
                  <a:pt x="809227" y="46136"/>
                  <a:pt x="829593" y="53154"/>
                  <a:pt x="831850" y="53975"/>
                </a:cubicBezTo>
                <a:cubicBezTo>
                  <a:pt x="841749" y="57575"/>
                  <a:pt x="853071" y="61394"/>
                  <a:pt x="863600" y="63500"/>
                </a:cubicBezTo>
                <a:cubicBezTo>
                  <a:pt x="884391" y="67658"/>
                  <a:pt x="878142" y="64934"/>
                  <a:pt x="895350" y="69850"/>
                </a:cubicBezTo>
                <a:cubicBezTo>
                  <a:pt x="919666" y="76798"/>
                  <a:pt x="889353" y="68243"/>
                  <a:pt x="914400" y="79375"/>
                </a:cubicBezTo>
                <a:cubicBezTo>
                  <a:pt x="920517" y="82093"/>
                  <a:pt x="927463" y="82732"/>
                  <a:pt x="933450" y="85725"/>
                </a:cubicBezTo>
                <a:cubicBezTo>
                  <a:pt x="937683" y="87842"/>
                  <a:pt x="941800" y="90211"/>
                  <a:pt x="946150" y="92075"/>
                </a:cubicBezTo>
                <a:cubicBezTo>
                  <a:pt x="951245" y="94259"/>
                  <a:pt x="963601" y="97530"/>
                  <a:pt x="968375" y="98425"/>
                </a:cubicBezTo>
                <a:cubicBezTo>
                  <a:pt x="981030" y="100798"/>
                  <a:pt x="1006475" y="104775"/>
                  <a:pt x="1006475" y="104775"/>
                </a:cubicBezTo>
                <a:cubicBezTo>
                  <a:pt x="1014942" y="109008"/>
                  <a:pt x="1026624" y="109599"/>
                  <a:pt x="1031875" y="117475"/>
                </a:cubicBezTo>
                <a:cubicBezTo>
                  <a:pt x="1033992" y="120650"/>
                  <a:pt x="1035245" y="124616"/>
                  <a:pt x="1038225" y="127000"/>
                </a:cubicBezTo>
                <a:cubicBezTo>
                  <a:pt x="1040359" y="128707"/>
                  <a:pt x="1059537" y="133076"/>
                  <a:pt x="1060450" y="133350"/>
                </a:cubicBezTo>
                <a:cubicBezTo>
                  <a:pt x="1099471" y="145056"/>
                  <a:pt x="1061227" y="138482"/>
                  <a:pt x="1127125" y="142875"/>
                </a:cubicBezTo>
                <a:cubicBezTo>
                  <a:pt x="1134093" y="147520"/>
                  <a:pt x="1141293" y="152889"/>
                  <a:pt x="1149350" y="155575"/>
                </a:cubicBezTo>
                <a:cubicBezTo>
                  <a:pt x="1160219" y="159198"/>
                  <a:pt x="1165246" y="157173"/>
                  <a:pt x="1174750" y="161925"/>
                </a:cubicBezTo>
                <a:cubicBezTo>
                  <a:pt x="1178163" y="163632"/>
                  <a:pt x="1180862" y="166568"/>
                  <a:pt x="1184275" y="168275"/>
                </a:cubicBezTo>
                <a:cubicBezTo>
                  <a:pt x="1187268" y="169772"/>
                  <a:pt x="1190571" y="170569"/>
                  <a:pt x="1193800" y="171450"/>
                </a:cubicBezTo>
                <a:cubicBezTo>
                  <a:pt x="1202220" y="173746"/>
                  <a:pt x="1210642" y="176088"/>
                  <a:pt x="1219200" y="177800"/>
                </a:cubicBezTo>
                <a:cubicBezTo>
                  <a:pt x="1224492" y="178858"/>
                  <a:pt x="1229869" y="179555"/>
                  <a:pt x="1235075" y="180975"/>
                </a:cubicBezTo>
                <a:cubicBezTo>
                  <a:pt x="1261573" y="188202"/>
                  <a:pt x="1246047" y="184770"/>
                  <a:pt x="1266825" y="193675"/>
                </a:cubicBezTo>
                <a:cubicBezTo>
                  <a:pt x="1269901" y="194993"/>
                  <a:pt x="1273424" y="195225"/>
                  <a:pt x="1276350" y="196850"/>
                </a:cubicBezTo>
                <a:cubicBezTo>
                  <a:pt x="1283021" y="200556"/>
                  <a:pt x="1295400" y="209550"/>
                  <a:pt x="1295400" y="209550"/>
                </a:cubicBezTo>
                <a:cubicBezTo>
                  <a:pt x="1300654" y="225311"/>
                  <a:pt x="1299692" y="217693"/>
                  <a:pt x="1295400" y="241300"/>
                </a:cubicBezTo>
                <a:cubicBezTo>
                  <a:pt x="1294619" y="245593"/>
                  <a:pt x="1294176" y="250097"/>
                  <a:pt x="1292225" y="254000"/>
                </a:cubicBezTo>
                <a:cubicBezTo>
                  <a:pt x="1288812" y="260826"/>
                  <a:pt x="1281938" y="265810"/>
                  <a:pt x="1279525" y="273050"/>
                </a:cubicBezTo>
                <a:cubicBezTo>
                  <a:pt x="1277433" y="279325"/>
                  <a:pt x="1275595" y="287624"/>
                  <a:pt x="1270000" y="292100"/>
                </a:cubicBezTo>
                <a:cubicBezTo>
                  <a:pt x="1267387" y="294191"/>
                  <a:pt x="1263650" y="294217"/>
                  <a:pt x="1260475" y="295275"/>
                </a:cubicBezTo>
                <a:cubicBezTo>
                  <a:pt x="1257300" y="298450"/>
                  <a:pt x="1255379" y="304062"/>
                  <a:pt x="1250950" y="304800"/>
                </a:cubicBezTo>
                <a:cubicBezTo>
                  <a:pt x="1201461" y="313048"/>
                  <a:pt x="1241427" y="296161"/>
                  <a:pt x="1203325" y="295275"/>
                </a:cubicBezTo>
                <a:lnTo>
                  <a:pt x="1066800" y="292100"/>
                </a:lnTo>
                <a:cubicBezTo>
                  <a:pt x="965440" y="284860"/>
                  <a:pt x="1090674" y="292100"/>
                  <a:pt x="949325" y="292100"/>
                </a:cubicBezTo>
                <a:cubicBezTo>
                  <a:pt x="921788" y="292100"/>
                  <a:pt x="894292" y="289983"/>
                  <a:pt x="866775" y="288925"/>
                </a:cubicBezTo>
                <a:cubicBezTo>
                  <a:pt x="853902" y="286779"/>
                  <a:pt x="846866" y="286127"/>
                  <a:pt x="835025" y="282575"/>
                </a:cubicBezTo>
                <a:lnTo>
                  <a:pt x="806450" y="273050"/>
                </a:lnTo>
                <a:cubicBezTo>
                  <a:pt x="803275" y="271992"/>
                  <a:pt x="800258" y="270178"/>
                  <a:pt x="796925" y="269875"/>
                </a:cubicBezTo>
                <a:lnTo>
                  <a:pt x="762000" y="266700"/>
                </a:lnTo>
                <a:lnTo>
                  <a:pt x="612775" y="269875"/>
                </a:lnTo>
                <a:cubicBezTo>
                  <a:pt x="465928" y="274770"/>
                  <a:pt x="638368" y="270477"/>
                  <a:pt x="549275" y="276225"/>
                </a:cubicBezTo>
                <a:cubicBezTo>
                  <a:pt x="523906" y="277862"/>
                  <a:pt x="498475" y="278342"/>
                  <a:pt x="473075" y="279400"/>
                </a:cubicBezTo>
                <a:cubicBezTo>
                  <a:pt x="469900" y="281517"/>
                  <a:pt x="467252" y="284825"/>
                  <a:pt x="463550" y="285750"/>
                </a:cubicBezTo>
                <a:cubicBezTo>
                  <a:pt x="450835" y="288929"/>
                  <a:pt x="381029" y="292098"/>
                  <a:pt x="381000" y="292100"/>
                </a:cubicBezTo>
                <a:cubicBezTo>
                  <a:pt x="310764" y="302134"/>
                  <a:pt x="350713" y="297651"/>
                  <a:pt x="206375" y="292100"/>
                </a:cubicBezTo>
                <a:cubicBezTo>
                  <a:pt x="202015" y="291932"/>
                  <a:pt x="197968" y="289706"/>
                  <a:pt x="193675" y="288925"/>
                </a:cubicBezTo>
                <a:cubicBezTo>
                  <a:pt x="186312" y="287586"/>
                  <a:pt x="178858" y="286808"/>
                  <a:pt x="171450" y="285750"/>
                </a:cubicBezTo>
                <a:cubicBezTo>
                  <a:pt x="165100" y="283633"/>
                  <a:pt x="159079" y="279845"/>
                  <a:pt x="152400" y="279400"/>
                </a:cubicBezTo>
                <a:cubicBezTo>
                  <a:pt x="-16580" y="268135"/>
                  <a:pt x="74258" y="285362"/>
                  <a:pt x="12700" y="273050"/>
                </a:cubicBezTo>
                <a:cubicBezTo>
                  <a:pt x="11642" y="269875"/>
                  <a:pt x="9525" y="266872"/>
                  <a:pt x="9525" y="263525"/>
                </a:cubicBezTo>
                <a:cubicBezTo>
                  <a:pt x="9525" y="257087"/>
                  <a:pt x="1587" y="245004"/>
                  <a:pt x="0" y="241300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9" name="Group 198"/>
          <p:cNvGrpSpPr/>
          <p:nvPr/>
        </p:nvGrpSpPr>
        <p:grpSpPr>
          <a:xfrm>
            <a:off x="5567022" y="2806249"/>
            <a:ext cx="1160206" cy="259320"/>
            <a:chOff x="5555744" y="1395549"/>
            <a:chExt cx="1160206" cy="259320"/>
          </a:xfrm>
        </p:grpSpPr>
        <p:grpSp>
          <p:nvGrpSpPr>
            <p:cNvPr id="200" name="Group 199"/>
            <p:cNvGrpSpPr/>
            <p:nvPr/>
          </p:nvGrpSpPr>
          <p:grpSpPr>
            <a:xfrm>
              <a:off x="5555744" y="1395549"/>
              <a:ext cx="1040823" cy="259320"/>
              <a:chOff x="4239314" y="3039819"/>
              <a:chExt cx="1513219" cy="478057"/>
            </a:xfrm>
          </p:grpSpPr>
          <p:sp>
            <p:nvSpPr>
              <p:cNvPr id="202" name="Oval 201"/>
              <p:cNvSpPr/>
              <p:nvPr/>
            </p:nvSpPr>
            <p:spPr>
              <a:xfrm>
                <a:off x="4239314" y="3357012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Q</a:t>
                </a:r>
              </a:p>
            </p:txBody>
          </p:sp>
          <p:sp>
            <p:nvSpPr>
              <p:cNvPr id="203" name="Oval 202"/>
              <p:cNvSpPr/>
              <p:nvPr/>
            </p:nvSpPr>
            <p:spPr>
              <a:xfrm>
                <a:off x="4387248" y="3252884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E</a:t>
                </a:r>
              </a:p>
            </p:txBody>
          </p:sp>
          <p:sp>
            <p:nvSpPr>
              <p:cNvPr id="204" name="Oval 203"/>
              <p:cNvSpPr/>
              <p:nvPr/>
            </p:nvSpPr>
            <p:spPr>
              <a:xfrm>
                <a:off x="4556967" y="3196148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E</a:t>
                </a:r>
              </a:p>
            </p:txBody>
          </p:sp>
          <p:sp>
            <p:nvSpPr>
              <p:cNvPr id="205" name="Oval 204"/>
              <p:cNvSpPr/>
              <p:nvPr/>
            </p:nvSpPr>
            <p:spPr>
              <a:xfrm>
                <a:off x="4713003" y="3125885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H</a:t>
                </a:r>
              </a:p>
            </p:txBody>
          </p:sp>
          <p:sp>
            <p:nvSpPr>
              <p:cNvPr id="206" name="Oval 205"/>
              <p:cNvSpPr/>
              <p:nvPr/>
            </p:nvSpPr>
            <p:spPr>
              <a:xfrm>
                <a:off x="4886486" y="3112184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E</a:t>
                </a:r>
              </a:p>
            </p:txBody>
          </p:sp>
          <p:sp>
            <p:nvSpPr>
              <p:cNvPr id="207" name="Oval 206"/>
              <p:cNvSpPr/>
              <p:nvPr/>
            </p:nvSpPr>
            <p:spPr>
              <a:xfrm>
                <a:off x="4999187" y="3039819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R</a:t>
                </a:r>
              </a:p>
            </p:txBody>
          </p:sp>
          <p:sp>
            <p:nvSpPr>
              <p:cNvPr id="208" name="Oval 207"/>
              <p:cNvSpPr/>
              <p:nvPr/>
            </p:nvSpPr>
            <p:spPr>
              <a:xfrm>
                <a:off x="5176086" y="3081244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Y</a:t>
                </a:r>
              </a:p>
            </p:txBody>
          </p:sp>
          <p:sp>
            <p:nvSpPr>
              <p:cNvPr id="209" name="Oval 208"/>
              <p:cNvSpPr/>
              <p:nvPr/>
            </p:nvSpPr>
            <p:spPr>
              <a:xfrm>
                <a:off x="5358532" y="3124362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H</a:t>
                </a:r>
              </a:p>
            </p:txBody>
          </p:sp>
          <p:sp>
            <p:nvSpPr>
              <p:cNvPr id="210" name="Oval 209"/>
              <p:cNvSpPr/>
              <p:nvPr/>
            </p:nvSpPr>
            <p:spPr>
              <a:xfrm>
                <a:off x="5526765" y="3194804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S</a:t>
                </a:r>
              </a:p>
            </p:txBody>
          </p:sp>
          <p:sp>
            <p:nvSpPr>
              <p:cNvPr id="211" name="Oval 210"/>
              <p:cNvSpPr/>
              <p:nvPr/>
            </p:nvSpPr>
            <p:spPr>
              <a:xfrm>
                <a:off x="5578966" y="3344865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N</a:t>
                </a:r>
              </a:p>
            </p:txBody>
          </p:sp>
        </p:grpSp>
        <p:sp>
          <p:nvSpPr>
            <p:cNvPr id="201" name="Oval 200"/>
            <p:cNvSpPr/>
            <p:nvPr/>
          </p:nvSpPr>
          <p:spPr>
            <a:xfrm>
              <a:off x="6596567" y="1553995"/>
              <a:ext cx="119383" cy="87260"/>
            </a:xfrm>
            <a:prstGeom prst="ellipse">
              <a:avLst/>
            </a:prstGeom>
            <a:solidFill>
              <a:srgbClr val="86A20B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lIns="36000" rtlCol="0" anchor="ctr"/>
            <a:lstStyle/>
            <a:p>
              <a:r>
                <a:rPr lang="en-US" sz="1000" dirty="0">
                  <a:solidFill>
                    <a:schemeClr val="tx1"/>
                  </a:solidFill>
                </a:rPr>
                <a:t>W</a:t>
              </a:r>
            </a:p>
          </p:txBody>
        </p:sp>
      </p:grpSp>
      <p:grpSp>
        <p:nvGrpSpPr>
          <p:cNvPr id="212" name="Group 211"/>
          <p:cNvGrpSpPr/>
          <p:nvPr/>
        </p:nvGrpSpPr>
        <p:grpSpPr>
          <a:xfrm>
            <a:off x="7414196" y="2788209"/>
            <a:ext cx="1162286" cy="252731"/>
            <a:chOff x="5553664" y="1395550"/>
            <a:chExt cx="1162286" cy="252731"/>
          </a:xfrm>
        </p:grpSpPr>
        <p:grpSp>
          <p:nvGrpSpPr>
            <p:cNvPr id="213" name="Group 212"/>
            <p:cNvGrpSpPr/>
            <p:nvPr/>
          </p:nvGrpSpPr>
          <p:grpSpPr>
            <a:xfrm>
              <a:off x="5553664" y="1395550"/>
              <a:ext cx="1042903" cy="252731"/>
              <a:chOff x="4236290" y="3039819"/>
              <a:chExt cx="1516243" cy="465910"/>
            </a:xfrm>
          </p:grpSpPr>
          <p:sp>
            <p:nvSpPr>
              <p:cNvPr id="215" name="Oval 214"/>
              <p:cNvSpPr/>
              <p:nvPr/>
            </p:nvSpPr>
            <p:spPr>
              <a:xfrm>
                <a:off x="4236290" y="3321746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Q</a:t>
                </a:r>
              </a:p>
            </p:txBody>
          </p:sp>
          <p:sp>
            <p:nvSpPr>
              <p:cNvPr id="216" name="Oval 215"/>
              <p:cNvSpPr/>
              <p:nvPr/>
            </p:nvSpPr>
            <p:spPr>
              <a:xfrm>
                <a:off x="4384224" y="3217617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E</a:t>
                </a:r>
              </a:p>
            </p:txBody>
          </p:sp>
          <p:sp>
            <p:nvSpPr>
              <p:cNvPr id="217" name="Oval 216"/>
              <p:cNvSpPr/>
              <p:nvPr/>
            </p:nvSpPr>
            <p:spPr>
              <a:xfrm>
                <a:off x="4553943" y="3160882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E</a:t>
                </a:r>
              </a:p>
            </p:txBody>
          </p:sp>
          <p:sp>
            <p:nvSpPr>
              <p:cNvPr id="218" name="Oval 217"/>
              <p:cNvSpPr/>
              <p:nvPr/>
            </p:nvSpPr>
            <p:spPr>
              <a:xfrm>
                <a:off x="4709979" y="3090619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H</a:t>
                </a:r>
              </a:p>
            </p:txBody>
          </p:sp>
          <p:sp>
            <p:nvSpPr>
              <p:cNvPr id="219" name="Oval 218"/>
              <p:cNvSpPr/>
              <p:nvPr/>
            </p:nvSpPr>
            <p:spPr>
              <a:xfrm>
                <a:off x="4883462" y="3112184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E</a:t>
                </a:r>
              </a:p>
            </p:txBody>
          </p:sp>
          <p:sp>
            <p:nvSpPr>
              <p:cNvPr id="220" name="Oval 219"/>
              <p:cNvSpPr/>
              <p:nvPr/>
            </p:nvSpPr>
            <p:spPr>
              <a:xfrm>
                <a:off x="4999187" y="3039819"/>
                <a:ext cx="173567" cy="160864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K</a:t>
                </a:r>
              </a:p>
            </p:txBody>
          </p:sp>
          <p:sp>
            <p:nvSpPr>
              <p:cNvPr id="221" name="Oval 220"/>
              <p:cNvSpPr/>
              <p:nvPr/>
            </p:nvSpPr>
            <p:spPr>
              <a:xfrm>
                <a:off x="5233928" y="3081244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Y</a:t>
                </a:r>
              </a:p>
            </p:txBody>
          </p:sp>
          <p:sp>
            <p:nvSpPr>
              <p:cNvPr id="222" name="Oval 221"/>
              <p:cNvSpPr/>
              <p:nvPr/>
            </p:nvSpPr>
            <p:spPr>
              <a:xfrm>
                <a:off x="5358532" y="3124362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H</a:t>
                </a:r>
              </a:p>
            </p:txBody>
          </p:sp>
          <p:sp>
            <p:nvSpPr>
              <p:cNvPr id="223" name="Oval 222"/>
              <p:cNvSpPr/>
              <p:nvPr/>
            </p:nvSpPr>
            <p:spPr>
              <a:xfrm>
                <a:off x="5526765" y="3194804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S</a:t>
                </a:r>
              </a:p>
            </p:txBody>
          </p:sp>
          <p:sp>
            <p:nvSpPr>
              <p:cNvPr id="224" name="Oval 223"/>
              <p:cNvSpPr/>
              <p:nvPr/>
            </p:nvSpPr>
            <p:spPr>
              <a:xfrm>
                <a:off x="5578966" y="3344865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N</a:t>
                </a:r>
              </a:p>
            </p:txBody>
          </p:sp>
        </p:grpSp>
        <p:sp>
          <p:nvSpPr>
            <p:cNvPr id="214" name="Oval 213"/>
            <p:cNvSpPr/>
            <p:nvPr/>
          </p:nvSpPr>
          <p:spPr>
            <a:xfrm>
              <a:off x="6596567" y="1553995"/>
              <a:ext cx="119383" cy="87260"/>
            </a:xfrm>
            <a:prstGeom prst="ellipse">
              <a:avLst/>
            </a:prstGeom>
            <a:solidFill>
              <a:srgbClr val="86A20B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lIns="36000" rtlCol="0" anchor="ctr"/>
            <a:lstStyle/>
            <a:p>
              <a:r>
                <a:rPr lang="en-US" sz="1000" dirty="0">
                  <a:solidFill>
                    <a:schemeClr val="tx1"/>
                  </a:solidFill>
                </a:rPr>
                <a:t>W</a:t>
              </a:r>
            </a:p>
          </p:txBody>
        </p:sp>
      </p:grpSp>
      <p:sp>
        <p:nvSpPr>
          <p:cNvPr id="226" name="Freeform 225"/>
          <p:cNvSpPr/>
          <p:nvPr/>
        </p:nvSpPr>
        <p:spPr>
          <a:xfrm>
            <a:off x="1385601" y="2962920"/>
            <a:ext cx="1314191" cy="389467"/>
          </a:xfrm>
          <a:custGeom>
            <a:avLst/>
            <a:gdLst>
              <a:gd name="connsiteX0" fmla="*/ 2742 w 1314191"/>
              <a:gd name="connsiteY0" fmla="*/ 0 h 389467"/>
              <a:gd name="connsiteX1" fmla="*/ 2742 w 1314191"/>
              <a:gd name="connsiteY1" fmla="*/ 0 h 389467"/>
              <a:gd name="connsiteX2" fmla="*/ 36608 w 1314191"/>
              <a:gd name="connsiteY2" fmla="*/ 25400 h 389467"/>
              <a:gd name="connsiteX3" fmla="*/ 49308 w 1314191"/>
              <a:gd name="connsiteY3" fmla="*/ 33867 h 389467"/>
              <a:gd name="connsiteX4" fmla="*/ 74708 w 1314191"/>
              <a:gd name="connsiteY4" fmla="*/ 42333 h 389467"/>
              <a:gd name="connsiteX5" fmla="*/ 87408 w 1314191"/>
              <a:gd name="connsiteY5" fmla="*/ 46567 h 389467"/>
              <a:gd name="connsiteX6" fmla="*/ 104342 w 1314191"/>
              <a:gd name="connsiteY6" fmla="*/ 50800 h 389467"/>
              <a:gd name="connsiteX7" fmla="*/ 129742 w 1314191"/>
              <a:gd name="connsiteY7" fmla="*/ 59267 h 389467"/>
              <a:gd name="connsiteX8" fmla="*/ 172075 w 1314191"/>
              <a:gd name="connsiteY8" fmla="*/ 63500 h 389467"/>
              <a:gd name="connsiteX9" fmla="*/ 193242 w 1314191"/>
              <a:gd name="connsiteY9" fmla="*/ 67733 h 389467"/>
              <a:gd name="connsiteX10" fmla="*/ 222875 w 1314191"/>
              <a:gd name="connsiteY10" fmla="*/ 76200 h 389467"/>
              <a:gd name="connsiteX11" fmla="*/ 544608 w 1314191"/>
              <a:gd name="connsiteY11" fmla="*/ 80433 h 389467"/>
              <a:gd name="connsiteX12" fmla="*/ 874808 w 1314191"/>
              <a:gd name="connsiteY12" fmla="*/ 76200 h 389467"/>
              <a:gd name="connsiteX13" fmla="*/ 1086475 w 1314191"/>
              <a:gd name="connsiteY13" fmla="*/ 67733 h 389467"/>
              <a:gd name="connsiteX14" fmla="*/ 1128808 w 1314191"/>
              <a:gd name="connsiteY14" fmla="*/ 63500 h 389467"/>
              <a:gd name="connsiteX15" fmla="*/ 1154208 w 1314191"/>
              <a:gd name="connsiteY15" fmla="*/ 59267 h 389467"/>
              <a:gd name="connsiteX16" fmla="*/ 1192308 w 1314191"/>
              <a:gd name="connsiteY16" fmla="*/ 50800 h 389467"/>
              <a:gd name="connsiteX17" fmla="*/ 1205008 w 1314191"/>
              <a:gd name="connsiteY17" fmla="*/ 46567 h 389467"/>
              <a:gd name="connsiteX18" fmla="*/ 1217708 w 1314191"/>
              <a:gd name="connsiteY18" fmla="*/ 38100 h 389467"/>
              <a:gd name="connsiteX19" fmla="*/ 1226175 w 1314191"/>
              <a:gd name="connsiteY19" fmla="*/ 25400 h 389467"/>
              <a:gd name="connsiteX20" fmla="*/ 1247342 w 1314191"/>
              <a:gd name="connsiteY20" fmla="*/ 21167 h 389467"/>
              <a:gd name="connsiteX21" fmla="*/ 1260042 w 1314191"/>
              <a:gd name="connsiteY21" fmla="*/ 16933 h 389467"/>
              <a:gd name="connsiteX22" fmla="*/ 1281208 w 1314191"/>
              <a:gd name="connsiteY22" fmla="*/ 12700 h 389467"/>
              <a:gd name="connsiteX23" fmla="*/ 1310842 w 1314191"/>
              <a:gd name="connsiteY23" fmla="*/ 16933 h 389467"/>
              <a:gd name="connsiteX24" fmla="*/ 1306608 w 1314191"/>
              <a:gd name="connsiteY24" fmla="*/ 139700 h 389467"/>
              <a:gd name="connsiteX25" fmla="*/ 1298142 w 1314191"/>
              <a:gd name="connsiteY25" fmla="*/ 152400 h 389467"/>
              <a:gd name="connsiteX26" fmla="*/ 1285442 w 1314191"/>
              <a:gd name="connsiteY26" fmla="*/ 156633 h 389467"/>
              <a:gd name="connsiteX27" fmla="*/ 1247342 w 1314191"/>
              <a:gd name="connsiteY27" fmla="*/ 186267 h 389467"/>
              <a:gd name="connsiteX28" fmla="*/ 1234642 w 1314191"/>
              <a:gd name="connsiteY28" fmla="*/ 194733 h 389467"/>
              <a:gd name="connsiteX29" fmla="*/ 1221942 w 1314191"/>
              <a:gd name="connsiteY29" fmla="*/ 198967 h 389467"/>
              <a:gd name="connsiteX30" fmla="*/ 1209242 w 1314191"/>
              <a:gd name="connsiteY30" fmla="*/ 207433 h 389467"/>
              <a:gd name="connsiteX31" fmla="*/ 1183842 w 1314191"/>
              <a:gd name="connsiteY31" fmla="*/ 215900 h 389467"/>
              <a:gd name="connsiteX32" fmla="*/ 1154208 w 1314191"/>
              <a:gd name="connsiteY32" fmla="*/ 224367 h 389467"/>
              <a:gd name="connsiteX33" fmla="*/ 1124575 w 1314191"/>
              <a:gd name="connsiteY33" fmla="*/ 232833 h 389467"/>
              <a:gd name="connsiteX34" fmla="*/ 1090708 w 1314191"/>
              <a:gd name="connsiteY34" fmla="*/ 237067 h 389467"/>
              <a:gd name="connsiteX35" fmla="*/ 1061075 w 1314191"/>
              <a:gd name="connsiteY35" fmla="*/ 241300 h 389467"/>
              <a:gd name="connsiteX36" fmla="*/ 1039908 w 1314191"/>
              <a:gd name="connsiteY36" fmla="*/ 245533 h 389467"/>
              <a:gd name="connsiteX37" fmla="*/ 1006042 w 1314191"/>
              <a:gd name="connsiteY37" fmla="*/ 254000 h 389467"/>
              <a:gd name="connsiteX38" fmla="*/ 963708 w 1314191"/>
              <a:gd name="connsiteY38" fmla="*/ 258233 h 389467"/>
              <a:gd name="connsiteX39" fmla="*/ 921375 w 1314191"/>
              <a:gd name="connsiteY39" fmla="*/ 266700 h 389467"/>
              <a:gd name="connsiteX40" fmla="*/ 908675 w 1314191"/>
              <a:gd name="connsiteY40" fmla="*/ 270933 h 389467"/>
              <a:gd name="connsiteX41" fmla="*/ 874808 w 1314191"/>
              <a:gd name="connsiteY41" fmla="*/ 279400 h 389467"/>
              <a:gd name="connsiteX42" fmla="*/ 853642 w 1314191"/>
              <a:gd name="connsiteY42" fmla="*/ 283633 h 389467"/>
              <a:gd name="connsiteX43" fmla="*/ 828242 w 1314191"/>
              <a:gd name="connsiteY43" fmla="*/ 292100 h 389467"/>
              <a:gd name="connsiteX44" fmla="*/ 815542 w 1314191"/>
              <a:gd name="connsiteY44" fmla="*/ 296333 h 389467"/>
              <a:gd name="connsiteX45" fmla="*/ 785908 w 1314191"/>
              <a:gd name="connsiteY45" fmla="*/ 300567 h 389467"/>
              <a:gd name="connsiteX46" fmla="*/ 773208 w 1314191"/>
              <a:gd name="connsiteY46" fmla="*/ 304800 h 389467"/>
              <a:gd name="connsiteX47" fmla="*/ 760508 w 1314191"/>
              <a:gd name="connsiteY47" fmla="*/ 313267 h 389467"/>
              <a:gd name="connsiteX48" fmla="*/ 735108 w 1314191"/>
              <a:gd name="connsiteY48" fmla="*/ 321733 h 389467"/>
              <a:gd name="connsiteX49" fmla="*/ 713942 w 1314191"/>
              <a:gd name="connsiteY49" fmla="*/ 342900 h 389467"/>
              <a:gd name="connsiteX50" fmla="*/ 688542 w 1314191"/>
              <a:gd name="connsiteY50" fmla="*/ 364067 h 389467"/>
              <a:gd name="connsiteX51" fmla="*/ 680075 w 1314191"/>
              <a:gd name="connsiteY51" fmla="*/ 381000 h 389467"/>
              <a:gd name="connsiteX52" fmla="*/ 654675 w 1314191"/>
              <a:gd name="connsiteY52" fmla="*/ 389467 h 389467"/>
              <a:gd name="connsiteX53" fmla="*/ 608108 w 1314191"/>
              <a:gd name="connsiteY53" fmla="*/ 385233 h 389467"/>
              <a:gd name="connsiteX54" fmla="*/ 591175 w 1314191"/>
              <a:gd name="connsiteY54" fmla="*/ 359833 h 389467"/>
              <a:gd name="connsiteX55" fmla="*/ 578475 w 1314191"/>
              <a:gd name="connsiteY55" fmla="*/ 351367 h 389467"/>
              <a:gd name="connsiteX56" fmla="*/ 557308 w 1314191"/>
              <a:gd name="connsiteY56" fmla="*/ 334433 h 389467"/>
              <a:gd name="connsiteX57" fmla="*/ 531908 w 1314191"/>
              <a:gd name="connsiteY57" fmla="*/ 321733 h 389467"/>
              <a:gd name="connsiteX58" fmla="*/ 493808 w 1314191"/>
              <a:gd name="connsiteY58" fmla="*/ 317500 h 389467"/>
              <a:gd name="connsiteX59" fmla="*/ 447242 w 1314191"/>
              <a:gd name="connsiteY59" fmla="*/ 309033 h 389467"/>
              <a:gd name="connsiteX60" fmla="*/ 409142 w 1314191"/>
              <a:gd name="connsiteY60" fmla="*/ 296333 h 389467"/>
              <a:gd name="connsiteX61" fmla="*/ 396442 w 1314191"/>
              <a:gd name="connsiteY61" fmla="*/ 292100 h 389467"/>
              <a:gd name="connsiteX62" fmla="*/ 362575 w 1314191"/>
              <a:gd name="connsiteY62" fmla="*/ 283633 h 389467"/>
              <a:gd name="connsiteX63" fmla="*/ 345642 w 1314191"/>
              <a:gd name="connsiteY63" fmla="*/ 279400 h 389467"/>
              <a:gd name="connsiteX64" fmla="*/ 294842 w 1314191"/>
              <a:gd name="connsiteY64" fmla="*/ 270933 h 389467"/>
              <a:gd name="connsiteX65" fmla="*/ 277908 w 1314191"/>
              <a:gd name="connsiteY65" fmla="*/ 266700 h 389467"/>
              <a:gd name="connsiteX66" fmla="*/ 256742 w 1314191"/>
              <a:gd name="connsiteY66" fmla="*/ 262467 h 389467"/>
              <a:gd name="connsiteX67" fmla="*/ 244042 w 1314191"/>
              <a:gd name="connsiteY67" fmla="*/ 258233 h 389467"/>
              <a:gd name="connsiteX68" fmla="*/ 201708 w 1314191"/>
              <a:gd name="connsiteY68" fmla="*/ 245533 h 389467"/>
              <a:gd name="connsiteX69" fmla="*/ 189008 w 1314191"/>
              <a:gd name="connsiteY69" fmla="*/ 241300 h 389467"/>
              <a:gd name="connsiteX70" fmla="*/ 176308 w 1314191"/>
              <a:gd name="connsiteY70" fmla="*/ 237067 h 389467"/>
              <a:gd name="connsiteX71" fmla="*/ 142442 w 1314191"/>
              <a:gd name="connsiteY71" fmla="*/ 228600 h 389467"/>
              <a:gd name="connsiteX72" fmla="*/ 121275 w 1314191"/>
              <a:gd name="connsiteY72" fmla="*/ 224367 h 389467"/>
              <a:gd name="connsiteX73" fmla="*/ 87408 w 1314191"/>
              <a:gd name="connsiteY73" fmla="*/ 211667 h 389467"/>
              <a:gd name="connsiteX74" fmla="*/ 74708 w 1314191"/>
              <a:gd name="connsiteY74" fmla="*/ 207433 h 389467"/>
              <a:gd name="connsiteX75" fmla="*/ 36608 w 1314191"/>
              <a:gd name="connsiteY75" fmla="*/ 186267 h 389467"/>
              <a:gd name="connsiteX76" fmla="*/ 23908 w 1314191"/>
              <a:gd name="connsiteY76" fmla="*/ 177800 h 389467"/>
              <a:gd name="connsiteX77" fmla="*/ 19675 w 1314191"/>
              <a:gd name="connsiteY77" fmla="*/ 165100 h 389467"/>
              <a:gd name="connsiteX78" fmla="*/ 11208 w 1314191"/>
              <a:gd name="connsiteY78" fmla="*/ 148167 h 389467"/>
              <a:gd name="connsiteX79" fmla="*/ 2742 w 1314191"/>
              <a:gd name="connsiteY79" fmla="*/ 59267 h 389467"/>
              <a:gd name="connsiteX80" fmla="*/ 2742 w 1314191"/>
              <a:gd name="connsiteY80" fmla="*/ 0 h 389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1314191" h="389467">
                <a:moveTo>
                  <a:pt x="2742" y="0"/>
                </a:moveTo>
                <a:lnTo>
                  <a:pt x="2742" y="0"/>
                </a:lnTo>
                <a:cubicBezTo>
                  <a:pt x="14031" y="8467"/>
                  <a:pt x="25196" y="17100"/>
                  <a:pt x="36608" y="25400"/>
                </a:cubicBezTo>
                <a:cubicBezTo>
                  <a:pt x="40723" y="28393"/>
                  <a:pt x="44659" y="31801"/>
                  <a:pt x="49308" y="33867"/>
                </a:cubicBezTo>
                <a:cubicBezTo>
                  <a:pt x="57463" y="37492"/>
                  <a:pt x="66241" y="39511"/>
                  <a:pt x="74708" y="42333"/>
                </a:cubicBezTo>
                <a:cubicBezTo>
                  <a:pt x="78941" y="43744"/>
                  <a:pt x="83079" y="45485"/>
                  <a:pt x="87408" y="46567"/>
                </a:cubicBezTo>
                <a:cubicBezTo>
                  <a:pt x="93053" y="47978"/>
                  <a:pt x="98769" y="49128"/>
                  <a:pt x="104342" y="50800"/>
                </a:cubicBezTo>
                <a:cubicBezTo>
                  <a:pt x="112890" y="53364"/>
                  <a:pt x="120862" y="58379"/>
                  <a:pt x="129742" y="59267"/>
                </a:cubicBezTo>
                <a:cubicBezTo>
                  <a:pt x="143853" y="60678"/>
                  <a:pt x="158018" y="61626"/>
                  <a:pt x="172075" y="63500"/>
                </a:cubicBezTo>
                <a:cubicBezTo>
                  <a:pt x="179207" y="64451"/>
                  <a:pt x="186261" y="65988"/>
                  <a:pt x="193242" y="67733"/>
                </a:cubicBezTo>
                <a:cubicBezTo>
                  <a:pt x="201906" y="69899"/>
                  <a:pt x="214071" y="75980"/>
                  <a:pt x="222875" y="76200"/>
                </a:cubicBezTo>
                <a:cubicBezTo>
                  <a:pt x="330095" y="78880"/>
                  <a:pt x="437364" y="79022"/>
                  <a:pt x="544608" y="80433"/>
                </a:cubicBezTo>
                <a:lnTo>
                  <a:pt x="874808" y="76200"/>
                </a:lnTo>
                <a:cubicBezTo>
                  <a:pt x="944055" y="74906"/>
                  <a:pt x="1016933" y="71045"/>
                  <a:pt x="1086475" y="67733"/>
                </a:cubicBezTo>
                <a:cubicBezTo>
                  <a:pt x="1100586" y="66322"/>
                  <a:pt x="1114736" y="65259"/>
                  <a:pt x="1128808" y="63500"/>
                </a:cubicBezTo>
                <a:cubicBezTo>
                  <a:pt x="1137325" y="62435"/>
                  <a:pt x="1145763" y="60802"/>
                  <a:pt x="1154208" y="59267"/>
                </a:cubicBezTo>
                <a:cubicBezTo>
                  <a:pt x="1166203" y="57086"/>
                  <a:pt x="1180424" y="54195"/>
                  <a:pt x="1192308" y="50800"/>
                </a:cubicBezTo>
                <a:cubicBezTo>
                  <a:pt x="1196599" y="49574"/>
                  <a:pt x="1200775" y="47978"/>
                  <a:pt x="1205008" y="46567"/>
                </a:cubicBezTo>
                <a:cubicBezTo>
                  <a:pt x="1209241" y="43745"/>
                  <a:pt x="1214110" y="41698"/>
                  <a:pt x="1217708" y="38100"/>
                </a:cubicBezTo>
                <a:cubicBezTo>
                  <a:pt x="1221306" y="34502"/>
                  <a:pt x="1221757" y="27924"/>
                  <a:pt x="1226175" y="25400"/>
                </a:cubicBezTo>
                <a:cubicBezTo>
                  <a:pt x="1232422" y="21830"/>
                  <a:pt x="1240361" y="22912"/>
                  <a:pt x="1247342" y="21167"/>
                </a:cubicBezTo>
                <a:cubicBezTo>
                  <a:pt x="1251671" y="20085"/>
                  <a:pt x="1255713" y="18015"/>
                  <a:pt x="1260042" y="16933"/>
                </a:cubicBezTo>
                <a:cubicBezTo>
                  <a:pt x="1267022" y="15188"/>
                  <a:pt x="1274153" y="14111"/>
                  <a:pt x="1281208" y="12700"/>
                </a:cubicBezTo>
                <a:cubicBezTo>
                  <a:pt x="1291086" y="14111"/>
                  <a:pt x="1308885" y="7149"/>
                  <a:pt x="1310842" y="16933"/>
                </a:cubicBezTo>
                <a:cubicBezTo>
                  <a:pt x="1318872" y="57085"/>
                  <a:pt x="1310430" y="98932"/>
                  <a:pt x="1306608" y="139700"/>
                </a:cubicBezTo>
                <a:cubicBezTo>
                  <a:pt x="1306133" y="144765"/>
                  <a:pt x="1302115" y="149222"/>
                  <a:pt x="1298142" y="152400"/>
                </a:cubicBezTo>
                <a:cubicBezTo>
                  <a:pt x="1294658" y="155188"/>
                  <a:pt x="1289675" y="155222"/>
                  <a:pt x="1285442" y="156633"/>
                </a:cubicBezTo>
                <a:cubicBezTo>
                  <a:pt x="1265548" y="176527"/>
                  <a:pt x="1277721" y="166014"/>
                  <a:pt x="1247342" y="186267"/>
                </a:cubicBezTo>
                <a:cubicBezTo>
                  <a:pt x="1243109" y="189089"/>
                  <a:pt x="1239469" y="193124"/>
                  <a:pt x="1234642" y="194733"/>
                </a:cubicBezTo>
                <a:cubicBezTo>
                  <a:pt x="1230409" y="196144"/>
                  <a:pt x="1225933" y="196971"/>
                  <a:pt x="1221942" y="198967"/>
                </a:cubicBezTo>
                <a:cubicBezTo>
                  <a:pt x="1217391" y="201242"/>
                  <a:pt x="1213891" y="205367"/>
                  <a:pt x="1209242" y="207433"/>
                </a:cubicBezTo>
                <a:cubicBezTo>
                  <a:pt x="1201086" y="211058"/>
                  <a:pt x="1192309" y="213078"/>
                  <a:pt x="1183842" y="215900"/>
                </a:cubicBezTo>
                <a:cubicBezTo>
                  <a:pt x="1153409" y="226044"/>
                  <a:pt x="1191396" y="213742"/>
                  <a:pt x="1154208" y="224367"/>
                </a:cubicBezTo>
                <a:cubicBezTo>
                  <a:pt x="1140118" y="228393"/>
                  <a:pt x="1140453" y="230187"/>
                  <a:pt x="1124575" y="232833"/>
                </a:cubicBezTo>
                <a:cubicBezTo>
                  <a:pt x="1113353" y="234703"/>
                  <a:pt x="1101985" y="235563"/>
                  <a:pt x="1090708" y="237067"/>
                </a:cubicBezTo>
                <a:cubicBezTo>
                  <a:pt x="1080818" y="238386"/>
                  <a:pt x="1070917" y="239660"/>
                  <a:pt x="1061075" y="241300"/>
                </a:cubicBezTo>
                <a:cubicBezTo>
                  <a:pt x="1053978" y="242483"/>
                  <a:pt x="1046889" y="243788"/>
                  <a:pt x="1039908" y="245533"/>
                </a:cubicBezTo>
                <a:cubicBezTo>
                  <a:pt x="1015481" y="251640"/>
                  <a:pt x="1039487" y="249541"/>
                  <a:pt x="1006042" y="254000"/>
                </a:cubicBezTo>
                <a:cubicBezTo>
                  <a:pt x="991985" y="255874"/>
                  <a:pt x="977780" y="256474"/>
                  <a:pt x="963708" y="258233"/>
                </a:cubicBezTo>
                <a:cubicBezTo>
                  <a:pt x="948929" y="260080"/>
                  <a:pt x="935546" y="262651"/>
                  <a:pt x="921375" y="266700"/>
                </a:cubicBezTo>
                <a:cubicBezTo>
                  <a:pt x="917084" y="267926"/>
                  <a:pt x="912980" y="269759"/>
                  <a:pt x="908675" y="270933"/>
                </a:cubicBezTo>
                <a:cubicBezTo>
                  <a:pt x="897449" y="273995"/>
                  <a:pt x="886219" y="277118"/>
                  <a:pt x="874808" y="279400"/>
                </a:cubicBezTo>
                <a:cubicBezTo>
                  <a:pt x="867753" y="280811"/>
                  <a:pt x="860584" y="281740"/>
                  <a:pt x="853642" y="283633"/>
                </a:cubicBezTo>
                <a:cubicBezTo>
                  <a:pt x="845032" y="285981"/>
                  <a:pt x="836709" y="289278"/>
                  <a:pt x="828242" y="292100"/>
                </a:cubicBezTo>
                <a:cubicBezTo>
                  <a:pt x="824009" y="293511"/>
                  <a:pt x="819959" y="295702"/>
                  <a:pt x="815542" y="296333"/>
                </a:cubicBezTo>
                <a:lnTo>
                  <a:pt x="785908" y="300567"/>
                </a:lnTo>
                <a:cubicBezTo>
                  <a:pt x="781675" y="301978"/>
                  <a:pt x="777199" y="302804"/>
                  <a:pt x="773208" y="304800"/>
                </a:cubicBezTo>
                <a:cubicBezTo>
                  <a:pt x="768657" y="307075"/>
                  <a:pt x="765157" y="311201"/>
                  <a:pt x="760508" y="313267"/>
                </a:cubicBezTo>
                <a:cubicBezTo>
                  <a:pt x="752353" y="316892"/>
                  <a:pt x="735108" y="321733"/>
                  <a:pt x="735108" y="321733"/>
                </a:cubicBezTo>
                <a:cubicBezTo>
                  <a:pt x="711823" y="337257"/>
                  <a:pt x="731581" y="321732"/>
                  <a:pt x="713942" y="342900"/>
                </a:cubicBezTo>
                <a:cubicBezTo>
                  <a:pt x="703757" y="355122"/>
                  <a:pt x="701028" y="355742"/>
                  <a:pt x="688542" y="364067"/>
                </a:cubicBezTo>
                <a:cubicBezTo>
                  <a:pt x="685720" y="369711"/>
                  <a:pt x="685124" y="377214"/>
                  <a:pt x="680075" y="381000"/>
                </a:cubicBezTo>
                <a:cubicBezTo>
                  <a:pt x="672935" y="386355"/>
                  <a:pt x="654675" y="389467"/>
                  <a:pt x="654675" y="389467"/>
                </a:cubicBezTo>
                <a:cubicBezTo>
                  <a:pt x="639153" y="388056"/>
                  <a:pt x="622232" y="391824"/>
                  <a:pt x="608108" y="385233"/>
                </a:cubicBezTo>
                <a:cubicBezTo>
                  <a:pt x="598887" y="380930"/>
                  <a:pt x="599642" y="365477"/>
                  <a:pt x="591175" y="359833"/>
                </a:cubicBezTo>
                <a:lnTo>
                  <a:pt x="578475" y="351367"/>
                </a:lnTo>
                <a:cubicBezTo>
                  <a:pt x="564203" y="329960"/>
                  <a:pt x="577755" y="344657"/>
                  <a:pt x="557308" y="334433"/>
                </a:cubicBezTo>
                <a:cubicBezTo>
                  <a:pt x="542685" y="327122"/>
                  <a:pt x="547864" y="324393"/>
                  <a:pt x="531908" y="321733"/>
                </a:cubicBezTo>
                <a:cubicBezTo>
                  <a:pt x="519304" y="319632"/>
                  <a:pt x="506474" y="319189"/>
                  <a:pt x="493808" y="317500"/>
                </a:cubicBezTo>
                <a:cubicBezTo>
                  <a:pt x="487483" y="316657"/>
                  <a:pt x="454886" y="311118"/>
                  <a:pt x="447242" y="309033"/>
                </a:cubicBezTo>
                <a:cubicBezTo>
                  <a:pt x="447195" y="309020"/>
                  <a:pt x="415515" y="298457"/>
                  <a:pt x="409142" y="296333"/>
                </a:cubicBezTo>
                <a:cubicBezTo>
                  <a:pt x="404909" y="294922"/>
                  <a:pt x="400771" y="293182"/>
                  <a:pt x="396442" y="292100"/>
                </a:cubicBezTo>
                <a:lnTo>
                  <a:pt x="362575" y="283633"/>
                </a:lnTo>
                <a:cubicBezTo>
                  <a:pt x="356931" y="282222"/>
                  <a:pt x="351381" y="280357"/>
                  <a:pt x="345642" y="279400"/>
                </a:cubicBezTo>
                <a:cubicBezTo>
                  <a:pt x="328709" y="276578"/>
                  <a:pt x="311496" y="275096"/>
                  <a:pt x="294842" y="270933"/>
                </a:cubicBezTo>
                <a:cubicBezTo>
                  <a:pt x="289197" y="269522"/>
                  <a:pt x="283588" y="267962"/>
                  <a:pt x="277908" y="266700"/>
                </a:cubicBezTo>
                <a:cubicBezTo>
                  <a:pt x="270884" y="265139"/>
                  <a:pt x="263722" y="264212"/>
                  <a:pt x="256742" y="262467"/>
                </a:cubicBezTo>
                <a:cubicBezTo>
                  <a:pt x="252413" y="261385"/>
                  <a:pt x="248333" y="259459"/>
                  <a:pt x="244042" y="258233"/>
                </a:cubicBezTo>
                <a:cubicBezTo>
                  <a:pt x="199230" y="245429"/>
                  <a:pt x="262109" y="265667"/>
                  <a:pt x="201708" y="245533"/>
                </a:cubicBezTo>
                <a:lnTo>
                  <a:pt x="189008" y="241300"/>
                </a:lnTo>
                <a:cubicBezTo>
                  <a:pt x="184775" y="239889"/>
                  <a:pt x="180637" y="238149"/>
                  <a:pt x="176308" y="237067"/>
                </a:cubicBezTo>
                <a:cubicBezTo>
                  <a:pt x="165019" y="234245"/>
                  <a:pt x="153852" y="230882"/>
                  <a:pt x="142442" y="228600"/>
                </a:cubicBezTo>
                <a:cubicBezTo>
                  <a:pt x="135386" y="227189"/>
                  <a:pt x="128256" y="226112"/>
                  <a:pt x="121275" y="224367"/>
                </a:cubicBezTo>
                <a:cubicBezTo>
                  <a:pt x="111678" y="221968"/>
                  <a:pt x="95157" y="214573"/>
                  <a:pt x="87408" y="211667"/>
                </a:cubicBezTo>
                <a:cubicBezTo>
                  <a:pt x="83230" y="210100"/>
                  <a:pt x="78609" y="209600"/>
                  <a:pt x="74708" y="207433"/>
                </a:cubicBezTo>
                <a:cubicBezTo>
                  <a:pt x="31044" y="183175"/>
                  <a:pt x="65343" y="195844"/>
                  <a:pt x="36608" y="186267"/>
                </a:cubicBezTo>
                <a:cubicBezTo>
                  <a:pt x="32375" y="183445"/>
                  <a:pt x="27086" y="181773"/>
                  <a:pt x="23908" y="177800"/>
                </a:cubicBezTo>
                <a:cubicBezTo>
                  <a:pt x="21120" y="174315"/>
                  <a:pt x="21433" y="169201"/>
                  <a:pt x="19675" y="165100"/>
                </a:cubicBezTo>
                <a:cubicBezTo>
                  <a:pt x="17189" y="159300"/>
                  <a:pt x="14030" y="153811"/>
                  <a:pt x="11208" y="148167"/>
                </a:cubicBezTo>
                <a:cubicBezTo>
                  <a:pt x="1057" y="87255"/>
                  <a:pt x="13554" y="167382"/>
                  <a:pt x="2742" y="59267"/>
                </a:cubicBezTo>
                <a:cubicBezTo>
                  <a:pt x="-3429" y="-2445"/>
                  <a:pt x="2742" y="9878"/>
                  <a:pt x="2742" y="0"/>
                </a:cubicBezTo>
                <a:close/>
              </a:path>
            </a:pathLst>
          </a:custGeom>
          <a:solidFill>
            <a:srgbClr val="3366FF"/>
          </a:solidFill>
          <a:ln w="57150" cmpd="sng"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Freeform 226"/>
          <p:cNvSpPr/>
          <p:nvPr/>
        </p:nvSpPr>
        <p:spPr>
          <a:xfrm>
            <a:off x="3347864" y="2996952"/>
            <a:ext cx="1379195" cy="389467"/>
          </a:xfrm>
          <a:custGeom>
            <a:avLst/>
            <a:gdLst>
              <a:gd name="connsiteX0" fmla="*/ 2742 w 1314191"/>
              <a:gd name="connsiteY0" fmla="*/ 0 h 389467"/>
              <a:gd name="connsiteX1" fmla="*/ 2742 w 1314191"/>
              <a:gd name="connsiteY1" fmla="*/ 0 h 389467"/>
              <a:gd name="connsiteX2" fmla="*/ 36608 w 1314191"/>
              <a:gd name="connsiteY2" fmla="*/ 25400 h 389467"/>
              <a:gd name="connsiteX3" fmla="*/ 49308 w 1314191"/>
              <a:gd name="connsiteY3" fmla="*/ 33867 h 389467"/>
              <a:gd name="connsiteX4" fmla="*/ 74708 w 1314191"/>
              <a:gd name="connsiteY4" fmla="*/ 42333 h 389467"/>
              <a:gd name="connsiteX5" fmla="*/ 87408 w 1314191"/>
              <a:gd name="connsiteY5" fmla="*/ 46567 h 389467"/>
              <a:gd name="connsiteX6" fmla="*/ 104342 w 1314191"/>
              <a:gd name="connsiteY6" fmla="*/ 50800 h 389467"/>
              <a:gd name="connsiteX7" fmla="*/ 129742 w 1314191"/>
              <a:gd name="connsiteY7" fmla="*/ 59267 h 389467"/>
              <a:gd name="connsiteX8" fmla="*/ 172075 w 1314191"/>
              <a:gd name="connsiteY8" fmla="*/ 63500 h 389467"/>
              <a:gd name="connsiteX9" fmla="*/ 193242 w 1314191"/>
              <a:gd name="connsiteY9" fmla="*/ 67733 h 389467"/>
              <a:gd name="connsiteX10" fmla="*/ 222875 w 1314191"/>
              <a:gd name="connsiteY10" fmla="*/ 76200 h 389467"/>
              <a:gd name="connsiteX11" fmla="*/ 544608 w 1314191"/>
              <a:gd name="connsiteY11" fmla="*/ 80433 h 389467"/>
              <a:gd name="connsiteX12" fmla="*/ 874808 w 1314191"/>
              <a:gd name="connsiteY12" fmla="*/ 76200 h 389467"/>
              <a:gd name="connsiteX13" fmla="*/ 1086475 w 1314191"/>
              <a:gd name="connsiteY13" fmla="*/ 67733 h 389467"/>
              <a:gd name="connsiteX14" fmla="*/ 1128808 w 1314191"/>
              <a:gd name="connsiteY14" fmla="*/ 63500 h 389467"/>
              <a:gd name="connsiteX15" fmla="*/ 1154208 w 1314191"/>
              <a:gd name="connsiteY15" fmla="*/ 59267 h 389467"/>
              <a:gd name="connsiteX16" fmla="*/ 1192308 w 1314191"/>
              <a:gd name="connsiteY16" fmla="*/ 50800 h 389467"/>
              <a:gd name="connsiteX17" fmla="*/ 1205008 w 1314191"/>
              <a:gd name="connsiteY17" fmla="*/ 46567 h 389467"/>
              <a:gd name="connsiteX18" fmla="*/ 1217708 w 1314191"/>
              <a:gd name="connsiteY18" fmla="*/ 38100 h 389467"/>
              <a:gd name="connsiteX19" fmla="*/ 1226175 w 1314191"/>
              <a:gd name="connsiteY19" fmla="*/ 25400 h 389467"/>
              <a:gd name="connsiteX20" fmla="*/ 1247342 w 1314191"/>
              <a:gd name="connsiteY20" fmla="*/ 21167 h 389467"/>
              <a:gd name="connsiteX21" fmla="*/ 1260042 w 1314191"/>
              <a:gd name="connsiteY21" fmla="*/ 16933 h 389467"/>
              <a:gd name="connsiteX22" fmla="*/ 1281208 w 1314191"/>
              <a:gd name="connsiteY22" fmla="*/ 12700 h 389467"/>
              <a:gd name="connsiteX23" fmla="*/ 1310842 w 1314191"/>
              <a:gd name="connsiteY23" fmla="*/ 16933 h 389467"/>
              <a:gd name="connsiteX24" fmla="*/ 1306608 w 1314191"/>
              <a:gd name="connsiteY24" fmla="*/ 139700 h 389467"/>
              <a:gd name="connsiteX25" fmla="*/ 1298142 w 1314191"/>
              <a:gd name="connsiteY25" fmla="*/ 152400 h 389467"/>
              <a:gd name="connsiteX26" fmla="*/ 1285442 w 1314191"/>
              <a:gd name="connsiteY26" fmla="*/ 156633 h 389467"/>
              <a:gd name="connsiteX27" fmla="*/ 1247342 w 1314191"/>
              <a:gd name="connsiteY27" fmla="*/ 186267 h 389467"/>
              <a:gd name="connsiteX28" fmla="*/ 1234642 w 1314191"/>
              <a:gd name="connsiteY28" fmla="*/ 194733 h 389467"/>
              <a:gd name="connsiteX29" fmla="*/ 1221942 w 1314191"/>
              <a:gd name="connsiteY29" fmla="*/ 198967 h 389467"/>
              <a:gd name="connsiteX30" fmla="*/ 1209242 w 1314191"/>
              <a:gd name="connsiteY30" fmla="*/ 207433 h 389467"/>
              <a:gd name="connsiteX31" fmla="*/ 1183842 w 1314191"/>
              <a:gd name="connsiteY31" fmla="*/ 215900 h 389467"/>
              <a:gd name="connsiteX32" fmla="*/ 1154208 w 1314191"/>
              <a:gd name="connsiteY32" fmla="*/ 224367 h 389467"/>
              <a:gd name="connsiteX33" fmla="*/ 1124575 w 1314191"/>
              <a:gd name="connsiteY33" fmla="*/ 232833 h 389467"/>
              <a:gd name="connsiteX34" fmla="*/ 1090708 w 1314191"/>
              <a:gd name="connsiteY34" fmla="*/ 237067 h 389467"/>
              <a:gd name="connsiteX35" fmla="*/ 1061075 w 1314191"/>
              <a:gd name="connsiteY35" fmla="*/ 241300 h 389467"/>
              <a:gd name="connsiteX36" fmla="*/ 1039908 w 1314191"/>
              <a:gd name="connsiteY36" fmla="*/ 245533 h 389467"/>
              <a:gd name="connsiteX37" fmla="*/ 1006042 w 1314191"/>
              <a:gd name="connsiteY37" fmla="*/ 254000 h 389467"/>
              <a:gd name="connsiteX38" fmla="*/ 963708 w 1314191"/>
              <a:gd name="connsiteY38" fmla="*/ 258233 h 389467"/>
              <a:gd name="connsiteX39" fmla="*/ 921375 w 1314191"/>
              <a:gd name="connsiteY39" fmla="*/ 266700 h 389467"/>
              <a:gd name="connsiteX40" fmla="*/ 908675 w 1314191"/>
              <a:gd name="connsiteY40" fmla="*/ 270933 h 389467"/>
              <a:gd name="connsiteX41" fmla="*/ 874808 w 1314191"/>
              <a:gd name="connsiteY41" fmla="*/ 279400 h 389467"/>
              <a:gd name="connsiteX42" fmla="*/ 853642 w 1314191"/>
              <a:gd name="connsiteY42" fmla="*/ 283633 h 389467"/>
              <a:gd name="connsiteX43" fmla="*/ 828242 w 1314191"/>
              <a:gd name="connsiteY43" fmla="*/ 292100 h 389467"/>
              <a:gd name="connsiteX44" fmla="*/ 815542 w 1314191"/>
              <a:gd name="connsiteY44" fmla="*/ 296333 h 389467"/>
              <a:gd name="connsiteX45" fmla="*/ 785908 w 1314191"/>
              <a:gd name="connsiteY45" fmla="*/ 300567 h 389467"/>
              <a:gd name="connsiteX46" fmla="*/ 773208 w 1314191"/>
              <a:gd name="connsiteY46" fmla="*/ 304800 h 389467"/>
              <a:gd name="connsiteX47" fmla="*/ 760508 w 1314191"/>
              <a:gd name="connsiteY47" fmla="*/ 313267 h 389467"/>
              <a:gd name="connsiteX48" fmla="*/ 735108 w 1314191"/>
              <a:gd name="connsiteY48" fmla="*/ 321733 h 389467"/>
              <a:gd name="connsiteX49" fmla="*/ 713942 w 1314191"/>
              <a:gd name="connsiteY49" fmla="*/ 342900 h 389467"/>
              <a:gd name="connsiteX50" fmla="*/ 688542 w 1314191"/>
              <a:gd name="connsiteY50" fmla="*/ 364067 h 389467"/>
              <a:gd name="connsiteX51" fmla="*/ 680075 w 1314191"/>
              <a:gd name="connsiteY51" fmla="*/ 381000 h 389467"/>
              <a:gd name="connsiteX52" fmla="*/ 654675 w 1314191"/>
              <a:gd name="connsiteY52" fmla="*/ 389467 h 389467"/>
              <a:gd name="connsiteX53" fmla="*/ 608108 w 1314191"/>
              <a:gd name="connsiteY53" fmla="*/ 385233 h 389467"/>
              <a:gd name="connsiteX54" fmla="*/ 591175 w 1314191"/>
              <a:gd name="connsiteY54" fmla="*/ 359833 h 389467"/>
              <a:gd name="connsiteX55" fmla="*/ 578475 w 1314191"/>
              <a:gd name="connsiteY55" fmla="*/ 351367 h 389467"/>
              <a:gd name="connsiteX56" fmla="*/ 557308 w 1314191"/>
              <a:gd name="connsiteY56" fmla="*/ 334433 h 389467"/>
              <a:gd name="connsiteX57" fmla="*/ 531908 w 1314191"/>
              <a:gd name="connsiteY57" fmla="*/ 321733 h 389467"/>
              <a:gd name="connsiteX58" fmla="*/ 493808 w 1314191"/>
              <a:gd name="connsiteY58" fmla="*/ 317500 h 389467"/>
              <a:gd name="connsiteX59" fmla="*/ 447242 w 1314191"/>
              <a:gd name="connsiteY59" fmla="*/ 309033 h 389467"/>
              <a:gd name="connsiteX60" fmla="*/ 409142 w 1314191"/>
              <a:gd name="connsiteY60" fmla="*/ 296333 h 389467"/>
              <a:gd name="connsiteX61" fmla="*/ 396442 w 1314191"/>
              <a:gd name="connsiteY61" fmla="*/ 292100 h 389467"/>
              <a:gd name="connsiteX62" fmla="*/ 362575 w 1314191"/>
              <a:gd name="connsiteY62" fmla="*/ 283633 h 389467"/>
              <a:gd name="connsiteX63" fmla="*/ 345642 w 1314191"/>
              <a:gd name="connsiteY63" fmla="*/ 279400 h 389467"/>
              <a:gd name="connsiteX64" fmla="*/ 294842 w 1314191"/>
              <a:gd name="connsiteY64" fmla="*/ 270933 h 389467"/>
              <a:gd name="connsiteX65" fmla="*/ 277908 w 1314191"/>
              <a:gd name="connsiteY65" fmla="*/ 266700 h 389467"/>
              <a:gd name="connsiteX66" fmla="*/ 256742 w 1314191"/>
              <a:gd name="connsiteY66" fmla="*/ 262467 h 389467"/>
              <a:gd name="connsiteX67" fmla="*/ 244042 w 1314191"/>
              <a:gd name="connsiteY67" fmla="*/ 258233 h 389467"/>
              <a:gd name="connsiteX68" fmla="*/ 201708 w 1314191"/>
              <a:gd name="connsiteY68" fmla="*/ 245533 h 389467"/>
              <a:gd name="connsiteX69" fmla="*/ 189008 w 1314191"/>
              <a:gd name="connsiteY69" fmla="*/ 241300 h 389467"/>
              <a:gd name="connsiteX70" fmla="*/ 176308 w 1314191"/>
              <a:gd name="connsiteY70" fmla="*/ 237067 h 389467"/>
              <a:gd name="connsiteX71" fmla="*/ 142442 w 1314191"/>
              <a:gd name="connsiteY71" fmla="*/ 228600 h 389467"/>
              <a:gd name="connsiteX72" fmla="*/ 121275 w 1314191"/>
              <a:gd name="connsiteY72" fmla="*/ 224367 h 389467"/>
              <a:gd name="connsiteX73" fmla="*/ 87408 w 1314191"/>
              <a:gd name="connsiteY73" fmla="*/ 211667 h 389467"/>
              <a:gd name="connsiteX74" fmla="*/ 74708 w 1314191"/>
              <a:gd name="connsiteY74" fmla="*/ 207433 h 389467"/>
              <a:gd name="connsiteX75" fmla="*/ 36608 w 1314191"/>
              <a:gd name="connsiteY75" fmla="*/ 186267 h 389467"/>
              <a:gd name="connsiteX76" fmla="*/ 23908 w 1314191"/>
              <a:gd name="connsiteY76" fmla="*/ 177800 h 389467"/>
              <a:gd name="connsiteX77" fmla="*/ 19675 w 1314191"/>
              <a:gd name="connsiteY77" fmla="*/ 165100 h 389467"/>
              <a:gd name="connsiteX78" fmla="*/ 11208 w 1314191"/>
              <a:gd name="connsiteY78" fmla="*/ 148167 h 389467"/>
              <a:gd name="connsiteX79" fmla="*/ 2742 w 1314191"/>
              <a:gd name="connsiteY79" fmla="*/ 59267 h 389467"/>
              <a:gd name="connsiteX80" fmla="*/ 2742 w 1314191"/>
              <a:gd name="connsiteY80" fmla="*/ 0 h 389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1314191" h="389467">
                <a:moveTo>
                  <a:pt x="2742" y="0"/>
                </a:moveTo>
                <a:lnTo>
                  <a:pt x="2742" y="0"/>
                </a:lnTo>
                <a:cubicBezTo>
                  <a:pt x="14031" y="8467"/>
                  <a:pt x="25196" y="17100"/>
                  <a:pt x="36608" y="25400"/>
                </a:cubicBezTo>
                <a:cubicBezTo>
                  <a:pt x="40723" y="28393"/>
                  <a:pt x="44659" y="31801"/>
                  <a:pt x="49308" y="33867"/>
                </a:cubicBezTo>
                <a:cubicBezTo>
                  <a:pt x="57463" y="37492"/>
                  <a:pt x="66241" y="39511"/>
                  <a:pt x="74708" y="42333"/>
                </a:cubicBezTo>
                <a:cubicBezTo>
                  <a:pt x="78941" y="43744"/>
                  <a:pt x="83079" y="45485"/>
                  <a:pt x="87408" y="46567"/>
                </a:cubicBezTo>
                <a:cubicBezTo>
                  <a:pt x="93053" y="47978"/>
                  <a:pt x="98769" y="49128"/>
                  <a:pt x="104342" y="50800"/>
                </a:cubicBezTo>
                <a:cubicBezTo>
                  <a:pt x="112890" y="53364"/>
                  <a:pt x="120862" y="58379"/>
                  <a:pt x="129742" y="59267"/>
                </a:cubicBezTo>
                <a:cubicBezTo>
                  <a:pt x="143853" y="60678"/>
                  <a:pt x="158018" y="61626"/>
                  <a:pt x="172075" y="63500"/>
                </a:cubicBezTo>
                <a:cubicBezTo>
                  <a:pt x="179207" y="64451"/>
                  <a:pt x="186261" y="65988"/>
                  <a:pt x="193242" y="67733"/>
                </a:cubicBezTo>
                <a:cubicBezTo>
                  <a:pt x="201906" y="69899"/>
                  <a:pt x="214071" y="75980"/>
                  <a:pt x="222875" y="76200"/>
                </a:cubicBezTo>
                <a:cubicBezTo>
                  <a:pt x="330095" y="78880"/>
                  <a:pt x="437364" y="79022"/>
                  <a:pt x="544608" y="80433"/>
                </a:cubicBezTo>
                <a:lnTo>
                  <a:pt x="874808" y="76200"/>
                </a:lnTo>
                <a:cubicBezTo>
                  <a:pt x="944055" y="74906"/>
                  <a:pt x="1016933" y="71045"/>
                  <a:pt x="1086475" y="67733"/>
                </a:cubicBezTo>
                <a:cubicBezTo>
                  <a:pt x="1100586" y="66322"/>
                  <a:pt x="1114736" y="65259"/>
                  <a:pt x="1128808" y="63500"/>
                </a:cubicBezTo>
                <a:cubicBezTo>
                  <a:pt x="1137325" y="62435"/>
                  <a:pt x="1145763" y="60802"/>
                  <a:pt x="1154208" y="59267"/>
                </a:cubicBezTo>
                <a:cubicBezTo>
                  <a:pt x="1166203" y="57086"/>
                  <a:pt x="1180424" y="54195"/>
                  <a:pt x="1192308" y="50800"/>
                </a:cubicBezTo>
                <a:cubicBezTo>
                  <a:pt x="1196599" y="49574"/>
                  <a:pt x="1200775" y="47978"/>
                  <a:pt x="1205008" y="46567"/>
                </a:cubicBezTo>
                <a:cubicBezTo>
                  <a:pt x="1209241" y="43745"/>
                  <a:pt x="1214110" y="41698"/>
                  <a:pt x="1217708" y="38100"/>
                </a:cubicBezTo>
                <a:cubicBezTo>
                  <a:pt x="1221306" y="34502"/>
                  <a:pt x="1221757" y="27924"/>
                  <a:pt x="1226175" y="25400"/>
                </a:cubicBezTo>
                <a:cubicBezTo>
                  <a:pt x="1232422" y="21830"/>
                  <a:pt x="1240361" y="22912"/>
                  <a:pt x="1247342" y="21167"/>
                </a:cubicBezTo>
                <a:cubicBezTo>
                  <a:pt x="1251671" y="20085"/>
                  <a:pt x="1255713" y="18015"/>
                  <a:pt x="1260042" y="16933"/>
                </a:cubicBezTo>
                <a:cubicBezTo>
                  <a:pt x="1267022" y="15188"/>
                  <a:pt x="1274153" y="14111"/>
                  <a:pt x="1281208" y="12700"/>
                </a:cubicBezTo>
                <a:cubicBezTo>
                  <a:pt x="1291086" y="14111"/>
                  <a:pt x="1308885" y="7149"/>
                  <a:pt x="1310842" y="16933"/>
                </a:cubicBezTo>
                <a:cubicBezTo>
                  <a:pt x="1318872" y="57085"/>
                  <a:pt x="1310430" y="98932"/>
                  <a:pt x="1306608" y="139700"/>
                </a:cubicBezTo>
                <a:cubicBezTo>
                  <a:pt x="1306133" y="144765"/>
                  <a:pt x="1302115" y="149222"/>
                  <a:pt x="1298142" y="152400"/>
                </a:cubicBezTo>
                <a:cubicBezTo>
                  <a:pt x="1294658" y="155188"/>
                  <a:pt x="1289675" y="155222"/>
                  <a:pt x="1285442" y="156633"/>
                </a:cubicBezTo>
                <a:cubicBezTo>
                  <a:pt x="1265548" y="176527"/>
                  <a:pt x="1277721" y="166014"/>
                  <a:pt x="1247342" y="186267"/>
                </a:cubicBezTo>
                <a:cubicBezTo>
                  <a:pt x="1243109" y="189089"/>
                  <a:pt x="1239469" y="193124"/>
                  <a:pt x="1234642" y="194733"/>
                </a:cubicBezTo>
                <a:cubicBezTo>
                  <a:pt x="1230409" y="196144"/>
                  <a:pt x="1225933" y="196971"/>
                  <a:pt x="1221942" y="198967"/>
                </a:cubicBezTo>
                <a:cubicBezTo>
                  <a:pt x="1217391" y="201242"/>
                  <a:pt x="1213891" y="205367"/>
                  <a:pt x="1209242" y="207433"/>
                </a:cubicBezTo>
                <a:cubicBezTo>
                  <a:pt x="1201086" y="211058"/>
                  <a:pt x="1192309" y="213078"/>
                  <a:pt x="1183842" y="215900"/>
                </a:cubicBezTo>
                <a:cubicBezTo>
                  <a:pt x="1153409" y="226044"/>
                  <a:pt x="1191396" y="213742"/>
                  <a:pt x="1154208" y="224367"/>
                </a:cubicBezTo>
                <a:cubicBezTo>
                  <a:pt x="1140118" y="228393"/>
                  <a:pt x="1140453" y="230187"/>
                  <a:pt x="1124575" y="232833"/>
                </a:cubicBezTo>
                <a:cubicBezTo>
                  <a:pt x="1113353" y="234703"/>
                  <a:pt x="1101985" y="235563"/>
                  <a:pt x="1090708" y="237067"/>
                </a:cubicBezTo>
                <a:cubicBezTo>
                  <a:pt x="1080818" y="238386"/>
                  <a:pt x="1070917" y="239660"/>
                  <a:pt x="1061075" y="241300"/>
                </a:cubicBezTo>
                <a:cubicBezTo>
                  <a:pt x="1053978" y="242483"/>
                  <a:pt x="1046889" y="243788"/>
                  <a:pt x="1039908" y="245533"/>
                </a:cubicBezTo>
                <a:cubicBezTo>
                  <a:pt x="1015481" y="251640"/>
                  <a:pt x="1039487" y="249541"/>
                  <a:pt x="1006042" y="254000"/>
                </a:cubicBezTo>
                <a:cubicBezTo>
                  <a:pt x="991985" y="255874"/>
                  <a:pt x="977780" y="256474"/>
                  <a:pt x="963708" y="258233"/>
                </a:cubicBezTo>
                <a:cubicBezTo>
                  <a:pt x="948929" y="260080"/>
                  <a:pt x="935546" y="262651"/>
                  <a:pt x="921375" y="266700"/>
                </a:cubicBezTo>
                <a:cubicBezTo>
                  <a:pt x="917084" y="267926"/>
                  <a:pt x="912980" y="269759"/>
                  <a:pt x="908675" y="270933"/>
                </a:cubicBezTo>
                <a:cubicBezTo>
                  <a:pt x="897449" y="273995"/>
                  <a:pt x="886219" y="277118"/>
                  <a:pt x="874808" y="279400"/>
                </a:cubicBezTo>
                <a:cubicBezTo>
                  <a:pt x="867753" y="280811"/>
                  <a:pt x="860584" y="281740"/>
                  <a:pt x="853642" y="283633"/>
                </a:cubicBezTo>
                <a:cubicBezTo>
                  <a:pt x="845032" y="285981"/>
                  <a:pt x="836709" y="289278"/>
                  <a:pt x="828242" y="292100"/>
                </a:cubicBezTo>
                <a:cubicBezTo>
                  <a:pt x="824009" y="293511"/>
                  <a:pt x="819959" y="295702"/>
                  <a:pt x="815542" y="296333"/>
                </a:cubicBezTo>
                <a:lnTo>
                  <a:pt x="785908" y="300567"/>
                </a:lnTo>
                <a:cubicBezTo>
                  <a:pt x="781675" y="301978"/>
                  <a:pt x="777199" y="302804"/>
                  <a:pt x="773208" y="304800"/>
                </a:cubicBezTo>
                <a:cubicBezTo>
                  <a:pt x="768657" y="307075"/>
                  <a:pt x="765157" y="311201"/>
                  <a:pt x="760508" y="313267"/>
                </a:cubicBezTo>
                <a:cubicBezTo>
                  <a:pt x="752353" y="316892"/>
                  <a:pt x="735108" y="321733"/>
                  <a:pt x="735108" y="321733"/>
                </a:cubicBezTo>
                <a:cubicBezTo>
                  <a:pt x="711823" y="337257"/>
                  <a:pt x="731581" y="321732"/>
                  <a:pt x="713942" y="342900"/>
                </a:cubicBezTo>
                <a:cubicBezTo>
                  <a:pt x="703757" y="355122"/>
                  <a:pt x="701028" y="355742"/>
                  <a:pt x="688542" y="364067"/>
                </a:cubicBezTo>
                <a:cubicBezTo>
                  <a:pt x="685720" y="369711"/>
                  <a:pt x="685124" y="377214"/>
                  <a:pt x="680075" y="381000"/>
                </a:cubicBezTo>
                <a:cubicBezTo>
                  <a:pt x="672935" y="386355"/>
                  <a:pt x="654675" y="389467"/>
                  <a:pt x="654675" y="389467"/>
                </a:cubicBezTo>
                <a:cubicBezTo>
                  <a:pt x="639153" y="388056"/>
                  <a:pt x="622232" y="391824"/>
                  <a:pt x="608108" y="385233"/>
                </a:cubicBezTo>
                <a:cubicBezTo>
                  <a:pt x="598887" y="380930"/>
                  <a:pt x="599642" y="365477"/>
                  <a:pt x="591175" y="359833"/>
                </a:cubicBezTo>
                <a:lnTo>
                  <a:pt x="578475" y="351367"/>
                </a:lnTo>
                <a:cubicBezTo>
                  <a:pt x="564203" y="329960"/>
                  <a:pt x="577755" y="344657"/>
                  <a:pt x="557308" y="334433"/>
                </a:cubicBezTo>
                <a:cubicBezTo>
                  <a:pt x="542685" y="327122"/>
                  <a:pt x="547864" y="324393"/>
                  <a:pt x="531908" y="321733"/>
                </a:cubicBezTo>
                <a:cubicBezTo>
                  <a:pt x="519304" y="319632"/>
                  <a:pt x="506474" y="319189"/>
                  <a:pt x="493808" y="317500"/>
                </a:cubicBezTo>
                <a:cubicBezTo>
                  <a:pt x="487483" y="316657"/>
                  <a:pt x="454886" y="311118"/>
                  <a:pt x="447242" y="309033"/>
                </a:cubicBezTo>
                <a:cubicBezTo>
                  <a:pt x="447195" y="309020"/>
                  <a:pt x="415515" y="298457"/>
                  <a:pt x="409142" y="296333"/>
                </a:cubicBezTo>
                <a:cubicBezTo>
                  <a:pt x="404909" y="294922"/>
                  <a:pt x="400771" y="293182"/>
                  <a:pt x="396442" y="292100"/>
                </a:cubicBezTo>
                <a:lnTo>
                  <a:pt x="362575" y="283633"/>
                </a:lnTo>
                <a:cubicBezTo>
                  <a:pt x="356931" y="282222"/>
                  <a:pt x="351381" y="280357"/>
                  <a:pt x="345642" y="279400"/>
                </a:cubicBezTo>
                <a:cubicBezTo>
                  <a:pt x="328709" y="276578"/>
                  <a:pt x="311496" y="275096"/>
                  <a:pt x="294842" y="270933"/>
                </a:cubicBezTo>
                <a:cubicBezTo>
                  <a:pt x="289197" y="269522"/>
                  <a:pt x="283588" y="267962"/>
                  <a:pt x="277908" y="266700"/>
                </a:cubicBezTo>
                <a:cubicBezTo>
                  <a:pt x="270884" y="265139"/>
                  <a:pt x="263722" y="264212"/>
                  <a:pt x="256742" y="262467"/>
                </a:cubicBezTo>
                <a:cubicBezTo>
                  <a:pt x="252413" y="261385"/>
                  <a:pt x="248333" y="259459"/>
                  <a:pt x="244042" y="258233"/>
                </a:cubicBezTo>
                <a:cubicBezTo>
                  <a:pt x="199230" y="245429"/>
                  <a:pt x="262109" y="265667"/>
                  <a:pt x="201708" y="245533"/>
                </a:cubicBezTo>
                <a:lnTo>
                  <a:pt x="189008" y="241300"/>
                </a:lnTo>
                <a:cubicBezTo>
                  <a:pt x="184775" y="239889"/>
                  <a:pt x="180637" y="238149"/>
                  <a:pt x="176308" y="237067"/>
                </a:cubicBezTo>
                <a:cubicBezTo>
                  <a:pt x="165019" y="234245"/>
                  <a:pt x="153852" y="230882"/>
                  <a:pt x="142442" y="228600"/>
                </a:cubicBezTo>
                <a:cubicBezTo>
                  <a:pt x="135386" y="227189"/>
                  <a:pt x="128256" y="226112"/>
                  <a:pt x="121275" y="224367"/>
                </a:cubicBezTo>
                <a:cubicBezTo>
                  <a:pt x="111678" y="221968"/>
                  <a:pt x="95157" y="214573"/>
                  <a:pt x="87408" y="211667"/>
                </a:cubicBezTo>
                <a:cubicBezTo>
                  <a:pt x="83230" y="210100"/>
                  <a:pt x="78609" y="209600"/>
                  <a:pt x="74708" y="207433"/>
                </a:cubicBezTo>
                <a:cubicBezTo>
                  <a:pt x="31044" y="183175"/>
                  <a:pt x="65343" y="195844"/>
                  <a:pt x="36608" y="186267"/>
                </a:cubicBezTo>
                <a:cubicBezTo>
                  <a:pt x="32375" y="183445"/>
                  <a:pt x="27086" y="181773"/>
                  <a:pt x="23908" y="177800"/>
                </a:cubicBezTo>
                <a:cubicBezTo>
                  <a:pt x="21120" y="174315"/>
                  <a:pt x="21433" y="169201"/>
                  <a:pt x="19675" y="165100"/>
                </a:cubicBezTo>
                <a:cubicBezTo>
                  <a:pt x="17189" y="159300"/>
                  <a:pt x="14030" y="153811"/>
                  <a:pt x="11208" y="148167"/>
                </a:cubicBezTo>
                <a:cubicBezTo>
                  <a:pt x="1057" y="87255"/>
                  <a:pt x="13554" y="167382"/>
                  <a:pt x="2742" y="59267"/>
                </a:cubicBezTo>
                <a:cubicBezTo>
                  <a:pt x="-3429" y="-2445"/>
                  <a:pt x="2742" y="9878"/>
                  <a:pt x="2742" y="0"/>
                </a:cubicBezTo>
                <a:close/>
              </a:path>
            </a:pathLst>
          </a:custGeom>
          <a:solidFill>
            <a:srgbClr val="3366FF"/>
          </a:solidFill>
          <a:ln w="57150" cmpd="sng"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8" name="TextBox 227"/>
          <p:cNvSpPr txBox="1"/>
          <p:nvPr/>
        </p:nvSpPr>
        <p:spPr>
          <a:xfrm>
            <a:off x="1736215" y="2977207"/>
            <a:ext cx="603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HLA</a:t>
            </a:r>
          </a:p>
        </p:txBody>
      </p:sp>
      <p:sp>
        <p:nvSpPr>
          <p:cNvPr id="229" name="TextBox 228"/>
          <p:cNvSpPr txBox="1"/>
          <p:nvPr/>
        </p:nvSpPr>
        <p:spPr>
          <a:xfrm>
            <a:off x="3752439" y="2996952"/>
            <a:ext cx="603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HLA</a:t>
            </a:r>
          </a:p>
        </p:txBody>
      </p:sp>
      <p:sp>
        <p:nvSpPr>
          <p:cNvPr id="230" name="Freeform 229"/>
          <p:cNvSpPr/>
          <p:nvPr/>
        </p:nvSpPr>
        <p:spPr>
          <a:xfrm>
            <a:off x="5436096" y="3034928"/>
            <a:ext cx="1368152" cy="389467"/>
          </a:xfrm>
          <a:custGeom>
            <a:avLst/>
            <a:gdLst>
              <a:gd name="connsiteX0" fmla="*/ 2742 w 1314191"/>
              <a:gd name="connsiteY0" fmla="*/ 0 h 389467"/>
              <a:gd name="connsiteX1" fmla="*/ 2742 w 1314191"/>
              <a:gd name="connsiteY1" fmla="*/ 0 h 389467"/>
              <a:gd name="connsiteX2" fmla="*/ 36608 w 1314191"/>
              <a:gd name="connsiteY2" fmla="*/ 25400 h 389467"/>
              <a:gd name="connsiteX3" fmla="*/ 49308 w 1314191"/>
              <a:gd name="connsiteY3" fmla="*/ 33867 h 389467"/>
              <a:gd name="connsiteX4" fmla="*/ 74708 w 1314191"/>
              <a:gd name="connsiteY4" fmla="*/ 42333 h 389467"/>
              <a:gd name="connsiteX5" fmla="*/ 87408 w 1314191"/>
              <a:gd name="connsiteY5" fmla="*/ 46567 h 389467"/>
              <a:gd name="connsiteX6" fmla="*/ 104342 w 1314191"/>
              <a:gd name="connsiteY6" fmla="*/ 50800 h 389467"/>
              <a:gd name="connsiteX7" fmla="*/ 129742 w 1314191"/>
              <a:gd name="connsiteY7" fmla="*/ 59267 h 389467"/>
              <a:gd name="connsiteX8" fmla="*/ 172075 w 1314191"/>
              <a:gd name="connsiteY8" fmla="*/ 63500 h 389467"/>
              <a:gd name="connsiteX9" fmla="*/ 193242 w 1314191"/>
              <a:gd name="connsiteY9" fmla="*/ 67733 h 389467"/>
              <a:gd name="connsiteX10" fmla="*/ 222875 w 1314191"/>
              <a:gd name="connsiteY10" fmla="*/ 76200 h 389467"/>
              <a:gd name="connsiteX11" fmla="*/ 544608 w 1314191"/>
              <a:gd name="connsiteY11" fmla="*/ 80433 h 389467"/>
              <a:gd name="connsiteX12" fmla="*/ 874808 w 1314191"/>
              <a:gd name="connsiteY12" fmla="*/ 76200 h 389467"/>
              <a:gd name="connsiteX13" fmla="*/ 1086475 w 1314191"/>
              <a:gd name="connsiteY13" fmla="*/ 67733 h 389467"/>
              <a:gd name="connsiteX14" fmla="*/ 1128808 w 1314191"/>
              <a:gd name="connsiteY14" fmla="*/ 63500 h 389467"/>
              <a:gd name="connsiteX15" fmla="*/ 1154208 w 1314191"/>
              <a:gd name="connsiteY15" fmla="*/ 59267 h 389467"/>
              <a:gd name="connsiteX16" fmla="*/ 1192308 w 1314191"/>
              <a:gd name="connsiteY16" fmla="*/ 50800 h 389467"/>
              <a:gd name="connsiteX17" fmla="*/ 1205008 w 1314191"/>
              <a:gd name="connsiteY17" fmla="*/ 46567 h 389467"/>
              <a:gd name="connsiteX18" fmla="*/ 1217708 w 1314191"/>
              <a:gd name="connsiteY18" fmla="*/ 38100 h 389467"/>
              <a:gd name="connsiteX19" fmla="*/ 1226175 w 1314191"/>
              <a:gd name="connsiteY19" fmla="*/ 25400 h 389467"/>
              <a:gd name="connsiteX20" fmla="*/ 1247342 w 1314191"/>
              <a:gd name="connsiteY20" fmla="*/ 21167 h 389467"/>
              <a:gd name="connsiteX21" fmla="*/ 1260042 w 1314191"/>
              <a:gd name="connsiteY21" fmla="*/ 16933 h 389467"/>
              <a:gd name="connsiteX22" fmla="*/ 1281208 w 1314191"/>
              <a:gd name="connsiteY22" fmla="*/ 12700 h 389467"/>
              <a:gd name="connsiteX23" fmla="*/ 1310842 w 1314191"/>
              <a:gd name="connsiteY23" fmla="*/ 16933 h 389467"/>
              <a:gd name="connsiteX24" fmla="*/ 1306608 w 1314191"/>
              <a:gd name="connsiteY24" fmla="*/ 139700 h 389467"/>
              <a:gd name="connsiteX25" fmla="*/ 1298142 w 1314191"/>
              <a:gd name="connsiteY25" fmla="*/ 152400 h 389467"/>
              <a:gd name="connsiteX26" fmla="*/ 1285442 w 1314191"/>
              <a:gd name="connsiteY26" fmla="*/ 156633 h 389467"/>
              <a:gd name="connsiteX27" fmla="*/ 1247342 w 1314191"/>
              <a:gd name="connsiteY27" fmla="*/ 186267 h 389467"/>
              <a:gd name="connsiteX28" fmla="*/ 1234642 w 1314191"/>
              <a:gd name="connsiteY28" fmla="*/ 194733 h 389467"/>
              <a:gd name="connsiteX29" fmla="*/ 1221942 w 1314191"/>
              <a:gd name="connsiteY29" fmla="*/ 198967 h 389467"/>
              <a:gd name="connsiteX30" fmla="*/ 1209242 w 1314191"/>
              <a:gd name="connsiteY30" fmla="*/ 207433 h 389467"/>
              <a:gd name="connsiteX31" fmla="*/ 1183842 w 1314191"/>
              <a:gd name="connsiteY31" fmla="*/ 215900 h 389467"/>
              <a:gd name="connsiteX32" fmla="*/ 1154208 w 1314191"/>
              <a:gd name="connsiteY32" fmla="*/ 224367 h 389467"/>
              <a:gd name="connsiteX33" fmla="*/ 1124575 w 1314191"/>
              <a:gd name="connsiteY33" fmla="*/ 232833 h 389467"/>
              <a:gd name="connsiteX34" fmla="*/ 1090708 w 1314191"/>
              <a:gd name="connsiteY34" fmla="*/ 237067 h 389467"/>
              <a:gd name="connsiteX35" fmla="*/ 1061075 w 1314191"/>
              <a:gd name="connsiteY35" fmla="*/ 241300 h 389467"/>
              <a:gd name="connsiteX36" fmla="*/ 1039908 w 1314191"/>
              <a:gd name="connsiteY36" fmla="*/ 245533 h 389467"/>
              <a:gd name="connsiteX37" fmla="*/ 1006042 w 1314191"/>
              <a:gd name="connsiteY37" fmla="*/ 254000 h 389467"/>
              <a:gd name="connsiteX38" fmla="*/ 963708 w 1314191"/>
              <a:gd name="connsiteY38" fmla="*/ 258233 h 389467"/>
              <a:gd name="connsiteX39" fmla="*/ 921375 w 1314191"/>
              <a:gd name="connsiteY39" fmla="*/ 266700 h 389467"/>
              <a:gd name="connsiteX40" fmla="*/ 908675 w 1314191"/>
              <a:gd name="connsiteY40" fmla="*/ 270933 h 389467"/>
              <a:gd name="connsiteX41" fmla="*/ 874808 w 1314191"/>
              <a:gd name="connsiteY41" fmla="*/ 279400 h 389467"/>
              <a:gd name="connsiteX42" fmla="*/ 853642 w 1314191"/>
              <a:gd name="connsiteY42" fmla="*/ 283633 h 389467"/>
              <a:gd name="connsiteX43" fmla="*/ 828242 w 1314191"/>
              <a:gd name="connsiteY43" fmla="*/ 292100 h 389467"/>
              <a:gd name="connsiteX44" fmla="*/ 815542 w 1314191"/>
              <a:gd name="connsiteY44" fmla="*/ 296333 h 389467"/>
              <a:gd name="connsiteX45" fmla="*/ 785908 w 1314191"/>
              <a:gd name="connsiteY45" fmla="*/ 300567 h 389467"/>
              <a:gd name="connsiteX46" fmla="*/ 773208 w 1314191"/>
              <a:gd name="connsiteY46" fmla="*/ 304800 h 389467"/>
              <a:gd name="connsiteX47" fmla="*/ 760508 w 1314191"/>
              <a:gd name="connsiteY47" fmla="*/ 313267 h 389467"/>
              <a:gd name="connsiteX48" fmla="*/ 735108 w 1314191"/>
              <a:gd name="connsiteY48" fmla="*/ 321733 h 389467"/>
              <a:gd name="connsiteX49" fmla="*/ 713942 w 1314191"/>
              <a:gd name="connsiteY49" fmla="*/ 342900 h 389467"/>
              <a:gd name="connsiteX50" fmla="*/ 688542 w 1314191"/>
              <a:gd name="connsiteY50" fmla="*/ 364067 h 389467"/>
              <a:gd name="connsiteX51" fmla="*/ 680075 w 1314191"/>
              <a:gd name="connsiteY51" fmla="*/ 381000 h 389467"/>
              <a:gd name="connsiteX52" fmla="*/ 654675 w 1314191"/>
              <a:gd name="connsiteY52" fmla="*/ 389467 h 389467"/>
              <a:gd name="connsiteX53" fmla="*/ 608108 w 1314191"/>
              <a:gd name="connsiteY53" fmla="*/ 385233 h 389467"/>
              <a:gd name="connsiteX54" fmla="*/ 591175 w 1314191"/>
              <a:gd name="connsiteY54" fmla="*/ 359833 h 389467"/>
              <a:gd name="connsiteX55" fmla="*/ 578475 w 1314191"/>
              <a:gd name="connsiteY55" fmla="*/ 351367 h 389467"/>
              <a:gd name="connsiteX56" fmla="*/ 557308 w 1314191"/>
              <a:gd name="connsiteY56" fmla="*/ 334433 h 389467"/>
              <a:gd name="connsiteX57" fmla="*/ 531908 w 1314191"/>
              <a:gd name="connsiteY57" fmla="*/ 321733 h 389467"/>
              <a:gd name="connsiteX58" fmla="*/ 493808 w 1314191"/>
              <a:gd name="connsiteY58" fmla="*/ 317500 h 389467"/>
              <a:gd name="connsiteX59" fmla="*/ 447242 w 1314191"/>
              <a:gd name="connsiteY59" fmla="*/ 309033 h 389467"/>
              <a:gd name="connsiteX60" fmla="*/ 409142 w 1314191"/>
              <a:gd name="connsiteY60" fmla="*/ 296333 h 389467"/>
              <a:gd name="connsiteX61" fmla="*/ 396442 w 1314191"/>
              <a:gd name="connsiteY61" fmla="*/ 292100 h 389467"/>
              <a:gd name="connsiteX62" fmla="*/ 362575 w 1314191"/>
              <a:gd name="connsiteY62" fmla="*/ 283633 h 389467"/>
              <a:gd name="connsiteX63" fmla="*/ 345642 w 1314191"/>
              <a:gd name="connsiteY63" fmla="*/ 279400 h 389467"/>
              <a:gd name="connsiteX64" fmla="*/ 294842 w 1314191"/>
              <a:gd name="connsiteY64" fmla="*/ 270933 h 389467"/>
              <a:gd name="connsiteX65" fmla="*/ 277908 w 1314191"/>
              <a:gd name="connsiteY65" fmla="*/ 266700 h 389467"/>
              <a:gd name="connsiteX66" fmla="*/ 256742 w 1314191"/>
              <a:gd name="connsiteY66" fmla="*/ 262467 h 389467"/>
              <a:gd name="connsiteX67" fmla="*/ 244042 w 1314191"/>
              <a:gd name="connsiteY67" fmla="*/ 258233 h 389467"/>
              <a:gd name="connsiteX68" fmla="*/ 201708 w 1314191"/>
              <a:gd name="connsiteY68" fmla="*/ 245533 h 389467"/>
              <a:gd name="connsiteX69" fmla="*/ 189008 w 1314191"/>
              <a:gd name="connsiteY69" fmla="*/ 241300 h 389467"/>
              <a:gd name="connsiteX70" fmla="*/ 176308 w 1314191"/>
              <a:gd name="connsiteY70" fmla="*/ 237067 h 389467"/>
              <a:gd name="connsiteX71" fmla="*/ 142442 w 1314191"/>
              <a:gd name="connsiteY71" fmla="*/ 228600 h 389467"/>
              <a:gd name="connsiteX72" fmla="*/ 121275 w 1314191"/>
              <a:gd name="connsiteY72" fmla="*/ 224367 h 389467"/>
              <a:gd name="connsiteX73" fmla="*/ 87408 w 1314191"/>
              <a:gd name="connsiteY73" fmla="*/ 211667 h 389467"/>
              <a:gd name="connsiteX74" fmla="*/ 74708 w 1314191"/>
              <a:gd name="connsiteY74" fmla="*/ 207433 h 389467"/>
              <a:gd name="connsiteX75" fmla="*/ 36608 w 1314191"/>
              <a:gd name="connsiteY75" fmla="*/ 186267 h 389467"/>
              <a:gd name="connsiteX76" fmla="*/ 23908 w 1314191"/>
              <a:gd name="connsiteY76" fmla="*/ 177800 h 389467"/>
              <a:gd name="connsiteX77" fmla="*/ 19675 w 1314191"/>
              <a:gd name="connsiteY77" fmla="*/ 165100 h 389467"/>
              <a:gd name="connsiteX78" fmla="*/ 11208 w 1314191"/>
              <a:gd name="connsiteY78" fmla="*/ 148167 h 389467"/>
              <a:gd name="connsiteX79" fmla="*/ 2742 w 1314191"/>
              <a:gd name="connsiteY79" fmla="*/ 59267 h 389467"/>
              <a:gd name="connsiteX80" fmla="*/ 2742 w 1314191"/>
              <a:gd name="connsiteY80" fmla="*/ 0 h 389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1314191" h="389467">
                <a:moveTo>
                  <a:pt x="2742" y="0"/>
                </a:moveTo>
                <a:lnTo>
                  <a:pt x="2742" y="0"/>
                </a:lnTo>
                <a:cubicBezTo>
                  <a:pt x="14031" y="8467"/>
                  <a:pt x="25196" y="17100"/>
                  <a:pt x="36608" y="25400"/>
                </a:cubicBezTo>
                <a:cubicBezTo>
                  <a:pt x="40723" y="28393"/>
                  <a:pt x="44659" y="31801"/>
                  <a:pt x="49308" y="33867"/>
                </a:cubicBezTo>
                <a:cubicBezTo>
                  <a:pt x="57463" y="37492"/>
                  <a:pt x="66241" y="39511"/>
                  <a:pt x="74708" y="42333"/>
                </a:cubicBezTo>
                <a:cubicBezTo>
                  <a:pt x="78941" y="43744"/>
                  <a:pt x="83079" y="45485"/>
                  <a:pt x="87408" y="46567"/>
                </a:cubicBezTo>
                <a:cubicBezTo>
                  <a:pt x="93053" y="47978"/>
                  <a:pt x="98769" y="49128"/>
                  <a:pt x="104342" y="50800"/>
                </a:cubicBezTo>
                <a:cubicBezTo>
                  <a:pt x="112890" y="53364"/>
                  <a:pt x="120862" y="58379"/>
                  <a:pt x="129742" y="59267"/>
                </a:cubicBezTo>
                <a:cubicBezTo>
                  <a:pt x="143853" y="60678"/>
                  <a:pt x="158018" y="61626"/>
                  <a:pt x="172075" y="63500"/>
                </a:cubicBezTo>
                <a:cubicBezTo>
                  <a:pt x="179207" y="64451"/>
                  <a:pt x="186261" y="65988"/>
                  <a:pt x="193242" y="67733"/>
                </a:cubicBezTo>
                <a:cubicBezTo>
                  <a:pt x="201906" y="69899"/>
                  <a:pt x="214071" y="75980"/>
                  <a:pt x="222875" y="76200"/>
                </a:cubicBezTo>
                <a:cubicBezTo>
                  <a:pt x="330095" y="78880"/>
                  <a:pt x="437364" y="79022"/>
                  <a:pt x="544608" y="80433"/>
                </a:cubicBezTo>
                <a:lnTo>
                  <a:pt x="874808" y="76200"/>
                </a:lnTo>
                <a:cubicBezTo>
                  <a:pt x="944055" y="74906"/>
                  <a:pt x="1016933" y="71045"/>
                  <a:pt x="1086475" y="67733"/>
                </a:cubicBezTo>
                <a:cubicBezTo>
                  <a:pt x="1100586" y="66322"/>
                  <a:pt x="1114736" y="65259"/>
                  <a:pt x="1128808" y="63500"/>
                </a:cubicBezTo>
                <a:cubicBezTo>
                  <a:pt x="1137325" y="62435"/>
                  <a:pt x="1145763" y="60802"/>
                  <a:pt x="1154208" y="59267"/>
                </a:cubicBezTo>
                <a:cubicBezTo>
                  <a:pt x="1166203" y="57086"/>
                  <a:pt x="1180424" y="54195"/>
                  <a:pt x="1192308" y="50800"/>
                </a:cubicBezTo>
                <a:cubicBezTo>
                  <a:pt x="1196599" y="49574"/>
                  <a:pt x="1200775" y="47978"/>
                  <a:pt x="1205008" y="46567"/>
                </a:cubicBezTo>
                <a:cubicBezTo>
                  <a:pt x="1209241" y="43745"/>
                  <a:pt x="1214110" y="41698"/>
                  <a:pt x="1217708" y="38100"/>
                </a:cubicBezTo>
                <a:cubicBezTo>
                  <a:pt x="1221306" y="34502"/>
                  <a:pt x="1221757" y="27924"/>
                  <a:pt x="1226175" y="25400"/>
                </a:cubicBezTo>
                <a:cubicBezTo>
                  <a:pt x="1232422" y="21830"/>
                  <a:pt x="1240361" y="22912"/>
                  <a:pt x="1247342" y="21167"/>
                </a:cubicBezTo>
                <a:cubicBezTo>
                  <a:pt x="1251671" y="20085"/>
                  <a:pt x="1255713" y="18015"/>
                  <a:pt x="1260042" y="16933"/>
                </a:cubicBezTo>
                <a:cubicBezTo>
                  <a:pt x="1267022" y="15188"/>
                  <a:pt x="1274153" y="14111"/>
                  <a:pt x="1281208" y="12700"/>
                </a:cubicBezTo>
                <a:cubicBezTo>
                  <a:pt x="1291086" y="14111"/>
                  <a:pt x="1308885" y="7149"/>
                  <a:pt x="1310842" y="16933"/>
                </a:cubicBezTo>
                <a:cubicBezTo>
                  <a:pt x="1318872" y="57085"/>
                  <a:pt x="1310430" y="98932"/>
                  <a:pt x="1306608" y="139700"/>
                </a:cubicBezTo>
                <a:cubicBezTo>
                  <a:pt x="1306133" y="144765"/>
                  <a:pt x="1302115" y="149222"/>
                  <a:pt x="1298142" y="152400"/>
                </a:cubicBezTo>
                <a:cubicBezTo>
                  <a:pt x="1294658" y="155188"/>
                  <a:pt x="1289675" y="155222"/>
                  <a:pt x="1285442" y="156633"/>
                </a:cubicBezTo>
                <a:cubicBezTo>
                  <a:pt x="1265548" y="176527"/>
                  <a:pt x="1277721" y="166014"/>
                  <a:pt x="1247342" y="186267"/>
                </a:cubicBezTo>
                <a:cubicBezTo>
                  <a:pt x="1243109" y="189089"/>
                  <a:pt x="1239469" y="193124"/>
                  <a:pt x="1234642" y="194733"/>
                </a:cubicBezTo>
                <a:cubicBezTo>
                  <a:pt x="1230409" y="196144"/>
                  <a:pt x="1225933" y="196971"/>
                  <a:pt x="1221942" y="198967"/>
                </a:cubicBezTo>
                <a:cubicBezTo>
                  <a:pt x="1217391" y="201242"/>
                  <a:pt x="1213891" y="205367"/>
                  <a:pt x="1209242" y="207433"/>
                </a:cubicBezTo>
                <a:cubicBezTo>
                  <a:pt x="1201086" y="211058"/>
                  <a:pt x="1192309" y="213078"/>
                  <a:pt x="1183842" y="215900"/>
                </a:cubicBezTo>
                <a:cubicBezTo>
                  <a:pt x="1153409" y="226044"/>
                  <a:pt x="1191396" y="213742"/>
                  <a:pt x="1154208" y="224367"/>
                </a:cubicBezTo>
                <a:cubicBezTo>
                  <a:pt x="1140118" y="228393"/>
                  <a:pt x="1140453" y="230187"/>
                  <a:pt x="1124575" y="232833"/>
                </a:cubicBezTo>
                <a:cubicBezTo>
                  <a:pt x="1113353" y="234703"/>
                  <a:pt x="1101985" y="235563"/>
                  <a:pt x="1090708" y="237067"/>
                </a:cubicBezTo>
                <a:cubicBezTo>
                  <a:pt x="1080818" y="238386"/>
                  <a:pt x="1070917" y="239660"/>
                  <a:pt x="1061075" y="241300"/>
                </a:cubicBezTo>
                <a:cubicBezTo>
                  <a:pt x="1053978" y="242483"/>
                  <a:pt x="1046889" y="243788"/>
                  <a:pt x="1039908" y="245533"/>
                </a:cubicBezTo>
                <a:cubicBezTo>
                  <a:pt x="1015481" y="251640"/>
                  <a:pt x="1039487" y="249541"/>
                  <a:pt x="1006042" y="254000"/>
                </a:cubicBezTo>
                <a:cubicBezTo>
                  <a:pt x="991985" y="255874"/>
                  <a:pt x="977780" y="256474"/>
                  <a:pt x="963708" y="258233"/>
                </a:cubicBezTo>
                <a:cubicBezTo>
                  <a:pt x="948929" y="260080"/>
                  <a:pt x="935546" y="262651"/>
                  <a:pt x="921375" y="266700"/>
                </a:cubicBezTo>
                <a:cubicBezTo>
                  <a:pt x="917084" y="267926"/>
                  <a:pt x="912980" y="269759"/>
                  <a:pt x="908675" y="270933"/>
                </a:cubicBezTo>
                <a:cubicBezTo>
                  <a:pt x="897449" y="273995"/>
                  <a:pt x="886219" y="277118"/>
                  <a:pt x="874808" y="279400"/>
                </a:cubicBezTo>
                <a:cubicBezTo>
                  <a:pt x="867753" y="280811"/>
                  <a:pt x="860584" y="281740"/>
                  <a:pt x="853642" y="283633"/>
                </a:cubicBezTo>
                <a:cubicBezTo>
                  <a:pt x="845032" y="285981"/>
                  <a:pt x="836709" y="289278"/>
                  <a:pt x="828242" y="292100"/>
                </a:cubicBezTo>
                <a:cubicBezTo>
                  <a:pt x="824009" y="293511"/>
                  <a:pt x="819959" y="295702"/>
                  <a:pt x="815542" y="296333"/>
                </a:cubicBezTo>
                <a:lnTo>
                  <a:pt x="785908" y="300567"/>
                </a:lnTo>
                <a:cubicBezTo>
                  <a:pt x="781675" y="301978"/>
                  <a:pt x="777199" y="302804"/>
                  <a:pt x="773208" y="304800"/>
                </a:cubicBezTo>
                <a:cubicBezTo>
                  <a:pt x="768657" y="307075"/>
                  <a:pt x="765157" y="311201"/>
                  <a:pt x="760508" y="313267"/>
                </a:cubicBezTo>
                <a:cubicBezTo>
                  <a:pt x="752353" y="316892"/>
                  <a:pt x="735108" y="321733"/>
                  <a:pt x="735108" y="321733"/>
                </a:cubicBezTo>
                <a:cubicBezTo>
                  <a:pt x="711823" y="337257"/>
                  <a:pt x="731581" y="321732"/>
                  <a:pt x="713942" y="342900"/>
                </a:cubicBezTo>
                <a:cubicBezTo>
                  <a:pt x="703757" y="355122"/>
                  <a:pt x="701028" y="355742"/>
                  <a:pt x="688542" y="364067"/>
                </a:cubicBezTo>
                <a:cubicBezTo>
                  <a:pt x="685720" y="369711"/>
                  <a:pt x="685124" y="377214"/>
                  <a:pt x="680075" y="381000"/>
                </a:cubicBezTo>
                <a:cubicBezTo>
                  <a:pt x="672935" y="386355"/>
                  <a:pt x="654675" y="389467"/>
                  <a:pt x="654675" y="389467"/>
                </a:cubicBezTo>
                <a:cubicBezTo>
                  <a:pt x="639153" y="388056"/>
                  <a:pt x="622232" y="391824"/>
                  <a:pt x="608108" y="385233"/>
                </a:cubicBezTo>
                <a:cubicBezTo>
                  <a:pt x="598887" y="380930"/>
                  <a:pt x="599642" y="365477"/>
                  <a:pt x="591175" y="359833"/>
                </a:cubicBezTo>
                <a:lnTo>
                  <a:pt x="578475" y="351367"/>
                </a:lnTo>
                <a:cubicBezTo>
                  <a:pt x="564203" y="329960"/>
                  <a:pt x="577755" y="344657"/>
                  <a:pt x="557308" y="334433"/>
                </a:cubicBezTo>
                <a:cubicBezTo>
                  <a:pt x="542685" y="327122"/>
                  <a:pt x="547864" y="324393"/>
                  <a:pt x="531908" y="321733"/>
                </a:cubicBezTo>
                <a:cubicBezTo>
                  <a:pt x="519304" y="319632"/>
                  <a:pt x="506474" y="319189"/>
                  <a:pt x="493808" y="317500"/>
                </a:cubicBezTo>
                <a:cubicBezTo>
                  <a:pt x="487483" y="316657"/>
                  <a:pt x="454886" y="311118"/>
                  <a:pt x="447242" y="309033"/>
                </a:cubicBezTo>
                <a:cubicBezTo>
                  <a:pt x="447195" y="309020"/>
                  <a:pt x="415515" y="298457"/>
                  <a:pt x="409142" y="296333"/>
                </a:cubicBezTo>
                <a:cubicBezTo>
                  <a:pt x="404909" y="294922"/>
                  <a:pt x="400771" y="293182"/>
                  <a:pt x="396442" y="292100"/>
                </a:cubicBezTo>
                <a:lnTo>
                  <a:pt x="362575" y="283633"/>
                </a:lnTo>
                <a:cubicBezTo>
                  <a:pt x="356931" y="282222"/>
                  <a:pt x="351381" y="280357"/>
                  <a:pt x="345642" y="279400"/>
                </a:cubicBezTo>
                <a:cubicBezTo>
                  <a:pt x="328709" y="276578"/>
                  <a:pt x="311496" y="275096"/>
                  <a:pt x="294842" y="270933"/>
                </a:cubicBezTo>
                <a:cubicBezTo>
                  <a:pt x="289197" y="269522"/>
                  <a:pt x="283588" y="267962"/>
                  <a:pt x="277908" y="266700"/>
                </a:cubicBezTo>
                <a:cubicBezTo>
                  <a:pt x="270884" y="265139"/>
                  <a:pt x="263722" y="264212"/>
                  <a:pt x="256742" y="262467"/>
                </a:cubicBezTo>
                <a:cubicBezTo>
                  <a:pt x="252413" y="261385"/>
                  <a:pt x="248333" y="259459"/>
                  <a:pt x="244042" y="258233"/>
                </a:cubicBezTo>
                <a:cubicBezTo>
                  <a:pt x="199230" y="245429"/>
                  <a:pt x="262109" y="265667"/>
                  <a:pt x="201708" y="245533"/>
                </a:cubicBezTo>
                <a:lnTo>
                  <a:pt x="189008" y="241300"/>
                </a:lnTo>
                <a:cubicBezTo>
                  <a:pt x="184775" y="239889"/>
                  <a:pt x="180637" y="238149"/>
                  <a:pt x="176308" y="237067"/>
                </a:cubicBezTo>
                <a:cubicBezTo>
                  <a:pt x="165019" y="234245"/>
                  <a:pt x="153852" y="230882"/>
                  <a:pt x="142442" y="228600"/>
                </a:cubicBezTo>
                <a:cubicBezTo>
                  <a:pt x="135386" y="227189"/>
                  <a:pt x="128256" y="226112"/>
                  <a:pt x="121275" y="224367"/>
                </a:cubicBezTo>
                <a:cubicBezTo>
                  <a:pt x="111678" y="221968"/>
                  <a:pt x="95157" y="214573"/>
                  <a:pt x="87408" y="211667"/>
                </a:cubicBezTo>
                <a:cubicBezTo>
                  <a:pt x="83230" y="210100"/>
                  <a:pt x="78609" y="209600"/>
                  <a:pt x="74708" y="207433"/>
                </a:cubicBezTo>
                <a:cubicBezTo>
                  <a:pt x="31044" y="183175"/>
                  <a:pt x="65343" y="195844"/>
                  <a:pt x="36608" y="186267"/>
                </a:cubicBezTo>
                <a:cubicBezTo>
                  <a:pt x="32375" y="183445"/>
                  <a:pt x="27086" y="181773"/>
                  <a:pt x="23908" y="177800"/>
                </a:cubicBezTo>
                <a:cubicBezTo>
                  <a:pt x="21120" y="174315"/>
                  <a:pt x="21433" y="169201"/>
                  <a:pt x="19675" y="165100"/>
                </a:cubicBezTo>
                <a:cubicBezTo>
                  <a:pt x="17189" y="159300"/>
                  <a:pt x="14030" y="153811"/>
                  <a:pt x="11208" y="148167"/>
                </a:cubicBezTo>
                <a:cubicBezTo>
                  <a:pt x="1057" y="87255"/>
                  <a:pt x="13554" y="167382"/>
                  <a:pt x="2742" y="59267"/>
                </a:cubicBezTo>
                <a:cubicBezTo>
                  <a:pt x="-3429" y="-2445"/>
                  <a:pt x="2742" y="9878"/>
                  <a:pt x="2742" y="0"/>
                </a:cubicBezTo>
                <a:close/>
              </a:path>
            </a:pathLst>
          </a:custGeom>
          <a:solidFill>
            <a:srgbClr val="3366FF"/>
          </a:solidFill>
          <a:ln w="57150" cmpd="sng"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" name="Freeform 230"/>
          <p:cNvSpPr/>
          <p:nvPr/>
        </p:nvSpPr>
        <p:spPr>
          <a:xfrm>
            <a:off x="7297261" y="3039533"/>
            <a:ext cx="1379195" cy="389467"/>
          </a:xfrm>
          <a:custGeom>
            <a:avLst/>
            <a:gdLst>
              <a:gd name="connsiteX0" fmla="*/ 2742 w 1314191"/>
              <a:gd name="connsiteY0" fmla="*/ 0 h 389467"/>
              <a:gd name="connsiteX1" fmla="*/ 2742 w 1314191"/>
              <a:gd name="connsiteY1" fmla="*/ 0 h 389467"/>
              <a:gd name="connsiteX2" fmla="*/ 36608 w 1314191"/>
              <a:gd name="connsiteY2" fmla="*/ 25400 h 389467"/>
              <a:gd name="connsiteX3" fmla="*/ 49308 w 1314191"/>
              <a:gd name="connsiteY3" fmla="*/ 33867 h 389467"/>
              <a:gd name="connsiteX4" fmla="*/ 74708 w 1314191"/>
              <a:gd name="connsiteY4" fmla="*/ 42333 h 389467"/>
              <a:gd name="connsiteX5" fmla="*/ 87408 w 1314191"/>
              <a:gd name="connsiteY5" fmla="*/ 46567 h 389467"/>
              <a:gd name="connsiteX6" fmla="*/ 104342 w 1314191"/>
              <a:gd name="connsiteY6" fmla="*/ 50800 h 389467"/>
              <a:gd name="connsiteX7" fmla="*/ 129742 w 1314191"/>
              <a:gd name="connsiteY7" fmla="*/ 59267 h 389467"/>
              <a:gd name="connsiteX8" fmla="*/ 172075 w 1314191"/>
              <a:gd name="connsiteY8" fmla="*/ 63500 h 389467"/>
              <a:gd name="connsiteX9" fmla="*/ 193242 w 1314191"/>
              <a:gd name="connsiteY9" fmla="*/ 67733 h 389467"/>
              <a:gd name="connsiteX10" fmla="*/ 222875 w 1314191"/>
              <a:gd name="connsiteY10" fmla="*/ 76200 h 389467"/>
              <a:gd name="connsiteX11" fmla="*/ 544608 w 1314191"/>
              <a:gd name="connsiteY11" fmla="*/ 80433 h 389467"/>
              <a:gd name="connsiteX12" fmla="*/ 874808 w 1314191"/>
              <a:gd name="connsiteY12" fmla="*/ 76200 h 389467"/>
              <a:gd name="connsiteX13" fmla="*/ 1086475 w 1314191"/>
              <a:gd name="connsiteY13" fmla="*/ 67733 h 389467"/>
              <a:gd name="connsiteX14" fmla="*/ 1128808 w 1314191"/>
              <a:gd name="connsiteY14" fmla="*/ 63500 h 389467"/>
              <a:gd name="connsiteX15" fmla="*/ 1154208 w 1314191"/>
              <a:gd name="connsiteY15" fmla="*/ 59267 h 389467"/>
              <a:gd name="connsiteX16" fmla="*/ 1192308 w 1314191"/>
              <a:gd name="connsiteY16" fmla="*/ 50800 h 389467"/>
              <a:gd name="connsiteX17" fmla="*/ 1205008 w 1314191"/>
              <a:gd name="connsiteY17" fmla="*/ 46567 h 389467"/>
              <a:gd name="connsiteX18" fmla="*/ 1217708 w 1314191"/>
              <a:gd name="connsiteY18" fmla="*/ 38100 h 389467"/>
              <a:gd name="connsiteX19" fmla="*/ 1226175 w 1314191"/>
              <a:gd name="connsiteY19" fmla="*/ 25400 h 389467"/>
              <a:gd name="connsiteX20" fmla="*/ 1247342 w 1314191"/>
              <a:gd name="connsiteY20" fmla="*/ 21167 h 389467"/>
              <a:gd name="connsiteX21" fmla="*/ 1260042 w 1314191"/>
              <a:gd name="connsiteY21" fmla="*/ 16933 h 389467"/>
              <a:gd name="connsiteX22" fmla="*/ 1281208 w 1314191"/>
              <a:gd name="connsiteY22" fmla="*/ 12700 h 389467"/>
              <a:gd name="connsiteX23" fmla="*/ 1310842 w 1314191"/>
              <a:gd name="connsiteY23" fmla="*/ 16933 h 389467"/>
              <a:gd name="connsiteX24" fmla="*/ 1306608 w 1314191"/>
              <a:gd name="connsiteY24" fmla="*/ 139700 h 389467"/>
              <a:gd name="connsiteX25" fmla="*/ 1298142 w 1314191"/>
              <a:gd name="connsiteY25" fmla="*/ 152400 h 389467"/>
              <a:gd name="connsiteX26" fmla="*/ 1285442 w 1314191"/>
              <a:gd name="connsiteY26" fmla="*/ 156633 h 389467"/>
              <a:gd name="connsiteX27" fmla="*/ 1247342 w 1314191"/>
              <a:gd name="connsiteY27" fmla="*/ 186267 h 389467"/>
              <a:gd name="connsiteX28" fmla="*/ 1234642 w 1314191"/>
              <a:gd name="connsiteY28" fmla="*/ 194733 h 389467"/>
              <a:gd name="connsiteX29" fmla="*/ 1221942 w 1314191"/>
              <a:gd name="connsiteY29" fmla="*/ 198967 h 389467"/>
              <a:gd name="connsiteX30" fmla="*/ 1209242 w 1314191"/>
              <a:gd name="connsiteY30" fmla="*/ 207433 h 389467"/>
              <a:gd name="connsiteX31" fmla="*/ 1183842 w 1314191"/>
              <a:gd name="connsiteY31" fmla="*/ 215900 h 389467"/>
              <a:gd name="connsiteX32" fmla="*/ 1154208 w 1314191"/>
              <a:gd name="connsiteY32" fmla="*/ 224367 h 389467"/>
              <a:gd name="connsiteX33" fmla="*/ 1124575 w 1314191"/>
              <a:gd name="connsiteY33" fmla="*/ 232833 h 389467"/>
              <a:gd name="connsiteX34" fmla="*/ 1090708 w 1314191"/>
              <a:gd name="connsiteY34" fmla="*/ 237067 h 389467"/>
              <a:gd name="connsiteX35" fmla="*/ 1061075 w 1314191"/>
              <a:gd name="connsiteY35" fmla="*/ 241300 h 389467"/>
              <a:gd name="connsiteX36" fmla="*/ 1039908 w 1314191"/>
              <a:gd name="connsiteY36" fmla="*/ 245533 h 389467"/>
              <a:gd name="connsiteX37" fmla="*/ 1006042 w 1314191"/>
              <a:gd name="connsiteY37" fmla="*/ 254000 h 389467"/>
              <a:gd name="connsiteX38" fmla="*/ 963708 w 1314191"/>
              <a:gd name="connsiteY38" fmla="*/ 258233 h 389467"/>
              <a:gd name="connsiteX39" fmla="*/ 921375 w 1314191"/>
              <a:gd name="connsiteY39" fmla="*/ 266700 h 389467"/>
              <a:gd name="connsiteX40" fmla="*/ 908675 w 1314191"/>
              <a:gd name="connsiteY40" fmla="*/ 270933 h 389467"/>
              <a:gd name="connsiteX41" fmla="*/ 874808 w 1314191"/>
              <a:gd name="connsiteY41" fmla="*/ 279400 h 389467"/>
              <a:gd name="connsiteX42" fmla="*/ 853642 w 1314191"/>
              <a:gd name="connsiteY42" fmla="*/ 283633 h 389467"/>
              <a:gd name="connsiteX43" fmla="*/ 828242 w 1314191"/>
              <a:gd name="connsiteY43" fmla="*/ 292100 h 389467"/>
              <a:gd name="connsiteX44" fmla="*/ 815542 w 1314191"/>
              <a:gd name="connsiteY44" fmla="*/ 296333 h 389467"/>
              <a:gd name="connsiteX45" fmla="*/ 785908 w 1314191"/>
              <a:gd name="connsiteY45" fmla="*/ 300567 h 389467"/>
              <a:gd name="connsiteX46" fmla="*/ 773208 w 1314191"/>
              <a:gd name="connsiteY46" fmla="*/ 304800 h 389467"/>
              <a:gd name="connsiteX47" fmla="*/ 760508 w 1314191"/>
              <a:gd name="connsiteY47" fmla="*/ 313267 h 389467"/>
              <a:gd name="connsiteX48" fmla="*/ 735108 w 1314191"/>
              <a:gd name="connsiteY48" fmla="*/ 321733 h 389467"/>
              <a:gd name="connsiteX49" fmla="*/ 713942 w 1314191"/>
              <a:gd name="connsiteY49" fmla="*/ 342900 h 389467"/>
              <a:gd name="connsiteX50" fmla="*/ 688542 w 1314191"/>
              <a:gd name="connsiteY50" fmla="*/ 364067 h 389467"/>
              <a:gd name="connsiteX51" fmla="*/ 680075 w 1314191"/>
              <a:gd name="connsiteY51" fmla="*/ 381000 h 389467"/>
              <a:gd name="connsiteX52" fmla="*/ 654675 w 1314191"/>
              <a:gd name="connsiteY52" fmla="*/ 389467 h 389467"/>
              <a:gd name="connsiteX53" fmla="*/ 608108 w 1314191"/>
              <a:gd name="connsiteY53" fmla="*/ 385233 h 389467"/>
              <a:gd name="connsiteX54" fmla="*/ 591175 w 1314191"/>
              <a:gd name="connsiteY54" fmla="*/ 359833 h 389467"/>
              <a:gd name="connsiteX55" fmla="*/ 578475 w 1314191"/>
              <a:gd name="connsiteY55" fmla="*/ 351367 h 389467"/>
              <a:gd name="connsiteX56" fmla="*/ 557308 w 1314191"/>
              <a:gd name="connsiteY56" fmla="*/ 334433 h 389467"/>
              <a:gd name="connsiteX57" fmla="*/ 531908 w 1314191"/>
              <a:gd name="connsiteY57" fmla="*/ 321733 h 389467"/>
              <a:gd name="connsiteX58" fmla="*/ 493808 w 1314191"/>
              <a:gd name="connsiteY58" fmla="*/ 317500 h 389467"/>
              <a:gd name="connsiteX59" fmla="*/ 447242 w 1314191"/>
              <a:gd name="connsiteY59" fmla="*/ 309033 h 389467"/>
              <a:gd name="connsiteX60" fmla="*/ 409142 w 1314191"/>
              <a:gd name="connsiteY60" fmla="*/ 296333 h 389467"/>
              <a:gd name="connsiteX61" fmla="*/ 396442 w 1314191"/>
              <a:gd name="connsiteY61" fmla="*/ 292100 h 389467"/>
              <a:gd name="connsiteX62" fmla="*/ 362575 w 1314191"/>
              <a:gd name="connsiteY62" fmla="*/ 283633 h 389467"/>
              <a:gd name="connsiteX63" fmla="*/ 345642 w 1314191"/>
              <a:gd name="connsiteY63" fmla="*/ 279400 h 389467"/>
              <a:gd name="connsiteX64" fmla="*/ 294842 w 1314191"/>
              <a:gd name="connsiteY64" fmla="*/ 270933 h 389467"/>
              <a:gd name="connsiteX65" fmla="*/ 277908 w 1314191"/>
              <a:gd name="connsiteY65" fmla="*/ 266700 h 389467"/>
              <a:gd name="connsiteX66" fmla="*/ 256742 w 1314191"/>
              <a:gd name="connsiteY66" fmla="*/ 262467 h 389467"/>
              <a:gd name="connsiteX67" fmla="*/ 244042 w 1314191"/>
              <a:gd name="connsiteY67" fmla="*/ 258233 h 389467"/>
              <a:gd name="connsiteX68" fmla="*/ 201708 w 1314191"/>
              <a:gd name="connsiteY68" fmla="*/ 245533 h 389467"/>
              <a:gd name="connsiteX69" fmla="*/ 189008 w 1314191"/>
              <a:gd name="connsiteY69" fmla="*/ 241300 h 389467"/>
              <a:gd name="connsiteX70" fmla="*/ 176308 w 1314191"/>
              <a:gd name="connsiteY70" fmla="*/ 237067 h 389467"/>
              <a:gd name="connsiteX71" fmla="*/ 142442 w 1314191"/>
              <a:gd name="connsiteY71" fmla="*/ 228600 h 389467"/>
              <a:gd name="connsiteX72" fmla="*/ 121275 w 1314191"/>
              <a:gd name="connsiteY72" fmla="*/ 224367 h 389467"/>
              <a:gd name="connsiteX73" fmla="*/ 87408 w 1314191"/>
              <a:gd name="connsiteY73" fmla="*/ 211667 h 389467"/>
              <a:gd name="connsiteX74" fmla="*/ 74708 w 1314191"/>
              <a:gd name="connsiteY74" fmla="*/ 207433 h 389467"/>
              <a:gd name="connsiteX75" fmla="*/ 36608 w 1314191"/>
              <a:gd name="connsiteY75" fmla="*/ 186267 h 389467"/>
              <a:gd name="connsiteX76" fmla="*/ 23908 w 1314191"/>
              <a:gd name="connsiteY76" fmla="*/ 177800 h 389467"/>
              <a:gd name="connsiteX77" fmla="*/ 19675 w 1314191"/>
              <a:gd name="connsiteY77" fmla="*/ 165100 h 389467"/>
              <a:gd name="connsiteX78" fmla="*/ 11208 w 1314191"/>
              <a:gd name="connsiteY78" fmla="*/ 148167 h 389467"/>
              <a:gd name="connsiteX79" fmla="*/ 2742 w 1314191"/>
              <a:gd name="connsiteY79" fmla="*/ 59267 h 389467"/>
              <a:gd name="connsiteX80" fmla="*/ 2742 w 1314191"/>
              <a:gd name="connsiteY80" fmla="*/ 0 h 389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1314191" h="389467">
                <a:moveTo>
                  <a:pt x="2742" y="0"/>
                </a:moveTo>
                <a:lnTo>
                  <a:pt x="2742" y="0"/>
                </a:lnTo>
                <a:cubicBezTo>
                  <a:pt x="14031" y="8467"/>
                  <a:pt x="25196" y="17100"/>
                  <a:pt x="36608" y="25400"/>
                </a:cubicBezTo>
                <a:cubicBezTo>
                  <a:pt x="40723" y="28393"/>
                  <a:pt x="44659" y="31801"/>
                  <a:pt x="49308" y="33867"/>
                </a:cubicBezTo>
                <a:cubicBezTo>
                  <a:pt x="57463" y="37492"/>
                  <a:pt x="66241" y="39511"/>
                  <a:pt x="74708" y="42333"/>
                </a:cubicBezTo>
                <a:cubicBezTo>
                  <a:pt x="78941" y="43744"/>
                  <a:pt x="83079" y="45485"/>
                  <a:pt x="87408" y="46567"/>
                </a:cubicBezTo>
                <a:cubicBezTo>
                  <a:pt x="93053" y="47978"/>
                  <a:pt x="98769" y="49128"/>
                  <a:pt x="104342" y="50800"/>
                </a:cubicBezTo>
                <a:cubicBezTo>
                  <a:pt x="112890" y="53364"/>
                  <a:pt x="120862" y="58379"/>
                  <a:pt x="129742" y="59267"/>
                </a:cubicBezTo>
                <a:cubicBezTo>
                  <a:pt x="143853" y="60678"/>
                  <a:pt x="158018" y="61626"/>
                  <a:pt x="172075" y="63500"/>
                </a:cubicBezTo>
                <a:cubicBezTo>
                  <a:pt x="179207" y="64451"/>
                  <a:pt x="186261" y="65988"/>
                  <a:pt x="193242" y="67733"/>
                </a:cubicBezTo>
                <a:cubicBezTo>
                  <a:pt x="201906" y="69899"/>
                  <a:pt x="214071" y="75980"/>
                  <a:pt x="222875" y="76200"/>
                </a:cubicBezTo>
                <a:cubicBezTo>
                  <a:pt x="330095" y="78880"/>
                  <a:pt x="437364" y="79022"/>
                  <a:pt x="544608" y="80433"/>
                </a:cubicBezTo>
                <a:lnTo>
                  <a:pt x="874808" y="76200"/>
                </a:lnTo>
                <a:cubicBezTo>
                  <a:pt x="944055" y="74906"/>
                  <a:pt x="1016933" y="71045"/>
                  <a:pt x="1086475" y="67733"/>
                </a:cubicBezTo>
                <a:cubicBezTo>
                  <a:pt x="1100586" y="66322"/>
                  <a:pt x="1114736" y="65259"/>
                  <a:pt x="1128808" y="63500"/>
                </a:cubicBezTo>
                <a:cubicBezTo>
                  <a:pt x="1137325" y="62435"/>
                  <a:pt x="1145763" y="60802"/>
                  <a:pt x="1154208" y="59267"/>
                </a:cubicBezTo>
                <a:cubicBezTo>
                  <a:pt x="1166203" y="57086"/>
                  <a:pt x="1180424" y="54195"/>
                  <a:pt x="1192308" y="50800"/>
                </a:cubicBezTo>
                <a:cubicBezTo>
                  <a:pt x="1196599" y="49574"/>
                  <a:pt x="1200775" y="47978"/>
                  <a:pt x="1205008" y="46567"/>
                </a:cubicBezTo>
                <a:cubicBezTo>
                  <a:pt x="1209241" y="43745"/>
                  <a:pt x="1214110" y="41698"/>
                  <a:pt x="1217708" y="38100"/>
                </a:cubicBezTo>
                <a:cubicBezTo>
                  <a:pt x="1221306" y="34502"/>
                  <a:pt x="1221757" y="27924"/>
                  <a:pt x="1226175" y="25400"/>
                </a:cubicBezTo>
                <a:cubicBezTo>
                  <a:pt x="1232422" y="21830"/>
                  <a:pt x="1240361" y="22912"/>
                  <a:pt x="1247342" y="21167"/>
                </a:cubicBezTo>
                <a:cubicBezTo>
                  <a:pt x="1251671" y="20085"/>
                  <a:pt x="1255713" y="18015"/>
                  <a:pt x="1260042" y="16933"/>
                </a:cubicBezTo>
                <a:cubicBezTo>
                  <a:pt x="1267022" y="15188"/>
                  <a:pt x="1274153" y="14111"/>
                  <a:pt x="1281208" y="12700"/>
                </a:cubicBezTo>
                <a:cubicBezTo>
                  <a:pt x="1291086" y="14111"/>
                  <a:pt x="1308885" y="7149"/>
                  <a:pt x="1310842" y="16933"/>
                </a:cubicBezTo>
                <a:cubicBezTo>
                  <a:pt x="1318872" y="57085"/>
                  <a:pt x="1310430" y="98932"/>
                  <a:pt x="1306608" y="139700"/>
                </a:cubicBezTo>
                <a:cubicBezTo>
                  <a:pt x="1306133" y="144765"/>
                  <a:pt x="1302115" y="149222"/>
                  <a:pt x="1298142" y="152400"/>
                </a:cubicBezTo>
                <a:cubicBezTo>
                  <a:pt x="1294658" y="155188"/>
                  <a:pt x="1289675" y="155222"/>
                  <a:pt x="1285442" y="156633"/>
                </a:cubicBezTo>
                <a:cubicBezTo>
                  <a:pt x="1265548" y="176527"/>
                  <a:pt x="1277721" y="166014"/>
                  <a:pt x="1247342" y="186267"/>
                </a:cubicBezTo>
                <a:cubicBezTo>
                  <a:pt x="1243109" y="189089"/>
                  <a:pt x="1239469" y="193124"/>
                  <a:pt x="1234642" y="194733"/>
                </a:cubicBezTo>
                <a:cubicBezTo>
                  <a:pt x="1230409" y="196144"/>
                  <a:pt x="1225933" y="196971"/>
                  <a:pt x="1221942" y="198967"/>
                </a:cubicBezTo>
                <a:cubicBezTo>
                  <a:pt x="1217391" y="201242"/>
                  <a:pt x="1213891" y="205367"/>
                  <a:pt x="1209242" y="207433"/>
                </a:cubicBezTo>
                <a:cubicBezTo>
                  <a:pt x="1201086" y="211058"/>
                  <a:pt x="1192309" y="213078"/>
                  <a:pt x="1183842" y="215900"/>
                </a:cubicBezTo>
                <a:cubicBezTo>
                  <a:pt x="1153409" y="226044"/>
                  <a:pt x="1191396" y="213742"/>
                  <a:pt x="1154208" y="224367"/>
                </a:cubicBezTo>
                <a:cubicBezTo>
                  <a:pt x="1140118" y="228393"/>
                  <a:pt x="1140453" y="230187"/>
                  <a:pt x="1124575" y="232833"/>
                </a:cubicBezTo>
                <a:cubicBezTo>
                  <a:pt x="1113353" y="234703"/>
                  <a:pt x="1101985" y="235563"/>
                  <a:pt x="1090708" y="237067"/>
                </a:cubicBezTo>
                <a:cubicBezTo>
                  <a:pt x="1080818" y="238386"/>
                  <a:pt x="1070917" y="239660"/>
                  <a:pt x="1061075" y="241300"/>
                </a:cubicBezTo>
                <a:cubicBezTo>
                  <a:pt x="1053978" y="242483"/>
                  <a:pt x="1046889" y="243788"/>
                  <a:pt x="1039908" y="245533"/>
                </a:cubicBezTo>
                <a:cubicBezTo>
                  <a:pt x="1015481" y="251640"/>
                  <a:pt x="1039487" y="249541"/>
                  <a:pt x="1006042" y="254000"/>
                </a:cubicBezTo>
                <a:cubicBezTo>
                  <a:pt x="991985" y="255874"/>
                  <a:pt x="977780" y="256474"/>
                  <a:pt x="963708" y="258233"/>
                </a:cubicBezTo>
                <a:cubicBezTo>
                  <a:pt x="948929" y="260080"/>
                  <a:pt x="935546" y="262651"/>
                  <a:pt x="921375" y="266700"/>
                </a:cubicBezTo>
                <a:cubicBezTo>
                  <a:pt x="917084" y="267926"/>
                  <a:pt x="912980" y="269759"/>
                  <a:pt x="908675" y="270933"/>
                </a:cubicBezTo>
                <a:cubicBezTo>
                  <a:pt x="897449" y="273995"/>
                  <a:pt x="886219" y="277118"/>
                  <a:pt x="874808" y="279400"/>
                </a:cubicBezTo>
                <a:cubicBezTo>
                  <a:pt x="867753" y="280811"/>
                  <a:pt x="860584" y="281740"/>
                  <a:pt x="853642" y="283633"/>
                </a:cubicBezTo>
                <a:cubicBezTo>
                  <a:pt x="845032" y="285981"/>
                  <a:pt x="836709" y="289278"/>
                  <a:pt x="828242" y="292100"/>
                </a:cubicBezTo>
                <a:cubicBezTo>
                  <a:pt x="824009" y="293511"/>
                  <a:pt x="819959" y="295702"/>
                  <a:pt x="815542" y="296333"/>
                </a:cubicBezTo>
                <a:lnTo>
                  <a:pt x="785908" y="300567"/>
                </a:lnTo>
                <a:cubicBezTo>
                  <a:pt x="781675" y="301978"/>
                  <a:pt x="777199" y="302804"/>
                  <a:pt x="773208" y="304800"/>
                </a:cubicBezTo>
                <a:cubicBezTo>
                  <a:pt x="768657" y="307075"/>
                  <a:pt x="765157" y="311201"/>
                  <a:pt x="760508" y="313267"/>
                </a:cubicBezTo>
                <a:cubicBezTo>
                  <a:pt x="752353" y="316892"/>
                  <a:pt x="735108" y="321733"/>
                  <a:pt x="735108" y="321733"/>
                </a:cubicBezTo>
                <a:cubicBezTo>
                  <a:pt x="711823" y="337257"/>
                  <a:pt x="731581" y="321732"/>
                  <a:pt x="713942" y="342900"/>
                </a:cubicBezTo>
                <a:cubicBezTo>
                  <a:pt x="703757" y="355122"/>
                  <a:pt x="701028" y="355742"/>
                  <a:pt x="688542" y="364067"/>
                </a:cubicBezTo>
                <a:cubicBezTo>
                  <a:pt x="685720" y="369711"/>
                  <a:pt x="685124" y="377214"/>
                  <a:pt x="680075" y="381000"/>
                </a:cubicBezTo>
                <a:cubicBezTo>
                  <a:pt x="672935" y="386355"/>
                  <a:pt x="654675" y="389467"/>
                  <a:pt x="654675" y="389467"/>
                </a:cubicBezTo>
                <a:cubicBezTo>
                  <a:pt x="639153" y="388056"/>
                  <a:pt x="622232" y="391824"/>
                  <a:pt x="608108" y="385233"/>
                </a:cubicBezTo>
                <a:cubicBezTo>
                  <a:pt x="598887" y="380930"/>
                  <a:pt x="599642" y="365477"/>
                  <a:pt x="591175" y="359833"/>
                </a:cubicBezTo>
                <a:lnTo>
                  <a:pt x="578475" y="351367"/>
                </a:lnTo>
                <a:cubicBezTo>
                  <a:pt x="564203" y="329960"/>
                  <a:pt x="577755" y="344657"/>
                  <a:pt x="557308" y="334433"/>
                </a:cubicBezTo>
                <a:cubicBezTo>
                  <a:pt x="542685" y="327122"/>
                  <a:pt x="547864" y="324393"/>
                  <a:pt x="531908" y="321733"/>
                </a:cubicBezTo>
                <a:cubicBezTo>
                  <a:pt x="519304" y="319632"/>
                  <a:pt x="506474" y="319189"/>
                  <a:pt x="493808" y="317500"/>
                </a:cubicBezTo>
                <a:cubicBezTo>
                  <a:pt x="487483" y="316657"/>
                  <a:pt x="454886" y="311118"/>
                  <a:pt x="447242" y="309033"/>
                </a:cubicBezTo>
                <a:cubicBezTo>
                  <a:pt x="447195" y="309020"/>
                  <a:pt x="415515" y="298457"/>
                  <a:pt x="409142" y="296333"/>
                </a:cubicBezTo>
                <a:cubicBezTo>
                  <a:pt x="404909" y="294922"/>
                  <a:pt x="400771" y="293182"/>
                  <a:pt x="396442" y="292100"/>
                </a:cubicBezTo>
                <a:lnTo>
                  <a:pt x="362575" y="283633"/>
                </a:lnTo>
                <a:cubicBezTo>
                  <a:pt x="356931" y="282222"/>
                  <a:pt x="351381" y="280357"/>
                  <a:pt x="345642" y="279400"/>
                </a:cubicBezTo>
                <a:cubicBezTo>
                  <a:pt x="328709" y="276578"/>
                  <a:pt x="311496" y="275096"/>
                  <a:pt x="294842" y="270933"/>
                </a:cubicBezTo>
                <a:cubicBezTo>
                  <a:pt x="289197" y="269522"/>
                  <a:pt x="283588" y="267962"/>
                  <a:pt x="277908" y="266700"/>
                </a:cubicBezTo>
                <a:cubicBezTo>
                  <a:pt x="270884" y="265139"/>
                  <a:pt x="263722" y="264212"/>
                  <a:pt x="256742" y="262467"/>
                </a:cubicBezTo>
                <a:cubicBezTo>
                  <a:pt x="252413" y="261385"/>
                  <a:pt x="248333" y="259459"/>
                  <a:pt x="244042" y="258233"/>
                </a:cubicBezTo>
                <a:cubicBezTo>
                  <a:pt x="199230" y="245429"/>
                  <a:pt x="262109" y="265667"/>
                  <a:pt x="201708" y="245533"/>
                </a:cubicBezTo>
                <a:lnTo>
                  <a:pt x="189008" y="241300"/>
                </a:lnTo>
                <a:cubicBezTo>
                  <a:pt x="184775" y="239889"/>
                  <a:pt x="180637" y="238149"/>
                  <a:pt x="176308" y="237067"/>
                </a:cubicBezTo>
                <a:cubicBezTo>
                  <a:pt x="165019" y="234245"/>
                  <a:pt x="153852" y="230882"/>
                  <a:pt x="142442" y="228600"/>
                </a:cubicBezTo>
                <a:cubicBezTo>
                  <a:pt x="135386" y="227189"/>
                  <a:pt x="128256" y="226112"/>
                  <a:pt x="121275" y="224367"/>
                </a:cubicBezTo>
                <a:cubicBezTo>
                  <a:pt x="111678" y="221968"/>
                  <a:pt x="95157" y="214573"/>
                  <a:pt x="87408" y="211667"/>
                </a:cubicBezTo>
                <a:cubicBezTo>
                  <a:pt x="83230" y="210100"/>
                  <a:pt x="78609" y="209600"/>
                  <a:pt x="74708" y="207433"/>
                </a:cubicBezTo>
                <a:cubicBezTo>
                  <a:pt x="31044" y="183175"/>
                  <a:pt x="65343" y="195844"/>
                  <a:pt x="36608" y="186267"/>
                </a:cubicBezTo>
                <a:cubicBezTo>
                  <a:pt x="32375" y="183445"/>
                  <a:pt x="27086" y="181773"/>
                  <a:pt x="23908" y="177800"/>
                </a:cubicBezTo>
                <a:cubicBezTo>
                  <a:pt x="21120" y="174315"/>
                  <a:pt x="21433" y="169201"/>
                  <a:pt x="19675" y="165100"/>
                </a:cubicBezTo>
                <a:cubicBezTo>
                  <a:pt x="17189" y="159300"/>
                  <a:pt x="14030" y="153811"/>
                  <a:pt x="11208" y="148167"/>
                </a:cubicBezTo>
                <a:cubicBezTo>
                  <a:pt x="1057" y="87255"/>
                  <a:pt x="13554" y="167382"/>
                  <a:pt x="2742" y="59267"/>
                </a:cubicBezTo>
                <a:cubicBezTo>
                  <a:pt x="-3429" y="-2445"/>
                  <a:pt x="2742" y="9878"/>
                  <a:pt x="2742" y="0"/>
                </a:cubicBezTo>
                <a:close/>
              </a:path>
            </a:pathLst>
          </a:custGeom>
          <a:solidFill>
            <a:srgbClr val="3366FF"/>
          </a:solidFill>
          <a:ln w="57150" cmpd="sng"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2" name="TextBox 231"/>
          <p:cNvSpPr txBox="1"/>
          <p:nvPr/>
        </p:nvSpPr>
        <p:spPr>
          <a:xfrm>
            <a:off x="5786710" y="3049215"/>
            <a:ext cx="603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HLA</a:t>
            </a:r>
          </a:p>
        </p:txBody>
      </p:sp>
      <p:sp>
        <p:nvSpPr>
          <p:cNvPr id="233" name="TextBox 232"/>
          <p:cNvSpPr txBox="1"/>
          <p:nvPr/>
        </p:nvSpPr>
        <p:spPr>
          <a:xfrm>
            <a:off x="7701836" y="3039533"/>
            <a:ext cx="603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HLA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6969" y="129406"/>
            <a:ext cx="36329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Marker of immune response (</a:t>
            </a:r>
            <a:r>
              <a:rPr lang="en-US" b="1" dirty="0" err="1"/>
              <a:t>IFN</a:t>
            </a:r>
            <a:r>
              <a:rPr lang="en-US" b="1" dirty="0" err="1">
                <a:latin typeface="Symbol" charset="2"/>
                <a:cs typeface="Symbol" charset="2"/>
              </a:rPr>
              <a:t>g</a:t>
            </a:r>
            <a:r>
              <a:rPr lang="en-US" b="1" dirty="0"/>
              <a:t>)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1907704" y="908720"/>
            <a:ext cx="144016" cy="144016"/>
          </a:xfrm>
          <a:prstGeom prst="line">
            <a:avLst/>
          </a:prstGeom>
          <a:ln w="76200" cmpd="sng">
            <a:solidFill>
              <a:srgbClr val="01ED0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1979712" y="764704"/>
            <a:ext cx="432048" cy="288032"/>
          </a:xfrm>
          <a:prstGeom prst="line">
            <a:avLst/>
          </a:prstGeom>
          <a:ln w="76200" cmpd="sng">
            <a:solidFill>
              <a:srgbClr val="01ED0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4" name="Straight Connector 233"/>
          <p:cNvCxnSpPr/>
          <p:nvPr/>
        </p:nvCxnSpPr>
        <p:spPr>
          <a:xfrm>
            <a:off x="5868144" y="908720"/>
            <a:ext cx="144016" cy="144016"/>
          </a:xfrm>
          <a:prstGeom prst="line">
            <a:avLst/>
          </a:prstGeom>
          <a:ln w="76200" cmpd="sng">
            <a:solidFill>
              <a:srgbClr val="01ED0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5" name="Straight Connector 234"/>
          <p:cNvCxnSpPr/>
          <p:nvPr/>
        </p:nvCxnSpPr>
        <p:spPr>
          <a:xfrm flipV="1">
            <a:off x="5940152" y="764704"/>
            <a:ext cx="432048" cy="288032"/>
          </a:xfrm>
          <a:prstGeom prst="line">
            <a:avLst/>
          </a:prstGeom>
          <a:ln w="76200" cmpd="sng">
            <a:solidFill>
              <a:srgbClr val="01ED0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6" name="Straight Connector 235"/>
          <p:cNvCxnSpPr/>
          <p:nvPr/>
        </p:nvCxnSpPr>
        <p:spPr>
          <a:xfrm>
            <a:off x="7956376" y="908720"/>
            <a:ext cx="144016" cy="144016"/>
          </a:xfrm>
          <a:prstGeom prst="line">
            <a:avLst/>
          </a:prstGeom>
          <a:ln w="76200" cmpd="sng">
            <a:solidFill>
              <a:srgbClr val="01ED0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7" name="Straight Connector 236"/>
          <p:cNvCxnSpPr/>
          <p:nvPr/>
        </p:nvCxnSpPr>
        <p:spPr>
          <a:xfrm flipV="1">
            <a:off x="8028384" y="764704"/>
            <a:ext cx="432048" cy="288032"/>
          </a:xfrm>
          <a:prstGeom prst="line">
            <a:avLst/>
          </a:prstGeom>
          <a:ln w="76200" cmpd="sng">
            <a:solidFill>
              <a:srgbClr val="01ED0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ultiply 24"/>
          <p:cNvSpPr/>
          <p:nvPr/>
        </p:nvSpPr>
        <p:spPr>
          <a:xfrm>
            <a:off x="3707904" y="620688"/>
            <a:ext cx="432048" cy="504056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8" name="TextBox 237"/>
          <p:cNvSpPr txBox="1"/>
          <p:nvPr/>
        </p:nvSpPr>
        <p:spPr>
          <a:xfrm>
            <a:off x="2915816" y="5013176"/>
            <a:ext cx="20162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Invisible to T cells</a:t>
            </a:r>
          </a:p>
        </p:txBody>
      </p:sp>
      <p:sp>
        <p:nvSpPr>
          <p:cNvPr id="239" name="TextBox 238"/>
          <p:cNvSpPr txBox="1"/>
          <p:nvPr/>
        </p:nvSpPr>
        <p:spPr>
          <a:xfrm>
            <a:off x="6516216" y="5013176"/>
            <a:ext cx="24482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Still visible to T cells</a:t>
            </a:r>
          </a:p>
        </p:txBody>
      </p:sp>
    </p:spTree>
    <p:extLst>
      <p:ext uri="{BB962C8B-B14F-4D97-AF65-F5344CB8AC3E}">
        <p14:creationId xmlns:p14="http://schemas.microsoft.com/office/powerpoint/2010/main" val="1529686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8" grpId="0" animBg="1"/>
      <p:bldP spid="134" grpId="0"/>
      <p:bldP spid="137" grpId="0"/>
      <p:bldP spid="138" grpId="0"/>
      <p:bldP spid="193" grpId="0" animBg="1"/>
      <p:bldP spid="194" grpId="0"/>
      <p:bldP spid="195" grpId="0" animBg="1"/>
      <p:bldP spid="196" grpId="0"/>
      <p:bldP spid="197" grpId="0" animBg="1"/>
      <p:bldP spid="198" grpId="0" animBg="1"/>
      <p:bldP spid="230" grpId="0" animBg="1"/>
      <p:bldP spid="231" grpId="0" animBg="1"/>
      <p:bldP spid="232" grpId="0"/>
      <p:bldP spid="233" grpId="0"/>
      <p:bldP spid="23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32769"/>
            <a:ext cx="8928992" cy="875951"/>
          </a:xfrm>
          <a:solidFill>
            <a:srgbClr val="FFFFFF"/>
          </a:solidFill>
          <a:ln>
            <a:solidFill>
              <a:srgbClr val="FFFFFF"/>
            </a:solidFill>
          </a:ln>
        </p:spPr>
        <p:txBody>
          <a:bodyPr>
            <a:noAutofit/>
          </a:bodyPr>
          <a:lstStyle/>
          <a:p>
            <a:r>
              <a:rPr lang="en-US" sz="2400" b="1" dirty="0"/>
              <a:t>Examine different mechanisms of viral adaptation </a:t>
            </a:r>
            <a:br>
              <a:rPr lang="en-US" sz="2400" b="1" dirty="0"/>
            </a:br>
            <a:r>
              <a:rPr lang="en-US" sz="2400" b="1" dirty="0"/>
              <a:t>= ID card for T cells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858" y="908720"/>
            <a:ext cx="7901941" cy="596186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147824" y="6587012"/>
            <a:ext cx="29894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Jiang, Zhang and Ma Nat Biotech 2014</a:t>
            </a:r>
          </a:p>
        </p:txBody>
      </p:sp>
    </p:spTree>
    <p:extLst>
      <p:ext uri="{BB962C8B-B14F-4D97-AF65-F5344CB8AC3E}">
        <p14:creationId xmlns:p14="http://schemas.microsoft.com/office/powerpoint/2010/main" val="130939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0" y="116642"/>
            <a:ext cx="9144000" cy="954107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Single cell resolution shows overlap in HIV-specific T cells that respond to non-adapted and adapted forms</a:t>
            </a:r>
            <a:endParaRPr lang="en-US" sz="1600" b="1" dirty="0"/>
          </a:p>
          <a:p>
            <a:pPr algn="ctr"/>
            <a:r>
              <a:rPr lang="en-US" sz="1600" b="1" dirty="0"/>
              <a:t>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16216" y="1196752"/>
            <a:ext cx="216024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/>
              <a:t>TCR </a:t>
            </a:r>
            <a:r>
              <a:rPr lang="en-US" sz="1500" b="1" dirty="0">
                <a:latin typeface="Symbol" charset="2"/>
                <a:cs typeface="Symbol" charset="2"/>
              </a:rPr>
              <a:t>a</a:t>
            </a:r>
            <a:r>
              <a:rPr lang="en-US" sz="1500" b="1" dirty="0"/>
              <a:t>/</a:t>
            </a:r>
            <a:r>
              <a:rPr lang="en-US" sz="1500" b="1" dirty="0">
                <a:latin typeface="Symbol" charset="2"/>
                <a:cs typeface="Symbol" charset="2"/>
              </a:rPr>
              <a:t>b</a:t>
            </a:r>
            <a:r>
              <a:rPr lang="en-US" sz="1500" b="1" dirty="0"/>
              <a:t> repertoire</a:t>
            </a:r>
            <a:endParaRPr lang="en-US" sz="1500" dirty="0"/>
          </a:p>
        </p:txBody>
      </p:sp>
      <p:cxnSp>
        <p:nvCxnSpPr>
          <p:cNvPr id="50" name="Straight Arrow Connector 49"/>
          <p:cNvCxnSpPr/>
          <p:nvPr/>
        </p:nvCxnSpPr>
        <p:spPr>
          <a:xfrm>
            <a:off x="5148064" y="2564904"/>
            <a:ext cx="504056" cy="0"/>
          </a:xfrm>
          <a:prstGeom prst="straightConnector1">
            <a:avLst/>
          </a:prstGeom>
          <a:ln w="57150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4" name="Picture 53">
            <a:extLst>
              <a:ext uri="{FF2B5EF4-FFF2-40B4-BE49-F238E27FC236}">
                <a16:creationId xmlns:a16="http://schemas.microsoft.com/office/drawing/2014/main" id="{BC28C61B-09FF-489D-8AEE-37A5CDFE3B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6136" y="1628800"/>
            <a:ext cx="1647541" cy="188622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8A90905A-75BE-4E9B-A002-B1DFAAE150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8304" y="1628800"/>
            <a:ext cx="1728192" cy="1873916"/>
          </a:xfrm>
          <a:prstGeom prst="rect">
            <a:avLst/>
          </a:prstGeom>
        </p:spPr>
      </p:pic>
      <p:sp>
        <p:nvSpPr>
          <p:cNvPr id="56" name="TextBox 55"/>
          <p:cNvSpPr txBox="1"/>
          <p:nvPr/>
        </p:nvSpPr>
        <p:spPr>
          <a:xfrm>
            <a:off x="6195634" y="3522494"/>
            <a:ext cx="617877" cy="338554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0000FF"/>
                </a:solidFill>
              </a:rPr>
              <a:t>NAE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8028384" y="3522494"/>
            <a:ext cx="469700" cy="338554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AE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084168" y="3933056"/>
            <a:ext cx="2771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Significant overlap + no difference in TCR diversity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91CA6CE7-A6DF-4C3A-BEDA-18CCDFF2A79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20" r="77427" b="34785"/>
          <a:stretch/>
        </p:blipFill>
        <p:spPr>
          <a:xfrm>
            <a:off x="136973" y="1482915"/>
            <a:ext cx="1512168" cy="266616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-7043" y="2412176"/>
            <a:ext cx="1872208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1600" b="1" dirty="0">
                <a:solidFill>
                  <a:srgbClr val="0000FF"/>
                </a:solidFill>
              </a:rPr>
              <a:t>TPGPG</a:t>
            </a:r>
            <a:r>
              <a:rPr lang="en-AU" sz="2000" b="1" u="sng" dirty="0">
                <a:solidFill>
                  <a:srgbClr val="0000FF"/>
                </a:solidFill>
              </a:rPr>
              <a:t>I</a:t>
            </a:r>
            <a:r>
              <a:rPr lang="en-AU" sz="1600" b="1" dirty="0">
                <a:solidFill>
                  <a:srgbClr val="0000FF"/>
                </a:solidFill>
              </a:rPr>
              <a:t>RYPL</a:t>
            </a:r>
          </a:p>
          <a:p>
            <a:pPr algn="ctr"/>
            <a:r>
              <a:rPr lang="en-AU" sz="1600" b="1" dirty="0">
                <a:solidFill>
                  <a:srgbClr val="FF0000"/>
                </a:solidFill>
              </a:rPr>
              <a:t>TPGPG</a:t>
            </a:r>
            <a:r>
              <a:rPr lang="en-AU" sz="2000" b="1" u="sng" dirty="0">
                <a:solidFill>
                  <a:srgbClr val="FF0000"/>
                </a:solidFill>
              </a:rPr>
              <a:t>V</a:t>
            </a:r>
            <a:r>
              <a:rPr lang="en-AU" sz="1600" b="1" dirty="0">
                <a:solidFill>
                  <a:srgbClr val="FF0000"/>
                </a:solidFill>
              </a:rPr>
              <a:t>RYPL</a:t>
            </a:r>
            <a:endParaRPr lang="en-US" sz="1600" b="1" dirty="0">
              <a:solidFill>
                <a:srgbClr val="0000FF"/>
              </a:solidFill>
            </a:endParaRPr>
          </a:p>
        </p:txBody>
      </p:sp>
      <p:pic>
        <p:nvPicPr>
          <p:cNvPr id="33" name="Picture 32" descr="A screenshot of a cell phone&#10;&#10;Description automatically generated">
            <a:extLst>
              <a:ext uri="{FF2B5EF4-FFF2-40B4-BE49-F238E27FC236}">
                <a16:creationId xmlns:a16="http://schemas.microsoft.com/office/drawing/2014/main" id="{C51BE706-3ABA-4748-B3E3-57929564A4D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41" t="46489" b="41440"/>
          <a:stretch/>
        </p:blipFill>
        <p:spPr>
          <a:xfrm>
            <a:off x="1331640" y="1467024"/>
            <a:ext cx="1180990" cy="809848"/>
          </a:xfrm>
          <a:prstGeom prst="rect">
            <a:avLst/>
          </a:prstGeom>
        </p:spPr>
      </p:pic>
      <p:grpSp>
        <p:nvGrpSpPr>
          <p:cNvPr id="34" name="Group 33"/>
          <p:cNvGrpSpPr/>
          <p:nvPr/>
        </p:nvGrpSpPr>
        <p:grpSpPr>
          <a:xfrm>
            <a:off x="2051720" y="1772816"/>
            <a:ext cx="2946548" cy="1574801"/>
            <a:chOff x="2267744" y="2060848"/>
            <a:chExt cx="2946548" cy="1574801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416" t="12613" r="37667" b="55772"/>
            <a:stretch/>
          </p:blipFill>
          <p:spPr bwMode="auto">
            <a:xfrm>
              <a:off x="2915816" y="2060848"/>
              <a:ext cx="2298476" cy="1574801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36" name="Straight Arrow Connector 35"/>
            <p:cNvCxnSpPr/>
            <p:nvPr/>
          </p:nvCxnSpPr>
          <p:spPr>
            <a:xfrm>
              <a:off x="2267744" y="2852936"/>
              <a:ext cx="504056" cy="0"/>
            </a:xfrm>
            <a:prstGeom prst="straightConnector1">
              <a:avLst/>
            </a:prstGeom>
            <a:ln w="57150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91" name="Picture 190"/>
          <p:cNvPicPr>
            <a:picLocks noChangeAspect="1"/>
          </p:cNvPicPr>
          <p:nvPr/>
        </p:nvPicPr>
        <p:blipFill rotWithShape="1">
          <a:blip r:embed="rId8"/>
          <a:srcRect l="51945" t="3716" r="35841" b="78390"/>
          <a:stretch/>
        </p:blipFill>
        <p:spPr>
          <a:xfrm>
            <a:off x="1979712" y="2780928"/>
            <a:ext cx="546595" cy="604131"/>
          </a:xfrm>
          <a:prstGeom prst="rect">
            <a:avLst/>
          </a:prstGeom>
        </p:spPr>
      </p:pic>
      <p:sp>
        <p:nvSpPr>
          <p:cNvPr id="193" name="TextBox 192"/>
          <p:cNvSpPr txBox="1"/>
          <p:nvPr/>
        </p:nvSpPr>
        <p:spPr>
          <a:xfrm>
            <a:off x="1695543" y="3637722"/>
            <a:ext cx="2963206" cy="31652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“Non-classical” adaptation</a:t>
            </a:r>
          </a:p>
        </p:txBody>
      </p:sp>
      <p:sp>
        <p:nvSpPr>
          <p:cNvPr id="194" name="Rectangle 193"/>
          <p:cNvSpPr/>
          <p:nvPr/>
        </p:nvSpPr>
        <p:spPr>
          <a:xfrm>
            <a:off x="1691680" y="4062868"/>
            <a:ext cx="2958218" cy="26785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195" name="Picture 194"/>
          <p:cNvPicPr>
            <a:picLocks noChangeAspect="1"/>
          </p:cNvPicPr>
          <p:nvPr/>
        </p:nvPicPr>
        <p:blipFill rotWithShape="1">
          <a:blip r:embed="rId9"/>
          <a:srcRect l="18087" r="26524" b="66039"/>
          <a:stretch/>
        </p:blipFill>
        <p:spPr>
          <a:xfrm>
            <a:off x="1866940" y="4449821"/>
            <a:ext cx="2761939" cy="1104048"/>
          </a:xfrm>
          <a:prstGeom prst="rect">
            <a:avLst/>
          </a:prstGeom>
        </p:spPr>
      </p:pic>
      <p:grpSp>
        <p:nvGrpSpPr>
          <p:cNvPr id="196" name="Group 195"/>
          <p:cNvGrpSpPr/>
          <p:nvPr/>
        </p:nvGrpSpPr>
        <p:grpSpPr>
          <a:xfrm>
            <a:off x="2280397" y="5567869"/>
            <a:ext cx="498235" cy="466094"/>
            <a:chOff x="4505877" y="4632582"/>
            <a:chExt cx="932940" cy="1018731"/>
          </a:xfrm>
        </p:grpSpPr>
        <p:grpSp>
          <p:nvGrpSpPr>
            <p:cNvPr id="294" name="Group 293"/>
            <p:cNvGrpSpPr/>
            <p:nvPr/>
          </p:nvGrpSpPr>
          <p:grpSpPr>
            <a:xfrm>
              <a:off x="5070517" y="4938698"/>
              <a:ext cx="368300" cy="351366"/>
              <a:chOff x="3594101" y="3458633"/>
              <a:chExt cx="368300" cy="351366"/>
            </a:xfrm>
          </p:grpSpPr>
          <p:sp>
            <p:nvSpPr>
              <p:cNvPr id="322" name="Oval 321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23" name="Oval 322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295" name="Group 294"/>
            <p:cNvGrpSpPr/>
            <p:nvPr/>
          </p:nvGrpSpPr>
          <p:grpSpPr>
            <a:xfrm>
              <a:off x="4563026" y="4872379"/>
              <a:ext cx="368300" cy="351366"/>
              <a:chOff x="3594101" y="3458633"/>
              <a:chExt cx="368300" cy="351366"/>
            </a:xfrm>
          </p:grpSpPr>
          <p:sp>
            <p:nvSpPr>
              <p:cNvPr id="320" name="Oval 319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21" name="Oval 320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296" name="Group 295"/>
            <p:cNvGrpSpPr/>
            <p:nvPr/>
          </p:nvGrpSpPr>
          <p:grpSpPr>
            <a:xfrm>
              <a:off x="4505877" y="5024779"/>
              <a:ext cx="368300" cy="351366"/>
              <a:chOff x="3594101" y="3458633"/>
              <a:chExt cx="368300" cy="351366"/>
            </a:xfrm>
          </p:grpSpPr>
          <p:sp>
            <p:nvSpPr>
              <p:cNvPr id="318" name="Oval 317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19" name="Oval 318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297" name="Group 296"/>
            <p:cNvGrpSpPr/>
            <p:nvPr/>
          </p:nvGrpSpPr>
          <p:grpSpPr>
            <a:xfrm>
              <a:off x="4836076" y="4798296"/>
              <a:ext cx="368300" cy="351366"/>
              <a:chOff x="3594101" y="3458633"/>
              <a:chExt cx="368300" cy="351366"/>
            </a:xfrm>
          </p:grpSpPr>
          <p:sp>
            <p:nvSpPr>
              <p:cNvPr id="316" name="Oval 315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17" name="Oval 316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298" name="Group 297"/>
            <p:cNvGrpSpPr/>
            <p:nvPr/>
          </p:nvGrpSpPr>
          <p:grpSpPr>
            <a:xfrm>
              <a:off x="4505877" y="5223745"/>
              <a:ext cx="368300" cy="351366"/>
              <a:chOff x="3594101" y="3458633"/>
              <a:chExt cx="368300" cy="351366"/>
            </a:xfrm>
          </p:grpSpPr>
          <p:sp>
            <p:nvSpPr>
              <p:cNvPr id="314" name="Oval 313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15" name="Oval 314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299" name="Group 298"/>
            <p:cNvGrpSpPr/>
            <p:nvPr/>
          </p:nvGrpSpPr>
          <p:grpSpPr>
            <a:xfrm>
              <a:off x="4774694" y="5045948"/>
              <a:ext cx="368300" cy="351366"/>
              <a:chOff x="3594101" y="3458633"/>
              <a:chExt cx="368300" cy="351366"/>
            </a:xfrm>
          </p:grpSpPr>
          <p:sp>
            <p:nvSpPr>
              <p:cNvPr id="312" name="Oval 311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13" name="Oval 312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300" name="Group 299"/>
            <p:cNvGrpSpPr/>
            <p:nvPr/>
          </p:nvGrpSpPr>
          <p:grpSpPr>
            <a:xfrm>
              <a:off x="4990591" y="4676040"/>
              <a:ext cx="368300" cy="351366"/>
              <a:chOff x="3594101" y="3458633"/>
              <a:chExt cx="368300" cy="351366"/>
            </a:xfrm>
          </p:grpSpPr>
          <p:sp>
            <p:nvSpPr>
              <p:cNvPr id="310" name="Oval 309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11" name="Oval 310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rgbClr val="00009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301" name="Group 300"/>
            <p:cNvGrpSpPr/>
            <p:nvPr/>
          </p:nvGrpSpPr>
          <p:grpSpPr>
            <a:xfrm>
              <a:off x="4647682" y="4632582"/>
              <a:ext cx="368300" cy="351366"/>
              <a:chOff x="3594101" y="3458633"/>
              <a:chExt cx="368300" cy="351366"/>
            </a:xfrm>
          </p:grpSpPr>
          <p:sp>
            <p:nvSpPr>
              <p:cNvPr id="308" name="Oval 307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09" name="Oval 308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rgbClr val="00009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302" name="Group 301"/>
            <p:cNvGrpSpPr/>
            <p:nvPr/>
          </p:nvGrpSpPr>
          <p:grpSpPr>
            <a:xfrm>
              <a:off x="5020226" y="5221631"/>
              <a:ext cx="368300" cy="351366"/>
              <a:chOff x="3594101" y="3458633"/>
              <a:chExt cx="368300" cy="351366"/>
            </a:xfrm>
          </p:grpSpPr>
          <p:sp>
            <p:nvSpPr>
              <p:cNvPr id="306" name="Oval 305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07" name="Oval 306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303" name="Group 302"/>
            <p:cNvGrpSpPr/>
            <p:nvPr/>
          </p:nvGrpSpPr>
          <p:grpSpPr>
            <a:xfrm>
              <a:off x="4806441" y="5299947"/>
              <a:ext cx="368300" cy="351366"/>
              <a:chOff x="3594101" y="3458633"/>
              <a:chExt cx="368300" cy="351366"/>
            </a:xfrm>
          </p:grpSpPr>
          <p:sp>
            <p:nvSpPr>
              <p:cNvPr id="304" name="Oval 303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05" name="Oval 304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</p:grpSp>
      <p:sp>
        <p:nvSpPr>
          <p:cNvPr id="197" name="TextBox 196"/>
          <p:cNvSpPr txBox="1"/>
          <p:nvPr/>
        </p:nvSpPr>
        <p:spPr>
          <a:xfrm>
            <a:off x="1866939" y="6085720"/>
            <a:ext cx="136646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/>
              <a:t>TCR diversity, spectrum of avidities </a:t>
            </a:r>
          </a:p>
        </p:txBody>
      </p:sp>
      <p:grpSp>
        <p:nvGrpSpPr>
          <p:cNvPr id="198" name="Group 197"/>
          <p:cNvGrpSpPr/>
          <p:nvPr/>
        </p:nvGrpSpPr>
        <p:grpSpPr>
          <a:xfrm>
            <a:off x="3145415" y="5534856"/>
            <a:ext cx="1570601" cy="932382"/>
            <a:chOff x="6943401" y="3806052"/>
            <a:chExt cx="2022836" cy="1105441"/>
          </a:xfrm>
        </p:grpSpPr>
        <p:grpSp>
          <p:nvGrpSpPr>
            <p:cNvPr id="238" name="Group 237"/>
            <p:cNvGrpSpPr/>
            <p:nvPr/>
          </p:nvGrpSpPr>
          <p:grpSpPr>
            <a:xfrm>
              <a:off x="7582399" y="3806052"/>
              <a:ext cx="883723" cy="674689"/>
              <a:chOff x="4361395" y="2810131"/>
              <a:chExt cx="1284817" cy="1243792"/>
            </a:xfrm>
          </p:grpSpPr>
          <p:grpSp>
            <p:nvGrpSpPr>
              <p:cNvPr id="240" name="Group 239"/>
              <p:cNvGrpSpPr/>
              <p:nvPr/>
            </p:nvGrpSpPr>
            <p:grpSpPr>
              <a:xfrm>
                <a:off x="4606929" y="3214414"/>
                <a:ext cx="368300" cy="351366"/>
                <a:chOff x="3594101" y="3458633"/>
                <a:chExt cx="368300" cy="351366"/>
              </a:xfrm>
            </p:grpSpPr>
            <p:sp>
              <p:nvSpPr>
                <p:cNvPr id="292" name="Oval 291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293" name="Oval 292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  <p:grpSp>
            <p:nvGrpSpPr>
              <p:cNvPr id="241" name="Group 240"/>
              <p:cNvGrpSpPr/>
              <p:nvPr/>
            </p:nvGrpSpPr>
            <p:grpSpPr>
              <a:xfrm>
                <a:off x="4816478" y="3214414"/>
                <a:ext cx="368300" cy="351366"/>
                <a:chOff x="3594101" y="3458633"/>
                <a:chExt cx="368300" cy="351366"/>
              </a:xfrm>
            </p:grpSpPr>
            <p:sp>
              <p:nvSpPr>
                <p:cNvPr id="290" name="Oval 289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291" name="Oval 290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  <p:grpSp>
            <p:nvGrpSpPr>
              <p:cNvPr id="242" name="Group 241"/>
              <p:cNvGrpSpPr/>
              <p:nvPr/>
            </p:nvGrpSpPr>
            <p:grpSpPr>
              <a:xfrm>
                <a:off x="4759329" y="3366814"/>
                <a:ext cx="368300" cy="351366"/>
                <a:chOff x="3594101" y="3458633"/>
                <a:chExt cx="368300" cy="351366"/>
              </a:xfrm>
            </p:grpSpPr>
            <p:sp>
              <p:nvSpPr>
                <p:cNvPr id="288" name="Oval 287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289" name="Oval 288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  <p:grpSp>
            <p:nvGrpSpPr>
              <p:cNvPr id="243" name="Group 242"/>
              <p:cNvGrpSpPr/>
              <p:nvPr/>
            </p:nvGrpSpPr>
            <p:grpSpPr>
              <a:xfrm>
                <a:off x="4361395" y="3214414"/>
                <a:ext cx="368300" cy="351366"/>
                <a:chOff x="3594101" y="3458633"/>
                <a:chExt cx="368300" cy="351366"/>
              </a:xfrm>
            </p:grpSpPr>
            <p:sp>
              <p:nvSpPr>
                <p:cNvPr id="286" name="Oval 285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287" name="Oval 286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  <p:grpSp>
            <p:nvGrpSpPr>
              <p:cNvPr id="244" name="Group 243"/>
              <p:cNvGrpSpPr/>
              <p:nvPr/>
            </p:nvGrpSpPr>
            <p:grpSpPr>
              <a:xfrm>
                <a:off x="5089528" y="3140331"/>
                <a:ext cx="368300" cy="351366"/>
                <a:chOff x="3594101" y="3458633"/>
                <a:chExt cx="368300" cy="351366"/>
              </a:xfrm>
            </p:grpSpPr>
            <p:sp>
              <p:nvSpPr>
                <p:cNvPr id="284" name="Oval 283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285" name="Oval 284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  <p:grpSp>
            <p:nvGrpSpPr>
              <p:cNvPr id="245" name="Group 244"/>
              <p:cNvGrpSpPr/>
              <p:nvPr/>
            </p:nvGrpSpPr>
            <p:grpSpPr>
              <a:xfrm>
                <a:off x="4520145" y="3462065"/>
                <a:ext cx="368300" cy="351366"/>
                <a:chOff x="3594101" y="3458633"/>
                <a:chExt cx="368300" cy="351366"/>
              </a:xfrm>
            </p:grpSpPr>
            <p:sp>
              <p:nvSpPr>
                <p:cNvPr id="282" name="Oval 281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283" name="Oval 282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  <p:grpSp>
            <p:nvGrpSpPr>
              <p:cNvPr id="246" name="Group 245"/>
              <p:cNvGrpSpPr/>
              <p:nvPr/>
            </p:nvGrpSpPr>
            <p:grpSpPr>
              <a:xfrm>
                <a:off x="4479927" y="3009099"/>
                <a:ext cx="368300" cy="351366"/>
                <a:chOff x="3594101" y="3458633"/>
                <a:chExt cx="368300" cy="351366"/>
              </a:xfrm>
            </p:grpSpPr>
            <p:sp>
              <p:nvSpPr>
                <p:cNvPr id="280" name="Oval 279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281" name="Oval 280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  <p:grpSp>
            <p:nvGrpSpPr>
              <p:cNvPr id="247" name="Group 246"/>
              <p:cNvGrpSpPr/>
              <p:nvPr/>
            </p:nvGrpSpPr>
            <p:grpSpPr>
              <a:xfrm>
                <a:off x="4759329" y="3565780"/>
                <a:ext cx="368300" cy="351366"/>
                <a:chOff x="3594101" y="3458633"/>
                <a:chExt cx="368300" cy="351366"/>
              </a:xfrm>
            </p:grpSpPr>
            <p:sp>
              <p:nvSpPr>
                <p:cNvPr id="278" name="Oval 277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279" name="Oval 278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  <p:grpSp>
            <p:nvGrpSpPr>
              <p:cNvPr id="248" name="Group 247"/>
              <p:cNvGrpSpPr/>
              <p:nvPr/>
            </p:nvGrpSpPr>
            <p:grpSpPr>
              <a:xfrm>
                <a:off x="5028146" y="3387983"/>
                <a:ext cx="368300" cy="351366"/>
                <a:chOff x="3594101" y="3458633"/>
                <a:chExt cx="368300" cy="351366"/>
              </a:xfrm>
            </p:grpSpPr>
            <p:sp>
              <p:nvSpPr>
                <p:cNvPr id="276" name="Oval 275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277" name="Oval 276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  <p:grpSp>
            <p:nvGrpSpPr>
              <p:cNvPr id="249" name="Group 248"/>
              <p:cNvGrpSpPr/>
              <p:nvPr/>
            </p:nvGrpSpPr>
            <p:grpSpPr>
              <a:xfrm>
                <a:off x="4734990" y="2979467"/>
                <a:ext cx="368300" cy="351366"/>
                <a:chOff x="3594101" y="3458633"/>
                <a:chExt cx="368300" cy="351366"/>
              </a:xfrm>
            </p:grpSpPr>
            <p:sp>
              <p:nvSpPr>
                <p:cNvPr id="274" name="Oval 273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275" name="Oval 274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  <p:grpSp>
            <p:nvGrpSpPr>
              <p:cNvPr id="250" name="Group 249"/>
              <p:cNvGrpSpPr/>
              <p:nvPr/>
            </p:nvGrpSpPr>
            <p:grpSpPr>
              <a:xfrm>
                <a:off x="5180546" y="3540383"/>
                <a:ext cx="368300" cy="351366"/>
                <a:chOff x="3594101" y="3458633"/>
                <a:chExt cx="368300" cy="351366"/>
              </a:xfrm>
            </p:grpSpPr>
            <p:sp>
              <p:nvSpPr>
                <p:cNvPr id="272" name="Oval 271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273" name="Oval 272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  <p:grpSp>
            <p:nvGrpSpPr>
              <p:cNvPr id="251" name="Group 250"/>
              <p:cNvGrpSpPr/>
              <p:nvPr/>
            </p:nvGrpSpPr>
            <p:grpSpPr>
              <a:xfrm>
                <a:off x="5001690" y="3688548"/>
                <a:ext cx="368300" cy="351366"/>
                <a:chOff x="3594101" y="3458633"/>
                <a:chExt cx="368300" cy="351366"/>
              </a:xfrm>
            </p:grpSpPr>
            <p:sp>
              <p:nvSpPr>
                <p:cNvPr id="270" name="Oval 269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271" name="Oval 270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  <p:grpSp>
            <p:nvGrpSpPr>
              <p:cNvPr id="252" name="Group 251"/>
              <p:cNvGrpSpPr/>
              <p:nvPr/>
            </p:nvGrpSpPr>
            <p:grpSpPr>
              <a:xfrm>
                <a:off x="5273678" y="3286382"/>
                <a:ext cx="368300" cy="351366"/>
                <a:chOff x="3594101" y="3458633"/>
                <a:chExt cx="368300" cy="351366"/>
              </a:xfrm>
            </p:grpSpPr>
            <p:sp>
              <p:nvSpPr>
                <p:cNvPr id="268" name="Oval 267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269" name="Oval 268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  <p:grpSp>
            <p:nvGrpSpPr>
              <p:cNvPr id="253" name="Group 252"/>
              <p:cNvGrpSpPr/>
              <p:nvPr/>
            </p:nvGrpSpPr>
            <p:grpSpPr>
              <a:xfrm>
                <a:off x="4633390" y="2810131"/>
                <a:ext cx="368300" cy="351366"/>
                <a:chOff x="3594101" y="3458633"/>
                <a:chExt cx="368300" cy="351366"/>
              </a:xfrm>
            </p:grpSpPr>
            <p:sp>
              <p:nvSpPr>
                <p:cNvPr id="266" name="Oval 265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267" name="Oval 266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  <p:grpSp>
            <p:nvGrpSpPr>
              <p:cNvPr id="254" name="Group 253"/>
              <p:cNvGrpSpPr/>
              <p:nvPr/>
            </p:nvGrpSpPr>
            <p:grpSpPr>
              <a:xfrm>
                <a:off x="4962527" y="2950340"/>
                <a:ext cx="368300" cy="351366"/>
                <a:chOff x="3594101" y="3458633"/>
                <a:chExt cx="368300" cy="351366"/>
              </a:xfrm>
            </p:grpSpPr>
            <p:sp>
              <p:nvSpPr>
                <p:cNvPr id="264" name="Oval 263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265" name="Oval 264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  <p:grpSp>
            <p:nvGrpSpPr>
              <p:cNvPr id="255" name="Group 254"/>
              <p:cNvGrpSpPr/>
              <p:nvPr/>
            </p:nvGrpSpPr>
            <p:grpSpPr>
              <a:xfrm>
                <a:off x="4361395" y="3469724"/>
                <a:ext cx="368300" cy="351366"/>
                <a:chOff x="3594101" y="3458633"/>
                <a:chExt cx="368300" cy="351366"/>
              </a:xfrm>
            </p:grpSpPr>
            <p:sp>
              <p:nvSpPr>
                <p:cNvPr id="262" name="Oval 261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263" name="Oval 262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  <p:grpSp>
            <p:nvGrpSpPr>
              <p:cNvPr id="256" name="Group 255"/>
              <p:cNvGrpSpPr/>
              <p:nvPr/>
            </p:nvGrpSpPr>
            <p:grpSpPr>
              <a:xfrm>
                <a:off x="4637623" y="3702557"/>
                <a:ext cx="368300" cy="351366"/>
                <a:chOff x="3594101" y="3458633"/>
                <a:chExt cx="368300" cy="351366"/>
              </a:xfrm>
            </p:grpSpPr>
            <p:sp>
              <p:nvSpPr>
                <p:cNvPr id="260" name="Oval 259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261" name="Oval 260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  <p:grpSp>
            <p:nvGrpSpPr>
              <p:cNvPr id="257" name="Group 256"/>
              <p:cNvGrpSpPr/>
              <p:nvPr/>
            </p:nvGrpSpPr>
            <p:grpSpPr>
              <a:xfrm>
                <a:off x="5277912" y="2963040"/>
                <a:ext cx="368300" cy="351366"/>
                <a:chOff x="3594101" y="3458633"/>
                <a:chExt cx="368300" cy="351366"/>
              </a:xfrm>
            </p:grpSpPr>
            <p:sp>
              <p:nvSpPr>
                <p:cNvPr id="258" name="Oval 257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259" name="Oval 258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</p:grpSp>
        <p:sp>
          <p:nvSpPr>
            <p:cNvPr id="239" name="TextBox 238"/>
            <p:cNvSpPr txBox="1"/>
            <p:nvPr/>
          </p:nvSpPr>
          <p:spPr>
            <a:xfrm>
              <a:off x="6943401" y="4610448"/>
              <a:ext cx="2022836" cy="3010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/>
                <a:t>Select TCRs</a:t>
              </a:r>
            </a:p>
          </p:txBody>
        </p:sp>
      </p:grpSp>
      <p:cxnSp>
        <p:nvCxnSpPr>
          <p:cNvPr id="199" name="Straight Arrow Connector 198"/>
          <p:cNvCxnSpPr/>
          <p:nvPr/>
        </p:nvCxnSpPr>
        <p:spPr>
          <a:xfrm>
            <a:off x="3045520" y="4637695"/>
            <a:ext cx="323508" cy="0"/>
          </a:xfrm>
          <a:prstGeom prst="straightConnector1">
            <a:avLst/>
          </a:prstGeom>
          <a:ln>
            <a:solidFill>
              <a:srgbClr val="000000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0" name="TextBox 199"/>
          <p:cNvSpPr txBox="1"/>
          <p:nvPr/>
        </p:nvSpPr>
        <p:spPr>
          <a:xfrm>
            <a:off x="2676191" y="4476744"/>
            <a:ext cx="461531" cy="253916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1050" dirty="0"/>
              <a:t>NAE</a:t>
            </a:r>
          </a:p>
        </p:txBody>
      </p:sp>
      <p:sp>
        <p:nvSpPr>
          <p:cNvPr id="201" name="TextBox 200"/>
          <p:cNvSpPr txBox="1"/>
          <p:nvPr/>
        </p:nvSpPr>
        <p:spPr>
          <a:xfrm>
            <a:off x="3376915" y="4487455"/>
            <a:ext cx="377114" cy="253916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1050" dirty="0"/>
              <a:t>AE</a:t>
            </a:r>
          </a:p>
        </p:txBody>
      </p:sp>
      <p:sp>
        <p:nvSpPr>
          <p:cNvPr id="202" name="Rectangle 201"/>
          <p:cNvSpPr/>
          <p:nvPr/>
        </p:nvSpPr>
        <p:spPr>
          <a:xfrm>
            <a:off x="2362660" y="5202835"/>
            <a:ext cx="283977" cy="143505"/>
          </a:xfrm>
          <a:prstGeom prst="rect">
            <a:avLst/>
          </a:prstGeom>
          <a:solidFill>
            <a:srgbClr val="8DAE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03" name="TextBox 202"/>
          <p:cNvSpPr txBox="1"/>
          <p:nvPr/>
        </p:nvSpPr>
        <p:spPr>
          <a:xfrm>
            <a:off x="2320363" y="5127613"/>
            <a:ext cx="46860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HLA</a:t>
            </a:r>
          </a:p>
        </p:txBody>
      </p:sp>
      <p:sp>
        <p:nvSpPr>
          <p:cNvPr id="204" name="Rectangle 203"/>
          <p:cNvSpPr/>
          <p:nvPr/>
        </p:nvSpPr>
        <p:spPr>
          <a:xfrm>
            <a:off x="3791464" y="5199698"/>
            <a:ext cx="283977" cy="143505"/>
          </a:xfrm>
          <a:prstGeom prst="rect">
            <a:avLst/>
          </a:prstGeom>
          <a:solidFill>
            <a:srgbClr val="8DAE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05" name="TextBox 204"/>
          <p:cNvSpPr txBox="1"/>
          <p:nvPr/>
        </p:nvSpPr>
        <p:spPr>
          <a:xfrm>
            <a:off x="3745880" y="5124476"/>
            <a:ext cx="46860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HLA</a:t>
            </a:r>
          </a:p>
        </p:txBody>
      </p:sp>
      <p:sp>
        <p:nvSpPr>
          <p:cNvPr id="206" name="Freeform 205"/>
          <p:cNvSpPr/>
          <p:nvPr/>
        </p:nvSpPr>
        <p:spPr>
          <a:xfrm>
            <a:off x="2038849" y="4910101"/>
            <a:ext cx="896821" cy="258991"/>
          </a:xfrm>
          <a:custGeom>
            <a:avLst/>
            <a:gdLst>
              <a:gd name="connsiteX0" fmla="*/ 0 w 1298988"/>
              <a:gd name="connsiteY0" fmla="*/ 241300 h 307062"/>
              <a:gd name="connsiteX1" fmla="*/ 0 w 1298988"/>
              <a:gd name="connsiteY1" fmla="*/ 241300 h 307062"/>
              <a:gd name="connsiteX2" fmla="*/ 22225 w 1298988"/>
              <a:gd name="connsiteY2" fmla="*/ 219075 h 307062"/>
              <a:gd name="connsiteX3" fmla="*/ 28575 w 1298988"/>
              <a:gd name="connsiteY3" fmla="*/ 209550 h 307062"/>
              <a:gd name="connsiteX4" fmla="*/ 53975 w 1298988"/>
              <a:gd name="connsiteY4" fmla="*/ 180975 h 307062"/>
              <a:gd name="connsiteX5" fmla="*/ 57150 w 1298988"/>
              <a:gd name="connsiteY5" fmla="*/ 158750 h 307062"/>
              <a:gd name="connsiteX6" fmla="*/ 66675 w 1298988"/>
              <a:gd name="connsiteY6" fmla="*/ 155575 h 307062"/>
              <a:gd name="connsiteX7" fmla="*/ 85725 w 1298988"/>
              <a:gd name="connsiteY7" fmla="*/ 146050 h 307062"/>
              <a:gd name="connsiteX8" fmla="*/ 190500 w 1298988"/>
              <a:gd name="connsiteY8" fmla="*/ 146050 h 307062"/>
              <a:gd name="connsiteX9" fmla="*/ 209550 w 1298988"/>
              <a:gd name="connsiteY9" fmla="*/ 139700 h 307062"/>
              <a:gd name="connsiteX10" fmla="*/ 219075 w 1298988"/>
              <a:gd name="connsiteY10" fmla="*/ 133350 h 307062"/>
              <a:gd name="connsiteX11" fmla="*/ 215900 w 1298988"/>
              <a:gd name="connsiteY11" fmla="*/ 123825 h 307062"/>
              <a:gd name="connsiteX12" fmla="*/ 241300 w 1298988"/>
              <a:gd name="connsiteY12" fmla="*/ 127000 h 307062"/>
              <a:gd name="connsiteX13" fmla="*/ 282575 w 1298988"/>
              <a:gd name="connsiteY13" fmla="*/ 123825 h 307062"/>
              <a:gd name="connsiteX14" fmla="*/ 298450 w 1298988"/>
              <a:gd name="connsiteY14" fmla="*/ 104775 h 307062"/>
              <a:gd name="connsiteX15" fmla="*/ 304800 w 1298988"/>
              <a:gd name="connsiteY15" fmla="*/ 95250 h 307062"/>
              <a:gd name="connsiteX16" fmla="*/ 323850 w 1298988"/>
              <a:gd name="connsiteY16" fmla="*/ 82550 h 307062"/>
              <a:gd name="connsiteX17" fmla="*/ 346075 w 1298988"/>
              <a:gd name="connsiteY17" fmla="*/ 57150 h 307062"/>
              <a:gd name="connsiteX18" fmla="*/ 393700 w 1298988"/>
              <a:gd name="connsiteY18" fmla="*/ 53975 h 307062"/>
              <a:gd name="connsiteX19" fmla="*/ 482600 w 1298988"/>
              <a:gd name="connsiteY19" fmla="*/ 60325 h 307062"/>
              <a:gd name="connsiteX20" fmla="*/ 511175 w 1298988"/>
              <a:gd name="connsiteY20" fmla="*/ 69850 h 307062"/>
              <a:gd name="connsiteX21" fmla="*/ 520700 w 1298988"/>
              <a:gd name="connsiteY21" fmla="*/ 73025 h 307062"/>
              <a:gd name="connsiteX22" fmla="*/ 549275 w 1298988"/>
              <a:gd name="connsiteY22" fmla="*/ 69850 h 307062"/>
              <a:gd name="connsiteX23" fmla="*/ 571500 w 1298988"/>
              <a:gd name="connsiteY23" fmla="*/ 66675 h 307062"/>
              <a:gd name="connsiteX24" fmla="*/ 631825 w 1298988"/>
              <a:gd name="connsiteY24" fmla="*/ 63500 h 307062"/>
              <a:gd name="connsiteX25" fmla="*/ 666750 w 1298988"/>
              <a:gd name="connsiteY25" fmla="*/ 50800 h 307062"/>
              <a:gd name="connsiteX26" fmla="*/ 685800 w 1298988"/>
              <a:gd name="connsiteY26" fmla="*/ 44450 h 307062"/>
              <a:gd name="connsiteX27" fmla="*/ 695325 w 1298988"/>
              <a:gd name="connsiteY27" fmla="*/ 41275 h 307062"/>
              <a:gd name="connsiteX28" fmla="*/ 711200 w 1298988"/>
              <a:gd name="connsiteY28" fmla="*/ 22225 h 307062"/>
              <a:gd name="connsiteX29" fmla="*/ 727075 w 1298988"/>
              <a:gd name="connsiteY29" fmla="*/ 6350 h 307062"/>
              <a:gd name="connsiteX30" fmla="*/ 746125 w 1298988"/>
              <a:gd name="connsiteY30" fmla="*/ 0 h 307062"/>
              <a:gd name="connsiteX31" fmla="*/ 774700 w 1298988"/>
              <a:gd name="connsiteY31" fmla="*/ 3175 h 307062"/>
              <a:gd name="connsiteX32" fmla="*/ 800100 w 1298988"/>
              <a:gd name="connsiteY32" fmla="*/ 15875 h 307062"/>
              <a:gd name="connsiteX33" fmla="*/ 803275 w 1298988"/>
              <a:gd name="connsiteY33" fmla="*/ 25400 h 307062"/>
              <a:gd name="connsiteX34" fmla="*/ 806450 w 1298988"/>
              <a:gd name="connsiteY34" fmla="*/ 41275 h 307062"/>
              <a:gd name="connsiteX35" fmla="*/ 831850 w 1298988"/>
              <a:gd name="connsiteY35" fmla="*/ 53975 h 307062"/>
              <a:gd name="connsiteX36" fmla="*/ 863600 w 1298988"/>
              <a:gd name="connsiteY36" fmla="*/ 63500 h 307062"/>
              <a:gd name="connsiteX37" fmla="*/ 895350 w 1298988"/>
              <a:gd name="connsiteY37" fmla="*/ 69850 h 307062"/>
              <a:gd name="connsiteX38" fmla="*/ 914400 w 1298988"/>
              <a:gd name="connsiteY38" fmla="*/ 79375 h 307062"/>
              <a:gd name="connsiteX39" fmla="*/ 933450 w 1298988"/>
              <a:gd name="connsiteY39" fmla="*/ 85725 h 307062"/>
              <a:gd name="connsiteX40" fmla="*/ 946150 w 1298988"/>
              <a:gd name="connsiteY40" fmla="*/ 92075 h 307062"/>
              <a:gd name="connsiteX41" fmla="*/ 968375 w 1298988"/>
              <a:gd name="connsiteY41" fmla="*/ 98425 h 307062"/>
              <a:gd name="connsiteX42" fmla="*/ 1006475 w 1298988"/>
              <a:gd name="connsiteY42" fmla="*/ 104775 h 307062"/>
              <a:gd name="connsiteX43" fmla="*/ 1031875 w 1298988"/>
              <a:gd name="connsiteY43" fmla="*/ 117475 h 307062"/>
              <a:gd name="connsiteX44" fmla="*/ 1038225 w 1298988"/>
              <a:gd name="connsiteY44" fmla="*/ 127000 h 307062"/>
              <a:gd name="connsiteX45" fmla="*/ 1060450 w 1298988"/>
              <a:gd name="connsiteY45" fmla="*/ 133350 h 307062"/>
              <a:gd name="connsiteX46" fmla="*/ 1127125 w 1298988"/>
              <a:gd name="connsiteY46" fmla="*/ 142875 h 307062"/>
              <a:gd name="connsiteX47" fmla="*/ 1149350 w 1298988"/>
              <a:gd name="connsiteY47" fmla="*/ 155575 h 307062"/>
              <a:gd name="connsiteX48" fmla="*/ 1174750 w 1298988"/>
              <a:gd name="connsiteY48" fmla="*/ 161925 h 307062"/>
              <a:gd name="connsiteX49" fmla="*/ 1184275 w 1298988"/>
              <a:gd name="connsiteY49" fmla="*/ 168275 h 307062"/>
              <a:gd name="connsiteX50" fmla="*/ 1193800 w 1298988"/>
              <a:gd name="connsiteY50" fmla="*/ 171450 h 307062"/>
              <a:gd name="connsiteX51" fmla="*/ 1219200 w 1298988"/>
              <a:gd name="connsiteY51" fmla="*/ 177800 h 307062"/>
              <a:gd name="connsiteX52" fmla="*/ 1235075 w 1298988"/>
              <a:gd name="connsiteY52" fmla="*/ 180975 h 307062"/>
              <a:gd name="connsiteX53" fmla="*/ 1266825 w 1298988"/>
              <a:gd name="connsiteY53" fmla="*/ 193675 h 307062"/>
              <a:gd name="connsiteX54" fmla="*/ 1276350 w 1298988"/>
              <a:gd name="connsiteY54" fmla="*/ 196850 h 307062"/>
              <a:gd name="connsiteX55" fmla="*/ 1295400 w 1298988"/>
              <a:gd name="connsiteY55" fmla="*/ 209550 h 307062"/>
              <a:gd name="connsiteX56" fmla="*/ 1295400 w 1298988"/>
              <a:gd name="connsiteY56" fmla="*/ 241300 h 307062"/>
              <a:gd name="connsiteX57" fmla="*/ 1292225 w 1298988"/>
              <a:gd name="connsiteY57" fmla="*/ 254000 h 307062"/>
              <a:gd name="connsiteX58" fmla="*/ 1279525 w 1298988"/>
              <a:gd name="connsiteY58" fmla="*/ 273050 h 307062"/>
              <a:gd name="connsiteX59" fmla="*/ 1270000 w 1298988"/>
              <a:gd name="connsiteY59" fmla="*/ 292100 h 307062"/>
              <a:gd name="connsiteX60" fmla="*/ 1260475 w 1298988"/>
              <a:gd name="connsiteY60" fmla="*/ 295275 h 307062"/>
              <a:gd name="connsiteX61" fmla="*/ 1250950 w 1298988"/>
              <a:gd name="connsiteY61" fmla="*/ 304800 h 307062"/>
              <a:gd name="connsiteX62" fmla="*/ 1203325 w 1298988"/>
              <a:gd name="connsiteY62" fmla="*/ 295275 h 307062"/>
              <a:gd name="connsiteX63" fmla="*/ 1066800 w 1298988"/>
              <a:gd name="connsiteY63" fmla="*/ 292100 h 307062"/>
              <a:gd name="connsiteX64" fmla="*/ 949325 w 1298988"/>
              <a:gd name="connsiteY64" fmla="*/ 292100 h 307062"/>
              <a:gd name="connsiteX65" fmla="*/ 866775 w 1298988"/>
              <a:gd name="connsiteY65" fmla="*/ 288925 h 307062"/>
              <a:gd name="connsiteX66" fmla="*/ 835025 w 1298988"/>
              <a:gd name="connsiteY66" fmla="*/ 282575 h 307062"/>
              <a:gd name="connsiteX67" fmla="*/ 806450 w 1298988"/>
              <a:gd name="connsiteY67" fmla="*/ 273050 h 307062"/>
              <a:gd name="connsiteX68" fmla="*/ 796925 w 1298988"/>
              <a:gd name="connsiteY68" fmla="*/ 269875 h 307062"/>
              <a:gd name="connsiteX69" fmla="*/ 762000 w 1298988"/>
              <a:gd name="connsiteY69" fmla="*/ 266700 h 307062"/>
              <a:gd name="connsiteX70" fmla="*/ 612775 w 1298988"/>
              <a:gd name="connsiteY70" fmla="*/ 269875 h 307062"/>
              <a:gd name="connsiteX71" fmla="*/ 549275 w 1298988"/>
              <a:gd name="connsiteY71" fmla="*/ 276225 h 307062"/>
              <a:gd name="connsiteX72" fmla="*/ 473075 w 1298988"/>
              <a:gd name="connsiteY72" fmla="*/ 279400 h 307062"/>
              <a:gd name="connsiteX73" fmla="*/ 463550 w 1298988"/>
              <a:gd name="connsiteY73" fmla="*/ 285750 h 307062"/>
              <a:gd name="connsiteX74" fmla="*/ 381000 w 1298988"/>
              <a:gd name="connsiteY74" fmla="*/ 292100 h 307062"/>
              <a:gd name="connsiteX75" fmla="*/ 206375 w 1298988"/>
              <a:gd name="connsiteY75" fmla="*/ 292100 h 307062"/>
              <a:gd name="connsiteX76" fmla="*/ 193675 w 1298988"/>
              <a:gd name="connsiteY76" fmla="*/ 288925 h 307062"/>
              <a:gd name="connsiteX77" fmla="*/ 171450 w 1298988"/>
              <a:gd name="connsiteY77" fmla="*/ 285750 h 307062"/>
              <a:gd name="connsiteX78" fmla="*/ 152400 w 1298988"/>
              <a:gd name="connsiteY78" fmla="*/ 279400 h 307062"/>
              <a:gd name="connsiteX79" fmla="*/ 12700 w 1298988"/>
              <a:gd name="connsiteY79" fmla="*/ 273050 h 307062"/>
              <a:gd name="connsiteX80" fmla="*/ 9525 w 1298988"/>
              <a:gd name="connsiteY80" fmla="*/ 263525 h 307062"/>
              <a:gd name="connsiteX81" fmla="*/ 0 w 1298988"/>
              <a:gd name="connsiteY81" fmla="*/ 241300 h 307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1298988" h="307062">
                <a:moveTo>
                  <a:pt x="0" y="241300"/>
                </a:moveTo>
                <a:lnTo>
                  <a:pt x="0" y="241300"/>
                </a:lnTo>
                <a:cubicBezTo>
                  <a:pt x="7408" y="233892"/>
                  <a:pt x="15216" y="226862"/>
                  <a:pt x="22225" y="219075"/>
                </a:cubicBezTo>
                <a:cubicBezTo>
                  <a:pt x="24778" y="216239"/>
                  <a:pt x="26040" y="212402"/>
                  <a:pt x="28575" y="209550"/>
                </a:cubicBezTo>
                <a:cubicBezTo>
                  <a:pt x="57573" y="176928"/>
                  <a:pt x="39563" y="202593"/>
                  <a:pt x="53975" y="180975"/>
                </a:cubicBezTo>
                <a:cubicBezTo>
                  <a:pt x="55033" y="173567"/>
                  <a:pt x="53803" y="165443"/>
                  <a:pt x="57150" y="158750"/>
                </a:cubicBezTo>
                <a:cubicBezTo>
                  <a:pt x="58647" y="155757"/>
                  <a:pt x="63682" y="157072"/>
                  <a:pt x="66675" y="155575"/>
                </a:cubicBezTo>
                <a:cubicBezTo>
                  <a:pt x="91294" y="143265"/>
                  <a:pt x="61784" y="154030"/>
                  <a:pt x="85725" y="146050"/>
                </a:cubicBezTo>
                <a:cubicBezTo>
                  <a:pt x="130632" y="151040"/>
                  <a:pt x="128426" y="152257"/>
                  <a:pt x="190500" y="146050"/>
                </a:cubicBezTo>
                <a:cubicBezTo>
                  <a:pt x="197160" y="145384"/>
                  <a:pt x="203981" y="143413"/>
                  <a:pt x="209550" y="139700"/>
                </a:cubicBezTo>
                <a:lnTo>
                  <a:pt x="219075" y="133350"/>
                </a:lnTo>
                <a:cubicBezTo>
                  <a:pt x="218017" y="130175"/>
                  <a:pt x="212682" y="124744"/>
                  <a:pt x="215900" y="123825"/>
                </a:cubicBezTo>
                <a:cubicBezTo>
                  <a:pt x="224104" y="121481"/>
                  <a:pt x="232767" y="127000"/>
                  <a:pt x="241300" y="127000"/>
                </a:cubicBezTo>
                <a:cubicBezTo>
                  <a:pt x="255099" y="127000"/>
                  <a:pt x="268817" y="124883"/>
                  <a:pt x="282575" y="123825"/>
                </a:cubicBezTo>
                <a:cubicBezTo>
                  <a:pt x="296198" y="96579"/>
                  <a:pt x="280499" y="122726"/>
                  <a:pt x="298450" y="104775"/>
                </a:cubicBezTo>
                <a:cubicBezTo>
                  <a:pt x="301148" y="102077"/>
                  <a:pt x="301928" y="97763"/>
                  <a:pt x="304800" y="95250"/>
                </a:cubicBezTo>
                <a:cubicBezTo>
                  <a:pt x="310543" y="90224"/>
                  <a:pt x="323850" y="82550"/>
                  <a:pt x="323850" y="82550"/>
                </a:cubicBezTo>
                <a:cubicBezTo>
                  <a:pt x="326760" y="78184"/>
                  <a:pt x="336153" y="58804"/>
                  <a:pt x="346075" y="57150"/>
                </a:cubicBezTo>
                <a:cubicBezTo>
                  <a:pt x="361769" y="54534"/>
                  <a:pt x="377825" y="55033"/>
                  <a:pt x="393700" y="53975"/>
                </a:cubicBezTo>
                <a:cubicBezTo>
                  <a:pt x="401175" y="54315"/>
                  <a:pt x="459564" y="54182"/>
                  <a:pt x="482600" y="60325"/>
                </a:cubicBezTo>
                <a:cubicBezTo>
                  <a:pt x="492301" y="62912"/>
                  <a:pt x="501650" y="66675"/>
                  <a:pt x="511175" y="69850"/>
                </a:cubicBezTo>
                <a:lnTo>
                  <a:pt x="520700" y="73025"/>
                </a:lnTo>
                <a:lnTo>
                  <a:pt x="549275" y="69850"/>
                </a:lnTo>
                <a:cubicBezTo>
                  <a:pt x="556701" y="68922"/>
                  <a:pt x="564038" y="67249"/>
                  <a:pt x="571500" y="66675"/>
                </a:cubicBezTo>
                <a:cubicBezTo>
                  <a:pt x="591577" y="65131"/>
                  <a:pt x="611717" y="64558"/>
                  <a:pt x="631825" y="63500"/>
                </a:cubicBezTo>
                <a:cubicBezTo>
                  <a:pt x="653296" y="52764"/>
                  <a:pt x="636914" y="59980"/>
                  <a:pt x="666750" y="50800"/>
                </a:cubicBezTo>
                <a:cubicBezTo>
                  <a:pt x="673147" y="48832"/>
                  <a:pt x="679450" y="46567"/>
                  <a:pt x="685800" y="44450"/>
                </a:cubicBezTo>
                <a:lnTo>
                  <a:pt x="695325" y="41275"/>
                </a:lnTo>
                <a:cubicBezTo>
                  <a:pt x="711091" y="17626"/>
                  <a:pt x="690828" y="46671"/>
                  <a:pt x="711200" y="22225"/>
                </a:cubicBezTo>
                <a:cubicBezTo>
                  <a:pt x="719293" y="12513"/>
                  <a:pt x="714749" y="11828"/>
                  <a:pt x="727075" y="6350"/>
                </a:cubicBezTo>
                <a:cubicBezTo>
                  <a:pt x="733192" y="3632"/>
                  <a:pt x="746125" y="0"/>
                  <a:pt x="746125" y="0"/>
                </a:cubicBezTo>
                <a:cubicBezTo>
                  <a:pt x="755650" y="1058"/>
                  <a:pt x="765329" y="1167"/>
                  <a:pt x="774700" y="3175"/>
                </a:cubicBezTo>
                <a:cubicBezTo>
                  <a:pt x="786146" y="5628"/>
                  <a:pt x="791170" y="9922"/>
                  <a:pt x="800100" y="15875"/>
                </a:cubicBezTo>
                <a:cubicBezTo>
                  <a:pt x="801158" y="19050"/>
                  <a:pt x="802463" y="22153"/>
                  <a:pt x="803275" y="25400"/>
                </a:cubicBezTo>
                <a:cubicBezTo>
                  <a:pt x="804584" y="30635"/>
                  <a:pt x="803773" y="36590"/>
                  <a:pt x="806450" y="41275"/>
                </a:cubicBezTo>
                <a:cubicBezTo>
                  <a:pt x="809227" y="46136"/>
                  <a:pt x="829593" y="53154"/>
                  <a:pt x="831850" y="53975"/>
                </a:cubicBezTo>
                <a:cubicBezTo>
                  <a:pt x="841749" y="57575"/>
                  <a:pt x="853071" y="61394"/>
                  <a:pt x="863600" y="63500"/>
                </a:cubicBezTo>
                <a:cubicBezTo>
                  <a:pt x="884391" y="67658"/>
                  <a:pt x="878142" y="64934"/>
                  <a:pt x="895350" y="69850"/>
                </a:cubicBezTo>
                <a:cubicBezTo>
                  <a:pt x="919666" y="76798"/>
                  <a:pt x="889353" y="68243"/>
                  <a:pt x="914400" y="79375"/>
                </a:cubicBezTo>
                <a:cubicBezTo>
                  <a:pt x="920517" y="82093"/>
                  <a:pt x="927463" y="82732"/>
                  <a:pt x="933450" y="85725"/>
                </a:cubicBezTo>
                <a:cubicBezTo>
                  <a:pt x="937683" y="87842"/>
                  <a:pt x="941800" y="90211"/>
                  <a:pt x="946150" y="92075"/>
                </a:cubicBezTo>
                <a:cubicBezTo>
                  <a:pt x="951245" y="94259"/>
                  <a:pt x="963601" y="97530"/>
                  <a:pt x="968375" y="98425"/>
                </a:cubicBezTo>
                <a:cubicBezTo>
                  <a:pt x="981030" y="100798"/>
                  <a:pt x="1006475" y="104775"/>
                  <a:pt x="1006475" y="104775"/>
                </a:cubicBezTo>
                <a:cubicBezTo>
                  <a:pt x="1014942" y="109008"/>
                  <a:pt x="1026624" y="109599"/>
                  <a:pt x="1031875" y="117475"/>
                </a:cubicBezTo>
                <a:cubicBezTo>
                  <a:pt x="1033992" y="120650"/>
                  <a:pt x="1035245" y="124616"/>
                  <a:pt x="1038225" y="127000"/>
                </a:cubicBezTo>
                <a:cubicBezTo>
                  <a:pt x="1040359" y="128707"/>
                  <a:pt x="1059537" y="133076"/>
                  <a:pt x="1060450" y="133350"/>
                </a:cubicBezTo>
                <a:cubicBezTo>
                  <a:pt x="1099471" y="145056"/>
                  <a:pt x="1061227" y="138482"/>
                  <a:pt x="1127125" y="142875"/>
                </a:cubicBezTo>
                <a:cubicBezTo>
                  <a:pt x="1134093" y="147520"/>
                  <a:pt x="1141293" y="152889"/>
                  <a:pt x="1149350" y="155575"/>
                </a:cubicBezTo>
                <a:cubicBezTo>
                  <a:pt x="1160219" y="159198"/>
                  <a:pt x="1165246" y="157173"/>
                  <a:pt x="1174750" y="161925"/>
                </a:cubicBezTo>
                <a:cubicBezTo>
                  <a:pt x="1178163" y="163632"/>
                  <a:pt x="1180862" y="166568"/>
                  <a:pt x="1184275" y="168275"/>
                </a:cubicBezTo>
                <a:cubicBezTo>
                  <a:pt x="1187268" y="169772"/>
                  <a:pt x="1190571" y="170569"/>
                  <a:pt x="1193800" y="171450"/>
                </a:cubicBezTo>
                <a:cubicBezTo>
                  <a:pt x="1202220" y="173746"/>
                  <a:pt x="1210642" y="176088"/>
                  <a:pt x="1219200" y="177800"/>
                </a:cubicBezTo>
                <a:cubicBezTo>
                  <a:pt x="1224492" y="178858"/>
                  <a:pt x="1229869" y="179555"/>
                  <a:pt x="1235075" y="180975"/>
                </a:cubicBezTo>
                <a:cubicBezTo>
                  <a:pt x="1261573" y="188202"/>
                  <a:pt x="1246047" y="184770"/>
                  <a:pt x="1266825" y="193675"/>
                </a:cubicBezTo>
                <a:cubicBezTo>
                  <a:pt x="1269901" y="194993"/>
                  <a:pt x="1273424" y="195225"/>
                  <a:pt x="1276350" y="196850"/>
                </a:cubicBezTo>
                <a:cubicBezTo>
                  <a:pt x="1283021" y="200556"/>
                  <a:pt x="1295400" y="209550"/>
                  <a:pt x="1295400" y="209550"/>
                </a:cubicBezTo>
                <a:cubicBezTo>
                  <a:pt x="1300654" y="225311"/>
                  <a:pt x="1299692" y="217693"/>
                  <a:pt x="1295400" y="241300"/>
                </a:cubicBezTo>
                <a:cubicBezTo>
                  <a:pt x="1294619" y="245593"/>
                  <a:pt x="1294176" y="250097"/>
                  <a:pt x="1292225" y="254000"/>
                </a:cubicBezTo>
                <a:cubicBezTo>
                  <a:pt x="1288812" y="260826"/>
                  <a:pt x="1281938" y="265810"/>
                  <a:pt x="1279525" y="273050"/>
                </a:cubicBezTo>
                <a:cubicBezTo>
                  <a:pt x="1277433" y="279325"/>
                  <a:pt x="1275595" y="287624"/>
                  <a:pt x="1270000" y="292100"/>
                </a:cubicBezTo>
                <a:cubicBezTo>
                  <a:pt x="1267387" y="294191"/>
                  <a:pt x="1263650" y="294217"/>
                  <a:pt x="1260475" y="295275"/>
                </a:cubicBezTo>
                <a:cubicBezTo>
                  <a:pt x="1257300" y="298450"/>
                  <a:pt x="1255379" y="304062"/>
                  <a:pt x="1250950" y="304800"/>
                </a:cubicBezTo>
                <a:cubicBezTo>
                  <a:pt x="1201461" y="313048"/>
                  <a:pt x="1241427" y="296161"/>
                  <a:pt x="1203325" y="295275"/>
                </a:cubicBezTo>
                <a:lnTo>
                  <a:pt x="1066800" y="292100"/>
                </a:lnTo>
                <a:cubicBezTo>
                  <a:pt x="965440" y="284860"/>
                  <a:pt x="1090674" y="292100"/>
                  <a:pt x="949325" y="292100"/>
                </a:cubicBezTo>
                <a:cubicBezTo>
                  <a:pt x="921788" y="292100"/>
                  <a:pt x="894292" y="289983"/>
                  <a:pt x="866775" y="288925"/>
                </a:cubicBezTo>
                <a:cubicBezTo>
                  <a:pt x="853902" y="286779"/>
                  <a:pt x="846866" y="286127"/>
                  <a:pt x="835025" y="282575"/>
                </a:cubicBezTo>
                <a:lnTo>
                  <a:pt x="806450" y="273050"/>
                </a:lnTo>
                <a:cubicBezTo>
                  <a:pt x="803275" y="271992"/>
                  <a:pt x="800258" y="270178"/>
                  <a:pt x="796925" y="269875"/>
                </a:cubicBezTo>
                <a:lnTo>
                  <a:pt x="762000" y="266700"/>
                </a:lnTo>
                <a:lnTo>
                  <a:pt x="612775" y="269875"/>
                </a:lnTo>
                <a:cubicBezTo>
                  <a:pt x="465928" y="274770"/>
                  <a:pt x="638368" y="270477"/>
                  <a:pt x="549275" y="276225"/>
                </a:cubicBezTo>
                <a:cubicBezTo>
                  <a:pt x="523906" y="277862"/>
                  <a:pt x="498475" y="278342"/>
                  <a:pt x="473075" y="279400"/>
                </a:cubicBezTo>
                <a:cubicBezTo>
                  <a:pt x="469900" y="281517"/>
                  <a:pt x="467252" y="284825"/>
                  <a:pt x="463550" y="285750"/>
                </a:cubicBezTo>
                <a:cubicBezTo>
                  <a:pt x="450835" y="288929"/>
                  <a:pt x="381029" y="292098"/>
                  <a:pt x="381000" y="292100"/>
                </a:cubicBezTo>
                <a:cubicBezTo>
                  <a:pt x="310764" y="302134"/>
                  <a:pt x="350713" y="297651"/>
                  <a:pt x="206375" y="292100"/>
                </a:cubicBezTo>
                <a:cubicBezTo>
                  <a:pt x="202015" y="291932"/>
                  <a:pt x="197968" y="289706"/>
                  <a:pt x="193675" y="288925"/>
                </a:cubicBezTo>
                <a:cubicBezTo>
                  <a:pt x="186312" y="287586"/>
                  <a:pt x="178858" y="286808"/>
                  <a:pt x="171450" y="285750"/>
                </a:cubicBezTo>
                <a:cubicBezTo>
                  <a:pt x="165100" y="283633"/>
                  <a:pt x="159079" y="279845"/>
                  <a:pt x="152400" y="279400"/>
                </a:cubicBezTo>
                <a:cubicBezTo>
                  <a:pt x="-16580" y="268135"/>
                  <a:pt x="74258" y="285362"/>
                  <a:pt x="12700" y="273050"/>
                </a:cubicBezTo>
                <a:cubicBezTo>
                  <a:pt x="11642" y="269875"/>
                  <a:pt x="9525" y="266872"/>
                  <a:pt x="9525" y="263525"/>
                </a:cubicBezTo>
                <a:cubicBezTo>
                  <a:pt x="9525" y="257087"/>
                  <a:pt x="1587" y="245004"/>
                  <a:pt x="0" y="241300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07" name="Freeform 206"/>
          <p:cNvSpPr/>
          <p:nvPr/>
        </p:nvSpPr>
        <p:spPr>
          <a:xfrm>
            <a:off x="3474582" y="4907707"/>
            <a:ext cx="896821" cy="258991"/>
          </a:xfrm>
          <a:custGeom>
            <a:avLst/>
            <a:gdLst>
              <a:gd name="connsiteX0" fmla="*/ 0 w 1298988"/>
              <a:gd name="connsiteY0" fmla="*/ 241300 h 307062"/>
              <a:gd name="connsiteX1" fmla="*/ 0 w 1298988"/>
              <a:gd name="connsiteY1" fmla="*/ 241300 h 307062"/>
              <a:gd name="connsiteX2" fmla="*/ 22225 w 1298988"/>
              <a:gd name="connsiteY2" fmla="*/ 219075 h 307062"/>
              <a:gd name="connsiteX3" fmla="*/ 28575 w 1298988"/>
              <a:gd name="connsiteY3" fmla="*/ 209550 h 307062"/>
              <a:gd name="connsiteX4" fmla="*/ 53975 w 1298988"/>
              <a:gd name="connsiteY4" fmla="*/ 180975 h 307062"/>
              <a:gd name="connsiteX5" fmla="*/ 57150 w 1298988"/>
              <a:gd name="connsiteY5" fmla="*/ 158750 h 307062"/>
              <a:gd name="connsiteX6" fmla="*/ 66675 w 1298988"/>
              <a:gd name="connsiteY6" fmla="*/ 155575 h 307062"/>
              <a:gd name="connsiteX7" fmla="*/ 85725 w 1298988"/>
              <a:gd name="connsiteY7" fmla="*/ 146050 h 307062"/>
              <a:gd name="connsiteX8" fmla="*/ 190500 w 1298988"/>
              <a:gd name="connsiteY8" fmla="*/ 146050 h 307062"/>
              <a:gd name="connsiteX9" fmla="*/ 209550 w 1298988"/>
              <a:gd name="connsiteY9" fmla="*/ 139700 h 307062"/>
              <a:gd name="connsiteX10" fmla="*/ 219075 w 1298988"/>
              <a:gd name="connsiteY10" fmla="*/ 133350 h 307062"/>
              <a:gd name="connsiteX11" fmla="*/ 215900 w 1298988"/>
              <a:gd name="connsiteY11" fmla="*/ 123825 h 307062"/>
              <a:gd name="connsiteX12" fmla="*/ 241300 w 1298988"/>
              <a:gd name="connsiteY12" fmla="*/ 127000 h 307062"/>
              <a:gd name="connsiteX13" fmla="*/ 282575 w 1298988"/>
              <a:gd name="connsiteY13" fmla="*/ 123825 h 307062"/>
              <a:gd name="connsiteX14" fmla="*/ 298450 w 1298988"/>
              <a:gd name="connsiteY14" fmla="*/ 104775 h 307062"/>
              <a:gd name="connsiteX15" fmla="*/ 304800 w 1298988"/>
              <a:gd name="connsiteY15" fmla="*/ 95250 h 307062"/>
              <a:gd name="connsiteX16" fmla="*/ 323850 w 1298988"/>
              <a:gd name="connsiteY16" fmla="*/ 82550 h 307062"/>
              <a:gd name="connsiteX17" fmla="*/ 346075 w 1298988"/>
              <a:gd name="connsiteY17" fmla="*/ 57150 h 307062"/>
              <a:gd name="connsiteX18" fmla="*/ 393700 w 1298988"/>
              <a:gd name="connsiteY18" fmla="*/ 53975 h 307062"/>
              <a:gd name="connsiteX19" fmla="*/ 482600 w 1298988"/>
              <a:gd name="connsiteY19" fmla="*/ 60325 h 307062"/>
              <a:gd name="connsiteX20" fmla="*/ 511175 w 1298988"/>
              <a:gd name="connsiteY20" fmla="*/ 69850 h 307062"/>
              <a:gd name="connsiteX21" fmla="*/ 520700 w 1298988"/>
              <a:gd name="connsiteY21" fmla="*/ 73025 h 307062"/>
              <a:gd name="connsiteX22" fmla="*/ 549275 w 1298988"/>
              <a:gd name="connsiteY22" fmla="*/ 69850 h 307062"/>
              <a:gd name="connsiteX23" fmla="*/ 571500 w 1298988"/>
              <a:gd name="connsiteY23" fmla="*/ 66675 h 307062"/>
              <a:gd name="connsiteX24" fmla="*/ 631825 w 1298988"/>
              <a:gd name="connsiteY24" fmla="*/ 63500 h 307062"/>
              <a:gd name="connsiteX25" fmla="*/ 666750 w 1298988"/>
              <a:gd name="connsiteY25" fmla="*/ 50800 h 307062"/>
              <a:gd name="connsiteX26" fmla="*/ 685800 w 1298988"/>
              <a:gd name="connsiteY26" fmla="*/ 44450 h 307062"/>
              <a:gd name="connsiteX27" fmla="*/ 695325 w 1298988"/>
              <a:gd name="connsiteY27" fmla="*/ 41275 h 307062"/>
              <a:gd name="connsiteX28" fmla="*/ 711200 w 1298988"/>
              <a:gd name="connsiteY28" fmla="*/ 22225 h 307062"/>
              <a:gd name="connsiteX29" fmla="*/ 727075 w 1298988"/>
              <a:gd name="connsiteY29" fmla="*/ 6350 h 307062"/>
              <a:gd name="connsiteX30" fmla="*/ 746125 w 1298988"/>
              <a:gd name="connsiteY30" fmla="*/ 0 h 307062"/>
              <a:gd name="connsiteX31" fmla="*/ 774700 w 1298988"/>
              <a:gd name="connsiteY31" fmla="*/ 3175 h 307062"/>
              <a:gd name="connsiteX32" fmla="*/ 800100 w 1298988"/>
              <a:gd name="connsiteY32" fmla="*/ 15875 h 307062"/>
              <a:gd name="connsiteX33" fmla="*/ 803275 w 1298988"/>
              <a:gd name="connsiteY33" fmla="*/ 25400 h 307062"/>
              <a:gd name="connsiteX34" fmla="*/ 806450 w 1298988"/>
              <a:gd name="connsiteY34" fmla="*/ 41275 h 307062"/>
              <a:gd name="connsiteX35" fmla="*/ 831850 w 1298988"/>
              <a:gd name="connsiteY35" fmla="*/ 53975 h 307062"/>
              <a:gd name="connsiteX36" fmla="*/ 863600 w 1298988"/>
              <a:gd name="connsiteY36" fmla="*/ 63500 h 307062"/>
              <a:gd name="connsiteX37" fmla="*/ 895350 w 1298988"/>
              <a:gd name="connsiteY37" fmla="*/ 69850 h 307062"/>
              <a:gd name="connsiteX38" fmla="*/ 914400 w 1298988"/>
              <a:gd name="connsiteY38" fmla="*/ 79375 h 307062"/>
              <a:gd name="connsiteX39" fmla="*/ 933450 w 1298988"/>
              <a:gd name="connsiteY39" fmla="*/ 85725 h 307062"/>
              <a:gd name="connsiteX40" fmla="*/ 946150 w 1298988"/>
              <a:gd name="connsiteY40" fmla="*/ 92075 h 307062"/>
              <a:gd name="connsiteX41" fmla="*/ 968375 w 1298988"/>
              <a:gd name="connsiteY41" fmla="*/ 98425 h 307062"/>
              <a:gd name="connsiteX42" fmla="*/ 1006475 w 1298988"/>
              <a:gd name="connsiteY42" fmla="*/ 104775 h 307062"/>
              <a:gd name="connsiteX43" fmla="*/ 1031875 w 1298988"/>
              <a:gd name="connsiteY43" fmla="*/ 117475 h 307062"/>
              <a:gd name="connsiteX44" fmla="*/ 1038225 w 1298988"/>
              <a:gd name="connsiteY44" fmla="*/ 127000 h 307062"/>
              <a:gd name="connsiteX45" fmla="*/ 1060450 w 1298988"/>
              <a:gd name="connsiteY45" fmla="*/ 133350 h 307062"/>
              <a:gd name="connsiteX46" fmla="*/ 1127125 w 1298988"/>
              <a:gd name="connsiteY46" fmla="*/ 142875 h 307062"/>
              <a:gd name="connsiteX47" fmla="*/ 1149350 w 1298988"/>
              <a:gd name="connsiteY47" fmla="*/ 155575 h 307062"/>
              <a:gd name="connsiteX48" fmla="*/ 1174750 w 1298988"/>
              <a:gd name="connsiteY48" fmla="*/ 161925 h 307062"/>
              <a:gd name="connsiteX49" fmla="*/ 1184275 w 1298988"/>
              <a:gd name="connsiteY49" fmla="*/ 168275 h 307062"/>
              <a:gd name="connsiteX50" fmla="*/ 1193800 w 1298988"/>
              <a:gd name="connsiteY50" fmla="*/ 171450 h 307062"/>
              <a:gd name="connsiteX51" fmla="*/ 1219200 w 1298988"/>
              <a:gd name="connsiteY51" fmla="*/ 177800 h 307062"/>
              <a:gd name="connsiteX52" fmla="*/ 1235075 w 1298988"/>
              <a:gd name="connsiteY52" fmla="*/ 180975 h 307062"/>
              <a:gd name="connsiteX53" fmla="*/ 1266825 w 1298988"/>
              <a:gd name="connsiteY53" fmla="*/ 193675 h 307062"/>
              <a:gd name="connsiteX54" fmla="*/ 1276350 w 1298988"/>
              <a:gd name="connsiteY54" fmla="*/ 196850 h 307062"/>
              <a:gd name="connsiteX55" fmla="*/ 1295400 w 1298988"/>
              <a:gd name="connsiteY55" fmla="*/ 209550 h 307062"/>
              <a:gd name="connsiteX56" fmla="*/ 1295400 w 1298988"/>
              <a:gd name="connsiteY56" fmla="*/ 241300 h 307062"/>
              <a:gd name="connsiteX57" fmla="*/ 1292225 w 1298988"/>
              <a:gd name="connsiteY57" fmla="*/ 254000 h 307062"/>
              <a:gd name="connsiteX58" fmla="*/ 1279525 w 1298988"/>
              <a:gd name="connsiteY58" fmla="*/ 273050 h 307062"/>
              <a:gd name="connsiteX59" fmla="*/ 1270000 w 1298988"/>
              <a:gd name="connsiteY59" fmla="*/ 292100 h 307062"/>
              <a:gd name="connsiteX60" fmla="*/ 1260475 w 1298988"/>
              <a:gd name="connsiteY60" fmla="*/ 295275 h 307062"/>
              <a:gd name="connsiteX61" fmla="*/ 1250950 w 1298988"/>
              <a:gd name="connsiteY61" fmla="*/ 304800 h 307062"/>
              <a:gd name="connsiteX62" fmla="*/ 1203325 w 1298988"/>
              <a:gd name="connsiteY62" fmla="*/ 295275 h 307062"/>
              <a:gd name="connsiteX63" fmla="*/ 1066800 w 1298988"/>
              <a:gd name="connsiteY63" fmla="*/ 292100 h 307062"/>
              <a:gd name="connsiteX64" fmla="*/ 949325 w 1298988"/>
              <a:gd name="connsiteY64" fmla="*/ 292100 h 307062"/>
              <a:gd name="connsiteX65" fmla="*/ 866775 w 1298988"/>
              <a:gd name="connsiteY65" fmla="*/ 288925 h 307062"/>
              <a:gd name="connsiteX66" fmla="*/ 835025 w 1298988"/>
              <a:gd name="connsiteY66" fmla="*/ 282575 h 307062"/>
              <a:gd name="connsiteX67" fmla="*/ 806450 w 1298988"/>
              <a:gd name="connsiteY67" fmla="*/ 273050 h 307062"/>
              <a:gd name="connsiteX68" fmla="*/ 796925 w 1298988"/>
              <a:gd name="connsiteY68" fmla="*/ 269875 h 307062"/>
              <a:gd name="connsiteX69" fmla="*/ 762000 w 1298988"/>
              <a:gd name="connsiteY69" fmla="*/ 266700 h 307062"/>
              <a:gd name="connsiteX70" fmla="*/ 612775 w 1298988"/>
              <a:gd name="connsiteY70" fmla="*/ 269875 h 307062"/>
              <a:gd name="connsiteX71" fmla="*/ 549275 w 1298988"/>
              <a:gd name="connsiteY71" fmla="*/ 276225 h 307062"/>
              <a:gd name="connsiteX72" fmla="*/ 473075 w 1298988"/>
              <a:gd name="connsiteY72" fmla="*/ 279400 h 307062"/>
              <a:gd name="connsiteX73" fmla="*/ 463550 w 1298988"/>
              <a:gd name="connsiteY73" fmla="*/ 285750 h 307062"/>
              <a:gd name="connsiteX74" fmla="*/ 381000 w 1298988"/>
              <a:gd name="connsiteY74" fmla="*/ 292100 h 307062"/>
              <a:gd name="connsiteX75" fmla="*/ 206375 w 1298988"/>
              <a:gd name="connsiteY75" fmla="*/ 292100 h 307062"/>
              <a:gd name="connsiteX76" fmla="*/ 193675 w 1298988"/>
              <a:gd name="connsiteY76" fmla="*/ 288925 h 307062"/>
              <a:gd name="connsiteX77" fmla="*/ 171450 w 1298988"/>
              <a:gd name="connsiteY77" fmla="*/ 285750 h 307062"/>
              <a:gd name="connsiteX78" fmla="*/ 152400 w 1298988"/>
              <a:gd name="connsiteY78" fmla="*/ 279400 h 307062"/>
              <a:gd name="connsiteX79" fmla="*/ 12700 w 1298988"/>
              <a:gd name="connsiteY79" fmla="*/ 273050 h 307062"/>
              <a:gd name="connsiteX80" fmla="*/ 9525 w 1298988"/>
              <a:gd name="connsiteY80" fmla="*/ 263525 h 307062"/>
              <a:gd name="connsiteX81" fmla="*/ 0 w 1298988"/>
              <a:gd name="connsiteY81" fmla="*/ 241300 h 307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1298988" h="307062">
                <a:moveTo>
                  <a:pt x="0" y="241300"/>
                </a:moveTo>
                <a:lnTo>
                  <a:pt x="0" y="241300"/>
                </a:lnTo>
                <a:cubicBezTo>
                  <a:pt x="7408" y="233892"/>
                  <a:pt x="15216" y="226862"/>
                  <a:pt x="22225" y="219075"/>
                </a:cubicBezTo>
                <a:cubicBezTo>
                  <a:pt x="24778" y="216239"/>
                  <a:pt x="26040" y="212402"/>
                  <a:pt x="28575" y="209550"/>
                </a:cubicBezTo>
                <a:cubicBezTo>
                  <a:pt x="57573" y="176928"/>
                  <a:pt x="39563" y="202593"/>
                  <a:pt x="53975" y="180975"/>
                </a:cubicBezTo>
                <a:cubicBezTo>
                  <a:pt x="55033" y="173567"/>
                  <a:pt x="53803" y="165443"/>
                  <a:pt x="57150" y="158750"/>
                </a:cubicBezTo>
                <a:cubicBezTo>
                  <a:pt x="58647" y="155757"/>
                  <a:pt x="63682" y="157072"/>
                  <a:pt x="66675" y="155575"/>
                </a:cubicBezTo>
                <a:cubicBezTo>
                  <a:pt x="91294" y="143265"/>
                  <a:pt x="61784" y="154030"/>
                  <a:pt x="85725" y="146050"/>
                </a:cubicBezTo>
                <a:cubicBezTo>
                  <a:pt x="130632" y="151040"/>
                  <a:pt x="128426" y="152257"/>
                  <a:pt x="190500" y="146050"/>
                </a:cubicBezTo>
                <a:cubicBezTo>
                  <a:pt x="197160" y="145384"/>
                  <a:pt x="203981" y="143413"/>
                  <a:pt x="209550" y="139700"/>
                </a:cubicBezTo>
                <a:lnTo>
                  <a:pt x="219075" y="133350"/>
                </a:lnTo>
                <a:cubicBezTo>
                  <a:pt x="218017" y="130175"/>
                  <a:pt x="212682" y="124744"/>
                  <a:pt x="215900" y="123825"/>
                </a:cubicBezTo>
                <a:cubicBezTo>
                  <a:pt x="224104" y="121481"/>
                  <a:pt x="232767" y="127000"/>
                  <a:pt x="241300" y="127000"/>
                </a:cubicBezTo>
                <a:cubicBezTo>
                  <a:pt x="255099" y="127000"/>
                  <a:pt x="268817" y="124883"/>
                  <a:pt x="282575" y="123825"/>
                </a:cubicBezTo>
                <a:cubicBezTo>
                  <a:pt x="296198" y="96579"/>
                  <a:pt x="280499" y="122726"/>
                  <a:pt x="298450" y="104775"/>
                </a:cubicBezTo>
                <a:cubicBezTo>
                  <a:pt x="301148" y="102077"/>
                  <a:pt x="301928" y="97763"/>
                  <a:pt x="304800" y="95250"/>
                </a:cubicBezTo>
                <a:cubicBezTo>
                  <a:pt x="310543" y="90224"/>
                  <a:pt x="323850" y="82550"/>
                  <a:pt x="323850" y="82550"/>
                </a:cubicBezTo>
                <a:cubicBezTo>
                  <a:pt x="326760" y="78184"/>
                  <a:pt x="336153" y="58804"/>
                  <a:pt x="346075" y="57150"/>
                </a:cubicBezTo>
                <a:cubicBezTo>
                  <a:pt x="361769" y="54534"/>
                  <a:pt x="377825" y="55033"/>
                  <a:pt x="393700" y="53975"/>
                </a:cubicBezTo>
                <a:cubicBezTo>
                  <a:pt x="401175" y="54315"/>
                  <a:pt x="459564" y="54182"/>
                  <a:pt x="482600" y="60325"/>
                </a:cubicBezTo>
                <a:cubicBezTo>
                  <a:pt x="492301" y="62912"/>
                  <a:pt x="501650" y="66675"/>
                  <a:pt x="511175" y="69850"/>
                </a:cubicBezTo>
                <a:lnTo>
                  <a:pt x="520700" y="73025"/>
                </a:lnTo>
                <a:lnTo>
                  <a:pt x="549275" y="69850"/>
                </a:lnTo>
                <a:cubicBezTo>
                  <a:pt x="556701" y="68922"/>
                  <a:pt x="564038" y="67249"/>
                  <a:pt x="571500" y="66675"/>
                </a:cubicBezTo>
                <a:cubicBezTo>
                  <a:pt x="591577" y="65131"/>
                  <a:pt x="611717" y="64558"/>
                  <a:pt x="631825" y="63500"/>
                </a:cubicBezTo>
                <a:cubicBezTo>
                  <a:pt x="653296" y="52764"/>
                  <a:pt x="636914" y="59980"/>
                  <a:pt x="666750" y="50800"/>
                </a:cubicBezTo>
                <a:cubicBezTo>
                  <a:pt x="673147" y="48832"/>
                  <a:pt x="679450" y="46567"/>
                  <a:pt x="685800" y="44450"/>
                </a:cubicBezTo>
                <a:lnTo>
                  <a:pt x="695325" y="41275"/>
                </a:lnTo>
                <a:cubicBezTo>
                  <a:pt x="711091" y="17626"/>
                  <a:pt x="690828" y="46671"/>
                  <a:pt x="711200" y="22225"/>
                </a:cubicBezTo>
                <a:cubicBezTo>
                  <a:pt x="719293" y="12513"/>
                  <a:pt x="714749" y="11828"/>
                  <a:pt x="727075" y="6350"/>
                </a:cubicBezTo>
                <a:cubicBezTo>
                  <a:pt x="733192" y="3632"/>
                  <a:pt x="746125" y="0"/>
                  <a:pt x="746125" y="0"/>
                </a:cubicBezTo>
                <a:cubicBezTo>
                  <a:pt x="755650" y="1058"/>
                  <a:pt x="765329" y="1167"/>
                  <a:pt x="774700" y="3175"/>
                </a:cubicBezTo>
                <a:cubicBezTo>
                  <a:pt x="786146" y="5628"/>
                  <a:pt x="791170" y="9922"/>
                  <a:pt x="800100" y="15875"/>
                </a:cubicBezTo>
                <a:cubicBezTo>
                  <a:pt x="801158" y="19050"/>
                  <a:pt x="802463" y="22153"/>
                  <a:pt x="803275" y="25400"/>
                </a:cubicBezTo>
                <a:cubicBezTo>
                  <a:pt x="804584" y="30635"/>
                  <a:pt x="803773" y="36590"/>
                  <a:pt x="806450" y="41275"/>
                </a:cubicBezTo>
                <a:cubicBezTo>
                  <a:pt x="809227" y="46136"/>
                  <a:pt x="829593" y="53154"/>
                  <a:pt x="831850" y="53975"/>
                </a:cubicBezTo>
                <a:cubicBezTo>
                  <a:pt x="841749" y="57575"/>
                  <a:pt x="853071" y="61394"/>
                  <a:pt x="863600" y="63500"/>
                </a:cubicBezTo>
                <a:cubicBezTo>
                  <a:pt x="884391" y="67658"/>
                  <a:pt x="878142" y="64934"/>
                  <a:pt x="895350" y="69850"/>
                </a:cubicBezTo>
                <a:cubicBezTo>
                  <a:pt x="919666" y="76798"/>
                  <a:pt x="889353" y="68243"/>
                  <a:pt x="914400" y="79375"/>
                </a:cubicBezTo>
                <a:cubicBezTo>
                  <a:pt x="920517" y="82093"/>
                  <a:pt x="927463" y="82732"/>
                  <a:pt x="933450" y="85725"/>
                </a:cubicBezTo>
                <a:cubicBezTo>
                  <a:pt x="937683" y="87842"/>
                  <a:pt x="941800" y="90211"/>
                  <a:pt x="946150" y="92075"/>
                </a:cubicBezTo>
                <a:cubicBezTo>
                  <a:pt x="951245" y="94259"/>
                  <a:pt x="963601" y="97530"/>
                  <a:pt x="968375" y="98425"/>
                </a:cubicBezTo>
                <a:cubicBezTo>
                  <a:pt x="981030" y="100798"/>
                  <a:pt x="1006475" y="104775"/>
                  <a:pt x="1006475" y="104775"/>
                </a:cubicBezTo>
                <a:cubicBezTo>
                  <a:pt x="1014942" y="109008"/>
                  <a:pt x="1026624" y="109599"/>
                  <a:pt x="1031875" y="117475"/>
                </a:cubicBezTo>
                <a:cubicBezTo>
                  <a:pt x="1033992" y="120650"/>
                  <a:pt x="1035245" y="124616"/>
                  <a:pt x="1038225" y="127000"/>
                </a:cubicBezTo>
                <a:cubicBezTo>
                  <a:pt x="1040359" y="128707"/>
                  <a:pt x="1059537" y="133076"/>
                  <a:pt x="1060450" y="133350"/>
                </a:cubicBezTo>
                <a:cubicBezTo>
                  <a:pt x="1099471" y="145056"/>
                  <a:pt x="1061227" y="138482"/>
                  <a:pt x="1127125" y="142875"/>
                </a:cubicBezTo>
                <a:cubicBezTo>
                  <a:pt x="1134093" y="147520"/>
                  <a:pt x="1141293" y="152889"/>
                  <a:pt x="1149350" y="155575"/>
                </a:cubicBezTo>
                <a:cubicBezTo>
                  <a:pt x="1160219" y="159198"/>
                  <a:pt x="1165246" y="157173"/>
                  <a:pt x="1174750" y="161925"/>
                </a:cubicBezTo>
                <a:cubicBezTo>
                  <a:pt x="1178163" y="163632"/>
                  <a:pt x="1180862" y="166568"/>
                  <a:pt x="1184275" y="168275"/>
                </a:cubicBezTo>
                <a:cubicBezTo>
                  <a:pt x="1187268" y="169772"/>
                  <a:pt x="1190571" y="170569"/>
                  <a:pt x="1193800" y="171450"/>
                </a:cubicBezTo>
                <a:cubicBezTo>
                  <a:pt x="1202220" y="173746"/>
                  <a:pt x="1210642" y="176088"/>
                  <a:pt x="1219200" y="177800"/>
                </a:cubicBezTo>
                <a:cubicBezTo>
                  <a:pt x="1224492" y="178858"/>
                  <a:pt x="1229869" y="179555"/>
                  <a:pt x="1235075" y="180975"/>
                </a:cubicBezTo>
                <a:cubicBezTo>
                  <a:pt x="1261573" y="188202"/>
                  <a:pt x="1246047" y="184770"/>
                  <a:pt x="1266825" y="193675"/>
                </a:cubicBezTo>
                <a:cubicBezTo>
                  <a:pt x="1269901" y="194993"/>
                  <a:pt x="1273424" y="195225"/>
                  <a:pt x="1276350" y="196850"/>
                </a:cubicBezTo>
                <a:cubicBezTo>
                  <a:pt x="1283021" y="200556"/>
                  <a:pt x="1295400" y="209550"/>
                  <a:pt x="1295400" y="209550"/>
                </a:cubicBezTo>
                <a:cubicBezTo>
                  <a:pt x="1300654" y="225311"/>
                  <a:pt x="1299692" y="217693"/>
                  <a:pt x="1295400" y="241300"/>
                </a:cubicBezTo>
                <a:cubicBezTo>
                  <a:pt x="1294619" y="245593"/>
                  <a:pt x="1294176" y="250097"/>
                  <a:pt x="1292225" y="254000"/>
                </a:cubicBezTo>
                <a:cubicBezTo>
                  <a:pt x="1288812" y="260826"/>
                  <a:pt x="1281938" y="265810"/>
                  <a:pt x="1279525" y="273050"/>
                </a:cubicBezTo>
                <a:cubicBezTo>
                  <a:pt x="1277433" y="279325"/>
                  <a:pt x="1275595" y="287624"/>
                  <a:pt x="1270000" y="292100"/>
                </a:cubicBezTo>
                <a:cubicBezTo>
                  <a:pt x="1267387" y="294191"/>
                  <a:pt x="1263650" y="294217"/>
                  <a:pt x="1260475" y="295275"/>
                </a:cubicBezTo>
                <a:cubicBezTo>
                  <a:pt x="1257300" y="298450"/>
                  <a:pt x="1255379" y="304062"/>
                  <a:pt x="1250950" y="304800"/>
                </a:cubicBezTo>
                <a:cubicBezTo>
                  <a:pt x="1201461" y="313048"/>
                  <a:pt x="1241427" y="296161"/>
                  <a:pt x="1203325" y="295275"/>
                </a:cubicBezTo>
                <a:lnTo>
                  <a:pt x="1066800" y="292100"/>
                </a:lnTo>
                <a:cubicBezTo>
                  <a:pt x="965440" y="284860"/>
                  <a:pt x="1090674" y="292100"/>
                  <a:pt x="949325" y="292100"/>
                </a:cubicBezTo>
                <a:cubicBezTo>
                  <a:pt x="921788" y="292100"/>
                  <a:pt x="894292" y="289983"/>
                  <a:pt x="866775" y="288925"/>
                </a:cubicBezTo>
                <a:cubicBezTo>
                  <a:pt x="853902" y="286779"/>
                  <a:pt x="846866" y="286127"/>
                  <a:pt x="835025" y="282575"/>
                </a:cubicBezTo>
                <a:lnTo>
                  <a:pt x="806450" y="273050"/>
                </a:lnTo>
                <a:cubicBezTo>
                  <a:pt x="803275" y="271992"/>
                  <a:pt x="800258" y="270178"/>
                  <a:pt x="796925" y="269875"/>
                </a:cubicBezTo>
                <a:lnTo>
                  <a:pt x="762000" y="266700"/>
                </a:lnTo>
                <a:lnTo>
                  <a:pt x="612775" y="269875"/>
                </a:lnTo>
                <a:cubicBezTo>
                  <a:pt x="465928" y="274770"/>
                  <a:pt x="638368" y="270477"/>
                  <a:pt x="549275" y="276225"/>
                </a:cubicBezTo>
                <a:cubicBezTo>
                  <a:pt x="523906" y="277862"/>
                  <a:pt x="498475" y="278342"/>
                  <a:pt x="473075" y="279400"/>
                </a:cubicBezTo>
                <a:cubicBezTo>
                  <a:pt x="469900" y="281517"/>
                  <a:pt x="467252" y="284825"/>
                  <a:pt x="463550" y="285750"/>
                </a:cubicBezTo>
                <a:cubicBezTo>
                  <a:pt x="450835" y="288929"/>
                  <a:pt x="381029" y="292098"/>
                  <a:pt x="381000" y="292100"/>
                </a:cubicBezTo>
                <a:cubicBezTo>
                  <a:pt x="310764" y="302134"/>
                  <a:pt x="350713" y="297651"/>
                  <a:pt x="206375" y="292100"/>
                </a:cubicBezTo>
                <a:cubicBezTo>
                  <a:pt x="202015" y="291932"/>
                  <a:pt x="197968" y="289706"/>
                  <a:pt x="193675" y="288925"/>
                </a:cubicBezTo>
                <a:cubicBezTo>
                  <a:pt x="186312" y="287586"/>
                  <a:pt x="178858" y="286808"/>
                  <a:pt x="171450" y="285750"/>
                </a:cubicBezTo>
                <a:cubicBezTo>
                  <a:pt x="165100" y="283633"/>
                  <a:pt x="159079" y="279845"/>
                  <a:pt x="152400" y="279400"/>
                </a:cubicBezTo>
                <a:cubicBezTo>
                  <a:pt x="-16580" y="268135"/>
                  <a:pt x="74258" y="285362"/>
                  <a:pt x="12700" y="273050"/>
                </a:cubicBezTo>
                <a:cubicBezTo>
                  <a:pt x="11642" y="269875"/>
                  <a:pt x="9525" y="266872"/>
                  <a:pt x="9525" y="263525"/>
                </a:cubicBezTo>
                <a:cubicBezTo>
                  <a:pt x="9525" y="257087"/>
                  <a:pt x="1587" y="245004"/>
                  <a:pt x="0" y="241300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grpSp>
        <p:nvGrpSpPr>
          <p:cNvPr id="208" name="Group 207"/>
          <p:cNvGrpSpPr/>
          <p:nvPr/>
        </p:nvGrpSpPr>
        <p:grpSpPr>
          <a:xfrm>
            <a:off x="2076746" y="4934514"/>
            <a:ext cx="900825" cy="218723"/>
            <a:chOff x="5555744" y="1395549"/>
            <a:chExt cx="1160206" cy="259320"/>
          </a:xfrm>
        </p:grpSpPr>
        <p:grpSp>
          <p:nvGrpSpPr>
            <p:cNvPr id="226" name="Group 225"/>
            <p:cNvGrpSpPr/>
            <p:nvPr/>
          </p:nvGrpSpPr>
          <p:grpSpPr>
            <a:xfrm>
              <a:off x="5555744" y="1395549"/>
              <a:ext cx="1040823" cy="259320"/>
              <a:chOff x="4239314" y="3039819"/>
              <a:chExt cx="1513219" cy="478057"/>
            </a:xfrm>
          </p:grpSpPr>
          <p:sp>
            <p:nvSpPr>
              <p:cNvPr id="228" name="Oval 227"/>
              <p:cNvSpPr/>
              <p:nvPr/>
            </p:nvSpPr>
            <p:spPr>
              <a:xfrm>
                <a:off x="4239314" y="3357012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700" dirty="0">
                    <a:solidFill>
                      <a:schemeClr val="tx1"/>
                    </a:solidFill>
                  </a:rPr>
                  <a:t>Q</a:t>
                </a:r>
              </a:p>
            </p:txBody>
          </p:sp>
          <p:sp>
            <p:nvSpPr>
              <p:cNvPr id="229" name="Oval 228"/>
              <p:cNvSpPr/>
              <p:nvPr/>
            </p:nvSpPr>
            <p:spPr>
              <a:xfrm>
                <a:off x="4387248" y="3252884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700" dirty="0">
                    <a:solidFill>
                      <a:schemeClr val="tx1"/>
                    </a:solidFill>
                  </a:rPr>
                  <a:t>E</a:t>
                </a:r>
              </a:p>
            </p:txBody>
          </p:sp>
          <p:sp>
            <p:nvSpPr>
              <p:cNvPr id="230" name="Oval 229"/>
              <p:cNvSpPr/>
              <p:nvPr/>
            </p:nvSpPr>
            <p:spPr>
              <a:xfrm>
                <a:off x="4556967" y="3196148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700" dirty="0">
                    <a:solidFill>
                      <a:schemeClr val="tx1"/>
                    </a:solidFill>
                  </a:rPr>
                  <a:t>E</a:t>
                </a:r>
              </a:p>
            </p:txBody>
          </p:sp>
          <p:sp>
            <p:nvSpPr>
              <p:cNvPr id="231" name="Oval 230"/>
              <p:cNvSpPr/>
              <p:nvPr/>
            </p:nvSpPr>
            <p:spPr>
              <a:xfrm>
                <a:off x="4713003" y="3125885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700" dirty="0">
                    <a:solidFill>
                      <a:schemeClr val="tx1"/>
                    </a:solidFill>
                  </a:rPr>
                  <a:t>H</a:t>
                </a:r>
              </a:p>
            </p:txBody>
          </p:sp>
          <p:sp>
            <p:nvSpPr>
              <p:cNvPr id="232" name="Oval 231"/>
              <p:cNvSpPr/>
              <p:nvPr/>
            </p:nvSpPr>
            <p:spPr>
              <a:xfrm>
                <a:off x="4886486" y="3112184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700" dirty="0">
                    <a:solidFill>
                      <a:schemeClr val="tx1"/>
                    </a:solidFill>
                  </a:rPr>
                  <a:t>E</a:t>
                </a:r>
              </a:p>
            </p:txBody>
          </p:sp>
          <p:sp>
            <p:nvSpPr>
              <p:cNvPr id="233" name="Oval 232"/>
              <p:cNvSpPr/>
              <p:nvPr/>
            </p:nvSpPr>
            <p:spPr>
              <a:xfrm>
                <a:off x="4999187" y="3039819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700" dirty="0">
                    <a:solidFill>
                      <a:schemeClr val="tx1"/>
                    </a:solidFill>
                  </a:rPr>
                  <a:t>R</a:t>
                </a:r>
              </a:p>
            </p:txBody>
          </p:sp>
          <p:sp>
            <p:nvSpPr>
              <p:cNvPr id="234" name="Oval 233"/>
              <p:cNvSpPr/>
              <p:nvPr/>
            </p:nvSpPr>
            <p:spPr>
              <a:xfrm>
                <a:off x="5176086" y="3081244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700" dirty="0">
                    <a:solidFill>
                      <a:schemeClr val="tx1"/>
                    </a:solidFill>
                  </a:rPr>
                  <a:t>Y</a:t>
                </a:r>
              </a:p>
            </p:txBody>
          </p:sp>
          <p:sp>
            <p:nvSpPr>
              <p:cNvPr id="235" name="Oval 234"/>
              <p:cNvSpPr/>
              <p:nvPr/>
            </p:nvSpPr>
            <p:spPr>
              <a:xfrm>
                <a:off x="5358532" y="3124362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700" dirty="0">
                    <a:solidFill>
                      <a:schemeClr val="tx1"/>
                    </a:solidFill>
                  </a:rPr>
                  <a:t>H</a:t>
                </a:r>
              </a:p>
            </p:txBody>
          </p:sp>
          <p:sp>
            <p:nvSpPr>
              <p:cNvPr id="236" name="Oval 235"/>
              <p:cNvSpPr/>
              <p:nvPr/>
            </p:nvSpPr>
            <p:spPr>
              <a:xfrm>
                <a:off x="5526765" y="3194804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700" dirty="0">
                    <a:solidFill>
                      <a:schemeClr val="tx1"/>
                    </a:solidFill>
                  </a:rPr>
                  <a:t>S</a:t>
                </a:r>
              </a:p>
            </p:txBody>
          </p:sp>
          <p:sp>
            <p:nvSpPr>
              <p:cNvPr id="237" name="Oval 236"/>
              <p:cNvSpPr/>
              <p:nvPr/>
            </p:nvSpPr>
            <p:spPr>
              <a:xfrm>
                <a:off x="5578966" y="3344865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700" dirty="0">
                    <a:solidFill>
                      <a:schemeClr val="tx1"/>
                    </a:solidFill>
                  </a:rPr>
                  <a:t>N</a:t>
                </a:r>
              </a:p>
            </p:txBody>
          </p:sp>
        </p:grpSp>
        <p:sp>
          <p:nvSpPr>
            <p:cNvPr id="227" name="Oval 226"/>
            <p:cNvSpPr/>
            <p:nvPr/>
          </p:nvSpPr>
          <p:spPr>
            <a:xfrm>
              <a:off x="6596567" y="1553995"/>
              <a:ext cx="119383" cy="87260"/>
            </a:xfrm>
            <a:prstGeom prst="ellipse">
              <a:avLst/>
            </a:prstGeom>
            <a:solidFill>
              <a:srgbClr val="86A20B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lIns="36000" rtlCol="0" anchor="ctr"/>
            <a:lstStyle/>
            <a:p>
              <a:r>
                <a:rPr lang="en-US" sz="700" dirty="0">
                  <a:solidFill>
                    <a:schemeClr val="tx1"/>
                  </a:solidFill>
                </a:rPr>
                <a:t>W</a:t>
              </a:r>
            </a:p>
          </p:txBody>
        </p:sp>
      </p:grpSp>
      <p:grpSp>
        <p:nvGrpSpPr>
          <p:cNvPr id="209" name="Group 208"/>
          <p:cNvGrpSpPr/>
          <p:nvPr/>
        </p:nvGrpSpPr>
        <p:grpSpPr>
          <a:xfrm>
            <a:off x="3510957" y="4919298"/>
            <a:ext cx="902440" cy="213165"/>
            <a:chOff x="5553664" y="1395550"/>
            <a:chExt cx="1162286" cy="252731"/>
          </a:xfrm>
        </p:grpSpPr>
        <p:grpSp>
          <p:nvGrpSpPr>
            <p:cNvPr id="214" name="Group 213"/>
            <p:cNvGrpSpPr/>
            <p:nvPr/>
          </p:nvGrpSpPr>
          <p:grpSpPr>
            <a:xfrm>
              <a:off x="5553664" y="1395550"/>
              <a:ext cx="1042903" cy="252731"/>
              <a:chOff x="4236290" y="3039819"/>
              <a:chExt cx="1516243" cy="465910"/>
            </a:xfrm>
          </p:grpSpPr>
          <p:sp>
            <p:nvSpPr>
              <p:cNvPr id="216" name="Oval 215"/>
              <p:cNvSpPr/>
              <p:nvPr/>
            </p:nvSpPr>
            <p:spPr>
              <a:xfrm>
                <a:off x="4236290" y="3321746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700" dirty="0">
                    <a:solidFill>
                      <a:schemeClr val="tx1"/>
                    </a:solidFill>
                  </a:rPr>
                  <a:t>Q</a:t>
                </a:r>
              </a:p>
            </p:txBody>
          </p:sp>
          <p:sp>
            <p:nvSpPr>
              <p:cNvPr id="217" name="Oval 216"/>
              <p:cNvSpPr/>
              <p:nvPr/>
            </p:nvSpPr>
            <p:spPr>
              <a:xfrm>
                <a:off x="4384224" y="3217617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700" dirty="0">
                    <a:solidFill>
                      <a:schemeClr val="tx1"/>
                    </a:solidFill>
                  </a:rPr>
                  <a:t>E</a:t>
                </a:r>
              </a:p>
            </p:txBody>
          </p:sp>
          <p:sp>
            <p:nvSpPr>
              <p:cNvPr id="218" name="Oval 217"/>
              <p:cNvSpPr/>
              <p:nvPr/>
            </p:nvSpPr>
            <p:spPr>
              <a:xfrm>
                <a:off x="4553943" y="3160882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700" dirty="0">
                    <a:solidFill>
                      <a:schemeClr val="tx1"/>
                    </a:solidFill>
                  </a:rPr>
                  <a:t>E</a:t>
                </a:r>
              </a:p>
            </p:txBody>
          </p:sp>
          <p:sp>
            <p:nvSpPr>
              <p:cNvPr id="219" name="Oval 218"/>
              <p:cNvSpPr/>
              <p:nvPr/>
            </p:nvSpPr>
            <p:spPr>
              <a:xfrm>
                <a:off x="4709979" y="3090619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700" dirty="0">
                    <a:solidFill>
                      <a:schemeClr val="tx1"/>
                    </a:solidFill>
                  </a:rPr>
                  <a:t>H</a:t>
                </a:r>
              </a:p>
            </p:txBody>
          </p:sp>
          <p:sp>
            <p:nvSpPr>
              <p:cNvPr id="220" name="Oval 219"/>
              <p:cNvSpPr/>
              <p:nvPr/>
            </p:nvSpPr>
            <p:spPr>
              <a:xfrm>
                <a:off x="4883462" y="3112184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700" dirty="0">
                    <a:solidFill>
                      <a:schemeClr val="tx1"/>
                    </a:solidFill>
                  </a:rPr>
                  <a:t>E</a:t>
                </a:r>
              </a:p>
            </p:txBody>
          </p:sp>
          <p:sp>
            <p:nvSpPr>
              <p:cNvPr id="221" name="Oval 220"/>
              <p:cNvSpPr/>
              <p:nvPr/>
            </p:nvSpPr>
            <p:spPr>
              <a:xfrm>
                <a:off x="4999187" y="3039819"/>
                <a:ext cx="173567" cy="160864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700" dirty="0">
                    <a:solidFill>
                      <a:schemeClr val="tx1"/>
                    </a:solidFill>
                  </a:rPr>
                  <a:t>K</a:t>
                </a:r>
              </a:p>
            </p:txBody>
          </p:sp>
          <p:sp>
            <p:nvSpPr>
              <p:cNvPr id="222" name="Oval 221"/>
              <p:cNvSpPr/>
              <p:nvPr/>
            </p:nvSpPr>
            <p:spPr>
              <a:xfrm>
                <a:off x="5233928" y="3081244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700" dirty="0">
                    <a:solidFill>
                      <a:schemeClr val="tx1"/>
                    </a:solidFill>
                  </a:rPr>
                  <a:t>Y</a:t>
                </a:r>
              </a:p>
            </p:txBody>
          </p:sp>
          <p:sp>
            <p:nvSpPr>
              <p:cNvPr id="223" name="Oval 222"/>
              <p:cNvSpPr/>
              <p:nvPr/>
            </p:nvSpPr>
            <p:spPr>
              <a:xfrm>
                <a:off x="5358532" y="3124362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700" dirty="0">
                    <a:solidFill>
                      <a:schemeClr val="tx1"/>
                    </a:solidFill>
                  </a:rPr>
                  <a:t>H</a:t>
                </a:r>
              </a:p>
            </p:txBody>
          </p:sp>
          <p:sp>
            <p:nvSpPr>
              <p:cNvPr id="224" name="Oval 223"/>
              <p:cNvSpPr/>
              <p:nvPr/>
            </p:nvSpPr>
            <p:spPr>
              <a:xfrm>
                <a:off x="5526765" y="3194804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700" dirty="0">
                    <a:solidFill>
                      <a:schemeClr val="tx1"/>
                    </a:solidFill>
                  </a:rPr>
                  <a:t>S</a:t>
                </a:r>
              </a:p>
            </p:txBody>
          </p:sp>
          <p:sp>
            <p:nvSpPr>
              <p:cNvPr id="225" name="Oval 224"/>
              <p:cNvSpPr/>
              <p:nvPr/>
            </p:nvSpPr>
            <p:spPr>
              <a:xfrm>
                <a:off x="5578966" y="3344865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700" dirty="0">
                    <a:solidFill>
                      <a:schemeClr val="tx1"/>
                    </a:solidFill>
                  </a:rPr>
                  <a:t>N</a:t>
                </a:r>
              </a:p>
            </p:txBody>
          </p:sp>
        </p:grpSp>
        <p:sp>
          <p:nvSpPr>
            <p:cNvPr id="215" name="Oval 214"/>
            <p:cNvSpPr/>
            <p:nvPr/>
          </p:nvSpPr>
          <p:spPr>
            <a:xfrm>
              <a:off x="6596567" y="1553995"/>
              <a:ext cx="119383" cy="87260"/>
            </a:xfrm>
            <a:prstGeom prst="ellipse">
              <a:avLst/>
            </a:prstGeom>
            <a:solidFill>
              <a:srgbClr val="86A20B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lIns="36000" rtlCol="0" anchor="ctr"/>
            <a:lstStyle/>
            <a:p>
              <a:r>
                <a:rPr lang="en-US" sz="700" dirty="0">
                  <a:solidFill>
                    <a:schemeClr val="tx1"/>
                  </a:solidFill>
                </a:rPr>
                <a:t>W</a:t>
              </a:r>
            </a:p>
          </p:txBody>
        </p:sp>
      </p:grpSp>
      <p:sp>
        <p:nvSpPr>
          <p:cNvPr id="210" name="Freeform 209"/>
          <p:cNvSpPr/>
          <p:nvPr/>
        </p:nvSpPr>
        <p:spPr>
          <a:xfrm>
            <a:off x="1975090" y="5127393"/>
            <a:ext cx="1062281" cy="328495"/>
          </a:xfrm>
          <a:custGeom>
            <a:avLst/>
            <a:gdLst>
              <a:gd name="connsiteX0" fmla="*/ 2742 w 1314191"/>
              <a:gd name="connsiteY0" fmla="*/ 0 h 389467"/>
              <a:gd name="connsiteX1" fmla="*/ 2742 w 1314191"/>
              <a:gd name="connsiteY1" fmla="*/ 0 h 389467"/>
              <a:gd name="connsiteX2" fmla="*/ 36608 w 1314191"/>
              <a:gd name="connsiteY2" fmla="*/ 25400 h 389467"/>
              <a:gd name="connsiteX3" fmla="*/ 49308 w 1314191"/>
              <a:gd name="connsiteY3" fmla="*/ 33867 h 389467"/>
              <a:gd name="connsiteX4" fmla="*/ 74708 w 1314191"/>
              <a:gd name="connsiteY4" fmla="*/ 42333 h 389467"/>
              <a:gd name="connsiteX5" fmla="*/ 87408 w 1314191"/>
              <a:gd name="connsiteY5" fmla="*/ 46567 h 389467"/>
              <a:gd name="connsiteX6" fmla="*/ 104342 w 1314191"/>
              <a:gd name="connsiteY6" fmla="*/ 50800 h 389467"/>
              <a:gd name="connsiteX7" fmla="*/ 129742 w 1314191"/>
              <a:gd name="connsiteY7" fmla="*/ 59267 h 389467"/>
              <a:gd name="connsiteX8" fmla="*/ 172075 w 1314191"/>
              <a:gd name="connsiteY8" fmla="*/ 63500 h 389467"/>
              <a:gd name="connsiteX9" fmla="*/ 193242 w 1314191"/>
              <a:gd name="connsiteY9" fmla="*/ 67733 h 389467"/>
              <a:gd name="connsiteX10" fmla="*/ 222875 w 1314191"/>
              <a:gd name="connsiteY10" fmla="*/ 76200 h 389467"/>
              <a:gd name="connsiteX11" fmla="*/ 544608 w 1314191"/>
              <a:gd name="connsiteY11" fmla="*/ 80433 h 389467"/>
              <a:gd name="connsiteX12" fmla="*/ 874808 w 1314191"/>
              <a:gd name="connsiteY12" fmla="*/ 76200 h 389467"/>
              <a:gd name="connsiteX13" fmla="*/ 1086475 w 1314191"/>
              <a:gd name="connsiteY13" fmla="*/ 67733 h 389467"/>
              <a:gd name="connsiteX14" fmla="*/ 1128808 w 1314191"/>
              <a:gd name="connsiteY14" fmla="*/ 63500 h 389467"/>
              <a:gd name="connsiteX15" fmla="*/ 1154208 w 1314191"/>
              <a:gd name="connsiteY15" fmla="*/ 59267 h 389467"/>
              <a:gd name="connsiteX16" fmla="*/ 1192308 w 1314191"/>
              <a:gd name="connsiteY16" fmla="*/ 50800 h 389467"/>
              <a:gd name="connsiteX17" fmla="*/ 1205008 w 1314191"/>
              <a:gd name="connsiteY17" fmla="*/ 46567 h 389467"/>
              <a:gd name="connsiteX18" fmla="*/ 1217708 w 1314191"/>
              <a:gd name="connsiteY18" fmla="*/ 38100 h 389467"/>
              <a:gd name="connsiteX19" fmla="*/ 1226175 w 1314191"/>
              <a:gd name="connsiteY19" fmla="*/ 25400 h 389467"/>
              <a:gd name="connsiteX20" fmla="*/ 1247342 w 1314191"/>
              <a:gd name="connsiteY20" fmla="*/ 21167 h 389467"/>
              <a:gd name="connsiteX21" fmla="*/ 1260042 w 1314191"/>
              <a:gd name="connsiteY21" fmla="*/ 16933 h 389467"/>
              <a:gd name="connsiteX22" fmla="*/ 1281208 w 1314191"/>
              <a:gd name="connsiteY22" fmla="*/ 12700 h 389467"/>
              <a:gd name="connsiteX23" fmla="*/ 1310842 w 1314191"/>
              <a:gd name="connsiteY23" fmla="*/ 16933 h 389467"/>
              <a:gd name="connsiteX24" fmla="*/ 1306608 w 1314191"/>
              <a:gd name="connsiteY24" fmla="*/ 139700 h 389467"/>
              <a:gd name="connsiteX25" fmla="*/ 1298142 w 1314191"/>
              <a:gd name="connsiteY25" fmla="*/ 152400 h 389467"/>
              <a:gd name="connsiteX26" fmla="*/ 1285442 w 1314191"/>
              <a:gd name="connsiteY26" fmla="*/ 156633 h 389467"/>
              <a:gd name="connsiteX27" fmla="*/ 1247342 w 1314191"/>
              <a:gd name="connsiteY27" fmla="*/ 186267 h 389467"/>
              <a:gd name="connsiteX28" fmla="*/ 1234642 w 1314191"/>
              <a:gd name="connsiteY28" fmla="*/ 194733 h 389467"/>
              <a:gd name="connsiteX29" fmla="*/ 1221942 w 1314191"/>
              <a:gd name="connsiteY29" fmla="*/ 198967 h 389467"/>
              <a:gd name="connsiteX30" fmla="*/ 1209242 w 1314191"/>
              <a:gd name="connsiteY30" fmla="*/ 207433 h 389467"/>
              <a:gd name="connsiteX31" fmla="*/ 1183842 w 1314191"/>
              <a:gd name="connsiteY31" fmla="*/ 215900 h 389467"/>
              <a:gd name="connsiteX32" fmla="*/ 1154208 w 1314191"/>
              <a:gd name="connsiteY32" fmla="*/ 224367 h 389467"/>
              <a:gd name="connsiteX33" fmla="*/ 1124575 w 1314191"/>
              <a:gd name="connsiteY33" fmla="*/ 232833 h 389467"/>
              <a:gd name="connsiteX34" fmla="*/ 1090708 w 1314191"/>
              <a:gd name="connsiteY34" fmla="*/ 237067 h 389467"/>
              <a:gd name="connsiteX35" fmla="*/ 1061075 w 1314191"/>
              <a:gd name="connsiteY35" fmla="*/ 241300 h 389467"/>
              <a:gd name="connsiteX36" fmla="*/ 1039908 w 1314191"/>
              <a:gd name="connsiteY36" fmla="*/ 245533 h 389467"/>
              <a:gd name="connsiteX37" fmla="*/ 1006042 w 1314191"/>
              <a:gd name="connsiteY37" fmla="*/ 254000 h 389467"/>
              <a:gd name="connsiteX38" fmla="*/ 963708 w 1314191"/>
              <a:gd name="connsiteY38" fmla="*/ 258233 h 389467"/>
              <a:gd name="connsiteX39" fmla="*/ 921375 w 1314191"/>
              <a:gd name="connsiteY39" fmla="*/ 266700 h 389467"/>
              <a:gd name="connsiteX40" fmla="*/ 908675 w 1314191"/>
              <a:gd name="connsiteY40" fmla="*/ 270933 h 389467"/>
              <a:gd name="connsiteX41" fmla="*/ 874808 w 1314191"/>
              <a:gd name="connsiteY41" fmla="*/ 279400 h 389467"/>
              <a:gd name="connsiteX42" fmla="*/ 853642 w 1314191"/>
              <a:gd name="connsiteY42" fmla="*/ 283633 h 389467"/>
              <a:gd name="connsiteX43" fmla="*/ 828242 w 1314191"/>
              <a:gd name="connsiteY43" fmla="*/ 292100 h 389467"/>
              <a:gd name="connsiteX44" fmla="*/ 815542 w 1314191"/>
              <a:gd name="connsiteY44" fmla="*/ 296333 h 389467"/>
              <a:gd name="connsiteX45" fmla="*/ 785908 w 1314191"/>
              <a:gd name="connsiteY45" fmla="*/ 300567 h 389467"/>
              <a:gd name="connsiteX46" fmla="*/ 773208 w 1314191"/>
              <a:gd name="connsiteY46" fmla="*/ 304800 h 389467"/>
              <a:gd name="connsiteX47" fmla="*/ 760508 w 1314191"/>
              <a:gd name="connsiteY47" fmla="*/ 313267 h 389467"/>
              <a:gd name="connsiteX48" fmla="*/ 735108 w 1314191"/>
              <a:gd name="connsiteY48" fmla="*/ 321733 h 389467"/>
              <a:gd name="connsiteX49" fmla="*/ 713942 w 1314191"/>
              <a:gd name="connsiteY49" fmla="*/ 342900 h 389467"/>
              <a:gd name="connsiteX50" fmla="*/ 688542 w 1314191"/>
              <a:gd name="connsiteY50" fmla="*/ 364067 h 389467"/>
              <a:gd name="connsiteX51" fmla="*/ 680075 w 1314191"/>
              <a:gd name="connsiteY51" fmla="*/ 381000 h 389467"/>
              <a:gd name="connsiteX52" fmla="*/ 654675 w 1314191"/>
              <a:gd name="connsiteY52" fmla="*/ 389467 h 389467"/>
              <a:gd name="connsiteX53" fmla="*/ 608108 w 1314191"/>
              <a:gd name="connsiteY53" fmla="*/ 385233 h 389467"/>
              <a:gd name="connsiteX54" fmla="*/ 591175 w 1314191"/>
              <a:gd name="connsiteY54" fmla="*/ 359833 h 389467"/>
              <a:gd name="connsiteX55" fmla="*/ 578475 w 1314191"/>
              <a:gd name="connsiteY55" fmla="*/ 351367 h 389467"/>
              <a:gd name="connsiteX56" fmla="*/ 557308 w 1314191"/>
              <a:gd name="connsiteY56" fmla="*/ 334433 h 389467"/>
              <a:gd name="connsiteX57" fmla="*/ 531908 w 1314191"/>
              <a:gd name="connsiteY57" fmla="*/ 321733 h 389467"/>
              <a:gd name="connsiteX58" fmla="*/ 493808 w 1314191"/>
              <a:gd name="connsiteY58" fmla="*/ 317500 h 389467"/>
              <a:gd name="connsiteX59" fmla="*/ 447242 w 1314191"/>
              <a:gd name="connsiteY59" fmla="*/ 309033 h 389467"/>
              <a:gd name="connsiteX60" fmla="*/ 409142 w 1314191"/>
              <a:gd name="connsiteY60" fmla="*/ 296333 h 389467"/>
              <a:gd name="connsiteX61" fmla="*/ 396442 w 1314191"/>
              <a:gd name="connsiteY61" fmla="*/ 292100 h 389467"/>
              <a:gd name="connsiteX62" fmla="*/ 362575 w 1314191"/>
              <a:gd name="connsiteY62" fmla="*/ 283633 h 389467"/>
              <a:gd name="connsiteX63" fmla="*/ 345642 w 1314191"/>
              <a:gd name="connsiteY63" fmla="*/ 279400 h 389467"/>
              <a:gd name="connsiteX64" fmla="*/ 294842 w 1314191"/>
              <a:gd name="connsiteY64" fmla="*/ 270933 h 389467"/>
              <a:gd name="connsiteX65" fmla="*/ 277908 w 1314191"/>
              <a:gd name="connsiteY65" fmla="*/ 266700 h 389467"/>
              <a:gd name="connsiteX66" fmla="*/ 256742 w 1314191"/>
              <a:gd name="connsiteY66" fmla="*/ 262467 h 389467"/>
              <a:gd name="connsiteX67" fmla="*/ 244042 w 1314191"/>
              <a:gd name="connsiteY67" fmla="*/ 258233 h 389467"/>
              <a:gd name="connsiteX68" fmla="*/ 201708 w 1314191"/>
              <a:gd name="connsiteY68" fmla="*/ 245533 h 389467"/>
              <a:gd name="connsiteX69" fmla="*/ 189008 w 1314191"/>
              <a:gd name="connsiteY69" fmla="*/ 241300 h 389467"/>
              <a:gd name="connsiteX70" fmla="*/ 176308 w 1314191"/>
              <a:gd name="connsiteY70" fmla="*/ 237067 h 389467"/>
              <a:gd name="connsiteX71" fmla="*/ 142442 w 1314191"/>
              <a:gd name="connsiteY71" fmla="*/ 228600 h 389467"/>
              <a:gd name="connsiteX72" fmla="*/ 121275 w 1314191"/>
              <a:gd name="connsiteY72" fmla="*/ 224367 h 389467"/>
              <a:gd name="connsiteX73" fmla="*/ 87408 w 1314191"/>
              <a:gd name="connsiteY73" fmla="*/ 211667 h 389467"/>
              <a:gd name="connsiteX74" fmla="*/ 74708 w 1314191"/>
              <a:gd name="connsiteY74" fmla="*/ 207433 h 389467"/>
              <a:gd name="connsiteX75" fmla="*/ 36608 w 1314191"/>
              <a:gd name="connsiteY75" fmla="*/ 186267 h 389467"/>
              <a:gd name="connsiteX76" fmla="*/ 23908 w 1314191"/>
              <a:gd name="connsiteY76" fmla="*/ 177800 h 389467"/>
              <a:gd name="connsiteX77" fmla="*/ 19675 w 1314191"/>
              <a:gd name="connsiteY77" fmla="*/ 165100 h 389467"/>
              <a:gd name="connsiteX78" fmla="*/ 11208 w 1314191"/>
              <a:gd name="connsiteY78" fmla="*/ 148167 h 389467"/>
              <a:gd name="connsiteX79" fmla="*/ 2742 w 1314191"/>
              <a:gd name="connsiteY79" fmla="*/ 59267 h 389467"/>
              <a:gd name="connsiteX80" fmla="*/ 2742 w 1314191"/>
              <a:gd name="connsiteY80" fmla="*/ 0 h 389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1314191" h="389467">
                <a:moveTo>
                  <a:pt x="2742" y="0"/>
                </a:moveTo>
                <a:lnTo>
                  <a:pt x="2742" y="0"/>
                </a:lnTo>
                <a:cubicBezTo>
                  <a:pt x="14031" y="8467"/>
                  <a:pt x="25196" y="17100"/>
                  <a:pt x="36608" y="25400"/>
                </a:cubicBezTo>
                <a:cubicBezTo>
                  <a:pt x="40723" y="28393"/>
                  <a:pt x="44659" y="31801"/>
                  <a:pt x="49308" y="33867"/>
                </a:cubicBezTo>
                <a:cubicBezTo>
                  <a:pt x="57463" y="37492"/>
                  <a:pt x="66241" y="39511"/>
                  <a:pt x="74708" y="42333"/>
                </a:cubicBezTo>
                <a:cubicBezTo>
                  <a:pt x="78941" y="43744"/>
                  <a:pt x="83079" y="45485"/>
                  <a:pt x="87408" y="46567"/>
                </a:cubicBezTo>
                <a:cubicBezTo>
                  <a:pt x="93053" y="47978"/>
                  <a:pt x="98769" y="49128"/>
                  <a:pt x="104342" y="50800"/>
                </a:cubicBezTo>
                <a:cubicBezTo>
                  <a:pt x="112890" y="53364"/>
                  <a:pt x="120862" y="58379"/>
                  <a:pt x="129742" y="59267"/>
                </a:cubicBezTo>
                <a:cubicBezTo>
                  <a:pt x="143853" y="60678"/>
                  <a:pt x="158018" y="61626"/>
                  <a:pt x="172075" y="63500"/>
                </a:cubicBezTo>
                <a:cubicBezTo>
                  <a:pt x="179207" y="64451"/>
                  <a:pt x="186261" y="65988"/>
                  <a:pt x="193242" y="67733"/>
                </a:cubicBezTo>
                <a:cubicBezTo>
                  <a:pt x="201906" y="69899"/>
                  <a:pt x="214071" y="75980"/>
                  <a:pt x="222875" y="76200"/>
                </a:cubicBezTo>
                <a:cubicBezTo>
                  <a:pt x="330095" y="78880"/>
                  <a:pt x="437364" y="79022"/>
                  <a:pt x="544608" y="80433"/>
                </a:cubicBezTo>
                <a:lnTo>
                  <a:pt x="874808" y="76200"/>
                </a:lnTo>
                <a:cubicBezTo>
                  <a:pt x="944055" y="74906"/>
                  <a:pt x="1016933" y="71045"/>
                  <a:pt x="1086475" y="67733"/>
                </a:cubicBezTo>
                <a:cubicBezTo>
                  <a:pt x="1100586" y="66322"/>
                  <a:pt x="1114736" y="65259"/>
                  <a:pt x="1128808" y="63500"/>
                </a:cubicBezTo>
                <a:cubicBezTo>
                  <a:pt x="1137325" y="62435"/>
                  <a:pt x="1145763" y="60802"/>
                  <a:pt x="1154208" y="59267"/>
                </a:cubicBezTo>
                <a:cubicBezTo>
                  <a:pt x="1166203" y="57086"/>
                  <a:pt x="1180424" y="54195"/>
                  <a:pt x="1192308" y="50800"/>
                </a:cubicBezTo>
                <a:cubicBezTo>
                  <a:pt x="1196599" y="49574"/>
                  <a:pt x="1200775" y="47978"/>
                  <a:pt x="1205008" y="46567"/>
                </a:cubicBezTo>
                <a:cubicBezTo>
                  <a:pt x="1209241" y="43745"/>
                  <a:pt x="1214110" y="41698"/>
                  <a:pt x="1217708" y="38100"/>
                </a:cubicBezTo>
                <a:cubicBezTo>
                  <a:pt x="1221306" y="34502"/>
                  <a:pt x="1221757" y="27924"/>
                  <a:pt x="1226175" y="25400"/>
                </a:cubicBezTo>
                <a:cubicBezTo>
                  <a:pt x="1232422" y="21830"/>
                  <a:pt x="1240361" y="22912"/>
                  <a:pt x="1247342" y="21167"/>
                </a:cubicBezTo>
                <a:cubicBezTo>
                  <a:pt x="1251671" y="20085"/>
                  <a:pt x="1255713" y="18015"/>
                  <a:pt x="1260042" y="16933"/>
                </a:cubicBezTo>
                <a:cubicBezTo>
                  <a:pt x="1267022" y="15188"/>
                  <a:pt x="1274153" y="14111"/>
                  <a:pt x="1281208" y="12700"/>
                </a:cubicBezTo>
                <a:cubicBezTo>
                  <a:pt x="1291086" y="14111"/>
                  <a:pt x="1308885" y="7149"/>
                  <a:pt x="1310842" y="16933"/>
                </a:cubicBezTo>
                <a:cubicBezTo>
                  <a:pt x="1318872" y="57085"/>
                  <a:pt x="1310430" y="98932"/>
                  <a:pt x="1306608" y="139700"/>
                </a:cubicBezTo>
                <a:cubicBezTo>
                  <a:pt x="1306133" y="144765"/>
                  <a:pt x="1302115" y="149222"/>
                  <a:pt x="1298142" y="152400"/>
                </a:cubicBezTo>
                <a:cubicBezTo>
                  <a:pt x="1294658" y="155188"/>
                  <a:pt x="1289675" y="155222"/>
                  <a:pt x="1285442" y="156633"/>
                </a:cubicBezTo>
                <a:cubicBezTo>
                  <a:pt x="1265548" y="176527"/>
                  <a:pt x="1277721" y="166014"/>
                  <a:pt x="1247342" y="186267"/>
                </a:cubicBezTo>
                <a:cubicBezTo>
                  <a:pt x="1243109" y="189089"/>
                  <a:pt x="1239469" y="193124"/>
                  <a:pt x="1234642" y="194733"/>
                </a:cubicBezTo>
                <a:cubicBezTo>
                  <a:pt x="1230409" y="196144"/>
                  <a:pt x="1225933" y="196971"/>
                  <a:pt x="1221942" y="198967"/>
                </a:cubicBezTo>
                <a:cubicBezTo>
                  <a:pt x="1217391" y="201242"/>
                  <a:pt x="1213891" y="205367"/>
                  <a:pt x="1209242" y="207433"/>
                </a:cubicBezTo>
                <a:cubicBezTo>
                  <a:pt x="1201086" y="211058"/>
                  <a:pt x="1192309" y="213078"/>
                  <a:pt x="1183842" y="215900"/>
                </a:cubicBezTo>
                <a:cubicBezTo>
                  <a:pt x="1153409" y="226044"/>
                  <a:pt x="1191396" y="213742"/>
                  <a:pt x="1154208" y="224367"/>
                </a:cubicBezTo>
                <a:cubicBezTo>
                  <a:pt x="1140118" y="228393"/>
                  <a:pt x="1140453" y="230187"/>
                  <a:pt x="1124575" y="232833"/>
                </a:cubicBezTo>
                <a:cubicBezTo>
                  <a:pt x="1113353" y="234703"/>
                  <a:pt x="1101985" y="235563"/>
                  <a:pt x="1090708" y="237067"/>
                </a:cubicBezTo>
                <a:cubicBezTo>
                  <a:pt x="1080818" y="238386"/>
                  <a:pt x="1070917" y="239660"/>
                  <a:pt x="1061075" y="241300"/>
                </a:cubicBezTo>
                <a:cubicBezTo>
                  <a:pt x="1053978" y="242483"/>
                  <a:pt x="1046889" y="243788"/>
                  <a:pt x="1039908" y="245533"/>
                </a:cubicBezTo>
                <a:cubicBezTo>
                  <a:pt x="1015481" y="251640"/>
                  <a:pt x="1039487" y="249541"/>
                  <a:pt x="1006042" y="254000"/>
                </a:cubicBezTo>
                <a:cubicBezTo>
                  <a:pt x="991985" y="255874"/>
                  <a:pt x="977780" y="256474"/>
                  <a:pt x="963708" y="258233"/>
                </a:cubicBezTo>
                <a:cubicBezTo>
                  <a:pt x="948929" y="260080"/>
                  <a:pt x="935546" y="262651"/>
                  <a:pt x="921375" y="266700"/>
                </a:cubicBezTo>
                <a:cubicBezTo>
                  <a:pt x="917084" y="267926"/>
                  <a:pt x="912980" y="269759"/>
                  <a:pt x="908675" y="270933"/>
                </a:cubicBezTo>
                <a:cubicBezTo>
                  <a:pt x="897449" y="273995"/>
                  <a:pt x="886219" y="277118"/>
                  <a:pt x="874808" y="279400"/>
                </a:cubicBezTo>
                <a:cubicBezTo>
                  <a:pt x="867753" y="280811"/>
                  <a:pt x="860584" y="281740"/>
                  <a:pt x="853642" y="283633"/>
                </a:cubicBezTo>
                <a:cubicBezTo>
                  <a:pt x="845032" y="285981"/>
                  <a:pt x="836709" y="289278"/>
                  <a:pt x="828242" y="292100"/>
                </a:cubicBezTo>
                <a:cubicBezTo>
                  <a:pt x="824009" y="293511"/>
                  <a:pt x="819959" y="295702"/>
                  <a:pt x="815542" y="296333"/>
                </a:cubicBezTo>
                <a:lnTo>
                  <a:pt x="785908" y="300567"/>
                </a:lnTo>
                <a:cubicBezTo>
                  <a:pt x="781675" y="301978"/>
                  <a:pt x="777199" y="302804"/>
                  <a:pt x="773208" y="304800"/>
                </a:cubicBezTo>
                <a:cubicBezTo>
                  <a:pt x="768657" y="307075"/>
                  <a:pt x="765157" y="311201"/>
                  <a:pt x="760508" y="313267"/>
                </a:cubicBezTo>
                <a:cubicBezTo>
                  <a:pt x="752353" y="316892"/>
                  <a:pt x="735108" y="321733"/>
                  <a:pt x="735108" y="321733"/>
                </a:cubicBezTo>
                <a:cubicBezTo>
                  <a:pt x="711823" y="337257"/>
                  <a:pt x="731581" y="321732"/>
                  <a:pt x="713942" y="342900"/>
                </a:cubicBezTo>
                <a:cubicBezTo>
                  <a:pt x="703757" y="355122"/>
                  <a:pt x="701028" y="355742"/>
                  <a:pt x="688542" y="364067"/>
                </a:cubicBezTo>
                <a:cubicBezTo>
                  <a:pt x="685720" y="369711"/>
                  <a:pt x="685124" y="377214"/>
                  <a:pt x="680075" y="381000"/>
                </a:cubicBezTo>
                <a:cubicBezTo>
                  <a:pt x="672935" y="386355"/>
                  <a:pt x="654675" y="389467"/>
                  <a:pt x="654675" y="389467"/>
                </a:cubicBezTo>
                <a:cubicBezTo>
                  <a:pt x="639153" y="388056"/>
                  <a:pt x="622232" y="391824"/>
                  <a:pt x="608108" y="385233"/>
                </a:cubicBezTo>
                <a:cubicBezTo>
                  <a:pt x="598887" y="380930"/>
                  <a:pt x="599642" y="365477"/>
                  <a:pt x="591175" y="359833"/>
                </a:cubicBezTo>
                <a:lnTo>
                  <a:pt x="578475" y="351367"/>
                </a:lnTo>
                <a:cubicBezTo>
                  <a:pt x="564203" y="329960"/>
                  <a:pt x="577755" y="344657"/>
                  <a:pt x="557308" y="334433"/>
                </a:cubicBezTo>
                <a:cubicBezTo>
                  <a:pt x="542685" y="327122"/>
                  <a:pt x="547864" y="324393"/>
                  <a:pt x="531908" y="321733"/>
                </a:cubicBezTo>
                <a:cubicBezTo>
                  <a:pt x="519304" y="319632"/>
                  <a:pt x="506474" y="319189"/>
                  <a:pt x="493808" y="317500"/>
                </a:cubicBezTo>
                <a:cubicBezTo>
                  <a:pt x="487483" y="316657"/>
                  <a:pt x="454886" y="311118"/>
                  <a:pt x="447242" y="309033"/>
                </a:cubicBezTo>
                <a:cubicBezTo>
                  <a:pt x="447195" y="309020"/>
                  <a:pt x="415515" y="298457"/>
                  <a:pt x="409142" y="296333"/>
                </a:cubicBezTo>
                <a:cubicBezTo>
                  <a:pt x="404909" y="294922"/>
                  <a:pt x="400771" y="293182"/>
                  <a:pt x="396442" y="292100"/>
                </a:cubicBezTo>
                <a:lnTo>
                  <a:pt x="362575" y="283633"/>
                </a:lnTo>
                <a:cubicBezTo>
                  <a:pt x="356931" y="282222"/>
                  <a:pt x="351381" y="280357"/>
                  <a:pt x="345642" y="279400"/>
                </a:cubicBezTo>
                <a:cubicBezTo>
                  <a:pt x="328709" y="276578"/>
                  <a:pt x="311496" y="275096"/>
                  <a:pt x="294842" y="270933"/>
                </a:cubicBezTo>
                <a:cubicBezTo>
                  <a:pt x="289197" y="269522"/>
                  <a:pt x="283588" y="267962"/>
                  <a:pt x="277908" y="266700"/>
                </a:cubicBezTo>
                <a:cubicBezTo>
                  <a:pt x="270884" y="265139"/>
                  <a:pt x="263722" y="264212"/>
                  <a:pt x="256742" y="262467"/>
                </a:cubicBezTo>
                <a:cubicBezTo>
                  <a:pt x="252413" y="261385"/>
                  <a:pt x="248333" y="259459"/>
                  <a:pt x="244042" y="258233"/>
                </a:cubicBezTo>
                <a:cubicBezTo>
                  <a:pt x="199230" y="245429"/>
                  <a:pt x="262109" y="265667"/>
                  <a:pt x="201708" y="245533"/>
                </a:cubicBezTo>
                <a:lnTo>
                  <a:pt x="189008" y="241300"/>
                </a:lnTo>
                <a:cubicBezTo>
                  <a:pt x="184775" y="239889"/>
                  <a:pt x="180637" y="238149"/>
                  <a:pt x="176308" y="237067"/>
                </a:cubicBezTo>
                <a:cubicBezTo>
                  <a:pt x="165019" y="234245"/>
                  <a:pt x="153852" y="230882"/>
                  <a:pt x="142442" y="228600"/>
                </a:cubicBezTo>
                <a:cubicBezTo>
                  <a:pt x="135386" y="227189"/>
                  <a:pt x="128256" y="226112"/>
                  <a:pt x="121275" y="224367"/>
                </a:cubicBezTo>
                <a:cubicBezTo>
                  <a:pt x="111678" y="221968"/>
                  <a:pt x="95157" y="214573"/>
                  <a:pt x="87408" y="211667"/>
                </a:cubicBezTo>
                <a:cubicBezTo>
                  <a:pt x="83230" y="210100"/>
                  <a:pt x="78609" y="209600"/>
                  <a:pt x="74708" y="207433"/>
                </a:cubicBezTo>
                <a:cubicBezTo>
                  <a:pt x="31044" y="183175"/>
                  <a:pt x="65343" y="195844"/>
                  <a:pt x="36608" y="186267"/>
                </a:cubicBezTo>
                <a:cubicBezTo>
                  <a:pt x="32375" y="183445"/>
                  <a:pt x="27086" y="181773"/>
                  <a:pt x="23908" y="177800"/>
                </a:cubicBezTo>
                <a:cubicBezTo>
                  <a:pt x="21120" y="174315"/>
                  <a:pt x="21433" y="169201"/>
                  <a:pt x="19675" y="165100"/>
                </a:cubicBezTo>
                <a:cubicBezTo>
                  <a:pt x="17189" y="159300"/>
                  <a:pt x="14030" y="153811"/>
                  <a:pt x="11208" y="148167"/>
                </a:cubicBezTo>
                <a:cubicBezTo>
                  <a:pt x="1057" y="87255"/>
                  <a:pt x="13554" y="167382"/>
                  <a:pt x="2742" y="59267"/>
                </a:cubicBezTo>
                <a:cubicBezTo>
                  <a:pt x="-3429" y="-2445"/>
                  <a:pt x="2742" y="9878"/>
                  <a:pt x="2742" y="0"/>
                </a:cubicBezTo>
                <a:close/>
              </a:path>
            </a:pathLst>
          </a:custGeom>
          <a:solidFill>
            <a:srgbClr val="3366FF"/>
          </a:solidFill>
          <a:ln w="57150" cmpd="sng"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11" name="Freeform 210"/>
          <p:cNvSpPr/>
          <p:nvPr/>
        </p:nvSpPr>
        <p:spPr>
          <a:xfrm>
            <a:off x="3420164" y="5131277"/>
            <a:ext cx="1070855" cy="328495"/>
          </a:xfrm>
          <a:custGeom>
            <a:avLst/>
            <a:gdLst>
              <a:gd name="connsiteX0" fmla="*/ 2742 w 1314191"/>
              <a:gd name="connsiteY0" fmla="*/ 0 h 389467"/>
              <a:gd name="connsiteX1" fmla="*/ 2742 w 1314191"/>
              <a:gd name="connsiteY1" fmla="*/ 0 h 389467"/>
              <a:gd name="connsiteX2" fmla="*/ 36608 w 1314191"/>
              <a:gd name="connsiteY2" fmla="*/ 25400 h 389467"/>
              <a:gd name="connsiteX3" fmla="*/ 49308 w 1314191"/>
              <a:gd name="connsiteY3" fmla="*/ 33867 h 389467"/>
              <a:gd name="connsiteX4" fmla="*/ 74708 w 1314191"/>
              <a:gd name="connsiteY4" fmla="*/ 42333 h 389467"/>
              <a:gd name="connsiteX5" fmla="*/ 87408 w 1314191"/>
              <a:gd name="connsiteY5" fmla="*/ 46567 h 389467"/>
              <a:gd name="connsiteX6" fmla="*/ 104342 w 1314191"/>
              <a:gd name="connsiteY6" fmla="*/ 50800 h 389467"/>
              <a:gd name="connsiteX7" fmla="*/ 129742 w 1314191"/>
              <a:gd name="connsiteY7" fmla="*/ 59267 h 389467"/>
              <a:gd name="connsiteX8" fmla="*/ 172075 w 1314191"/>
              <a:gd name="connsiteY8" fmla="*/ 63500 h 389467"/>
              <a:gd name="connsiteX9" fmla="*/ 193242 w 1314191"/>
              <a:gd name="connsiteY9" fmla="*/ 67733 h 389467"/>
              <a:gd name="connsiteX10" fmla="*/ 222875 w 1314191"/>
              <a:gd name="connsiteY10" fmla="*/ 76200 h 389467"/>
              <a:gd name="connsiteX11" fmla="*/ 544608 w 1314191"/>
              <a:gd name="connsiteY11" fmla="*/ 80433 h 389467"/>
              <a:gd name="connsiteX12" fmla="*/ 874808 w 1314191"/>
              <a:gd name="connsiteY12" fmla="*/ 76200 h 389467"/>
              <a:gd name="connsiteX13" fmla="*/ 1086475 w 1314191"/>
              <a:gd name="connsiteY13" fmla="*/ 67733 h 389467"/>
              <a:gd name="connsiteX14" fmla="*/ 1128808 w 1314191"/>
              <a:gd name="connsiteY14" fmla="*/ 63500 h 389467"/>
              <a:gd name="connsiteX15" fmla="*/ 1154208 w 1314191"/>
              <a:gd name="connsiteY15" fmla="*/ 59267 h 389467"/>
              <a:gd name="connsiteX16" fmla="*/ 1192308 w 1314191"/>
              <a:gd name="connsiteY16" fmla="*/ 50800 h 389467"/>
              <a:gd name="connsiteX17" fmla="*/ 1205008 w 1314191"/>
              <a:gd name="connsiteY17" fmla="*/ 46567 h 389467"/>
              <a:gd name="connsiteX18" fmla="*/ 1217708 w 1314191"/>
              <a:gd name="connsiteY18" fmla="*/ 38100 h 389467"/>
              <a:gd name="connsiteX19" fmla="*/ 1226175 w 1314191"/>
              <a:gd name="connsiteY19" fmla="*/ 25400 h 389467"/>
              <a:gd name="connsiteX20" fmla="*/ 1247342 w 1314191"/>
              <a:gd name="connsiteY20" fmla="*/ 21167 h 389467"/>
              <a:gd name="connsiteX21" fmla="*/ 1260042 w 1314191"/>
              <a:gd name="connsiteY21" fmla="*/ 16933 h 389467"/>
              <a:gd name="connsiteX22" fmla="*/ 1281208 w 1314191"/>
              <a:gd name="connsiteY22" fmla="*/ 12700 h 389467"/>
              <a:gd name="connsiteX23" fmla="*/ 1310842 w 1314191"/>
              <a:gd name="connsiteY23" fmla="*/ 16933 h 389467"/>
              <a:gd name="connsiteX24" fmla="*/ 1306608 w 1314191"/>
              <a:gd name="connsiteY24" fmla="*/ 139700 h 389467"/>
              <a:gd name="connsiteX25" fmla="*/ 1298142 w 1314191"/>
              <a:gd name="connsiteY25" fmla="*/ 152400 h 389467"/>
              <a:gd name="connsiteX26" fmla="*/ 1285442 w 1314191"/>
              <a:gd name="connsiteY26" fmla="*/ 156633 h 389467"/>
              <a:gd name="connsiteX27" fmla="*/ 1247342 w 1314191"/>
              <a:gd name="connsiteY27" fmla="*/ 186267 h 389467"/>
              <a:gd name="connsiteX28" fmla="*/ 1234642 w 1314191"/>
              <a:gd name="connsiteY28" fmla="*/ 194733 h 389467"/>
              <a:gd name="connsiteX29" fmla="*/ 1221942 w 1314191"/>
              <a:gd name="connsiteY29" fmla="*/ 198967 h 389467"/>
              <a:gd name="connsiteX30" fmla="*/ 1209242 w 1314191"/>
              <a:gd name="connsiteY30" fmla="*/ 207433 h 389467"/>
              <a:gd name="connsiteX31" fmla="*/ 1183842 w 1314191"/>
              <a:gd name="connsiteY31" fmla="*/ 215900 h 389467"/>
              <a:gd name="connsiteX32" fmla="*/ 1154208 w 1314191"/>
              <a:gd name="connsiteY32" fmla="*/ 224367 h 389467"/>
              <a:gd name="connsiteX33" fmla="*/ 1124575 w 1314191"/>
              <a:gd name="connsiteY33" fmla="*/ 232833 h 389467"/>
              <a:gd name="connsiteX34" fmla="*/ 1090708 w 1314191"/>
              <a:gd name="connsiteY34" fmla="*/ 237067 h 389467"/>
              <a:gd name="connsiteX35" fmla="*/ 1061075 w 1314191"/>
              <a:gd name="connsiteY35" fmla="*/ 241300 h 389467"/>
              <a:gd name="connsiteX36" fmla="*/ 1039908 w 1314191"/>
              <a:gd name="connsiteY36" fmla="*/ 245533 h 389467"/>
              <a:gd name="connsiteX37" fmla="*/ 1006042 w 1314191"/>
              <a:gd name="connsiteY37" fmla="*/ 254000 h 389467"/>
              <a:gd name="connsiteX38" fmla="*/ 963708 w 1314191"/>
              <a:gd name="connsiteY38" fmla="*/ 258233 h 389467"/>
              <a:gd name="connsiteX39" fmla="*/ 921375 w 1314191"/>
              <a:gd name="connsiteY39" fmla="*/ 266700 h 389467"/>
              <a:gd name="connsiteX40" fmla="*/ 908675 w 1314191"/>
              <a:gd name="connsiteY40" fmla="*/ 270933 h 389467"/>
              <a:gd name="connsiteX41" fmla="*/ 874808 w 1314191"/>
              <a:gd name="connsiteY41" fmla="*/ 279400 h 389467"/>
              <a:gd name="connsiteX42" fmla="*/ 853642 w 1314191"/>
              <a:gd name="connsiteY42" fmla="*/ 283633 h 389467"/>
              <a:gd name="connsiteX43" fmla="*/ 828242 w 1314191"/>
              <a:gd name="connsiteY43" fmla="*/ 292100 h 389467"/>
              <a:gd name="connsiteX44" fmla="*/ 815542 w 1314191"/>
              <a:gd name="connsiteY44" fmla="*/ 296333 h 389467"/>
              <a:gd name="connsiteX45" fmla="*/ 785908 w 1314191"/>
              <a:gd name="connsiteY45" fmla="*/ 300567 h 389467"/>
              <a:gd name="connsiteX46" fmla="*/ 773208 w 1314191"/>
              <a:gd name="connsiteY46" fmla="*/ 304800 h 389467"/>
              <a:gd name="connsiteX47" fmla="*/ 760508 w 1314191"/>
              <a:gd name="connsiteY47" fmla="*/ 313267 h 389467"/>
              <a:gd name="connsiteX48" fmla="*/ 735108 w 1314191"/>
              <a:gd name="connsiteY48" fmla="*/ 321733 h 389467"/>
              <a:gd name="connsiteX49" fmla="*/ 713942 w 1314191"/>
              <a:gd name="connsiteY49" fmla="*/ 342900 h 389467"/>
              <a:gd name="connsiteX50" fmla="*/ 688542 w 1314191"/>
              <a:gd name="connsiteY50" fmla="*/ 364067 h 389467"/>
              <a:gd name="connsiteX51" fmla="*/ 680075 w 1314191"/>
              <a:gd name="connsiteY51" fmla="*/ 381000 h 389467"/>
              <a:gd name="connsiteX52" fmla="*/ 654675 w 1314191"/>
              <a:gd name="connsiteY52" fmla="*/ 389467 h 389467"/>
              <a:gd name="connsiteX53" fmla="*/ 608108 w 1314191"/>
              <a:gd name="connsiteY53" fmla="*/ 385233 h 389467"/>
              <a:gd name="connsiteX54" fmla="*/ 591175 w 1314191"/>
              <a:gd name="connsiteY54" fmla="*/ 359833 h 389467"/>
              <a:gd name="connsiteX55" fmla="*/ 578475 w 1314191"/>
              <a:gd name="connsiteY55" fmla="*/ 351367 h 389467"/>
              <a:gd name="connsiteX56" fmla="*/ 557308 w 1314191"/>
              <a:gd name="connsiteY56" fmla="*/ 334433 h 389467"/>
              <a:gd name="connsiteX57" fmla="*/ 531908 w 1314191"/>
              <a:gd name="connsiteY57" fmla="*/ 321733 h 389467"/>
              <a:gd name="connsiteX58" fmla="*/ 493808 w 1314191"/>
              <a:gd name="connsiteY58" fmla="*/ 317500 h 389467"/>
              <a:gd name="connsiteX59" fmla="*/ 447242 w 1314191"/>
              <a:gd name="connsiteY59" fmla="*/ 309033 h 389467"/>
              <a:gd name="connsiteX60" fmla="*/ 409142 w 1314191"/>
              <a:gd name="connsiteY60" fmla="*/ 296333 h 389467"/>
              <a:gd name="connsiteX61" fmla="*/ 396442 w 1314191"/>
              <a:gd name="connsiteY61" fmla="*/ 292100 h 389467"/>
              <a:gd name="connsiteX62" fmla="*/ 362575 w 1314191"/>
              <a:gd name="connsiteY62" fmla="*/ 283633 h 389467"/>
              <a:gd name="connsiteX63" fmla="*/ 345642 w 1314191"/>
              <a:gd name="connsiteY63" fmla="*/ 279400 h 389467"/>
              <a:gd name="connsiteX64" fmla="*/ 294842 w 1314191"/>
              <a:gd name="connsiteY64" fmla="*/ 270933 h 389467"/>
              <a:gd name="connsiteX65" fmla="*/ 277908 w 1314191"/>
              <a:gd name="connsiteY65" fmla="*/ 266700 h 389467"/>
              <a:gd name="connsiteX66" fmla="*/ 256742 w 1314191"/>
              <a:gd name="connsiteY66" fmla="*/ 262467 h 389467"/>
              <a:gd name="connsiteX67" fmla="*/ 244042 w 1314191"/>
              <a:gd name="connsiteY67" fmla="*/ 258233 h 389467"/>
              <a:gd name="connsiteX68" fmla="*/ 201708 w 1314191"/>
              <a:gd name="connsiteY68" fmla="*/ 245533 h 389467"/>
              <a:gd name="connsiteX69" fmla="*/ 189008 w 1314191"/>
              <a:gd name="connsiteY69" fmla="*/ 241300 h 389467"/>
              <a:gd name="connsiteX70" fmla="*/ 176308 w 1314191"/>
              <a:gd name="connsiteY70" fmla="*/ 237067 h 389467"/>
              <a:gd name="connsiteX71" fmla="*/ 142442 w 1314191"/>
              <a:gd name="connsiteY71" fmla="*/ 228600 h 389467"/>
              <a:gd name="connsiteX72" fmla="*/ 121275 w 1314191"/>
              <a:gd name="connsiteY72" fmla="*/ 224367 h 389467"/>
              <a:gd name="connsiteX73" fmla="*/ 87408 w 1314191"/>
              <a:gd name="connsiteY73" fmla="*/ 211667 h 389467"/>
              <a:gd name="connsiteX74" fmla="*/ 74708 w 1314191"/>
              <a:gd name="connsiteY74" fmla="*/ 207433 h 389467"/>
              <a:gd name="connsiteX75" fmla="*/ 36608 w 1314191"/>
              <a:gd name="connsiteY75" fmla="*/ 186267 h 389467"/>
              <a:gd name="connsiteX76" fmla="*/ 23908 w 1314191"/>
              <a:gd name="connsiteY76" fmla="*/ 177800 h 389467"/>
              <a:gd name="connsiteX77" fmla="*/ 19675 w 1314191"/>
              <a:gd name="connsiteY77" fmla="*/ 165100 h 389467"/>
              <a:gd name="connsiteX78" fmla="*/ 11208 w 1314191"/>
              <a:gd name="connsiteY78" fmla="*/ 148167 h 389467"/>
              <a:gd name="connsiteX79" fmla="*/ 2742 w 1314191"/>
              <a:gd name="connsiteY79" fmla="*/ 59267 h 389467"/>
              <a:gd name="connsiteX80" fmla="*/ 2742 w 1314191"/>
              <a:gd name="connsiteY80" fmla="*/ 0 h 389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1314191" h="389467">
                <a:moveTo>
                  <a:pt x="2742" y="0"/>
                </a:moveTo>
                <a:lnTo>
                  <a:pt x="2742" y="0"/>
                </a:lnTo>
                <a:cubicBezTo>
                  <a:pt x="14031" y="8467"/>
                  <a:pt x="25196" y="17100"/>
                  <a:pt x="36608" y="25400"/>
                </a:cubicBezTo>
                <a:cubicBezTo>
                  <a:pt x="40723" y="28393"/>
                  <a:pt x="44659" y="31801"/>
                  <a:pt x="49308" y="33867"/>
                </a:cubicBezTo>
                <a:cubicBezTo>
                  <a:pt x="57463" y="37492"/>
                  <a:pt x="66241" y="39511"/>
                  <a:pt x="74708" y="42333"/>
                </a:cubicBezTo>
                <a:cubicBezTo>
                  <a:pt x="78941" y="43744"/>
                  <a:pt x="83079" y="45485"/>
                  <a:pt x="87408" y="46567"/>
                </a:cubicBezTo>
                <a:cubicBezTo>
                  <a:pt x="93053" y="47978"/>
                  <a:pt x="98769" y="49128"/>
                  <a:pt x="104342" y="50800"/>
                </a:cubicBezTo>
                <a:cubicBezTo>
                  <a:pt x="112890" y="53364"/>
                  <a:pt x="120862" y="58379"/>
                  <a:pt x="129742" y="59267"/>
                </a:cubicBezTo>
                <a:cubicBezTo>
                  <a:pt x="143853" y="60678"/>
                  <a:pt x="158018" y="61626"/>
                  <a:pt x="172075" y="63500"/>
                </a:cubicBezTo>
                <a:cubicBezTo>
                  <a:pt x="179207" y="64451"/>
                  <a:pt x="186261" y="65988"/>
                  <a:pt x="193242" y="67733"/>
                </a:cubicBezTo>
                <a:cubicBezTo>
                  <a:pt x="201906" y="69899"/>
                  <a:pt x="214071" y="75980"/>
                  <a:pt x="222875" y="76200"/>
                </a:cubicBezTo>
                <a:cubicBezTo>
                  <a:pt x="330095" y="78880"/>
                  <a:pt x="437364" y="79022"/>
                  <a:pt x="544608" y="80433"/>
                </a:cubicBezTo>
                <a:lnTo>
                  <a:pt x="874808" y="76200"/>
                </a:lnTo>
                <a:cubicBezTo>
                  <a:pt x="944055" y="74906"/>
                  <a:pt x="1016933" y="71045"/>
                  <a:pt x="1086475" y="67733"/>
                </a:cubicBezTo>
                <a:cubicBezTo>
                  <a:pt x="1100586" y="66322"/>
                  <a:pt x="1114736" y="65259"/>
                  <a:pt x="1128808" y="63500"/>
                </a:cubicBezTo>
                <a:cubicBezTo>
                  <a:pt x="1137325" y="62435"/>
                  <a:pt x="1145763" y="60802"/>
                  <a:pt x="1154208" y="59267"/>
                </a:cubicBezTo>
                <a:cubicBezTo>
                  <a:pt x="1166203" y="57086"/>
                  <a:pt x="1180424" y="54195"/>
                  <a:pt x="1192308" y="50800"/>
                </a:cubicBezTo>
                <a:cubicBezTo>
                  <a:pt x="1196599" y="49574"/>
                  <a:pt x="1200775" y="47978"/>
                  <a:pt x="1205008" y="46567"/>
                </a:cubicBezTo>
                <a:cubicBezTo>
                  <a:pt x="1209241" y="43745"/>
                  <a:pt x="1214110" y="41698"/>
                  <a:pt x="1217708" y="38100"/>
                </a:cubicBezTo>
                <a:cubicBezTo>
                  <a:pt x="1221306" y="34502"/>
                  <a:pt x="1221757" y="27924"/>
                  <a:pt x="1226175" y="25400"/>
                </a:cubicBezTo>
                <a:cubicBezTo>
                  <a:pt x="1232422" y="21830"/>
                  <a:pt x="1240361" y="22912"/>
                  <a:pt x="1247342" y="21167"/>
                </a:cubicBezTo>
                <a:cubicBezTo>
                  <a:pt x="1251671" y="20085"/>
                  <a:pt x="1255713" y="18015"/>
                  <a:pt x="1260042" y="16933"/>
                </a:cubicBezTo>
                <a:cubicBezTo>
                  <a:pt x="1267022" y="15188"/>
                  <a:pt x="1274153" y="14111"/>
                  <a:pt x="1281208" y="12700"/>
                </a:cubicBezTo>
                <a:cubicBezTo>
                  <a:pt x="1291086" y="14111"/>
                  <a:pt x="1308885" y="7149"/>
                  <a:pt x="1310842" y="16933"/>
                </a:cubicBezTo>
                <a:cubicBezTo>
                  <a:pt x="1318872" y="57085"/>
                  <a:pt x="1310430" y="98932"/>
                  <a:pt x="1306608" y="139700"/>
                </a:cubicBezTo>
                <a:cubicBezTo>
                  <a:pt x="1306133" y="144765"/>
                  <a:pt x="1302115" y="149222"/>
                  <a:pt x="1298142" y="152400"/>
                </a:cubicBezTo>
                <a:cubicBezTo>
                  <a:pt x="1294658" y="155188"/>
                  <a:pt x="1289675" y="155222"/>
                  <a:pt x="1285442" y="156633"/>
                </a:cubicBezTo>
                <a:cubicBezTo>
                  <a:pt x="1265548" y="176527"/>
                  <a:pt x="1277721" y="166014"/>
                  <a:pt x="1247342" y="186267"/>
                </a:cubicBezTo>
                <a:cubicBezTo>
                  <a:pt x="1243109" y="189089"/>
                  <a:pt x="1239469" y="193124"/>
                  <a:pt x="1234642" y="194733"/>
                </a:cubicBezTo>
                <a:cubicBezTo>
                  <a:pt x="1230409" y="196144"/>
                  <a:pt x="1225933" y="196971"/>
                  <a:pt x="1221942" y="198967"/>
                </a:cubicBezTo>
                <a:cubicBezTo>
                  <a:pt x="1217391" y="201242"/>
                  <a:pt x="1213891" y="205367"/>
                  <a:pt x="1209242" y="207433"/>
                </a:cubicBezTo>
                <a:cubicBezTo>
                  <a:pt x="1201086" y="211058"/>
                  <a:pt x="1192309" y="213078"/>
                  <a:pt x="1183842" y="215900"/>
                </a:cubicBezTo>
                <a:cubicBezTo>
                  <a:pt x="1153409" y="226044"/>
                  <a:pt x="1191396" y="213742"/>
                  <a:pt x="1154208" y="224367"/>
                </a:cubicBezTo>
                <a:cubicBezTo>
                  <a:pt x="1140118" y="228393"/>
                  <a:pt x="1140453" y="230187"/>
                  <a:pt x="1124575" y="232833"/>
                </a:cubicBezTo>
                <a:cubicBezTo>
                  <a:pt x="1113353" y="234703"/>
                  <a:pt x="1101985" y="235563"/>
                  <a:pt x="1090708" y="237067"/>
                </a:cubicBezTo>
                <a:cubicBezTo>
                  <a:pt x="1080818" y="238386"/>
                  <a:pt x="1070917" y="239660"/>
                  <a:pt x="1061075" y="241300"/>
                </a:cubicBezTo>
                <a:cubicBezTo>
                  <a:pt x="1053978" y="242483"/>
                  <a:pt x="1046889" y="243788"/>
                  <a:pt x="1039908" y="245533"/>
                </a:cubicBezTo>
                <a:cubicBezTo>
                  <a:pt x="1015481" y="251640"/>
                  <a:pt x="1039487" y="249541"/>
                  <a:pt x="1006042" y="254000"/>
                </a:cubicBezTo>
                <a:cubicBezTo>
                  <a:pt x="991985" y="255874"/>
                  <a:pt x="977780" y="256474"/>
                  <a:pt x="963708" y="258233"/>
                </a:cubicBezTo>
                <a:cubicBezTo>
                  <a:pt x="948929" y="260080"/>
                  <a:pt x="935546" y="262651"/>
                  <a:pt x="921375" y="266700"/>
                </a:cubicBezTo>
                <a:cubicBezTo>
                  <a:pt x="917084" y="267926"/>
                  <a:pt x="912980" y="269759"/>
                  <a:pt x="908675" y="270933"/>
                </a:cubicBezTo>
                <a:cubicBezTo>
                  <a:pt x="897449" y="273995"/>
                  <a:pt x="886219" y="277118"/>
                  <a:pt x="874808" y="279400"/>
                </a:cubicBezTo>
                <a:cubicBezTo>
                  <a:pt x="867753" y="280811"/>
                  <a:pt x="860584" y="281740"/>
                  <a:pt x="853642" y="283633"/>
                </a:cubicBezTo>
                <a:cubicBezTo>
                  <a:pt x="845032" y="285981"/>
                  <a:pt x="836709" y="289278"/>
                  <a:pt x="828242" y="292100"/>
                </a:cubicBezTo>
                <a:cubicBezTo>
                  <a:pt x="824009" y="293511"/>
                  <a:pt x="819959" y="295702"/>
                  <a:pt x="815542" y="296333"/>
                </a:cubicBezTo>
                <a:lnTo>
                  <a:pt x="785908" y="300567"/>
                </a:lnTo>
                <a:cubicBezTo>
                  <a:pt x="781675" y="301978"/>
                  <a:pt x="777199" y="302804"/>
                  <a:pt x="773208" y="304800"/>
                </a:cubicBezTo>
                <a:cubicBezTo>
                  <a:pt x="768657" y="307075"/>
                  <a:pt x="765157" y="311201"/>
                  <a:pt x="760508" y="313267"/>
                </a:cubicBezTo>
                <a:cubicBezTo>
                  <a:pt x="752353" y="316892"/>
                  <a:pt x="735108" y="321733"/>
                  <a:pt x="735108" y="321733"/>
                </a:cubicBezTo>
                <a:cubicBezTo>
                  <a:pt x="711823" y="337257"/>
                  <a:pt x="731581" y="321732"/>
                  <a:pt x="713942" y="342900"/>
                </a:cubicBezTo>
                <a:cubicBezTo>
                  <a:pt x="703757" y="355122"/>
                  <a:pt x="701028" y="355742"/>
                  <a:pt x="688542" y="364067"/>
                </a:cubicBezTo>
                <a:cubicBezTo>
                  <a:pt x="685720" y="369711"/>
                  <a:pt x="685124" y="377214"/>
                  <a:pt x="680075" y="381000"/>
                </a:cubicBezTo>
                <a:cubicBezTo>
                  <a:pt x="672935" y="386355"/>
                  <a:pt x="654675" y="389467"/>
                  <a:pt x="654675" y="389467"/>
                </a:cubicBezTo>
                <a:cubicBezTo>
                  <a:pt x="639153" y="388056"/>
                  <a:pt x="622232" y="391824"/>
                  <a:pt x="608108" y="385233"/>
                </a:cubicBezTo>
                <a:cubicBezTo>
                  <a:pt x="598887" y="380930"/>
                  <a:pt x="599642" y="365477"/>
                  <a:pt x="591175" y="359833"/>
                </a:cubicBezTo>
                <a:lnTo>
                  <a:pt x="578475" y="351367"/>
                </a:lnTo>
                <a:cubicBezTo>
                  <a:pt x="564203" y="329960"/>
                  <a:pt x="577755" y="344657"/>
                  <a:pt x="557308" y="334433"/>
                </a:cubicBezTo>
                <a:cubicBezTo>
                  <a:pt x="542685" y="327122"/>
                  <a:pt x="547864" y="324393"/>
                  <a:pt x="531908" y="321733"/>
                </a:cubicBezTo>
                <a:cubicBezTo>
                  <a:pt x="519304" y="319632"/>
                  <a:pt x="506474" y="319189"/>
                  <a:pt x="493808" y="317500"/>
                </a:cubicBezTo>
                <a:cubicBezTo>
                  <a:pt x="487483" y="316657"/>
                  <a:pt x="454886" y="311118"/>
                  <a:pt x="447242" y="309033"/>
                </a:cubicBezTo>
                <a:cubicBezTo>
                  <a:pt x="447195" y="309020"/>
                  <a:pt x="415515" y="298457"/>
                  <a:pt x="409142" y="296333"/>
                </a:cubicBezTo>
                <a:cubicBezTo>
                  <a:pt x="404909" y="294922"/>
                  <a:pt x="400771" y="293182"/>
                  <a:pt x="396442" y="292100"/>
                </a:cubicBezTo>
                <a:lnTo>
                  <a:pt x="362575" y="283633"/>
                </a:lnTo>
                <a:cubicBezTo>
                  <a:pt x="356931" y="282222"/>
                  <a:pt x="351381" y="280357"/>
                  <a:pt x="345642" y="279400"/>
                </a:cubicBezTo>
                <a:cubicBezTo>
                  <a:pt x="328709" y="276578"/>
                  <a:pt x="311496" y="275096"/>
                  <a:pt x="294842" y="270933"/>
                </a:cubicBezTo>
                <a:cubicBezTo>
                  <a:pt x="289197" y="269522"/>
                  <a:pt x="283588" y="267962"/>
                  <a:pt x="277908" y="266700"/>
                </a:cubicBezTo>
                <a:cubicBezTo>
                  <a:pt x="270884" y="265139"/>
                  <a:pt x="263722" y="264212"/>
                  <a:pt x="256742" y="262467"/>
                </a:cubicBezTo>
                <a:cubicBezTo>
                  <a:pt x="252413" y="261385"/>
                  <a:pt x="248333" y="259459"/>
                  <a:pt x="244042" y="258233"/>
                </a:cubicBezTo>
                <a:cubicBezTo>
                  <a:pt x="199230" y="245429"/>
                  <a:pt x="262109" y="265667"/>
                  <a:pt x="201708" y="245533"/>
                </a:cubicBezTo>
                <a:lnTo>
                  <a:pt x="189008" y="241300"/>
                </a:lnTo>
                <a:cubicBezTo>
                  <a:pt x="184775" y="239889"/>
                  <a:pt x="180637" y="238149"/>
                  <a:pt x="176308" y="237067"/>
                </a:cubicBezTo>
                <a:cubicBezTo>
                  <a:pt x="165019" y="234245"/>
                  <a:pt x="153852" y="230882"/>
                  <a:pt x="142442" y="228600"/>
                </a:cubicBezTo>
                <a:cubicBezTo>
                  <a:pt x="135386" y="227189"/>
                  <a:pt x="128256" y="226112"/>
                  <a:pt x="121275" y="224367"/>
                </a:cubicBezTo>
                <a:cubicBezTo>
                  <a:pt x="111678" y="221968"/>
                  <a:pt x="95157" y="214573"/>
                  <a:pt x="87408" y="211667"/>
                </a:cubicBezTo>
                <a:cubicBezTo>
                  <a:pt x="83230" y="210100"/>
                  <a:pt x="78609" y="209600"/>
                  <a:pt x="74708" y="207433"/>
                </a:cubicBezTo>
                <a:cubicBezTo>
                  <a:pt x="31044" y="183175"/>
                  <a:pt x="65343" y="195844"/>
                  <a:pt x="36608" y="186267"/>
                </a:cubicBezTo>
                <a:cubicBezTo>
                  <a:pt x="32375" y="183445"/>
                  <a:pt x="27086" y="181773"/>
                  <a:pt x="23908" y="177800"/>
                </a:cubicBezTo>
                <a:cubicBezTo>
                  <a:pt x="21120" y="174315"/>
                  <a:pt x="21433" y="169201"/>
                  <a:pt x="19675" y="165100"/>
                </a:cubicBezTo>
                <a:cubicBezTo>
                  <a:pt x="17189" y="159300"/>
                  <a:pt x="14030" y="153811"/>
                  <a:pt x="11208" y="148167"/>
                </a:cubicBezTo>
                <a:cubicBezTo>
                  <a:pt x="1057" y="87255"/>
                  <a:pt x="13554" y="167382"/>
                  <a:pt x="2742" y="59267"/>
                </a:cubicBezTo>
                <a:cubicBezTo>
                  <a:pt x="-3429" y="-2445"/>
                  <a:pt x="2742" y="9878"/>
                  <a:pt x="2742" y="0"/>
                </a:cubicBezTo>
                <a:close/>
              </a:path>
            </a:pathLst>
          </a:custGeom>
          <a:solidFill>
            <a:srgbClr val="3366FF"/>
          </a:solidFill>
          <a:ln w="57150" cmpd="sng"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12" name="TextBox 211"/>
          <p:cNvSpPr txBox="1"/>
          <p:nvPr/>
        </p:nvSpPr>
        <p:spPr>
          <a:xfrm>
            <a:off x="2247320" y="5139443"/>
            <a:ext cx="46860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HLA</a:t>
            </a:r>
          </a:p>
        </p:txBody>
      </p:sp>
      <p:sp>
        <p:nvSpPr>
          <p:cNvPr id="213" name="TextBox 212"/>
          <p:cNvSpPr txBox="1"/>
          <p:nvPr/>
        </p:nvSpPr>
        <p:spPr>
          <a:xfrm>
            <a:off x="3734291" y="5131277"/>
            <a:ext cx="46860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HLA</a:t>
            </a:r>
          </a:p>
        </p:txBody>
      </p:sp>
      <p:grpSp>
        <p:nvGrpSpPr>
          <p:cNvPr id="324" name="Group 323"/>
          <p:cNvGrpSpPr/>
          <p:nvPr/>
        </p:nvGrpSpPr>
        <p:grpSpPr>
          <a:xfrm>
            <a:off x="3707904" y="5589240"/>
            <a:ext cx="498235" cy="466094"/>
            <a:chOff x="4505877" y="4632582"/>
            <a:chExt cx="932940" cy="1018731"/>
          </a:xfrm>
        </p:grpSpPr>
        <p:grpSp>
          <p:nvGrpSpPr>
            <p:cNvPr id="325" name="Group 324"/>
            <p:cNvGrpSpPr/>
            <p:nvPr/>
          </p:nvGrpSpPr>
          <p:grpSpPr>
            <a:xfrm>
              <a:off x="5070517" y="4938698"/>
              <a:ext cx="368300" cy="351366"/>
              <a:chOff x="3594101" y="3458633"/>
              <a:chExt cx="368300" cy="351366"/>
            </a:xfrm>
          </p:grpSpPr>
          <p:sp>
            <p:nvSpPr>
              <p:cNvPr id="353" name="Oval 352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54" name="Oval 353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326" name="Group 325"/>
            <p:cNvGrpSpPr/>
            <p:nvPr/>
          </p:nvGrpSpPr>
          <p:grpSpPr>
            <a:xfrm>
              <a:off x="4563026" y="4872379"/>
              <a:ext cx="368300" cy="351366"/>
              <a:chOff x="3594101" y="3458633"/>
              <a:chExt cx="368300" cy="351366"/>
            </a:xfrm>
          </p:grpSpPr>
          <p:sp>
            <p:nvSpPr>
              <p:cNvPr id="351" name="Oval 350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52" name="Oval 351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327" name="Group 326"/>
            <p:cNvGrpSpPr/>
            <p:nvPr/>
          </p:nvGrpSpPr>
          <p:grpSpPr>
            <a:xfrm>
              <a:off x="4505877" y="5024779"/>
              <a:ext cx="368300" cy="351366"/>
              <a:chOff x="3594101" y="3458633"/>
              <a:chExt cx="368300" cy="351366"/>
            </a:xfrm>
          </p:grpSpPr>
          <p:sp>
            <p:nvSpPr>
              <p:cNvPr id="349" name="Oval 348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50" name="Oval 349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328" name="Group 327"/>
            <p:cNvGrpSpPr/>
            <p:nvPr/>
          </p:nvGrpSpPr>
          <p:grpSpPr>
            <a:xfrm>
              <a:off x="4836076" y="4798296"/>
              <a:ext cx="368300" cy="351366"/>
              <a:chOff x="3594101" y="3458633"/>
              <a:chExt cx="368300" cy="351366"/>
            </a:xfrm>
          </p:grpSpPr>
          <p:sp>
            <p:nvSpPr>
              <p:cNvPr id="347" name="Oval 346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48" name="Oval 347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329" name="Group 328"/>
            <p:cNvGrpSpPr/>
            <p:nvPr/>
          </p:nvGrpSpPr>
          <p:grpSpPr>
            <a:xfrm>
              <a:off x="4505877" y="5223745"/>
              <a:ext cx="368300" cy="351366"/>
              <a:chOff x="3594101" y="3458633"/>
              <a:chExt cx="368300" cy="351366"/>
            </a:xfrm>
          </p:grpSpPr>
          <p:sp>
            <p:nvSpPr>
              <p:cNvPr id="345" name="Oval 344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46" name="Oval 345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330" name="Group 329"/>
            <p:cNvGrpSpPr/>
            <p:nvPr/>
          </p:nvGrpSpPr>
          <p:grpSpPr>
            <a:xfrm>
              <a:off x="4774694" y="5045948"/>
              <a:ext cx="368300" cy="351366"/>
              <a:chOff x="3594101" y="3458633"/>
              <a:chExt cx="368300" cy="351366"/>
            </a:xfrm>
          </p:grpSpPr>
          <p:sp>
            <p:nvSpPr>
              <p:cNvPr id="343" name="Oval 342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44" name="Oval 343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331" name="Group 330"/>
            <p:cNvGrpSpPr/>
            <p:nvPr/>
          </p:nvGrpSpPr>
          <p:grpSpPr>
            <a:xfrm>
              <a:off x="4990591" y="4676040"/>
              <a:ext cx="368300" cy="351366"/>
              <a:chOff x="3594101" y="3458633"/>
              <a:chExt cx="368300" cy="351366"/>
            </a:xfrm>
          </p:grpSpPr>
          <p:sp>
            <p:nvSpPr>
              <p:cNvPr id="341" name="Oval 340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42" name="Oval 341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rgbClr val="00009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332" name="Group 331"/>
            <p:cNvGrpSpPr/>
            <p:nvPr/>
          </p:nvGrpSpPr>
          <p:grpSpPr>
            <a:xfrm>
              <a:off x="4647682" y="4632582"/>
              <a:ext cx="368300" cy="351366"/>
              <a:chOff x="3594101" y="3458633"/>
              <a:chExt cx="368300" cy="351366"/>
            </a:xfrm>
          </p:grpSpPr>
          <p:sp>
            <p:nvSpPr>
              <p:cNvPr id="339" name="Oval 338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40" name="Oval 339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rgbClr val="00009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333" name="Group 332"/>
            <p:cNvGrpSpPr/>
            <p:nvPr/>
          </p:nvGrpSpPr>
          <p:grpSpPr>
            <a:xfrm>
              <a:off x="5020226" y="5221631"/>
              <a:ext cx="368300" cy="351366"/>
              <a:chOff x="3594101" y="3458633"/>
              <a:chExt cx="368300" cy="351366"/>
            </a:xfrm>
          </p:grpSpPr>
          <p:sp>
            <p:nvSpPr>
              <p:cNvPr id="337" name="Oval 336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38" name="Oval 337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334" name="Group 333"/>
            <p:cNvGrpSpPr/>
            <p:nvPr/>
          </p:nvGrpSpPr>
          <p:grpSpPr>
            <a:xfrm>
              <a:off x="4806441" y="5299947"/>
              <a:ext cx="368300" cy="351366"/>
              <a:chOff x="3594101" y="3458633"/>
              <a:chExt cx="368300" cy="351366"/>
            </a:xfrm>
          </p:grpSpPr>
          <p:sp>
            <p:nvSpPr>
              <p:cNvPr id="335" name="Oval 334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36" name="Oval 335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</p:grpSp>
      <p:sp>
        <p:nvSpPr>
          <p:cNvPr id="355" name="TextBox 354"/>
          <p:cNvSpPr txBox="1"/>
          <p:nvPr/>
        </p:nvSpPr>
        <p:spPr>
          <a:xfrm>
            <a:off x="5580112" y="4941168"/>
            <a:ext cx="31602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Leads to T cell dysfunction</a:t>
            </a:r>
          </a:p>
        </p:txBody>
      </p:sp>
      <p:cxnSp>
        <p:nvCxnSpPr>
          <p:cNvPr id="356" name="Straight Arrow Connector 355"/>
          <p:cNvCxnSpPr/>
          <p:nvPr/>
        </p:nvCxnSpPr>
        <p:spPr>
          <a:xfrm>
            <a:off x="4788024" y="5157192"/>
            <a:ext cx="792088" cy="0"/>
          </a:xfrm>
          <a:prstGeom prst="straightConnector1">
            <a:avLst/>
          </a:prstGeom>
          <a:ln w="76200" cmpd="sng"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Multiply 14"/>
          <p:cNvSpPr/>
          <p:nvPr/>
        </p:nvSpPr>
        <p:spPr>
          <a:xfrm>
            <a:off x="3635896" y="5661248"/>
            <a:ext cx="648072" cy="432048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65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56" grpId="0" animBg="1"/>
      <p:bldP spid="57" grpId="0" animBg="1"/>
      <p:bldP spid="58" grpId="0"/>
      <p:bldP spid="193" grpId="0" animBg="1"/>
      <p:bldP spid="194" grpId="0" animBg="1"/>
      <p:bldP spid="197" grpId="0"/>
      <p:bldP spid="200" grpId="0"/>
      <p:bldP spid="201" grpId="0"/>
      <p:bldP spid="202" grpId="0" animBg="1"/>
      <p:bldP spid="203" grpId="0"/>
      <p:bldP spid="204" grpId="0" animBg="1"/>
      <p:bldP spid="205" grpId="0"/>
      <p:bldP spid="206" grpId="0" animBg="1"/>
      <p:bldP spid="207" grpId="0" animBg="1"/>
      <p:bldP spid="210" grpId="0" animBg="1"/>
      <p:bldP spid="211" grpId="0" animBg="1"/>
      <p:bldP spid="212" grpId="0"/>
      <p:bldP spid="213" grpId="0"/>
      <p:bldP spid="355" grpId="0"/>
      <p:bldP spid="15" grpId="0" animBg="1"/>
      <p:bldP spid="15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06DCE-EC7A-4EA0-8B68-5B5803F91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13544"/>
          </a:xfrm>
          <a:solidFill>
            <a:schemeClr val="bg1"/>
          </a:solidFill>
        </p:spPr>
        <p:txBody>
          <a:bodyPr/>
          <a:lstStyle/>
          <a:p>
            <a:r>
              <a:rPr lang="en-AU" sz="2400" b="1" dirty="0"/>
              <a:t>Differences in </a:t>
            </a:r>
            <a:r>
              <a:rPr lang="en-AU" sz="2400" b="1" dirty="0" err="1"/>
              <a:t>transcriptome</a:t>
            </a:r>
            <a:r>
              <a:rPr lang="en-AU" sz="2400" b="1" dirty="0"/>
              <a:t> for T cells responding to peptides that differ by a single amino acid </a:t>
            </a:r>
            <a:br>
              <a:rPr lang="en-AU" sz="2400" b="1" dirty="0"/>
            </a:br>
            <a:endParaRPr lang="en-AU" sz="2000" b="1" i="1" dirty="0"/>
          </a:p>
        </p:txBody>
      </p:sp>
      <p:sp>
        <p:nvSpPr>
          <p:cNvPr id="17" name="Rectangle 16"/>
          <p:cNvSpPr/>
          <p:nvPr/>
        </p:nvSpPr>
        <p:spPr>
          <a:xfrm>
            <a:off x="1187624" y="4509120"/>
            <a:ext cx="360040" cy="9361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1403648" y="2347011"/>
            <a:ext cx="360040" cy="9361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3131840" y="1844824"/>
            <a:ext cx="2016224" cy="43204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Non-adapted profile </a:t>
            </a:r>
          </a:p>
        </p:txBody>
      </p:sp>
      <p:sp>
        <p:nvSpPr>
          <p:cNvPr id="52" name="Rectangle 51"/>
          <p:cNvSpPr/>
          <p:nvPr/>
        </p:nvSpPr>
        <p:spPr>
          <a:xfrm>
            <a:off x="5580112" y="1844824"/>
            <a:ext cx="1584176" cy="43204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Adapted </a:t>
            </a:r>
          </a:p>
        </p:txBody>
      </p:sp>
      <p:sp>
        <p:nvSpPr>
          <p:cNvPr id="53" name="Rectangle 52"/>
          <p:cNvSpPr/>
          <p:nvPr/>
        </p:nvSpPr>
        <p:spPr>
          <a:xfrm>
            <a:off x="6804248" y="1844824"/>
            <a:ext cx="1584176" cy="43204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Activation (NA)</a:t>
            </a:r>
          </a:p>
        </p:txBody>
      </p:sp>
      <p:sp>
        <p:nvSpPr>
          <p:cNvPr id="54" name="Rectangle 53"/>
          <p:cNvSpPr/>
          <p:nvPr/>
        </p:nvSpPr>
        <p:spPr>
          <a:xfrm>
            <a:off x="7668344" y="1844824"/>
            <a:ext cx="1584176" cy="43204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Act </a:t>
            </a:r>
          </a:p>
          <a:p>
            <a:pPr algn="ctr"/>
            <a:r>
              <a:rPr lang="en-US" sz="1200" b="1" dirty="0">
                <a:solidFill>
                  <a:schemeClr val="bg1"/>
                </a:solidFill>
              </a:rPr>
              <a:t>(A)</a:t>
            </a:r>
          </a:p>
        </p:txBody>
      </p:sp>
      <p:pic>
        <p:nvPicPr>
          <p:cNvPr id="67" name="Picture 66" descr="A close up of a logo&#10;&#10;Description automatically generated">
            <a:extLst>
              <a:ext uri="{FF2B5EF4-FFF2-40B4-BE49-F238E27FC236}">
                <a16:creationId xmlns:a16="http://schemas.microsoft.com/office/drawing/2014/main" id="{5C655F92-71AF-4F1F-9262-5E7A884976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86"/>
          <a:stretch/>
        </p:blipFill>
        <p:spPr>
          <a:xfrm>
            <a:off x="1763688" y="1844824"/>
            <a:ext cx="3384376" cy="4134100"/>
          </a:xfrm>
          <a:prstGeom prst="rect">
            <a:avLst/>
          </a:prstGeom>
        </p:spPr>
      </p:pic>
      <p:pic>
        <p:nvPicPr>
          <p:cNvPr id="69" name="Picture 68" descr="A close up of a map&#10;&#10;Description automatically generated">
            <a:extLst>
              <a:ext uri="{FF2B5EF4-FFF2-40B4-BE49-F238E27FC236}">
                <a16:creationId xmlns:a16="http://schemas.microsoft.com/office/drawing/2014/main" id="{855BF6A0-BDAB-43A9-8560-83CF5AFB94D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98"/>
          <a:stretch/>
        </p:blipFill>
        <p:spPr>
          <a:xfrm>
            <a:off x="5292080" y="1803649"/>
            <a:ext cx="3528392" cy="4441179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 flipV="1">
            <a:off x="8244408" y="3645024"/>
            <a:ext cx="0" cy="1512168"/>
          </a:xfrm>
          <a:prstGeom prst="straightConnector1">
            <a:avLst/>
          </a:prstGeom>
          <a:ln w="76200" cmpd="sng">
            <a:solidFill>
              <a:srgbClr val="0000FF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524328" y="1844824"/>
            <a:ext cx="1800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Up in T cells activated by NAE peptide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6169000" y="3645024"/>
            <a:ext cx="0" cy="1512168"/>
          </a:xfrm>
          <a:prstGeom prst="straightConnector1">
            <a:avLst/>
          </a:prstGeom>
          <a:ln w="76200" cmpd="sng">
            <a:solidFill>
              <a:srgbClr val="FF0000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796136" y="1844824"/>
            <a:ext cx="1800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Up in T cells activated by AE peptide</a:t>
            </a:r>
          </a:p>
        </p:txBody>
      </p:sp>
      <p:sp>
        <p:nvSpPr>
          <p:cNvPr id="7" name="Oval 6"/>
          <p:cNvSpPr/>
          <p:nvPr/>
        </p:nvSpPr>
        <p:spPr>
          <a:xfrm>
            <a:off x="7308304" y="2852936"/>
            <a:ext cx="1584176" cy="1944216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652120" y="2852936"/>
            <a:ext cx="1584176" cy="19442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195736" y="6165304"/>
            <a:ext cx="3168352" cy="648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Analysis of single cell T cells – unsupervised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91CA6CE7-A6DF-4C3A-BEDA-18CCDFF2A79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20" r="77427" b="34785"/>
          <a:stretch/>
        </p:blipFill>
        <p:spPr>
          <a:xfrm>
            <a:off x="179512" y="1140636"/>
            <a:ext cx="1394296" cy="245834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-10368" y="2004731"/>
            <a:ext cx="1872208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1600" b="1" dirty="0">
                <a:solidFill>
                  <a:srgbClr val="0000FF"/>
                </a:solidFill>
              </a:rPr>
              <a:t>TPGPG</a:t>
            </a:r>
            <a:r>
              <a:rPr lang="en-AU" sz="2000" b="1" u="sng" dirty="0">
                <a:solidFill>
                  <a:srgbClr val="0000FF"/>
                </a:solidFill>
              </a:rPr>
              <a:t>I</a:t>
            </a:r>
            <a:r>
              <a:rPr lang="en-AU" sz="1600" b="1" dirty="0">
                <a:solidFill>
                  <a:srgbClr val="0000FF"/>
                </a:solidFill>
              </a:rPr>
              <a:t>RYPL</a:t>
            </a:r>
          </a:p>
          <a:p>
            <a:pPr algn="ctr"/>
            <a:r>
              <a:rPr lang="en-AU" sz="1600" b="1" dirty="0">
                <a:solidFill>
                  <a:srgbClr val="FF0000"/>
                </a:solidFill>
              </a:rPr>
              <a:t>TPGPG</a:t>
            </a:r>
            <a:r>
              <a:rPr lang="en-AU" sz="2000" b="1" u="sng" dirty="0">
                <a:solidFill>
                  <a:srgbClr val="FF0000"/>
                </a:solidFill>
              </a:rPr>
              <a:t>V</a:t>
            </a:r>
            <a:r>
              <a:rPr lang="en-AU" sz="1600" b="1" dirty="0">
                <a:solidFill>
                  <a:srgbClr val="FF0000"/>
                </a:solidFill>
              </a:rPr>
              <a:t>RYPL</a:t>
            </a:r>
            <a:endParaRPr lang="en-US" sz="1600" b="1" dirty="0">
              <a:solidFill>
                <a:srgbClr val="0000FF"/>
              </a:solidFill>
            </a:endParaRPr>
          </a:p>
        </p:txBody>
      </p:sp>
      <p:pic>
        <p:nvPicPr>
          <p:cNvPr id="24" name="Picture 23" descr="A screenshot of a cell phone&#10;&#10;Description automatically generated">
            <a:extLst>
              <a:ext uri="{FF2B5EF4-FFF2-40B4-BE49-F238E27FC236}">
                <a16:creationId xmlns:a16="http://schemas.microsoft.com/office/drawing/2014/main" id="{C51BE706-3ABA-4748-B3E3-57929564A4D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41" t="46489" b="41440"/>
          <a:stretch/>
        </p:blipFill>
        <p:spPr>
          <a:xfrm>
            <a:off x="1328315" y="1124744"/>
            <a:ext cx="1180990" cy="80984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7"/>
          <a:srcRect l="70910" r="6911" b="33655"/>
          <a:stretch/>
        </p:blipFill>
        <p:spPr>
          <a:xfrm>
            <a:off x="179512" y="3717032"/>
            <a:ext cx="1440160" cy="3106229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7"/>
          <a:srcRect l="51945" t="3716" r="35841" b="78390"/>
          <a:stretch/>
        </p:blipFill>
        <p:spPr>
          <a:xfrm>
            <a:off x="569021" y="3140968"/>
            <a:ext cx="546595" cy="604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378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4" grpId="0"/>
      <p:bldP spid="6" grpId="0"/>
      <p:bldP spid="19" grpId="0"/>
      <p:bldP spid="7" grpId="0" animBg="1"/>
      <p:bldP spid="20" grpId="0" animBg="1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Brand Theme">
      <a:dk1>
        <a:sysClr val="windowText" lastClr="000000"/>
      </a:dk1>
      <a:lt1>
        <a:sysClr val="window" lastClr="FFFFFF"/>
      </a:lt1>
      <a:dk2>
        <a:srgbClr val="27348B"/>
      </a:dk2>
      <a:lt2>
        <a:srgbClr val="ECECEC"/>
      </a:lt2>
      <a:accent1>
        <a:srgbClr val="DEB408"/>
      </a:accent1>
      <a:accent2>
        <a:srgbClr val="9B5BA4"/>
      </a:accent2>
      <a:accent3>
        <a:srgbClr val="0095D3"/>
      </a:accent3>
      <a:accent4>
        <a:srgbClr val="E43622"/>
      </a:accent4>
      <a:accent5>
        <a:srgbClr val="86A20B"/>
      </a:accent5>
      <a:accent6>
        <a:srgbClr val="98002E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8102</TotalTime>
  <Words>883</Words>
  <Application>Microsoft Office PowerPoint</Application>
  <PresentationFormat>On-screen Show (4:3)</PresentationFormat>
  <Paragraphs>242</Paragraphs>
  <Slides>12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Calibri</vt:lpstr>
      <vt:lpstr>Courier New</vt:lpstr>
      <vt:lpstr>Source Sans Pro</vt:lpstr>
      <vt:lpstr>Symbol</vt:lpstr>
      <vt:lpstr>UWA</vt:lpstr>
      <vt:lpstr>Wingdings</vt:lpstr>
      <vt:lpstr>Office Theme</vt:lpstr>
      <vt:lpstr>Effect of Pathogen Adaptation on Human T Cell Function and T Cell Receptor Diversity  </vt:lpstr>
      <vt:lpstr>PowerPoint Presentation</vt:lpstr>
      <vt:lpstr>Immune response to pathogens</vt:lpstr>
      <vt:lpstr>ANALOGY: Immune responses (HLA) = drug  and HIV mutations leading to immune escape = drug resistant mutations</vt:lpstr>
      <vt:lpstr>Mechanisms of HIV adaptation</vt:lpstr>
      <vt:lpstr>PowerPoint Presentation</vt:lpstr>
      <vt:lpstr>Examine different mechanisms of viral adaptation  = ID card for T cells</vt:lpstr>
      <vt:lpstr>PowerPoint Presentation</vt:lpstr>
      <vt:lpstr>Differences in transcriptome for T cells responding to peptides that differ by a single amino acid  </vt:lpstr>
      <vt:lpstr>PowerPoint Presentation</vt:lpstr>
      <vt:lpstr>Summary and Implications for Immunogen Design</vt:lpstr>
      <vt:lpstr>PowerPoint Presentation</vt:lpstr>
    </vt:vector>
  </TitlesOfParts>
  <Company>The Brand Agency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Emily Nelson</dc:creator>
  <cp:lastModifiedBy>Ivy Chan</cp:lastModifiedBy>
  <cp:revision>1229</cp:revision>
  <cp:lastPrinted>2017-09-22T07:07:57Z</cp:lastPrinted>
  <dcterms:created xsi:type="dcterms:W3CDTF">2015-04-22T04:26:58Z</dcterms:created>
  <dcterms:modified xsi:type="dcterms:W3CDTF">2019-10-01T06:59:21Z</dcterms:modified>
</cp:coreProperties>
</file>