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864" r:id="rId4"/>
  </p:sldMasterIdLst>
  <p:notesMasterIdLst>
    <p:notesMasterId r:id="rId20"/>
  </p:notesMasterIdLst>
  <p:handoutMasterIdLst>
    <p:handoutMasterId r:id="rId21"/>
  </p:handoutMasterIdLst>
  <p:sldIdLst>
    <p:sldId id="378" r:id="rId5"/>
    <p:sldId id="369" r:id="rId6"/>
    <p:sldId id="371" r:id="rId7"/>
    <p:sldId id="377" r:id="rId8"/>
    <p:sldId id="344" r:id="rId9"/>
    <p:sldId id="372" r:id="rId10"/>
    <p:sldId id="345" r:id="rId11"/>
    <p:sldId id="373" r:id="rId12"/>
    <p:sldId id="340" r:id="rId13"/>
    <p:sldId id="343" r:id="rId14"/>
    <p:sldId id="347" r:id="rId15"/>
    <p:sldId id="374" r:id="rId16"/>
    <p:sldId id="375" r:id="rId17"/>
    <p:sldId id="352" r:id="rId18"/>
    <p:sldId id="364" r:id="rId19"/>
  </p:sldIdLst>
  <p:sldSz cx="9144000" cy="6858000" type="screen4x3"/>
  <p:notesSz cx="6797675" cy="9926638"/>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Roboto" panose="020B0604020202020204" charset="0"/>
      <p:regular r:id="rId28"/>
      <p:bold r:id="rId29"/>
      <p:italic r:id="rId30"/>
      <p:boldItalic r:id="rId31"/>
    </p:embeddedFont>
    <p:embeddedFont>
      <p:font typeface="Roboto Condensed" panose="020B0604020202020204" charset="0"/>
      <p:regular r:id="rId32"/>
      <p:bold r:id="rId33"/>
      <p:italic r:id="rId34"/>
      <p:boldItalic r:id="rId35"/>
    </p:embeddedFont>
    <p:embeddedFont>
      <p:font typeface="Wingdings 2" panose="05020102010507070707"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212"/>
    <a:srgbClr val="7F7F7F"/>
    <a:srgbClr val="808080"/>
    <a:srgbClr val="DDDDDD"/>
    <a:srgbClr val="A6A6A6"/>
    <a:srgbClr val="3B3838"/>
    <a:srgbClr val="FF6C0B"/>
    <a:srgbClr val="FF9E1B"/>
    <a:srgbClr val="3B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747"/>
  </p:normalViewPr>
  <p:slideViewPr>
    <p:cSldViewPr snapToGrid="0" snapToObjects="1" showGuides="1">
      <p:cViewPr varScale="1">
        <p:scale>
          <a:sx n="91" d="100"/>
          <a:sy n="91" d="100"/>
        </p:scale>
        <p:origin x="1195"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12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CB76CB-9D91-4931-9B19-81E9EC39C120}" type="datetimeFigureOut">
              <a:rPr lang="en-US"/>
              <a:pPr>
                <a:defRPr/>
              </a:pPr>
              <a:t>9/18/2019</a:t>
            </a:fld>
            <a:endParaRPr lang="en-US"/>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04609D-BEAB-435E-8B23-B9ED016ECEF4}" type="slidenum">
              <a:rPr lang="en-US"/>
              <a:pPr>
                <a:defRPr/>
              </a:pPr>
              <a:t>‹#›</a:t>
            </a:fld>
            <a:endParaRPr lang="en-US"/>
          </a:p>
        </p:txBody>
      </p:sp>
    </p:spTree>
    <p:extLst>
      <p:ext uri="{BB962C8B-B14F-4D97-AF65-F5344CB8AC3E}">
        <p14:creationId xmlns:p14="http://schemas.microsoft.com/office/powerpoint/2010/main" val="30398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A063BE-DD0E-45A6-AB68-D8E2D910CEC4}" type="datetimeFigureOut">
              <a:rPr lang="en-US"/>
              <a:pPr>
                <a:defRPr/>
              </a:pPr>
              <a:t>9/18/2019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BA03A8-B7E6-4BBF-9068-BCF6C4272CF0}" type="slidenum">
              <a:rPr lang="en-US"/>
              <a:pPr>
                <a:defRPr/>
              </a:pPr>
              <a:t>‹#›</a:t>
            </a:fld>
            <a:endParaRPr lang="en-US"/>
          </a:p>
        </p:txBody>
      </p:sp>
    </p:spTree>
    <p:extLst>
      <p:ext uri="{BB962C8B-B14F-4D97-AF65-F5344CB8AC3E}">
        <p14:creationId xmlns:p14="http://schemas.microsoft.com/office/powerpoint/2010/main" val="304308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alc.org.au/publications/guides-to-hiv-and-the-law/"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hivjustice.net/news/world-health-organization-publishes-analysis-of-impact-of-overly-broad-hiv-criminalisation-on-public-health/" TargetMode="External"/><Relationship Id="rId4" Type="http://schemas.openxmlformats.org/officeDocument/2006/relationships/hyperlink" Target="https://www.sbs.com.au/topics/sexuality/agenda/article/2017/09/29/criminalisation-unintentional-hiv-transmission-and-why-it-doesnt-wo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3</a:t>
            </a:fld>
            <a:endParaRPr lang="en-US"/>
          </a:p>
        </p:txBody>
      </p:sp>
    </p:spTree>
    <p:extLst>
      <p:ext uri="{BB962C8B-B14F-4D97-AF65-F5344CB8AC3E}">
        <p14:creationId xmlns:p14="http://schemas.microsoft.com/office/powerpoint/2010/main" val="159736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4</a:t>
            </a:fld>
            <a:endParaRPr lang="en-US"/>
          </a:p>
        </p:txBody>
      </p:sp>
    </p:spTree>
    <p:extLst>
      <p:ext uri="{BB962C8B-B14F-4D97-AF65-F5344CB8AC3E}">
        <p14:creationId xmlns:p14="http://schemas.microsoft.com/office/powerpoint/2010/main" val="3711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Background </a:t>
            </a:r>
            <a:endParaRPr lang="en-AU" dirty="0"/>
          </a:p>
          <a:p>
            <a:r>
              <a:rPr lang="en-AU" dirty="0"/>
              <a:t>There is no longer a legal requirement in any Australian state or territory to disclose HIV positive status before sex and no criminal laws that specifically name non-disclosure of HIV status, provided the individual ‘takes reasonable precautions’ to prevent HIV transmission. </a:t>
            </a:r>
          </a:p>
          <a:p>
            <a:r>
              <a:rPr lang="en-AU" dirty="0"/>
              <a:t>Courts have not determined what ‘reasonable precautions’ are. It is likely that using condoms and lube will constitute ‘reasonable precautions’. It is less certain whether the combination of undetectable viral load, due to adherence to a prescribed anti-retroviral drug regime plus the absence of other sexually transmitted infections (or sexually transmitted diseases) will be recognised as ‘reasonable precautions’ by courts.</a:t>
            </a:r>
          </a:p>
          <a:p>
            <a:r>
              <a:rPr lang="en-AU" dirty="0"/>
              <a:t>This might relate to some grey areas around what constitutes reasonable precautions. If someone believes their viral load is undetectable but they haven’t been tested for several months is that reasonable?  However, the courts are yet to examine the scenario in which an individual accused of exposing others to HIV or transmission of HIV, uses undetectable viral load as a defence against the allegation; on the grounds that they were </a:t>
            </a:r>
            <a:r>
              <a:rPr lang="en-AU" dirty="0" err="1"/>
              <a:t>uninfectious</a:t>
            </a:r>
            <a:r>
              <a:rPr lang="en-AU" dirty="0"/>
              <a:t>.</a:t>
            </a:r>
          </a:p>
          <a:p>
            <a:r>
              <a:rPr lang="en-AU" dirty="0"/>
              <a:t>However, in all states and territories it is possible that a person’s failure to disclose their HIV-positive status prior to sex could be considered relevant should criminal charges relating to HIV transmission proceed.  </a:t>
            </a:r>
          </a:p>
          <a:p>
            <a:r>
              <a:rPr lang="en-AU" dirty="0"/>
              <a:t>No criminal laws in Australia specifically target HIV transmission, after Victoria in 2015 repealed the offence of intentional transmission of HIV. Instead, criminal laws operate in a more general way: by applying assault-based offences or offences against the person to situations where an HIV positive individual has transmitted the disease to another person and thereby caused ‘</a:t>
            </a:r>
            <a:r>
              <a:rPr lang="en-AU" dirty="0" err="1"/>
              <a:t>harm’.These</a:t>
            </a:r>
            <a:r>
              <a:rPr lang="en-AU" dirty="0"/>
              <a:t> criminal offences usually only apply where an HIV positive individual intentionally transmits HIV to another.</a:t>
            </a:r>
          </a:p>
          <a:p>
            <a:r>
              <a:rPr lang="en-AU" dirty="0"/>
              <a:t>This was the verdict in the 2018 CJ Palmer case, where she was convicted of causing grievous bodily harm for transmitting HIV to a former partner. </a:t>
            </a:r>
            <a:br>
              <a:rPr lang="en-AU" dirty="0"/>
            </a:br>
            <a:br>
              <a:rPr lang="en-AU" dirty="0"/>
            </a:br>
            <a:r>
              <a:rPr lang="en-AU" dirty="0"/>
              <a:t> REFS: HALC, </a:t>
            </a:r>
            <a:r>
              <a:rPr lang="en-AU" u="sng" dirty="0">
                <a:hlinkClick r:id="rId3"/>
              </a:rPr>
              <a:t>http://halc.org.au/publications/guides-to-hiv-and-the-law/</a:t>
            </a:r>
            <a:r>
              <a:rPr lang="en-AU" dirty="0"/>
              <a:t> and ASHM, </a:t>
            </a:r>
            <a:r>
              <a:rPr lang="en-AU" u="sng" dirty="0">
                <a:hlinkClick r:id="rId4"/>
              </a:rPr>
              <a:t>https://www.sbs.com.au/topics/sexuality/agenda/article/2017/09/29/criminalisation-unintentional-hiv-transmission-and-why-it-doesnt-work</a:t>
            </a:r>
            <a:br>
              <a:rPr lang="en-AU" dirty="0"/>
            </a:br>
            <a:endParaRPr lang="en-AU" dirty="0"/>
          </a:p>
          <a:p>
            <a:r>
              <a:rPr lang="en-AU" dirty="0"/>
              <a:t> </a:t>
            </a:r>
          </a:p>
          <a:p>
            <a:r>
              <a:rPr lang="en-AU" dirty="0"/>
              <a:t> </a:t>
            </a:r>
          </a:p>
          <a:p>
            <a:r>
              <a:rPr lang="en-AU" dirty="0"/>
              <a:t>There is no research that shows criminalisation of HIV transmission provides public health benefits by increasing stigma which reduces incentives for people to get tested.  </a:t>
            </a:r>
          </a:p>
          <a:p>
            <a:r>
              <a:rPr lang="en-AU" dirty="0"/>
              <a:t> </a:t>
            </a:r>
            <a:r>
              <a:rPr lang="en-AU" u="sng" dirty="0">
                <a:hlinkClick r:id="rId5"/>
              </a:rPr>
              <a:t>http://www.hivjustice.net/news/world-health-organization-publishes-analysis-of-impact-of-overly-broad-hiv-criminalisation-on-public-health/</a:t>
            </a:r>
            <a:endParaRPr lang="en-AU" dirty="0"/>
          </a:p>
          <a:p>
            <a:r>
              <a:rPr lang="en-AU" dirty="0"/>
              <a:t> </a:t>
            </a:r>
          </a:p>
          <a:p>
            <a:r>
              <a:rPr lang="en-AU" dirty="0"/>
              <a:t>But also, stigma impacts on wellbeing of people with HIV. </a:t>
            </a:r>
          </a:p>
          <a:p>
            <a:r>
              <a:rPr lang="en-AU" dirty="0"/>
              <a:t> </a:t>
            </a:r>
          </a:p>
          <a:p>
            <a:r>
              <a:rPr lang="en-AU" dirty="0"/>
              <a:t>In this study we aimed to explore the relationship with concerns about disclosure and criminalisation with overall mental health. </a:t>
            </a:r>
          </a:p>
          <a:p>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5</a:t>
            </a:fld>
            <a:endParaRPr lang="en-US"/>
          </a:p>
        </p:txBody>
      </p:sp>
    </p:spTree>
    <p:extLst>
      <p:ext uri="{BB962C8B-B14F-4D97-AF65-F5344CB8AC3E}">
        <p14:creationId xmlns:p14="http://schemas.microsoft.com/office/powerpoint/2010/main" val="281471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4BEB06D-2153-40FC-8D6A-1B2694046E10}"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239348650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4BEB06D-2153-40FC-8D6A-1B2694046E10}"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36032657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4BEB06D-2153-40FC-8D6A-1B2694046E10}"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40850832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Number, Heading + Image 1/2-page (Positional)">
    <p:spTree>
      <p:nvGrpSpPr>
        <p:cNvPr id="1" name=""/>
        <p:cNvGrpSpPr/>
        <p:nvPr/>
      </p:nvGrpSpPr>
      <p:grpSpPr>
        <a:xfrm>
          <a:off x="0" y="0"/>
          <a:ext cx="0" cy="0"/>
          <a:chOff x="0" y="0"/>
          <a:chExt cx="0" cy="0"/>
        </a:xfrm>
      </p:grpSpPr>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7" name="Text Placeholder 2"/>
          <p:cNvSpPr>
            <a:spLocks noGrp="1" noChangeAspect="1"/>
          </p:cNvSpPr>
          <p:nvPr>
            <p:ph type="body" idx="11" hasCustomPrompt="1"/>
          </p:nvPr>
        </p:nvSpPr>
        <p:spPr>
          <a:xfrm>
            <a:off x="5099359" y="4438564"/>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05901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 Bulleted List /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chemeClr val="tx1"/>
                </a:solidFill>
                <a:latin typeface="Roboto" panose="02000000000000000000" pitchFamily="2" charset="0"/>
                <a:ea typeface="Roboto" panose="02000000000000000000" pitchFamily="2" charset="0"/>
              </a:defRPr>
            </a:lvl1pPr>
            <a:lvl2pPr marL="460363" indent="-236533">
              <a:buClrTx/>
              <a:buFont typeface="Roboto Condensed" panose="02000000000000000000" pitchFamily="2" charset="0"/>
              <a:buChar char="–"/>
              <a:defRPr/>
            </a:lvl2pPr>
            <a:lvl3pPr marL="628650" indent="-174625">
              <a:buClrTx/>
              <a:buFont typeface="Arial" panose="020B0604020202020204" pitchFamily="34" charset="0"/>
              <a:buChar char="•"/>
              <a:defRPr/>
            </a:lvl3pPr>
          </a:lstStyle>
          <a:p>
            <a:pPr lvl="0"/>
            <a:r>
              <a:rPr lang="en-US" altLang="en-US" noProof="0" dirty="0"/>
              <a:t>Bulleted list</a:t>
            </a:r>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24642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hasCustomPrompt="1"/>
          </p:nvPr>
        </p:nvSpPr>
        <p:spPr>
          <a:xfrm>
            <a:off x="628650" y="2772699"/>
            <a:ext cx="3886200" cy="3404264"/>
          </a:xfrm>
        </p:spPr>
        <p:txBody>
          <a:bodyPr/>
          <a:lstStyle>
            <a:lvl1pPr>
              <a:defRPr/>
            </a:lvl1pPr>
            <a:lvl4pPr marL="1371566" indent="0">
              <a:buNone/>
              <a:defRPr/>
            </a:lvl4pPr>
          </a:lstStyle>
          <a:p>
            <a:pPr lvl="0"/>
            <a:r>
              <a:rPr lang="en-US" dirty="0"/>
              <a:t>Bulleted list</a:t>
            </a:r>
          </a:p>
        </p:txBody>
      </p:sp>
      <p:sp>
        <p:nvSpPr>
          <p:cNvPr id="4" name="Content Placeholder 3"/>
          <p:cNvSpPr>
            <a:spLocks noGrp="1"/>
          </p:cNvSpPr>
          <p:nvPr>
            <p:ph sz="half" idx="2" hasCustomPrompt="1"/>
          </p:nvPr>
        </p:nvSpPr>
        <p:spPr>
          <a:xfrm>
            <a:off x="4629150" y="2772699"/>
            <a:ext cx="3886200" cy="3404264"/>
          </a:xfrm>
        </p:spPr>
        <p:txBody>
          <a:bodyPr/>
          <a:lstStyle>
            <a:lvl1pPr>
              <a:defRPr/>
            </a:lvl1pPr>
          </a:lstStyle>
          <a:p>
            <a:pPr lvl="0"/>
            <a:r>
              <a:rPr lang="en-US" dirty="0"/>
              <a:t>Bulleted list</a:t>
            </a:r>
          </a:p>
        </p:txBody>
      </p:sp>
    </p:spTree>
    <p:extLst>
      <p:ext uri="{BB962C8B-B14F-4D97-AF65-F5344CB8AC3E}">
        <p14:creationId xmlns:p14="http://schemas.microsoft.com/office/powerpoint/2010/main" val="417263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dirty="0"/>
              <a:t>Example of table style</a:t>
            </a:r>
            <a:endParaRPr lang="en-US" altLang="en-US" dirty="0"/>
          </a:p>
        </p:txBody>
      </p:sp>
    </p:spTree>
    <p:extLst>
      <p:ext uri="{BB962C8B-B14F-4D97-AF65-F5344CB8AC3E}">
        <p14:creationId xmlns:p14="http://schemas.microsoft.com/office/powerpoint/2010/main" val="60604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chemeClr val="tx1"/>
                </a:solidFill>
                <a:latin typeface="Roboto" panose="02000000000000000000" pitchFamily="2" charset="0"/>
                <a:ea typeface="Roboto" panose="02000000000000000000" pitchFamily="2" charset="0"/>
              </a:defRPr>
            </a:lvl1pPr>
            <a:lvl2pPr marL="460363" indent="-236533">
              <a:buFont typeface="Roboto Condensed" panose="02000000000000000000" pitchFamily="2" charset="0"/>
              <a:buChar char="–"/>
              <a:defRPr/>
            </a:lvl2pPr>
          </a:lstStyle>
          <a:p>
            <a:pPr lvl="0"/>
            <a:r>
              <a:rPr lang="en-US" altLang="en-US" noProof="0" dirty="0"/>
              <a:t>Text</a:t>
            </a:r>
          </a:p>
        </p:txBody>
      </p:sp>
    </p:spTree>
    <p:extLst>
      <p:ext uri="{BB962C8B-B14F-4D97-AF65-F5344CB8AC3E}">
        <p14:creationId xmlns:p14="http://schemas.microsoft.com/office/powerpoint/2010/main" val="401929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6" name="Text Placeholder 2"/>
          <p:cNvSpPr>
            <a:spLocks noGrp="1"/>
          </p:cNvSpPr>
          <p:nvPr>
            <p:ph type="body" idx="1" hasCustomPrompt="1"/>
          </p:nvPr>
        </p:nvSpPr>
        <p:spPr>
          <a:xfrm>
            <a:off x="629845" y="3535266"/>
            <a:ext cx="2643583" cy="2016498"/>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7" name="Text Placeholder 2"/>
          <p:cNvSpPr>
            <a:spLocks noGrp="1"/>
          </p:cNvSpPr>
          <p:nvPr>
            <p:ph type="body" idx="11" hasCustomPrompt="1"/>
          </p:nvPr>
        </p:nvSpPr>
        <p:spPr>
          <a:xfrm>
            <a:off x="629845" y="2775233"/>
            <a:ext cx="2643583"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18" name="Media Placeholder 3"/>
          <p:cNvSpPr>
            <a:spLocks noGrp="1"/>
          </p:cNvSpPr>
          <p:nvPr>
            <p:ph type="media" sz="quarter" idx="10"/>
          </p:nvPr>
        </p:nvSpPr>
        <p:spPr>
          <a:xfrm>
            <a:off x="3636964" y="2781110"/>
            <a:ext cx="4935537" cy="2770657"/>
          </a:xfrm>
        </p:spPr>
        <p:txBody>
          <a:bodyPr/>
          <a:lstStyle/>
          <a:p>
            <a:pPr lvl="0"/>
            <a:r>
              <a:rPr lang="en-US" altLang="en-US" noProof="0"/>
              <a:t>Click icon to add media</a:t>
            </a:r>
            <a:endParaRPr lang="en-AU" altLang="en-US" noProof="0" dirty="0"/>
          </a:p>
        </p:txBody>
      </p:sp>
    </p:spTree>
    <p:extLst>
      <p:ext uri="{BB962C8B-B14F-4D97-AF65-F5344CB8AC3E}">
        <p14:creationId xmlns:p14="http://schemas.microsoft.com/office/powerpoint/2010/main" val="230408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ent + 3 images (Positionals)">
    <p:spTree>
      <p:nvGrpSpPr>
        <p:cNvPr id="1" name=""/>
        <p:cNvGrpSpPr/>
        <p:nvPr/>
      </p:nvGrpSpPr>
      <p:grpSpPr>
        <a:xfrm>
          <a:off x="0" y="0"/>
          <a:ext cx="0" cy="0"/>
          <a:chOff x="0" y="0"/>
          <a:chExt cx="0" cy="0"/>
        </a:xfrm>
      </p:grpSpPr>
      <p:sp>
        <p:nvSpPr>
          <p:cNvPr id="7" name="Rectangle 6"/>
          <p:cNvSpPr/>
          <p:nvPr userDrawn="1"/>
        </p:nvSpPr>
        <p:spPr>
          <a:xfrm>
            <a:off x="0" y="3424237"/>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5" name="TextBox 14"/>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pic>
        <p:nvPicPr>
          <p:cNvPr id="1026" name="Picture 4" descr="image00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758" t="43137" r="18499" b="33779"/>
          <a:stretch/>
        </p:blipFill>
        <p:spPr bwMode="auto">
          <a:xfrm>
            <a:off x="7489" y="33567"/>
            <a:ext cx="4568595" cy="33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6"/>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6757" t="43087" r="20867" b="38391"/>
          <a:stretch/>
        </p:blipFill>
        <p:spPr bwMode="auto">
          <a:xfrm>
            <a:off x="4571770" y="3410228"/>
            <a:ext cx="6057361" cy="35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00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298" t="24060" r="17618" b="24585"/>
          <a:stretch/>
        </p:blipFill>
        <p:spPr bwMode="auto">
          <a:xfrm>
            <a:off x="3642629" y="897455"/>
            <a:ext cx="2495887" cy="361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image006"/>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902" t="24565" r="20013" b="30254"/>
          <a:stretch/>
        </p:blipFill>
        <p:spPr bwMode="auto">
          <a:xfrm>
            <a:off x="6318581" y="273922"/>
            <a:ext cx="2563738" cy="360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975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rgbClr val="E52212"/>
        </a:solidFill>
        <a:effectLst/>
      </p:bgPr>
    </p:bg>
    <p:spTree>
      <p:nvGrpSpPr>
        <p:cNvPr id="1" name=""/>
        <p:cNvGrpSpPr/>
        <p:nvPr/>
      </p:nvGrpSpPr>
      <p:grpSpPr>
        <a:xfrm>
          <a:off x="0" y="0"/>
          <a:ext cx="0" cy="0"/>
          <a:chOff x="0" y="0"/>
          <a:chExt cx="0" cy="0"/>
        </a:xfrm>
      </p:grpSpPr>
      <p:sp>
        <p:nvSpPr>
          <p:cNvPr id="5" name="Rectangle 4"/>
          <p:cNvSpPr/>
          <p:nvPr userDrawn="1"/>
        </p:nvSpPr>
        <p:spPr>
          <a:xfrm>
            <a:off x="249382" y="6247035"/>
            <a:ext cx="8657111" cy="461665"/>
          </a:xfrm>
          <a:prstGeom prst="rect">
            <a:avLst/>
          </a:prstGeom>
          <a:noFill/>
        </p:spPr>
        <p:txBody>
          <a:bodyPr wrap="square" lIns="0" rIns="0">
            <a:spAutoFit/>
          </a:bodyPr>
          <a:lstStyle/>
          <a:p>
            <a:r>
              <a:rPr lang="en-US" sz="1200" dirty="0">
                <a:solidFill>
                  <a:schemeClr val="bg1"/>
                </a:solidFill>
                <a:latin typeface="Roboto" panose="02000000000000000000" pitchFamily="2" charset="0"/>
                <a:ea typeface="Roboto" panose="02000000000000000000" pitchFamily="2" charset="0"/>
              </a:rPr>
              <a:t>La Trobe</a:t>
            </a:r>
            <a:r>
              <a:rPr lang="en-US" sz="1200" baseline="0" dirty="0">
                <a:solidFill>
                  <a:schemeClr val="bg1"/>
                </a:solidFill>
                <a:latin typeface="Roboto" panose="02000000000000000000" pitchFamily="2" charset="0"/>
                <a:ea typeface="Roboto" panose="02000000000000000000" pitchFamily="2" charset="0"/>
              </a:rPr>
              <a:t> University</a:t>
            </a:r>
          </a:p>
          <a:p>
            <a:pPr>
              <a:tabLst>
                <a:tab pos="11123613" algn="r"/>
              </a:tabLst>
            </a:pPr>
            <a:r>
              <a:rPr lang="en-US" sz="1200" baseline="0" dirty="0">
                <a:solidFill>
                  <a:schemeClr val="bg1"/>
                </a:solidFill>
                <a:latin typeface="Roboto" panose="02000000000000000000" pitchFamily="2" charset="0"/>
                <a:ea typeface="Roboto" panose="02000000000000000000" pitchFamily="2" charset="0"/>
              </a:rPr>
              <a:t>CRICOS Provider Code Number 00115M	</a:t>
            </a:r>
            <a:r>
              <a:rPr lang="en-US" sz="1200" dirty="0">
                <a:solidFill>
                  <a:schemeClr val="bg1"/>
                </a:solidFill>
                <a:latin typeface="Roboto" panose="02000000000000000000" pitchFamily="2" charset="0"/>
                <a:ea typeface="Roboto" panose="02000000000000000000" pitchFamily="2" charset="0"/>
              </a:rPr>
              <a:t>© Copyright La Trobe University 2018</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757047"/>
            <a:ext cx="1538989" cy="1251748"/>
          </a:xfrm>
          <a:prstGeom prst="rect">
            <a:avLst/>
          </a:prstGeom>
          <a:noFill/>
          <a:ln>
            <a:noFill/>
          </a:ln>
        </p:spPr>
      </p:pic>
      <p:sp>
        <p:nvSpPr>
          <p:cNvPr id="11" name="Text Placeholder 2"/>
          <p:cNvSpPr>
            <a:spLocks noGrp="1" noChangeAspect="1"/>
          </p:cNvSpPr>
          <p:nvPr>
            <p:ph type="body" idx="1" hasCustomPrompt="1"/>
          </p:nvPr>
        </p:nvSpPr>
        <p:spPr>
          <a:xfrm>
            <a:off x="2386719" y="2652137"/>
            <a:ext cx="2831573" cy="1267458"/>
          </a:xfrm>
          <a:solidFill>
            <a:schemeClr val="bg1"/>
          </a:solidFill>
        </p:spPr>
        <p:txBody>
          <a:bodyPr wrap="none" lIns="144000" tIns="36000" rIns="144000" anchor="ctr">
            <a:spAutoFit/>
          </a:bodyPr>
          <a:lstStyle>
            <a:lvl1pPr marL="0" indent="0" algn="l">
              <a:lnSpc>
                <a:spcPct val="100000"/>
              </a:lnSpc>
              <a:spcBef>
                <a:spcPts val="0"/>
              </a:spcBef>
              <a:buNone/>
              <a:defRPr sz="8000" b="1">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Thank</a:t>
            </a:r>
          </a:p>
        </p:txBody>
      </p:sp>
      <p:sp>
        <p:nvSpPr>
          <p:cNvPr id="12" name="Text Placeholder 2"/>
          <p:cNvSpPr>
            <a:spLocks noGrp="1" noChangeAspect="1"/>
          </p:cNvSpPr>
          <p:nvPr>
            <p:ph type="body" idx="10" hasCustomPrompt="1"/>
          </p:nvPr>
        </p:nvSpPr>
        <p:spPr>
          <a:xfrm>
            <a:off x="5103028" y="2954376"/>
            <a:ext cx="1648556" cy="1267458"/>
          </a:xfrm>
          <a:solidFill>
            <a:schemeClr val="bg1"/>
          </a:solidFill>
        </p:spPr>
        <p:txBody>
          <a:bodyPr wrap="none" lIns="144000" tIns="36000" rIns="144000" anchor="ctr">
            <a:spAutoFit/>
          </a:bodyPr>
          <a:lstStyle>
            <a:lvl1pPr marL="0" indent="0" algn="l">
              <a:lnSpc>
                <a:spcPct val="100000"/>
              </a:lnSpc>
              <a:spcBef>
                <a:spcPts val="0"/>
              </a:spcBef>
              <a:buNone/>
              <a:defRPr sz="8000" b="1" kern="1200" spc="-300" baseline="0">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you</a:t>
            </a:r>
          </a:p>
        </p:txBody>
      </p:sp>
      <p:sp>
        <p:nvSpPr>
          <p:cNvPr id="2" name="Rectangle 1"/>
          <p:cNvSpPr/>
          <p:nvPr userDrawn="1"/>
        </p:nvSpPr>
        <p:spPr>
          <a:xfrm>
            <a:off x="3055495" y="4865176"/>
            <a:ext cx="3495776" cy="646331"/>
          </a:xfrm>
          <a:prstGeom prst="rect">
            <a:avLst/>
          </a:prstGeom>
        </p:spPr>
        <p:txBody>
          <a:bodyPr wrap="square">
            <a:spAutoFit/>
          </a:bodyPr>
          <a:lstStyle/>
          <a:p>
            <a:r>
              <a:rPr lang="en-US" sz="1800" b="1" dirty="0">
                <a:solidFill>
                  <a:schemeClr val="bg1"/>
                </a:solidFill>
                <a:latin typeface="Roboto" panose="02000000000000000000" pitchFamily="2" charset="0"/>
                <a:ea typeface="Roboto" panose="02000000000000000000" pitchFamily="2" charset="0"/>
              </a:rPr>
              <a:t>Website: latrobe.edu.au/</a:t>
            </a:r>
            <a:r>
              <a:rPr lang="en-US" sz="1800" b="1" dirty="0" err="1">
                <a:solidFill>
                  <a:schemeClr val="bg1"/>
                </a:solidFill>
                <a:latin typeface="Roboto" panose="02000000000000000000" pitchFamily="2" charset="0"/>
                <a:ea typeface="Roboto" panose="02000000000000000000" pitchFamily="2" charset="0"/>
              </a:rPr>
              <a:t>arcshs</a:t>
            </a:r>
            <a:r>
              <a:rPr lang="en-US" sz="1800" b="1" dirty="0">
                <a:solidFill>
                  <a:schemeClr val="bg1"/>
                </a:solidFill>
                <a:latin typeface="Roboto" panose="02000000000000000000" pitchFamily="2" charset="0"/>
                <a:ea typeface="Roboto" panose="02000000000000000000" pitchFamily="2" charset="0"/>
              </a:rPr>
              <a:t>  </a:t>
            </a:r>
          </a:p>
          <a:p>
            <a:r>
              <a:rPr lang="en-US" sz="1800" b="1" dirty="0">
                <a:solidFill>
                  <a:schemeClr val="bg1"/>
                </a:solidFill>
                <a:latin typeface="Roboto" panose="02000000000000000000" pitchFamily="2" charset="0"/>
                <a:ea typeface="Roboto" panose="02000000000000000000" pitchFamily="2" charset="0"/>
              </a:rPr>
              <a:t>Twitter:  @LTU_Sex_Health</a:t>
            </a:r>
          </a:p>
        </p:txBody>
      </p:sp>
    </p:spTree>
    <p:extLst>
      <p:ext uri="{BB962C8B-B14F-4D97-AF65-F5344CB8AC3E}">
        <p14:creationId xmlns:p14="http://schemas.microsoft.com/office/powerpoint/2010/main" val="401358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4BEB06D-2153-40FC-8D6A-1B2694046E10}"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214892410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52212"/>
        </a:solidFill>
        <a:effectLst/>
      </p:bgPr>
    </p:bg>
    <p:spTree>
      <p:nvGrpSpPr>
        <p:cNvPr id="1" name=""/>
        <p:cNvGrpSpPr/>
        <p:nvPr/>
      </p:nvGrpSpPr>
      <p:grpSpPr>
        <a:xfrm>
          <a:off x="0" y="0"/>
          <a:ext cx="0" cy="0"/>
          <a:chOff x="0" y="0"/>
          <a:chExt cx="0" cy="0"/>
        </a:xfrm>
      </p:grpSpPr>
      <p:sp>
        <p:nvSpPr>
          <p:cNvPr id="12" name="TextBox 32"/>
          <p:cNvSpPr txBox="1">
            <a:spLocks noChangeAspect="1" noChangeArrowheads="1"/>
          </p:cNvSpPr>
          <p:nvPr userDrawn="1"/>
        </p:nvSpPr>
        <p:spPr bwMode="auto">
          <a:xfrm>
            <a:off x="7953903" y="1"/>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21" name="Title 1"/>
          <p:cNvSpPr>
            <a:spLocks noGrp="1"/>
          </p:cNvSpPr>
          <p:nvPr>
            <p:ph type="title" hasCustomPrompt="1"/>
          </p:nvPr>
        </p:nvSpPr>
        <p:spPr>
          <a:xfrm>
            <a:off x="1336041" y="3333509"/>
            <a:ext cx="6466840" cy="1119607"/>
          </a:xfrm>
        </p:spPr>
        <p:txBody>
          <a:bodyPr wrap="square" anchor="b" anchorCtr="1">
            <a:normAutofit/>
          </a:bodyPr>
          <a:lstStyle>
            <a:lvl1pPr algn="ctr">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22" name="Text Placeholder 2"/>
          <p:cNvSpPr>
            <a:spLocks noGrp="1"/>
          </p:cNvSpPr>
          <p:nvPr>
            <p:ph type="body" idx="1" hasCustomPrompt="1"/>
          </p:nvPr>
        </p:nvSpPr>
        <p:spPr>
          <a:xfrm>
            <a:off x="1336041" y="4858004"/>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Presenter Title</a:t>
            </a:r>
          </a:p>
        </p:txBody>
      </p:sp>
      <p:sp>
        <p:nvSpPr>
          <p:cNvPr id="26" name="Text Placeholder 2"/>
          <p:cNvSpPr>
            <a:spLocks noGrp="1"/>
          </p:cNvSpPr>
          <p:nvPr>
            <p:ph type="body" idx="10" hasCustomPrompt="1"/>
          </p:nvPr>
        </p:nvSpPr>
        <p:spPr>
          <a:xfrm>
            <a:off x="1336041" y="5261033"/>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Date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30974"/>
          <a:stretch/>
        </p:blipFill>
        <p:spPr>
          <a:xfrm>
            <a:off x="2951545" y="1016902"/>
            <a:ext cx="3265038" cy="2177711"/>
          </a:xfrm>
          <a:prstGeom prst="rect">
            <a:avLst/>
          </a:prstGeom>
        </p:spPr>
      </p:pic>
      <p:sp>
        <p:nvSpPr>
          <p:cNvPr id="9" name="TextBox 8"/>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01426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sp>
        <p:nvSpPr>
          <p:cNvPr id="9" name="Title 1"/>
          <p:cNvSpPr>
            <a:spLocks noGrp="1" noChangeAspect="1"/>
          </p:cNvSpPr>
          <p:nvPr>
            <p:ph type="title" hasCustomPrompt="1"/>
          </p:nvPr>
        </p:nvSpPr>
        <p:spPr>
          <a:xfrm>
            <a:off x="1973370"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3392989" y="2764677"/>
            <a:ext cx="1786415"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7" name="Text Placeholder 2"/>
          <p:cNvSpPr>
            <a:spLocks noGrp="1" noChangeAspect="1"/>
          </p:cNvSpPr>
          <p:nvPr>
            <p:ph type="body" idx="10" hasCustomPrompt="1"/>
          </p:nvPr>
        </p:nvSpPr>
        <p:spPr>
          <a:xfrm>
            <a:off x="5148277" y="2997720"/>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4707177"/>
            <a:ext cx="1538989" cy="1251748"/>
          </a:xfrm>
          <a:prstGeom prst="rect">
            <a:avLst/>
          </a:prstGeom>
          <a:noFill/>
          <a:ln>
            <a:noFill/>
          </a:ln>
        </p:spPr>
      </p:pic>
      <p:sp>
        <p:nvSpPr>
          <p:cNvPr id="12" name="TextBox 11"/>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769998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11" name="Text Placeholder 2"/>
          <p:cNvSpPr>
            <a:spLocks noGrp="1" noChangeAspect="1"/>
          </p:cNvSpPr>
          <p:nvPr>
            <p:ph type="body" idx="13" hasCustomPrompt="1"/>
          </p:nvPr>
        </p:nvSpPr>
        <p:spPr>
          <a:xfrm>
            <a:off x="5099359" y="4441963"/>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797639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02929"/>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703"/>
            <a:ext cx="3868340"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 / Intro paragraph</a:t>
            </a:r>
          </a:p>
        </p:txBody>
      </p:sp>
      <p:sp>
        <p:nvSpPr>
          <p:cNvPr id="8" name="Text Placeholder 7"/>
          <p:cNvSpPr>
            <a:spLocks noGrp="1"/>
          </p:cNvSpPr>
          <p:nvPr>
            <p:ph type="body" sz="quarter" idx="10" hasCustomPrompt="1"/>
          </p:nvPr>
        </p:nvSpPr>
        <p:spPr>
          <a:xfrm>
            <a:off x="4629152" y="2772703"/>
            <a:ext cx="3887391" cy="3179751"/>
          </a:xfrm>
        </p:spPr>
        <p:txBody>
          <a:bodyPr/>
          <a:lstStyle>
            <a:lvl1pPr>
              <a:lnSpc>
                <a:spcPct val="100000"/>
              </a:lnSpc>
              <a:spcBef>
                <a:spcPts val="0"/>
              </a:spcBef>
              <a:defRPr/>
            </a:lvl1pPr>
            <a:lvl2pPr marL="176209" indent="0">
              <a:buNone/>
              <a:defRPr/>
            </a:lvl2pPr>
          </a:lstStyle>
          <a:p>
            <a:pPr lvl="0"/>
            <a:r>
              <a:rPr lang="en-US" dirty="0"/>
              <a:t>Bulleted list</a:t>
            </a:r>
          </a:p>
        </p:txBody>
      </p:sp>
    </p:spTree>
    <p:extLst>
      <p:ext uri="{BB962C8B-B14F-4D97-AF65-F5344CB8AC3E}">
        <p14:creationId xmlns:p14="http://schemas.microsoft.com/office/powerpoint/2010/main" val="138846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508002" y="1143000"/>
            <a:ext cx="8128000" cy="4572000"/>
          </a:xfrm>
        </p:spPr>
        <p:txBody>
          <a:bodyPr/>
          <a:lstStyle/>
          <a:p>
            <a:pPr lvl="0"/>
            <a:r>
              <a:rPr lang="en-US" altLang="en-US" noProof="0"/>
              <a:t>Click icon to add media</a:t>
            </a:r>
            <a:endParaRPr lang="en-AU" altLang="en-US" noProof="0" dirty="0"/>
          </a:p>
        </p:txBody>
      </p:sp>
    </p:spTree>
    <p:extLst>
      <p:ext uri="{BB962C8B-B14F-4D97-AF65-F5344CB8AC3E}">
        <p14:creationId xmlns:p14="http://schemas.microsoft.com/office/powerpoint/2010/main" val="3972925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7" name="Text Placeholder 2"/>
          <p:cNvSpPr>
            <a:spLocks noGrp="1"/>
          </p:cNvSpPr>
          <p:nvPr>
            <p:ph type="body" idx="11" hasCustomPrompt="1"/>
          </p:nvPr>
        </p:nvSpPr>
        <p:spPr>
          <a:xfrm>
            <a:off x="629843" y="2772704"/>
            <a:ext cx="3868341"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 </a:t>
            </a:r>
          </a:p>
        </p:txBody>
      </p:sp>
      <p:sp>
        <p:nvSpPr>
          <p:cNvPr id="9" name="Text Placeholder 2"/>
          <p:cNvSpPr>
            <a:spLocks noGrp="1"/>
          </p:cNvSpPr>
          <p:nvPr>
            <p:ph type="body" idx="12" hasCustomPrompt="1"/>
          </p:nvPr>
        </p:nvSpPr>
        <p:spPr>
          <a:xfrm>
            <a:off x="4629151" y="2772704"/>
            <a:ext cx="38862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346301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2" name="Text Placeholder 7"/>
          <p:cNvSpPr>
            <a:spLocks noGrp="1"/>
          </p:cNvSpPr>
          <p:nvPr>
            <p:ph type="body" sz="quarter" idx="13" hasCustomPrompt="1"/>
          </p:nvPr>
        </p:nvSpPr>
        <p:spPr>
          <a:xfrm>
            <a:off x="628653" y="2677472"/>
            <a:ext cx="2079154" cy="754063"/>
          </a:xfrm>
        </p:spPr>
        <p:txBody>
          <a:bodyPr/>
          <a:lstStyle>
            <a:lvl1pPr marL="215895" marR="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09" indent="0">
              <a:buNone/>
              <a:defRPr/>
            </a:lvl2pPr>
          </a:lstStyle>
          <a:p>
            <a:pPr marL="215895" marR="0" lvl="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dirty="0"/>
              <a:t>Bulleted subheading</a:t>
            </a:r>
          </a:p>
          <a:p>
            <a:pPr lvl="0"/>
            <a:endParaRPr lang="en-US" dirty="0"/>
          </a:p>
        </p:txBody>
      </p:sp>
      <p:sp>
        <p:nvSpPr>
          <p:cNvPr id="13" name="Text Placeholder 2"/>
          <p:cNvSpPr>
            <a:spLocks noGrp="1"/>
          </p:cNvSpPr>
          <p:nvPr>
            <p:ph type="body" idx="14" hasCustomPrompt="1"/>
          </p:nvPr>
        </p:nvSpPr>
        <p:spPr>
          <a:xfrm>
            <a:off x="3197453" y="267746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4" name="Text Placeholder 7"/>
          <p:cNvSpPr>
            <a:spLocks noGrp="1"/>
          </p:cNvSpPr>
          <p:nvPr>
            <p:ph type="body" sz="quarter" idx="15" hasCustomPrompt="1"/>
          </p:nvPr>
        </p:nvSpPr>
        <p:spPr>
          <a:xfrm>
            <a:off x="628653" y="379160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5" name="Text Placeholder 2"/>
          <p:cNvSpPr>
            <a:spLocks noGrp="1"/>
          </p:cNvSpPr>
          <p:nvPr>
            <p:ph type="body" idx="16" hasCustomPrompt="1"/>
          </p:nvPr>
        </p:nvSpPr>
        <p:spPr>
          <a:xfrm>
            <a:off x="3197453" y="379160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6" name="Text Placeholder 7"/>
          <p:cNvSpPr>
            <a:spLocks noGrp="1"/>
          </p:cNvSpPr>
          <p:nvPr>
            <p:ph type="body" sz="quarter" idx="17" hasCustomPrompt="1"/>
          </p:nvPr>
        </p:nvSpPr>
        <p:spPr>
          <a:xfrm>
            <a:off x="628653" y="489961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8" name="Text Placeholder 2"/>
          <p:cNvSpPr>
            <a:spLocks noGrp="1"/>
          </p:cNvSpPr>
          <p:nvPr>
            <p:ph type="body" idx="18" hasCustomPrompt="1"/>
          </p:nvPr>
        </p:nvSpPr>
        <p:spPr>
          <a:xfrm>
            <a:off x="3197453" y="489960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1800756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8"/>
            <a:ext cx="5300041" cy="4182409"/>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2583214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1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95638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ositionals)">
    <p:spTree>
      <p:nvGrpSpPr>
        <p:cNvPr id="1" name=""/>
        <p:cNvGrpSpPr/>
        <p:nvPr/>
      </p:nvGrpSpPr>
      <p:grpSpPr>
        <a:xfrm>
          <a:off x="0" y="0"/>
          <a:ext cx="0" cy="0"/>
          <a:chOff x="0" y="0"/>
          <a:chExt cx="0" cy="0"/>
        </a:xfrm>
      </p:grpSpPr>
      <p:sp>
        <p:nvSpPr>
          <p:cNvPr id="7" name="Rectangle 6"/>
          <p:cNvSpPr/>
          <p:nvPr userDrawn="1"/>
        </p:nvSpPr>
        <p:spPr>
          <a:xfrm>
            <a:off x="0" y="3405060"/>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pic>
        <p:nvPicPr>
          <p:cNvPr id="9"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7"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5671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EB06D-2153-40FC-8D6A-1B2694046E10}"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107506636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9"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0"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84810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ositionals)">
    <p:spTree>
      <p:nvGrpSpPr>
        <p:cNvPr id="1" name=""/>
        <p:cNvGrpSpPr/>
        <p:nvPr/>
      </p:nvGrpSpPr>
      <p:grpSpPr>
        <a:xfrm>
          <a:off x="0" y="0"/>
          <a:ext cx="0" cy="0"/>
          <a:chOff x="0" y="0"/>
          <a:chExt cx="0" cy="0"/>
        </a:xfrm>
      </p:grpSpPr>
      <p:sp>
        <p:nvSpPr>
          <p:cNvPr id="7" name="Rectangle 6"/>
          <p:cNvSpPr/>
          <p:nvPr userDrawn="1"/>
        </p:nvSpPr>
        <p:spPr>
          <a:xfrm>
            <a:off x="1905" y="3429347"/>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9"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pic>
        <p:nvPicPr>
          <p:cNvPr id="14"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17831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12"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3"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024477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Positional)">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1"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pic>
        <p:nvPicPr>
          <p:cNvPr id="9"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4943" t="-185" r="30605" b="-284"/>
          <a:stretch/>
        </p:blipFill>
        <p:spPr bwMode="auto">
          <a:xfrm>
            <a:off x="4572000" y="2"/>
            <a:ext cx="4572000" cy="68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833287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11"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2"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6" name="TextBox 15"/>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045394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ositiona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9075" b="21641"/>
          <a:stretch/>
        </p:blipFill>
        <p:spPr bwMode="auto">
          <a:xfrm flipH="1">
            <a:off x="-184150" y="0"/>
            <a:ext cx="9328150" cy="687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0"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11668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9144000" cy="6858000"/>
          </a:xfrm>
        </p:spPr>
        <p:txBody>
          <a:bodyPr/>
          <a:lstStyle/>
          <a:p>
            <a:pPr lvl="0"/>
            <a:r>
              <a:rPr lang="en-US" altLang="en-US" noProof="0"/>
              <a:t>Click icon to add picture</a:t>
            </a:r>
            <a:endParaRPr lang="en-AU" altLang="en-US" noProof="0" dirty="0"/>
          </a:p>
        </p:txBody>
      </p:sp>
      <p:sp>
        <p:nvSpPr>
          <p:cNvPr id="6"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7"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9"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pPr/>
              <a:t>‹#›</a:t>
            </a:fld>
            <a:r>
              <a:rPr lang="en-AU" sz="800" dirty="0">
                <a:solidFill>
                  <a:schemeClr val="bg1"/>
                </a:solidFill>
              </a:rPr>
              <a:t>  |  Version 2</a:t>
            </a:r>
          </a:p>
        </p:txBody>
      </p:sp>
    </p:spTree>
    <p:extLst>
      <p:ext uri="{BB962C8B-B14F-4D97-AF65-F5344CB8AC3E}">
        <p14:creationId xmlns:p14="http://schemas.microsoft.com/office/powerpoint/2010/main" val="2103601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8"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3489996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0"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8"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109390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4BEB06D-2153-40FC-8D6A-1B2694046E10}"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22195528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4BEB06D-2153-40FC-8D6A-1B2694046E10}" type="datetimeFigureOut">
              <a:rPr lang="en-AU" smtClean="0"/>
              <a:t>18/09/2019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22450101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4BEB06D-2153-40FC-8D6A-1B2694046E10}" type="datetimeFigureOut">
              <a:rPr lang="en-AU" smtClean="0"/>
              <a:t>18/09/2019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38354941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EB06D-2153-40FC-8D6A-1B2694046E10}" type="datetimeFigureOut">
              <a:rPr lang="en-AU" smtClean="0"/>
              <a:t>18/09/2019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25675513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BEB06D-2153-40FC-8D6A-1B2694046E10}"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35286071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BEB06D-2153-40FC-8D6A-1B2694046E10}"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F2B013A-E66E-4F30-9969-40FF9F5A28C6}" type="slidenum">
              <a:rPr lang="en-AU" smtClean="0"/>
              <a:t>‹#›</a:t>
            </a:fld>
            <a:endParaRPr lang="en-AU"/>
          </a:p>
        </p:txBody>
      </p:sp>
    </p:spTree>
    <p:extLst>
      <p:ext uri="{BB962C8B-B14F-4D97-AF65-F5344CB8AC3E}">
        <p14:creationId xmlns:p14="http://schemas.microsoft.com/office/powerpoint/2010/main" val="27412692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BEB06D-2153-40FC-8D6A-1B2694046E10}" type="datetimeFigureOut">
              <a:rPr lang="en-AU" smtClean="0"/>
              <a:t>18/09/2019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2B013A-E66E-4F30-9969-40FF9F5A28C6}" type="slidenum">
              <a:rPr lang="en-AU" smtClean="0"/>
              <a:t>‹#›</a:t>
            </a:fld>
            <a:endParaRPr lang="en-AU"/>
          </a:p>
        </p:txBody>
      </p:sp>
      <p:sp>
        <p:nvSpPr>
          <p:cNvPr id="7" name="TextBox 32"/>
          <p:cNvSpPr txBox="1">
            <a:spLocks noChangeAspect="1" noChangeArrowheads="1"/>
          </p:cNvSpPr>
          <p:nvPr userDrawn="1"/>
        </p:nvSpPr>
        <p:spPr bwMode="auto">
          <a:xfrm>
            <a:off x="7953903" y="1"/>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8" name="TextBox 7"/>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pic>
        <p:nvPicPr>
          <p:cNvPr id="9" name="Picture 8"/>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6447098" y="6067711"/>
            <a:ext cx="2696901" cy="786597"/>
          </a:xfrm>
          <a:prstGeom prst="rect">
            <a:avLst/>
          </a:prstGeom>
        </p:spPr>
      </p:pic>
    </p:spTree>
    <p:extLst>
      <p:ext uri="{BB962C8B-B14F-4D97-AF65-F5344CB8AC3E}">
        <p14:creationId xmlns:p14="http://schemas.microsoft.com/office/powerpoint/2010/main" val="285852438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45" r:id="rId20"/>
    <p:sldLayoutId id="2147483846" r:id="rId21"/>
    <p:sldLayoutId id="2147483860" r:id="rId22"/>
    <p:sldLayoutId id="2147483839" r:id="rId23"/>
    <p:sldLayoutId id="2147483841" r:id="rId24"/>
    <p:sldLayoutId id="2147483842" r:id="rId25"/>
    <p:sldLayoutId id="2147483843" r:id="rId26"/>
    <p:sldLayoutId id="2147483844" r:id="rId27"/>
    <p:sldLayoutId id="2147483857" r:id="rId28"/>
    <p:sldLayoutId id="2147483863" r:id="rId29"/>
    <p:sldLayoutId id="2147483848" r:id="rId30"/>
    <p:sldLayoutId id="2147483856" r:id="rId31"/>
    <p:sldLayoutId id="2147483855" r:id="rId32"/>
    <p:sldLayoutId id="2147483854" r:id="rId33"/>
    <p:sldLayoutId id="2147483849" r:id="rId34"/>
    <p:sldLayoutId id="2147483853" r:id="rId35"/>
    <p:sldLayoutId id="2147483850" r:id="rId36"/>
    <p:sldLayoutId id="2147483859" r:id="rId37"/>
    <p:sldLayoutId id="2147483851" r:id="rId3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185" y="2398293"/>
            <a:ext cx="7352041" cy="775015"/>
          </a:xfrm>
        </p:spPr>
        <p:txBody>
          <a:bodyPr/>
          <a:lstStyle/>
          <a:p>
            <a:r>
              <a:rPr lang="en-AU" altLang="en-US" dirty="0"/>
              <a:t>Anxiety about criminalisation</a:t>
            </a:r>
            <a:endParaRPr lang="en-AU" dirty="0"/>
          </a:p>
        </p:txBody>
      </p:sp>
      <p:sp>
        <p:nvSpPr>
          <p:cNvPr id="3" name="Text Placeholder 2"/>
          <p:cNvSpPr>
            <a:spLocks noGrp="1"/>
          </p:cNvSpPr>
          <p:nvPr>
            <p:ph type="body" idx="1"/>
          </p:nvPr>
        </p:nvSpPr>
        <p:spPr>
          <a:xfrm>
            <a:off x="809806" y="3432459"/>
            <a:ext cx="7297539" cy="775015"/>
          </a:xfrm>
        </p:spPr>
        <p:txBody>
          <a:bodyPr/>
          <a:lstStyle/>
          <a:p>
            <a:r>
              <a:rPr lang="en-AU" altLang="en-US" dirty="0"/>
              <a:t>among people living with HIV</a:t>
            </a:r>
            <a:endParaRPr lang="en-AU" dirty="0"/>
          </a:p>
        </p:txBody>
      </p:sp>
      <p:sp>
        <p:nvSpPr>
          <p:cNvPr id="4" name="Text Placeholder 3"/>
          <p:cNvSpPr>
            <a:spLocks noGrp="1"/>
          </p:cNvSpPr>
          <p:nvPr>
            <p:ph type="body" idx="10"/>
          </p:nvPr>
        </p:nvSpPr>
        <p:spPr/>
        <p:txBody>
          <a:bodyPr/>
          <a:lstStyle/>
          <a:p>
            <a:endParaRPr lang="en-AU" sz="2800" dirty="0"/>
          </a:p>
        </p:txBody>
      </p:sp>
      <p:sp>
        <p:nvSpPr>
          <p:cNvPr id="5" name="Text Placeholder 4"/>
          <p:cNvSpPr>
            <a:spLocks noGrp="1"/>
          </p:cNvSpPr>
          <p:nvPr>
            <p:ph type="body" idx="11"/>
          </p:nvPr>
        </p:nvSpPr>
        <p:spPr>
          <a:xfrm>
            <a:off x="5742658" y="4373389"/>
            <a:ext cx="3041566" cy="775015"/>
          </a:xfrm>
        </p:spPr>
        <p:txBody>
          <a:bodyPr/>
          <a:lstStyle/>
          <a:p>
            <a:r>
              <a:rPr lang="en-AU" altLang="en-US" dirty="0"/>
              <a:t>in Australia</a:t>
            </a:r>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883" y="5795062"/>
            <a:ext cx="3761117" cy="1096992"/>
          </a:xfrm>
          <a:prstGeom prst="rect">
            <a:avLst/>
          </a:prstGeom>
        </p:spPr>
      </p:pic>
    </p:spTree>
    <p:extLst>
      <p:ext uri="{BB962C8B-B14F-4D97-AF65-F5344CB8AC3E}">
        <p14:creationId xmlns:p14="http://schemas.microsoft.com/office/powerpoint/2010/main" val="307434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6873"/>
            <a:ext cx="7886700" cy="1325563"/>
          </a:xfrm>
        </p:spPr>
        <p:txBody>
          <a:bodyPr/>
          <a:lstStyle/>
          <a:p>
            <a:r>
              <a:rPr lang="en-AU" dirty="0"/>
              <a:t>Findings – factor analysis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5547204"/>
              </p:ext>
            </p:extLst>
          </p:nvPr>
        </p:nvGraphicFramePr>
        <p:xfrm>
          <a:off x="1043796" y="2839945"/>
          <a:ext cx="6711352" cy="2910964"/>
        </p:xfrm>
        <a:graphic>
          <a:graphicData uri="http://schemas.openxmlformats.org/drawingml/2006/table">
            <a:tbl>
              <a:tblPr firstRow="1" firstCol="1" bandRow="1">
                <a:tableStyleId>{C083E6E3-FA7D-4D7B-A595-EF9225AFEA82}</a:tableStyleId>
              </a:tblPr>
              <a:tblGrid>
                <a:gridCol w="4696864">
                  <a:extLst>
                    <a:ext uri="{9D8B030D-6E8A-4147-A177-3AD203B41FA5}">
                      <a16:colId xmlns:a16="http://schemas.microsoft.com/office/drawing/2014/main" val="1556396475"/>
                    </a:ext>
                  </a:extLst>
                </a:gridCol>
                <a:gridCol w="1054950">
                  <a:extLst>
                    <a:ext uri="{9D8B030D-6E8A-4147-A177-3AD203B41FA5}">
                      <a16:colId xmlns:a16="http://schemas.microsoft.com/office/drawing/2014/main" val="2812467541"/>
                    </a:ext>
                  </a:extLst>
                </a:gridCol>
                <a:gridCol w="959538">
                  <a:extLst>
                    <a:ext uri="{9D8B030D-6E8A-4147-A177-3AD203B41FA5}">
                      <a16:colId xmlns:a16="http://schemas.microsoft.com/office/drawing/2014/main" val="2152482791"/>
                    </a:ext>
                  </a:extLst>
                </a:gridCol>
              </a:tblGrid>
              <a:tr h="347924">
                <a:tc>
                  <a:txBody>
                    <a:bodyPr/>
                    <a:lstStyle/>
                    <a:p>
                      <a:pPr>
                        <a:lnSpc>
                          <a:spcPct val="107000"/>
                        </a:lnSpc>
                        <a:spcAft>
                          <a:spcPts val="800"/>
                        </a:spcAft>
                      </a:pPr>
                      <a:r>
                        <a:rPr lang="en-AU" sz="1100" dirty="0">
                          <a:effectLst/>
                        </a:rPr>
                        <a:t>Item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a:effectLst/>
                        </a:rPr>
                        <a:t>Loading</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a:effectLst/>
                        </a:rPr>
                        <a:t>Uniqueness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3792726"/>
                  </a:ext>
                </a:extLst>
              </a:tr>
              <a:tr h="640760">
                <a:tc>
                  <a:txBody>
                    <a:bodyPr/>
                    <a:lstStyle/>
                    <a:p>
                      <a:pPr>
                        <a:lnSpc>
                          <a:spcPct val="107000"/>
                        </a:lnSpc>
                        <a:spcBef>
                          <a:spcPts val="600"/>
                        </a:spcBef>
                        <a:spcAft>
                          <a:spcPts val="600"/>
                        </a:spcAft>
                      </a:pPr>
                      <a:r>
                        <a:rPr lang="en-AU" sz="1100" b="0" dirty="0">
                          <a:effectLst/>
                          <a:latin typeface="Roboto" panose="02000000000000000000" pitchFamily="2" charset="0"/>
                          <a:ea typeface="Roboto" panose="02000000000000000000" pitchFamily="2" charset="0"/>
                        </a:rPr>
                        <a:t>I am worried about disclosing my HIV status to </a:t>
                      </a:r>
                      <a:r>
                        <a:rPr lang="en-AU" sz="1100" b="0" u="sng" dirty="0">
                          <a:effectLst/>
                          <a:latin typeface="Roboto" panose="02000000000000000000" pitchFamily="2" charset="0"/>
                          <a:ea typeface="Roboto" panose="02000000000000000000" pitchFamily="2" charset="0"/>
                        </a:rPr>
                        <a:t>sexual partners</a:t>
                      </a:r>
                      <a:r>
                        <a:rPr lang="en-AU" sz="1100" b="0" dirty="0">
                          <a:effectLst/>
                          <a:latin typeface="Roboto" panose="02000000000000000000" pitchFamily="2" charset="0"/>
                          <a:ea typeface="Roboto" panose="02000000000000000000" pitchFamily="2" charset="0"/>
                        </a:rPr>
                        <a:t> because of the current legal situation </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0.79</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a:effectLst/>
                          <a:latin typeface="Roboto" panose="02000000000000000000" pitchFamily="2" charset="0"/>
                          <a:ea typeface="Roboto" panose="02000000000000000000" pitchFamily="2" charset="0"/>
                        </a:rPr>
                        <a:t>0.38</a:t>
                      </a:r>
                      <a:endParaRPr lang="en-AU" sz="11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556680261"/>
                  </a:ext>
                </a:extLst>
              </a:tr>
              <a:tr h="640760">
                <a:tc>
                  <a:txBody>
                    <a:bodyPr/>
                    <a:lstStyle/>
                    <a:p>
                      <a:pPr>
                        <a:lnSpc>
                          <a:spcPct val="107000"/>
                        </a:lnSpc>
                        <a:spcBef>
                          <a:spcPts val="600"/>
                        </a:spcBef>
                        <a:spcAft>
                          <a:spcPts val="600"/>
                        </a:spcAft>
                      </a:pPr>
                      <a:r>
                        <a:rPr lang="en-AU" sz="1100" b="0" dirty="0">
                          <a:effectLst/>
                          <a:latin typeface="Roboto" panose="02000000000000000000" pitchFamily="2" charset="0"/>
                          <a:ea typeface="Roboto" panose="02000000000000000000" pitchFamily="2" charset="0"/>
                        </a:rPr>
                        <a:t>I am worried about disclosing my sexual practice to </a:t>
                      </a:r>
                      <a:r>
                        <a:rPr lang="en-AU" sz="1100" b="0" u="sng" dirty="0">
                          <a:effectLst/>
                          <a:latin typeface="Roboto" panose="02000000000000000000" pitchFamily="2" charset="0"/>
                          <a:ea typeface="Roboto" panose="02000000000000000000" pitchFamily="2" charset="0"/>
                        </a:rPr>
                        <a:t>service providers </a:t>
                      </a:r>
                      <a:r>
                        <a:rPr lang="en-AU" sz="1100" b="0" dirty="0">
                          <a:effectLst/>
                          <a:latin typeface="Roboto" panose="02000000000000000000" pitchFamily="2" charset="0"/>
                          <a:ea typeface="Roboto" panose="02000000000000000000" pitchFamily="2" charset="0"/>
                        </a:rPr>
                        <a:t>because of the current legal situation </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0.90</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0.20</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7760398"/>
                  </a:ext>
                </a:extLst>
              </a:tr>
              <a:tr h="640760">
                <a:tc>
                  <a:txBody>
                    <a:bodyPr/>
                    <a:lstStyle/>
                    <a:p>
                      <a:pPr>
                        <a:lnSpc>
                          <a:spcPct val="107000"/>
                        </a:lnSpc>
                        <a:spcBef>
                          <a:spcPts val="600"/>
                        </a:spcBef>
                        <a:spcAft>
                          <a:spcPts val="600"/>
                        </a:spcAft>
                      </a:pPr>
                      <a:r>
                        <a:rPr lang="en-AU" sz="1100" b="0" dirty="0">
                          <a:effectLst/>
                          <a:latin typeface="Roboto" panose="02000000000000000000" pitchFamily="2" charset="0"/>
                          <a:ea typeface="Roboto" panose="02000000000000000000" pitchFamily="2" charset="0"/>
                        </a:rPr>
                        <a:t>Laws making it a criminal offence to knowingly expose a person to HIV would make me </a:t>
                      </a:r>
                      <a:r>
                        <a:rPr lang="en-AU" sz="1100" b="0" u="sng" dirty="0">
                          <a:effectLst/>
                          <a:latin typeface="Roboto" panose="02000000000000000000" pitchFamily="2" charset="0"/>
                          <a:ea typeface="Roboto" panose="02000000000000000000" pitchFamily="2" charset="0"/>
                        </a:rPr>
                        <a:t>less likely </a:t>
                      </a:r>
                      <a:r>
                        <a:rPr lang="en-AU" sz="1100" b="0" dirty="0">
                          <a:effectLst/>
                          <a:latin typeface="Roboto" panose="02000000000000000000" pitchFamily="2" charset="0"/>
                          <a:ea typeface="Roboto" panose="02000000000000000000" pitchFamily="2" charset="0"/>
                        </a:rPr>
                        <a:t>to disclose my HIV status to a potential partner </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0.59</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0.65</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3699992"/>
                  </a:ext>
                </a:extLst>
              </a:tr>
              <a:tr h="640760">
                <a:tc>
                  <a:txBody>
                    <a:bodyPr/>
                    <a:lstStyle/>
                    <a:p>
                      <a:pPr>
                        <a:lnSpc>
                          <a:spcPct val="107000"/>
                        </a:lnSpc>
                        <a:spcBef>
                          <a:spcPts val="600"/>
                        </a:spcBef>
                        <a:spcAft>
                          <a:spcPts val="600"/>
                        </a:spcAft>
                      </a:pPr>
                      <a:r>
                        <a:rPr lang="en-AU" sz="1100" b="0" dirty="0">
                          <a:effectLst/>
                          <a:latin typeface="Roboto" panose="02000000000000000000" pitchFamily="2" charset="0"/>
                          <a:ea typeface="Roboto" panose="02000000000000000000" pitchFamily="2" charset="0"/>
                        </a:rPr>
                        <a:t>I do not access services because I fear that I may be at risk of incriminating myself because of my sexual practices or drug use</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0.65</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0.57</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1982350"/>
                  </a:ext>
                </a:extLst>
              </a:tr>
            </a:tbl>
          </a:graphicData>
        </a:graphic>
      </p:graphicFrame>
      <p:sp>
        <p:nvSpPr>
          <p:cNvPr id="5" name="TextBox 4"/>
          <p:cNvSpPr txBox="1"/>
          <p:nvPr/>
        </p:nvSpPr>
        <p:spPr>
          <a:xfrm>
            <a:off x="947828" y="2470613"/>
            <a:ext cx="7764852" cy="369332"/>
          </a:xfrm>
          <a:prstGeom prst="rect">
            <a:avLst/>
          </a:prstGeom>
          <a:noFill/>
        </p:spPr>
        <p:txBody>
          <a:bodyPr wrap="square" rtlCol="0">
            <a:spAutoFit/>
          </a:bodyPr>
          <a:lstStyle/>
          <a:p>
            <a:r>
              <a:rPr lang="en-AU" dirty="0">
                <a:solidFill>
                  <a:srgbClr val="C00000"/>
                </a:solidFill>
                <a:latin typeface="Roboto" panose="02000000000000000000" pitchFamily="2" charset="0"/>
                <a:ea typeface="Roboto" panose="02000000000000000000" pitchFamily="2" charset="0"/>
              </a:rPr>
              <a:t>Four item “criminalisation-related anxiety” scale, alpha =0.75 </a:t>
            </a:r>
          </a:p>
        </p:txBody>
      </p:sp>
    </p:spTree>
    <p:extLst>
      <p:ext uri="{BB962C8B-B14F-4D97-AF65-F5344CB8AC3E}">
        <p14:creationId xmlns:p14="http://schemas.microsoft.com/office/powerpoint/2010/main" val="424484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3497"/>
            <a:ext cx="8110244" cy="1325563"/>
          </a:xfrm>
        </p:spPr>
        <p:txBody>
          <a:bodyPr/>
          <a:lstStyle/>
          <a:p>
            <a:r>
              <a:rPr lang="en-AU" dirty="0"/>
              <a:t>Findings - wellbeing &amp; criminalisation </a:t>
            </a:r>
          </a:p>
        </p:txBody>
      </p:sp>
      <p:graphicFrame>
        <p:nvGraphicFramePr>
          <p:cNvPr id="6" name="Table 5"/>
          <p:cNvGraphicFramePr>
            <a:graphicFrameLocks noGrp="1"/>
          </p:cNvGraphicFramePr>
          <p:nvPr>
            <p:extLst>
              <p:ext uri="{D42A27DB-BD31-4B8C-83A1-F6EECF244321}">
                <p14:modId xmlns:p14="http://schemas.microsoft.com/office/powerpoint/2010/main" val="2701827388"/>
              </p:ext>
            </p:extLst>
          </p:nvPr>
        </p:nvGraphicFramePr>
        <p:xfrm>
          <a:off x="4572000" y="2764286"/>
          <a:ext cx="4166894" cy="2838090"/>
        </p:xfrm>
        <a:graphic>
          <a:graphicData uri="http://schemas.openxmlformats.org/drawingml/2006/table">
            <a:tbl>
              <a:tblPr firstRow="1" firstCol="1" bandRow="1">
                <a:tableStyleId>{C083E6E3-FA7D-4D7B-A595-EF9225AFEA82}</a:tableStyleId>
              </a:tblPr>
              <a:tblGrid>
                <a:gridCol w="2322913">
                  <a:extLst>
                    <a:ext uri="{9D8B030D-6E8A-4147-A177-3AD203B41FA5}">
                      <a16:colId xmlns:a16="http://schemas.microsoft.com/office/drawing/2014/main" val="1411291383"/>
                    </a:ext>
                  </a:extLst>
                </a:gridCol>
                <a:gridCol w="1843981">
                  <a:extLst>
                    <a:ext uri="{9D8B030D-6E8A-4147-A177-3AD203B41FA5}">
                      <a16:colId xmlns:a16="http://schemas.microsoft.com/office/drawing/2014/main" val="2561816993"/>
                    </a:ext>
                  </a:extLst>
                </a:gridCol>
              </a:tblGrid>
              <a:tr h="447503">
                <a:tc gridSpan="2">
                  <a:txBody>
                    <a:bodyPr/>
                    <a:lstStyle/>
                    <a:p>
                      <a:pPr>
                        <a:lnSpc>
                          <a:spcPct val="107000"/>
                        </a:lnSpc>
                        <a:spcAft>
                          <a:spcPts val="800"/>
                        </a:spcAft>
                      </a:pPr>
                      <a:r>
                        <a:rPr lang="en-AU" sz="1100" b="1" dirty="0">
                          <a:effectLst/>
                          <a:latin typeface="Roboto" panose="02000000000000000000" pitchFamily="2" charset="0"/>
                          <a:ea typeface="Roboto" panose="02000000000000000000" pitchFamily="2" charset="0"/>
                          <a:cs typeface="Times New Roman" panose="02020603050405020304" pitchFamily="18" charset="0"/>
                        </a:rPr>
                        <a:t>Correlation between</a:t>
                      </a:r>
                      <a:r>
                        <a:rPr lang="en-AU" sz="1100" b="1" baseline="0" dirty="0">
                          <a:effectLst/>
                          <a:latin typeface="Roboto" panose="02000000000000000000" pitchFamily="2" charset="0"/>
                          <a:ea typeface="Roboto" panose="02000000000000000000" pitchFamily="2" charset="0"/>
                          <a:cs typeface="Times New Roman" panose="02020603050405020304" pitchFamily="18" charset="0"/>
                        </a:rPr>
                        <a:t> wellbeing and criminalisation-related anxiety* </a:t>
                      </a:r>
                      <a:endParaRPr lang="en-AU" sz="1100" b="1"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tc>
                <a:tc hMerge="1">
                  <a:txBody>
                    <a:bodyPr/>
                    <a:lstStyle/>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83471920"/>
                  </a:ext>
                </a:extLst>
              </a:tr>
              <a:tr h="447503">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Emotional wellbeing</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noFill/>
                  </a:tcP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0.15 (0.06, 0.23)</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946027761"/>
                  </a:ext>
                </a:extLst>
              </a:tr>
              <a:tr h="447503">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Resilience</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0.26 (0.18, 0.33)</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2470221116"/>
                  </a:ext>
                </a:extLst>
              </a:tr>
              <a:tr h="447503">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Social support</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noFill/>
                  </a:tcP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0.29 (0.22, 0.37)</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454662751"/>
                  </a:ext>
                </a:extLst>
              </a:tr>
              <a:tr h="447503">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HIV stigma</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solidFill>
                      <a:schemeClr val="bg1">
                        <a:lumMod val="95000"/>
                      </a:schemeClr>
                    </a:solidFill>
                  </a:tcPr>
                </a:tc>
                <a:tc>
                  <a:txBody>
                    <a:bodyPr/>
                    <a:lstStyle/>
                    <a:p>
                      <a:pPr>
                        <a:lnSpc>
                          <a:spcPct val="107000"/>
                        </a:lnSpc>
                        <a:spcAft>
                          <a:spcPts val="800"/>
                        </a:spcAft>
                      </a:pPr>
                      <a:r>
                        <a:rPr lang="en-AU" sz="1100" dirty="0">
                          <a:effectLst/>
                          <a:latin typeface="Roboto" panose="02000000000000000000" pitchFamily="2" charset="0"/>
                          <a:ea typeface="Roboto" panose="02000000000000000000" pitchFamily="2" charset="0"/>
                        </a:rPr>
                        <a:t>-0.54 (-0.60, -0.47)</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3795591798"/>
                  </a:ext>
                </a:extLst>
              </a:tr>
              <a:tr h="600575">
                <a:tc gridSpan="2">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n-AU" sz="1100" b="0" dirty="0">
                          <a:effectLst/>
                          <a:latin typeface="Roboto" panose="02000000000000000000" pitchFamily="2" charset="0"/>
                          <a:ea typeface="Roboto" panose="02000000000000000000" pitchFamily="2" charset="0"/>
                          <a:cs typeface="Times New Roman" panose="02020603050405020304" pitchFamily="18" charset="0"/>
                        </a:rPr>
                        <a:t>*</a:t>
                      </a:r>
                      <a:r>
                        <a:rPr lang="en-GB" sz="1200" b="0" kern="1200" dirty="0">
                          <a:solidFill>
                            <a:schemeClr val="tx1"/>
                          </a:solidFill>
                          <a:effectLst/>
                          <a:latin typeface="Roboto" panose="02000000000000000000" pitchFamily="2" charset="0"/>
                          <a:ea typeface="Roboto" panose="02000000000000000000" pitchFamily="2" charset="0"/>
                          <a:cs typeface="+mn-cs"/>
                        </a:rPr>
                        <a:t>The scale was coded so </a:t>
                      </a:r>
                      <a:r>
                        <a:rPr lang="en-GB" sz="1200" b="0" u="sng" kern="1200" dirty="0">
                          <a:solidFill>
                            <a:schemeClr val="tx1"/>
                          </a:solidFill>
                          <a:effectLst/>
                          <a:latin typeface="Roboto" panose="02000000000000000000" pitchFamily="2" charset="0"/>
                          <a:ea typeface="Roboto" panose="02000000000000000000" pitchFamily="2" charset="0"/>
                          <a:cs typeface="+mn-cs"/>
                        </a:rPr>
                        <a:t>higher scores</a:t>
                      </a:r>
                      <a:r>
                        <a:rPr lang="en-GB" sz="1200" b="0" kern="1200" dirty="0">
                          <a:solidFill>
                            <a:schemeClr val="tx1"/>
                          </a:solidFill>
                          <a:effectLst/>
                          <a:latin typeface="Roboto" panose="02000000000000000000" pitchFamily="2" charset="0"/>
                          <a:ea typeface="Roboto" panose="02000000000000000000" pitchFamily="2" charset="0"/>
                          <a:cs typeface="+mn-cs"/>
                        </a:rPr>
                        <a:t> represent </a:t>
                      </a:r>
                      <a:r>
                        <a:rPr lang="en-GB" sz="1200" b="0" u="sng" kern="1200" dirty="0">
                          <a:solidFill>
                            <a:schemeClr val="tx1"/>
                          </a:solidFill>
                          <a:effectLst/>
                          <a:latin typeface="Roboto" panose="02000000000000000000" pitchFamily="2" charset="0"/>
                          <a:ea typeface="Roboto" panose="02000000000000000000" pitchFamily="2" charset="0"/>
                          <a:cs typeface="+mn-cs"/>
                        </a:rPr>
                        <a:t>lower levels of anxiety</a:t>
                      </a:r>
                      <a:r>
                        <a:rPr lang="en-GB" sz="1200" b="0" kern="1200" dirty="0">
                          <a:solidFill>
                            <a:schemeClr val="tx1"/>
                          </a:solidFill>
                          <a:effectLst/>
                          <a:latin typeface="Roboto" panose="02000000000000000000" pitchFamily="2" charset="0"/>
                          <a:ea typeface="Roboto" panose="02000000000000000000" pitchFamily="2" charset="0"/>
                          <a:cs typeface="+mn-cs"/>
                        </a:rPr>
                        <a:t>.  </a:t>
                      </a:r>
                      <a:endParaRPr lang="en-AU" sz="1200" b="0" kern="1200" dirty="0">
                        <a:solidFill>
                          <a:schemeClr val="tx1"/>
                        </a:solidFill>
                        <a:effectLst/>
                        <a:latin typeface="Roboto" panose="02000000000000000000" pitchFamily="2" charset="0"/>
                        <a:ea typeface="Roboto" panose="02000000000000000000" pitchFamily="2" charset="0"/>
                        <a:cs typeface="+mn-cs"/>
                      </a:endParaRPr>
                    </a:p>
                  </a:txBody>
                  <a:tcPr marL="68580" marR="68580" marT="0" marB="0" anchor="b">
                    <a:noFill/>
                  </a:tcPr>
                </a:tc>
                <a:tc hMerge="1">
                  <a:txBody>
                    <a:bodyPr/>
                    <a:lstStyle/>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98100991"/>
                  </a:ext>
                </a:extLst>
              </a:tr>
            </a:tbl>
          </a:graphicData>
        </a:graphic>
      </p:graphicFrame>
      <p:sp>
        <p:nvSpPr>
          <p:cNvPr id="7" name="Content Placeholder 5"/>
          <p:cNvSpPr txBox="1">
            <a:spLocks/>
          </p:cNvSpPr>
          <p:nvPr/>
        </p:nvSpPr>
        <p:spPr>
          <a:xfrm>
            <a:off x="629842" y="2297978"/>
            <a:ext cx="3553970" cy="2390477"/>
          </a:xfrm>
          <a:prstGeom prst="rect">
            <a:avLst/>
          </a:prstGeom>
        </p:spPr>
        <p:txBody>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Higher levels of anxiety about criminalisation associated with: </a:t>
            </a:r>
          </a:p>
          <a:p>
            <a:r>
              <a:rPr lang="en-AU" dirty="0"/>
              <a:t>Poorer emotional wellbeing</a:t>
            </a:r>
          </a:p>
          <a:p>
            <a:r>
              <a:rPr lang="en-AU" dirty="0"/>
              <a:t>Lower resilience </a:t>
            </a:r>
          </a:p>
          <a:p>
            <a:r>
              <a:rPr lang="en-AU" dirty="0"/>
              <a:t>Less social support</a:t>
            </a:r>
          </a:p>
          <a:p>
            <a:r>
              <a:rPr lang="en-AU" dirty="0"/>
              <a:t>Greater perceived/experienced HIV-related stigma </a:t>
            </a:r>
          </a:p>
          <a:p>
            <a:endParaRPr lang="en-AU" dirty="0"/>
          </a:p>
        </p:txBody>
      </p:sp>
      <p:sp>
        <p:nvSpPr>
          <p:cNvPr id="8" name="TextBox 7"/>
          <p:cNvSpPr txBox="1"/>
          <p:nvPr/>
        </p:nvSpPr>
        <p:spPr>
          <a:xfrm>
            <a:off x="4468482" y="5745193"/>
            <a:ext cx="4356341" cy="307777"/>
          </a:xfrm>
          <a:prstGeom prst="rect">
            <a:avLst/>
          </a:prstGeom>
          <a:noFill/>
        </p:spPr>
        <p:txBody>
          <a:bodyPr wrap="square" rtlCol="0">
            <a:spAutoFit/>
          </a:bodyPr>
          <a:lstStyle/>
          <a:p>
            <a:pPr algn="r"/>
            <a:r>
              <a:rPr lang="en-AU" sz="1400" dirty="0">
                <a:latin typeface="Roboto" panose="02000000000000000000" pitchFamily="2" charset="0"/>
                <a:ea typeface="Roboto" panose="02000000000000000000" pitchFamily="2" charset="0"/>
              </a:rPr>
              <a:t>(Demonstrates construct validity of scale)</a:t>
            </a:r>
          </a:p>
        </p:txBody>
      </p:sp>
    </p:spTree>
    <p:extLst>
      <p:ext uri="{BB962C8B-B14F-4D97-AF65-F5344CB8AC3E}">
        <p14:creationId xmlns:p14="http://schemas.microsoft.com/office/powerpoint/2010/main" val="64015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Findings – demographic variations in anxiety </a:t>
            </a:r>
          </a:p>
        </p:txBody>
      </p:sp>
      <p:sp>
        <p:nvSpPr>
          <p:cNvPr id="7" name="Content Placeholder 5"/>
          <p:cNvSpPr txBox="1">
            <a:spLocks/>
          </p:cNvSpPr>
          <p:nvPr/>
        </p:nvSpPr>
        <p:spPr>
          <a:xfrm>
            <a:off x="629842" y="2255327"/>
            <a:ext cx="3062264" cy="2390477"/>
          </a:xfrm>
          <a:prstGeom prst="rect">
            <a:avLst/>
          </a:prstGeom>
        </p:spPr>
        <p:txBody>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Higher levels of anxiety about criminalisation reported by: </a:t>
            </a:r>
          </a:p>
          <a:p>
            <a:r>
              <a:rPr lang="en-AU" dirty="0"/>
              <a:t>Men </a:t>
            </a:r>
          </a:p>
          <a:p>
            <a:r>
              <a:rPr lang="en-AU" dirty="0"/>
              <a:t>Non-heterosexual people </a:t>
            </a:r>
          </a:p>
          <a:p>
            <a:r>
              <a:rPr lang="en-AU" dirty="0"/>
              <a:t>People who did not speak English as first language </a:t>
            </a:r>
          </a:p>
          <a:p>
            <a:r>
              <a:rPr lang="en-AU" dirty="0"/>
              <a:t>People who had experienced recent financial stress</a:t>
            </a:r>
          </a:p>
          <a:p>
            <a:endParaRPr lang="en-AU" dirty="0"/>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605175428"/>
              </p:ext>
            </p:extLst>
          </p:nvPr>
        </p:nvGraphicFramePr>
        <p:xfrm>
          <a:off x="3830128" y="2376096"/>
          <a:ext cx="5029199" cy="3821858"/>
        </p:xfrm>
        <a:graphic>
          <a:graphicData uri="http://schemas.openxmlformats.org/drawingml/2006/table">
            <a:tbl>
              <a:tblPr firstRow="1" firstCol="1" bandRow="1">
                <a:tableStyleId>{C083E6E3-FA7D-4D7B-A595-EF9225AFEA82}</a:tableStyleId>
              </a:tblPr>
              <a:tblGrid>
                <a:gridCol w="3200400">
                  <a:extLst>
                    <a:ext uri="{9D8B030D-6E8A-4147-A177-3AD203B41FA5}">
                      <a16:colId xmlns:a16="http://schemas.microsoft.com/office/drawing/2014/main" val="1004502043"/>
                    </a:ext>
                  </a:extLst>
                </a:gridCol>
                <a:gridCol w="1828799">
                  <a:extLst>
                    <a:ext uri="{9D8B030D-6E8A-4147-A177-3AD203B41FA5}">
                      <a16:colId xmlns:a16="http://schemas.microsoft.com/office/drawing/2014/main" val="1277603845"/>
                    </a:ext>
                  </a:extLst>
                </a:gridCol>
              </a:tblGrid>
              <a:tr h="553778">
                <a:tc>
                  <a:txBody>
                    <a:bodyPr/>
                    <a:lstStyle/>
                    <a:p>
                      <a:pPr>
                        <a:lnSpc>
                          <a:spcPct val="107000"/>
                        </a:lnSpc>
                        <a:spcAft>
                          <a:spcPts val="800"/>
                        </a:spcAft>
                      </a:pPr>
                      <a:r>
                        <a:rPr lang="en-AU" sz="1100" b="1" dirty="0">
                          <a:effectLst/>
                          <a:latin typeface="Roboto" panose="02000000000000000000" pitchFamily="2" charset="0"/>
                          <a:ea typeface="Roboto" panose="02000000000000000000" pitchFamily="2" charset="0"/>
                        </a:rPr>
                        <a:t>Covariate</a:t>
                      </a:r>
                      <a:endParaRPr lang="en-AU" sz="1100" b="1"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a:txBody>
                    <a:bodyPr/>
                    <a:lstStyle/>
                    <a:p>
                      <a:pPr>
                        <a:lnSpc>
                          <a:spcPct val="107000"/>
                        </a:lnSpc>
                        <a:spcAft>
                          <a:spcPts val="800"/>
                        </a:spcAft>
                      </a:pPr>
                      <a:r>
                        <a:rPr lang="en-AU" sz="1100" b="1" dirty="0">
                          <a:effectLst/>
                          <a:latin typeface="Roboto" panose="02000000000000000000" pitchFamily="2" charset="0"/>
                          <a:ea typeface="Roboto" panose="02000000000000000000" pitchFamily="2" charset="0"/>
                        </a:rPr>
                        <a:t>Residual-standardised difference,</a:t>
                      </a:r>
                      <a:r>
                        <a:rPr lang="en-AU" sz="1100" b="1" baseline="0" dirty="0">
                          <a:effectLst/>
                          <a:latin typeface="Roboto" panose="02000000000000000000" pitchFamily="2" charset="0"/>
                          <a:ea typeface="Roboto" panose="02000000000000000000" pitchFamily="2" charset="0"/>
                        </a:rPr>
                        <a:t> </a:t>
                      </a:r>
                      <a:r>
                        <a:rPr lang="en-AU" sz="1100" b="1" baseline="0" dirty="0" err="1">
                          <a:effectLst/>
                          <a:latin typeface="Roboto" panose="02000000000000000000" pitchFamily="2" charset="0"/>
                          <a:ea typeface="Roboto" panose="02000000000000000000" pitchFamily="2" charset="0"/>
                        </a:rPr>
                        <a:t>cohen’s</a:t>
                      </a:r>
                      <a:r>
                        <a:rPr lang="en-AU" sz="1100" b="1" baseline="0" dirty="0">
                          <a:effectLst/>
                          <a:latin typeface="Roboto" panose="02000000000000000000" pitchFamily="2" charset="0"/>
                          <a:ea typeface="Roboto" panose="02000000000000000000" pitchFamily="2" charset="0"/>
                        </a:rPr>
                        <a:t> D </a:t>
                      </a:r>
                      <a:r>
                        <a:rPr lang="en-AU" sz="1100" b="1" dirty="0">
                          <a:effectLst/>
                          <a:latin typeface="Roboto" panose="02000000000000000000" pitchFamily="2" charset="0"/>
                          <a:ea typeface="Roboto" panose="02000000000000000000" pitchFamily="2" charset="0"/>
                        </a:rPr>
                        <a:t>(95% CI)</a:t>
                      </a:r>
                      <a:endParaRPr lang="en-AU" sz="1100" b="1"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extLst>
                  <a:ext uri="{0D108BD9-81ED-4DB2-BD59-A6C34878D82A}">
                    <a16:rowId xmlns:a16="http://schemas.microsoft.com/office/drawing/2014/main" val="1004817739"/>
                  </a:ext>
                </a:extLst>
              </a:tr>
              <a:tr h="192240">
                <a:tc gridSpan="2">
                  <a:txBody>
                    <a:bodyPr/>
                    <a:lstStyle/>
                    <a:p>
                      <a:pPr>
                        <a:lnSpc>
                          <a:spcPct val="107000"/>
                        </a:lnSpc>
                        <a:spcAft>
                          <a:spcPts val="800"/>
                        </a:spcAft>
                      </a:pPr>
                      <a:r>
                        <a:rPr lang="en-AU" sz="1100" b="1" dirty="0">
                          <a:effectLst/>
                          <a:latin typeface="Roboto" panose="02000000000000000000" pitchFamily="2" charset="0"/>
                          <a:ea typeface="Roboto" panose="02000000000000000000" pitchFamily="2" charset="0"/>
                        </a:rPr>
                        <a:t>Gender</a:t>
                      </a:r>
                      <a:endParaRPr lang="en-AU" sz="1100" b="1"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hMerge="1">
                  <a:txBody>
                    <a:bodyPr/>
                    <a:lstStyle/>
                    <a:p>
                      <a:endParaRPr lang="en-AU"/>
                    </a:p>
                  </a:txBody>
                  <a:tcPr/>
                </a:tc>
                <a:extLst>
                  <a:ext uri="{0D108BD9-81ED-4DB2-BD59-A6C34878D82A}">
                    <a16:rowId xmlns:a16="http://schemas.microsoft.com/office/drawing/2014/main" val="2996230469"/>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Women</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0.42 (0.13, 0.72)</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extLst>
                  <a:ext uri="{0D108BD9-81ED-4DB2-BD59-A6C34878D82A}">
                    <a16:rowId xmlns:a16="http://schemas.microsoft.com/office/drawing/2014/main" val="144107625"/>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Men</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ref</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extLst>
                  <a:ext uri="{0D108BD9-81ED-4DB2-BD59-A6C34878D82A}">
                    <a16:rowId xmlns:a16="http://schemas.microsoft.com/office/drawing/2014/main" val="1446824266"/>
                  </a:ext>
                </a:extLst>
              </a:tr>
              <a:tr h="192240">
                <a:tc gridSpan="2">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Sexuality</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solidFill>
                      <a:schemeClr val="bg2"/>
                    </a:solidFill>
                  </a:tcPr>
                </a:tc>
                <a:tc hMerge="1">
                  <a:txBody>
                    <a:bodyPr/>
                    <a:lstStyle/>
                    <a:p>
                      <a:endParaRPr lang="en-AU"/>
                    </a:p>
                  </a:txBody>
                  <a:tcPr/>
                </a:tc>
                <a:extLst>
                  <a:ext uri="{0D108BD9-81ED-4DB2-BD59-A6C34878D82A}">
                    <a16:rowId xmlns:a16="http://schemas.microsoft.com/office/drawing/2014/main" val="1069972991"/>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Gay</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-0.3 (-0.56, -0.05)</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extLst>
                  <a:ext uri="{0D108BD9-81ED-4DB2-BD59-A6C34878D82A}">
                    <a16:rowId xmlns:a16="http://schemas.microsoft.com/office/drawing/2014/main" val="585339833"/>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Bisexual</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-0.41 (-0.81, -0.01)</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extLst>
                  <a:ext uri="{0D108BD9-81ED-4DB2-BD59-A6C34878D82A}">
                    <a16:rowId xmlns:a16="http://schemas.microsoft.com/office/drawing/2014/main" val="4072593650"/>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Prefer another term (</a:t>
                      </a:r>
                      <a:r>
                        <a:rPr lang="en-AU" sz="1100" b="0" dirty="0" err="1">
                          <a:effectLst/>
                          <a:latin typeface="Roboto" panose="02000000000000000000" pitchFamily="2" charset="0"/>
                          <a:ea typeface="Roboto" panose="02000000000000000000" pitchFamily="2" charset="0"/>
                        </a:rPr>
                        <a:t>eg</a:t>
                      </a:r>
                      <a:r>
                        <a:rPr lang="en-AU" sz="1100" b="0" dirty="0">
                          <a:effectLst/>
                          <a:latin typeface="Roboto" panose="02000000000000000000" pitchFamily="2" charset="0"/>
                          <a:ea typeface="Roboto" panose="02000000000000000000" pitchFamily="2" charset="0"/>
                        </a:rPr>
                        <a:t>. Queer)</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-0.72 (-1.28, -0.17)</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extLst>
                  <a:ext uri="{0D108BD9-81ED-4DB2-BD59-A6C34878D82A}">
                    <a16:rowId xmlns:a16="http://schemas.microsoft.com/office/drawing/2014/main" val="4003414044"/>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Heterosexual</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ref</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extLst>
                  <a:ext uri="{0D108BD9-81ED-4DB2-BD59-A6C34878D82A}">
                    <a16:rowId xmlns:a16="http://schemas.microsoft.com/office/drawing/2014/main" val="1181324950"/>
                  </a:ext>
                </a:extLst>
              </a:tr>
              <a:tr h="192240">
                <a:tc gridSpan="2">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Region</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hMerge="1">
                  <a:txBody>
                    <a:bodyPr/>
                    <a:lstStyle/>
                    <a:p>
                      <a:endParaRPr lang="en-AU"/>
                    </a:p>
                  </a:txBody>
                  <a:tcPr/>
                </a:tc>
                <a:extLst>
                  <a:ext uri="{0D108BD9-81ED-4DB2-BD59-A6C34878D82A}">
                    <a16:rowId xmlns:a16="http://schemas.microsoft.com/office/drawing/2014/main" val="3504080583"/>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Rural/outer suburban</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0.04 (-0.14, 0.21)</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extLst>
                  <a:ext uri="{0D108BD9-81ED-4DB2-BD59-A6C34878D82A}">
                    <a16:rowId xmlns:a16="http://schemas.microsoft.com/office/drawing/2014/main" val="287214855"/>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Urban/inner suburban</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ref</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extLst>
                  <a:ext uri="{0D108BD9-81ED-4DB2-BD59-A6C34878D82A}">
                    <a16:rowId xmlns:a16="http://schemas.microsoft.com/office/drawing/2014/main" val="241190728"/>
                  </a:ext>
                </a:extLst>
              </a:tr>
              <a:tr h="192240">
                <a:tc gridSpan="2">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cs typeface="+mn-cs"/>
                        </a:rPr>
                        <a:t>Language</a:t>
                      </a:r>
                      <a:r>
                        <a:rPr lang="en-AU" sz="1100" b="0" baseline="0" dirty="0">
                          <a:effectLst/>
                          <a:latin typeface="Roboto" panose="02000000000000000000" pitchFamily="2" charset="0"/>
                          <a:ea typeface="Roboto" panose="02000000000000000000" pitchFamily="2" charset="0"/>
                          <a:cs typeface="+mn-cs"/>
                        </a:rPr>
                        <a:t> spoken </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solidFill>
                      <a:schemeClr val="bg1">
                        <a:lumMod val="95000"/>
                      </a:schemeClr>
                    </a:solidFill>
                  </a:tcPr>
                </a:tc>
                <a:tc hMerge="1">
                  <a:txBody>
                    <a:bodyPr/>
                    <a:lstStyle/>
                    <a:p>
                      <a:endParaRPr lang="en-AU"/>
                    </a:p>
                  </a:txBody>
                  <a:tcPr/>
                </a:tc>
                <a:extLst>
                  <a:ext uri="{0D108BD9-81ED-4DB2-BD59-A6C34878D82A}">
                    <a16:rowId xmlns:a16="http://schemas.microsoft.com/office/drawing/2014/main" val="1450532135"/>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English not first language</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-0.21 (-0.5, 0.07)</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extLst>
                  <a:ext uri="{0D108BD9-81ED-4DB2-BD59-A6C34878D82A}">
                    <a16:rowId xmlns:a16="http://schemas.microsoft.com/office/drawing/2014/main" val="103463628"/>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English as first language</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ref</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extLst>
                  <a:ext uri="{0D108BD9-81ED-4DB2-BD59-A6C34878D82A}">
                    <a16:rowId xmlns:a16="http://schemas.microsoft.com/office/drawing/2014/main" val="2008410774"/>
                  </a:ext>
                </a:extLst>
              </a:tr>
              <a:tr h="192240">
                <a:tc gridSpan="2">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Financial stress</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hMerge="1">
                  <a:txBody>
                    <a:bodyPr/>
                    <a:lstStyle/>
                    <a:p>
                      <a:endParaRPr lang="en-AU"/>
                    </a:p>
                  </a:txBody>
                  <a:tcPr/>
                </a:tc>
                <a:extLst>
                  <a:ext uri="{0D108BD9-81ED-4DB2-BD59-A6C34878D82A}">
                    <a16:rowId xmlns:a16="http://schemas.microsoft.com/office/drawing/2014/main" val="980417906"/>
                  </a:ext>
                </a:extLst>
              </a:tr>
              <a:tr h="192240">
                <a:tc>
                  <a:txBody>
                    <a:bodyPr/>
                    <a:lstStyle/>
                    <a:p>
                      <a:pPr>
                        <a:lnSpc>
                          <a:spcPct val="107000"/>
                        </a:lnSpc>
                        <a:spcAft>
                          <a:spcPts val="800"/>
                        </a:spcAft>
                      </a:pPr>
                      <a:r>
                        <a:rPr lang="en-AU" sz="1100" b="0">
                          <a:effectLst/>
                          <a:latin typeface="Roboto" panose="02000000000000000000" pitchFamily="2" charset="0"/>
                          <a:ea typeface="Roboto" panose="02000000000000000000" pitchFamily="2" charset="0"/>
                        </a:rPr>
                        <a:t>At least one economic problem in past year</a:t>
                      </a:r>
                      <a:endParaRPr lang="en-AU" sz="1100" b="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-0.14 (-0.3, 0.01)</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tc>
                <a:extLst>
                  <a:ext uri="{0D108BD9-81ED-4DB2-BD59-A6C34878D82A}">
                    <a16:rowId xmlns:a16="http://schemas.microsoft.com/office/drawing/2014/main" val="2923248597"/>
                  </a:ext>
                </a:extLst>
              </a:tr>
              <a:tr h="192240">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No economic problems in past year</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tc>
                  <a:txBody>
                    <a:bodyPr/>
                    <a:lstStyle/>
                    <a:p>
                      <a:pPr>
                        <a:lnSpc>
                          <a:spcPct val="107000"/>
                        </a:lnSpc>
                        <a:spcAft>
                          <a:spcPts val="800"/>
                        </a:spcAft>
                      </a:pPr>
                      <a:r>
                        <a:rPr lang="en-AU" sz="1100" b="0" dirty="0">
                          <a:effectLst/>
                          <a:latin typeface="Roboto" panose="02000000000000000000" pitchFamily="2" charset="0"/>
                          <a:ea typeface="Roboto" panose="02000000000000000000" pitchFamily="2" charset="0"/>
                        </a:rPr>
                        <a:t>ref</a:t>
                      </a:r>
                      <a:endParaRPr lang="en-AU" sz="1100" b="0" dirty="0">
                        <a:effectLst/>
                        <a:latin typeface="Roboto" panose="02000000000000000000" pitchFamily="2" charset="0"/>
                        <a:ea typeface="Roboto" panose="02000000000000000000" pitchFamily="2" charset="0"/>
                        <a:cs typeface="Times New Roman" panose="02020603050405020304" pitchFamily="18" charset="0"/>
                      </a:endParaRPr>
                    </a:p>
                  </a:txBody>
                  <a:tcPr marL="52469" marR="52469" marT="0" marB="0" anchor="ctr">
                    <a:noFill/>
                  </a:tcPr>
                </a:tc>
                <a:extLst>
                  <a:ext uri="{0D108BD9-81ED-4DB2-BD59-A6C34878D82A}">
                    <a16:rowId xmlns:a16="http://schemas.microsoft.com/office/drawing/2014/main" val="3086182789"/>
                  </a:ext>
                </a:extLst>
              </a:tr>
            </a:tbl>
          </a:graphicData>
        </a:graphic>
      </p:graphicFrame>
    </p:spTree>
    <p:extLst>
      <p:ext uri="{BB962C8B-B14F-4D97-AF65-F5344CB8AC3E}">
        <p14:creationId xmlns:p14="http://schemas.microsoft.com/office/powerpoint/2010/main" val="76967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Conclusions </a:t>
            </a:r>
          </a:p>
        </p:txBody>
      </p:sp>
      <p:sp>
        <p:nvSpPr>
          <p:cNvPr id="7" name="Content Placeholder 5"/>
          <p:cNvSpPr txBox="1">
            <a:spLocks/>
          </p:cNvSpPr>
          <p:nvPr/>
        </p:nvSpPr>
        <p:spPr>
          <a:xfrm>
            <a:off x="543578" y="1832633"/>
            <a:ext cx="8151848" cy="2390477"/>
          </a:xfrm>
          <a:prstGeom prst="rect">
            <a:avLst/>
          </a:prstGeom>
        </p:spPr>
        <p:txBody>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dirty="0"/>
              <a:t>Laws criminalising HIV transmission have a negative impact on wellbeing of PLHIV, likely exacerbated for people who face other forms of discrimination (homophobia, racism). </a:t>
            </a:r>
          </a:p>
          <a:p>
            <a:r>
              <a:rPr lang="en-AU" altLang="en-US" dirty="0"/>
              <a:t>Given the lack of evidence demonstrating public health benefits from HIV criminalisation in context of U=U and </a:t>
            </a:r>
            <a:r>
              <a:rPr lang="en-AU" altLang="en-US" dirty="0" err="1"/>
              <a:t>PrEP</a:t>
            </a:r>
            <a:r>
              <a:rPr lang="en-AU" altLang="en-US" dirty="0"/>
              <a:t>, there is little justification for these laws being in place in Australia. </a:t>
            </a:r>
          </a:p>
          <a:p>
            <a:endParaRPr lang="en-AU" dirty="0"/>
          </a:p>
          <a:p>
            <a:endParaRPr lang="en-AU" dirty="0"/>
          </a:p>
        </p:txBody>
      </p:sp>
    </p:spTree>
    <p:extLst>
      <p:ext uri="{BB962C8B-B14F-4D97-AF65-F5344CB8AC3E}">
        <p14:creationId xmlns:p14="http://schemas.microsoft.com/office/powerpoint/2010/main" val="47883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AU"/>
              <a:t>Thank you</a:t>
            </a:r>
          </a:p>
          <a:p>
            <a:r>
              <a:rPr lang="en-AU"/>
              <a:t>Jennifer.power@latrobe.edu.au </a:t>
            </a:r>
            <a:endParaRPr lang="en-AU" dirty="0"/>
          </a:p>
        </p:txBody>
      </p:sp>
    </p:spTree>
    <p:extLst>
      <p:ext uri="{BB962C8B-B14F-4D97-AF65-F5344CB8AC3E}">
        <p14:creationId xmlns:p14="http://schemas.microsoft.com/office/powerpoint/2010/main" val="37515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a:t>Thank </a:t>
            </a:r>
          </a:p>
        </p:txBody>
      </p:sp>
      <p:sp>
        <p:nvSpPr>
          <p:cNvPr id="3" name="Text Placeholder 2"/>
          <p:cNvSpPr>
            <a:spLocks noGrp="1"/>
          </p:cNvSpPr>
          <p:nvPr>
            <p:ph type="body" idx="10"/>
          </p:nvPr>
        </p:nvSpPr>
        <p:spPr/>
        <p:txBody>
          <a:bodyPr/>
          <a:lstStyle/>
          <a:p>
            <a:r>
              <a:rPr lang="en-AU"/>
              <a:t>you</a:t>
            </a:r>
            <a:endParaRPr lang="en-AU" dirty="0"/>
          </a:p>
        </p:txBody>
      </p:sp>
    </p:spTree>
    <p:extLst>
      <p:ext uri="{BB962C8B-B14F-4D97-AF65-F5344CB8AC3E}">
        <p14:creationId xmlns:p14="http://schemas.microsoft.com/office/powerpoint/2010/main" val="408983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826620"/>
            <a:ext cx="7886700" cy="306926"/>
          </a:xfrm>
        </p:spPr>
        <p:txBody>
          <a:bodyPr>
            <a:normAutofit fontScale="25000" lnSpcReduction="20000"/>
          </a:bodyPr>
          <a:lstStyle/>
          <a:p>
            <a:pPr marL="0" indent="0">
              <a:buNone/>
            </a:pPr>
            <a:r>
              <a:rPr lang="en-AU" altLang="en-US" u="sng" dirty="0"/>
              <a:t>Power J</a:t>
            </a:r>
            <a:r>
              <a:rPr lang="en-AU" altLang="en-US" dirty="0"/>
              <a:t>, Bourne, A, Melendez-Torres, GJ, Cogle, A, Brown, G &amp; Lyons, A (2019)</a:t>
            </a:r>
          </a:p>
          <a:p>
            <a:pPr marL="0" indent="0">
              <a:buNone/>
            </a:pPr>
            <a:endParaRPr lang="en-AU" altLang="en-US" dirty="0"/>
          </a:p>
          <a:p>
            <a:pPr marL="0" indent="0">
              <a:buNone/>
            </a:pPr>
            <a:r>
              <a:rPr lang="en-AU" dirty="0">
                <a:solidFill>
                  <a:srgbClr val="C00000"/>
                </a:solidFill>
              </a:rPr>
              <a:t>The authors have no conflict of interest to report.</a:t>
            </a:r>
          </a:p>
          <a:p>
            <a:pPr marL="0" indent="0">
              <a:buNone/>
            </a:pPr>
            <a:endParaRPr lang="en-AU" altLang="en-US" dirty="0"/>
          </a:p>
          <a:p>
            <a:endParaRPr lang="en-AU" dirty="0"/>
          </a:p>
        </p:txBody>
      </p:sp>
      <p:sp>
        <p:nvSpPr>
          <p:cNvPr id="3" name="Title 2"/>
          <p:cNvSpPr>
            <a:spLocks noGrp="1"/>
          </p:cNvSpPr>
          <p:nvPr>
            <p:ph type="title"/>
          </p:nvPr>
        </p:nvSpPr>
        <p:spPr>
          <a:xfrm>
            <a:off x="628650" y="1205156"/>
            <a:ext cx="7886700" cy="1325562"/>
          </a:xfrm>
        </p:spPr>
        <p:txBody>
          <a:bodyPr/>
          <a:lstStyle/>
          <a:p>
            <a:r>
              <a:rPr lang="en-AU" altLang="en-US" sz="3600" dirty="0"/>
              <a:t>Anxiety about criminalisation among people living with HIV in Australia</a:t>
            </a:r>
            <a:endParaRPr lang="en-AU" sz="3600" dirty="0"/>
          </a:p>
        </p:txBody>
      </p:sp>
    </p:spTree>
    <p:extLst>
      <p:ext uri="{BB962C8B-B14F-4D97-AF65-F5344CB8AC3E}">
        <p14:creationId xmlns:p14="http://schemas.microsoft.com/office/powerpoint/2010/main" val="188223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146617"/>
            <a:ext cx="5671038" cy="4497010"/>
          </a:xfrm>
        </p:spPr>
        <p:txBody>
          <a:bodyPr/>
          <a:lstStyle/>
          <a:p>
            <a:pPr marL="0" indent="0">
              <a:buNone/>
            </a:pPr>
            <a:r>
              <a:rPr lang="en-GB" altLang="en-US" sz="2000" i="1" dirty="0"/>
              <a:t>Thank you to the people living with HIV who have generously shared their time, experience, and insights for this project.  The authors recognise that much of the fight against HIV and AIDS relies upon people living with HIV continuing to put themselves forward and this research is indebted to those past and present.</a:t>
            </a:r>
          </a:p>
          <a:p>
            <a:pPr marL="0" indent="0">
              <a:buNone/>
            </a:pPr>
            <a:r>
              <a:rPr lang="en-US" altLang="en-US" sz="2000" i="1" dirty="0"/>
              <a:t>Thank you to our community partners in each state and territory.</a:t>
            </a:r>
            <a:endParaRPr lang="en-GB" altLang="en-US" sz="2000" i="1" dirty="0"/>
          </a:p>
        </p:txBody>
      </p:sp>
      <p:sp>
        <p:nvSpPr>
          <p:cNvPr id="2" name="Title 1"/>
          <p:cNvSpPr>
            <a:spLocks noGrp="1"/>
          </p:cNvSpPr>
          <p:nvPr>
            <p:ph type="title"/>
          </p:nvPr>
        </p:nvSpPr>
        <p:spPr>
          <a:xfrm>
            <a:off x="464748" y="712788"/>
            <a:ext cx="7886700" cy="1325562"/>
          </a:xfrm>
        </p:spPr>
        <p:txBody>
          <a:bodyPr/>
          <a:lstStyle/>
          <a:p>
            <a:pPr algn="ctr"/>
            <a:r>
              <a:rPr lang="en-AU" dirty="0"/>
              <a:t>Thank you to PLHIV community</a:t>
            </a:r>
          </a:p>
        </p:txBody>
      </p:sp>
    </p:spTree>
    <p:extLst>
      <p:ext uri="{BB962C8B-B14F-4D97-AF65-F5344CB8AC3E}">
        <p14:creationId xmlns:p14="http://schemas.microsoft.com/office/powerpoint/2010/main" val="160813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B64BC1-6E29-4487-AD0D-510A2F4CDDA1}"/>
              </a:ext>
            </a:extLst>
          </p:cNvPr>
          <p:cNvSpPr>
            <a:spLocks noGrp="1"/>
          </p:cNvSpPr>
          <p:nvPr>
            <p:ph idx="1"/>
          </p:nvPr>
        </p:nvSpPr>
        <p:spPr>
          <a:xfrm>
            <a:off x="628650" y="2412219"/>
            <a:ext cx="7886700" cy="3404265"/>
          </a:xfrm>
        </p:spPr>
        <p:txBody>
          <a:bodyPr>
            <a:normAutofit fontScale="92500"/>
          </a:bodyPr>
          <a:lstStyle/>
          <a:p>
            <a:r>
              <a:rPr lang="en-AU" dirty="0"/>
              <a:t>This study is funded by the Australian Department of Health </a:t>
            </a:r>
          </a:p>
          <a:p>
            <a:r>
              <a:rPr lang="en-AU" dirty="0"/>
              <a:t>The study is formally endorsed and supported by NAPWHA, AFAO, ASHM</a:t>
            </a:r>
          </a:p>
          <a:p>
            <a:r>
              <a:rPr lang="en-AU" dirty="0"/>
              <a:t>This study would not be possible without our community partners, including (but not limited to): Living Positive Victoria, Positive Life NSW, QPP, Positive Women Victoria, </a:t>
            </a:r>
            <a:r>
              <a:rPr lang="en-AU" dirty="0" err="1"/>
              <a:t>PozHet</a:t>
            </a:r>
            <a:r>
              <a:rPr lang="en-AU" dirty="0"/>
              <a:t>, Straight Arrows, WAAC, AAC ACT, </a:t>
            </a:r>
            <a:r>
              <a:rPr lang="en-AU" dirty="0" err="1"/>
              <a:t>acon</a:t>
            </a:r>
            <a:r>
              <a:rPr lang="en-AU" dirty="0"/>
              <a:t>, Thorne Harbour Health, NTHAC, </a:t>
            </a:r>
            <a:r>
              <a:rPr lang="en-AU" dirty="0" err="1"/>
              <a:t>TasCHARD</a:t>
            </a:r>
            <a:endParaRPr lang="en-AU" dirty="0"/>
          </a:p>
          <a:p>
            <a:r>
              <a:rPr lang="en-AU" dirty="0"/>
              <a:t>HIV Futures relies on the time and commitment of people living with HIV, we are grateful for this support and value the leadership of people living with HIV in sustaining this project for more than 21 years. </a:t>
            </a:r>
          </a:p>
          <a:p>
            <a:endParaRPr lang="en-US" dirty="0"/>
          </a:p>
        </p:txBody>
      </p:sp>
      <p:sp>
        <p:nvSpPr>
          <p:cNvPr id="3" name="Title 2">
            <a:extLst>
              <a:ext uri="{FF2B5EF4-FFF2-40B4-BE49-F238E27FC236}">
                <a16:creationId xmlns:a16="http://schemas.microsoft.com/office/drawing/2014/main" id="{5BF7D509-BFE1-4A58-874B-211A374BE351}"/>
              </a:ext>
            </a:extLst>
          </p:cNvPr>
          <p:cNvSpPr>
            <a:spLocks noGrp="1"/>
          </p:cNvSpPr>
          <p:nvPr>
            <p:ph type="title"/>
          </p:nvPr>
        </p:nvSpPr>
        <p:spPr/>
        <p:txBody>
          <a:bodyPr/>
          <a:lstStyle/>
          <a:p>
            <a:r>
              <a:rPr lang="en-AU" dirty="0"/>
              <a:t>Acknowledgements</a:t>
            </a:r>
            <a:endParaRPr lang="en-US" dirty="0"/>
          </a:p>
        </p:txBody>
      </p:sp>
    </p:spTree>
    <p:extLst>
      <p:ext uri="{BB962C8B-B14F-4D97-AF65-F5344CB8AC3E}">
        <p14:creationId xmlns:p14="http://schemas.microsoft.com/office/powerpoint/2010/main" val="94116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 and aim </a:t>
            </a:r>
          </a:p>
        </p:txBody>
      </p:sp>
      <p:sp>
        <p:nvSpPr>
          <p:cNvPr id="3" name="Content Placeholder 2"/>
          <p:cNvSpPr>
            <a:spLocks noGrp="1"/>
          </p:cNvSpPr>
          <p:nvPr>
            <p:ph sz="half" idx="1"/>
          </p:nvPr>
        </p:nvSpPr>
        <p:spPr>
          <a:xfrm>
            <a:off x="628650" y="2125718"/>
            <a:ext cx="3886200" cy="3404264"/>
          </a:xfrm>
        </p:spPr>
        <p:txBody>
          <a:bodyPr/>
          <a:lstStyle/>
          <a:p>
            <a:r>
              <a:rPr lang="en-AU" sz="1400" dirty="0"/>
              <a:t>No legal requirement to disclose HIV status before sex provided the individual takes ‘reasonable precautions’ to prevent HIV transmission </a:t>
            </a:r>
          </a:p>
          <a:p>
            <a:r>
              <a:rPr lang="en-AU" sz="1400" dirty="0"/>
              <a:t>It is possible that failure to disclose HIV could be considered relevant in criminal charges relating to transmission of HIV </a:t>
            </a:r>
          </a:p>
          <a:p>
            <a:r>
              <a:rPr lang="en-AU" sz="1400" dirty="0"/>
              <a:t>Courts have not determined what reasonable precautions are, no cases in which an individual accused of transmitting HIV has used UDVL (U=U) as a defence </a:t>
            </a:r>
          </a:p>
        </p:txBody>
      </p:sp>
      <p:sp>
        <p:nvSpPr>
          <p:cNvPr id="4" name="Content Placeholder 3"/>
          <p:cNvSpPr>
            <a:spLocks noGrp="1"/>
          </p:cNvSpPr>
          <p:nvPr>
            <p:ph sz="half" idx="2"/>
          </p:nvPr>
        </p:nvSpPr>
        <p:spPr>
          <a:xfrm>
            <a:off x="4629150" y="2125718"/>
            <a:ext cx="3886200" cy="3404264"/>
          </a:xfrm>
        </p:spPr>
        <p:txBody>
          <a:bodyPr/>
          <a:lstStyle/>
          <a:p>
            <a:r>
              <a:rPr lang="en-AU" sz="1400" dirty="0"/>
              <a:t>No criminal laws specifically identify HIV transmission, instead general laws are applied – grievous bodily harm. These usually apply to cases of intentional transmission of HIV </a:t>
            </a:r>
          </a:p>
          <a:p>
            <a:r>
              <a:rPr lang="en-AU" sz="1400" dirty="0"/>
              <a:t>There is no research showing criminalisation of non-disclosure or intentional HIV transmission improves public health outcomes. </a:t>
            </a:r>
          </a:p>
          <a:p>
            <a:r>
              <a:rPr lang="en-AU" sz="1400" dirty="0"/>
              <a:t>Criminalisation may increase stigma and reduce incentives for people to test</a:t>
            </a:r>
          </a:p>
          <a:p>
            <a:r>
              <a:rPr lang="en-AU" sz="1400" dirty="0"/>
              <a:t>Limited research on the impact of criminalisation on PLHIV </a:t>
            </a:r>
          </a:p>
        </p:txBody>
      </p:sp>
      <p:sp>
        <p:nvSpPr>
          <p:cNvPr id="5" name="TextBox 4"/>
          <p:cNvSpPr txBox="1"/>
          <p:nvPr/>
        </p:nvSpPr>
        <p:spPr>
          <a:xfrm>
            <a:off x="759125" y="5529982"/>
            <a:ext cx="7617124" cy="646331"/>
          </a:xfrm>
          <a:prstGeom prst="rect">
            <a:avLst/>
          </a:prstGeom>
          <a:noFill/>
        </p:spPr>
        <p:txBody>
          <a:bodyPr wrap="square" rtlCol="0">
            <a:spAutoFit/>
          </a:bodyPr>
          <a:lstStyle/>
          <a:p>
            <a:r>
              <a:rPr lang="en-AU" dirty="0">
                <a:solidFill>
                  <a:srgbClr val="C00000"/>
                </a:solidFill>
              </a:rPr>
              <a:t>Aim: To determine whether criminalisation of HIV transmission or non-disclosure has a negative impact on wellbeing of people living with HIV</a:t>
            </a:r>
          </a:p>
        </p:txBody>
      </p:sp>
    </p:spTree>
    <p:extLst>
      <p:ext uri="{BB962C8B-B14F-4D97-AF65-F5344CB8AC3E}">
        <p14:creationId xmlns:p14="http://schemas.microsoft.com/office/powerpoint/2010/main" val="101965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Method: HIV Futures 8 </a:t>
            </a:r>
          </a:p>
        </p:txBody>
      </p:sp>
      <p:sp>
        <p:nvSpPr>
          <p:cNvPr id="3" name="Content Placeholder 2"/>
          <p:cNvSpPr>
            <a:spLocks noGrp="1"/>
          </p:cNvSpPr>
          <p:nvPr>
            <p:ph sz="half" idx="1"/>
          </p:nvPr>
        </p:nvSpPr>
        <p:spPr/>
        <p:txBody>
          <a:bodyPr>
            <a:normAutofit lnSpcReduction="10000"/>
          </a:bodyPr>
          <a:lstStyle/>
          <a:p>
            <a:pPr marL="285750" indent="-285750">
              <a:buFont typeface="Arial" panose="020B0604020202020204" pitchFamily="34" charset="0"/>
              <a:buChar char="•"/>
            </a:pPr>
            <a:r>
              <a:rPr lang="en-AU" dirty="0"/>
              <a:t>Cross-sectional survey, self report questionnaire completed online or hardcopy </a:t>
            </a:r>
          </a:p>
          <a:p>
            <a:pPr marL="285750" indent="-285750">
              <a:buFont typeface="Arial" panose="020B0604020202020204" pitchFamily="34" charset="0"/>
              <a:buChar char="•"/>
            </a:pPr>
            <a:r>
              <a:rPr lang="en-AU" dirty="0"/>
              <a:t>Data for HIV Futures 8 collected between July 2015 and June 2016</a:t>
            </a:r>
          </a:p>
          <a:p>
            <a:pPr marL="285750" indent="-285750">
              <a:buFont typeface="Arial" panose="020B0604020202020204" pitchFamily="34" charset="0"/>
              <a:buChar char="•"/>
            </a:pPr>
            <a:r>
              <a:rPr lang="en-AU" dirty="0"/>
              <a:t>Study advertised through PLHIV organisations, PLHIV networks, clinics and other services, online (social media, website advertising) </a:t>
            </a:r>
          </a:p>
          <a:p>
            <a:endParaRPr lang="en-AU" dirty="0"/>
          </a:p>
        </p:txBody>
      </p:sp>
      <p:sp>
        <p:nvSpPr>
          <p:cNvPr id="4" name="Content Placeholder 3"/>
          <p:cNvSpPr>
            <a:spLocks noGrp="1"/>
          </p:cNvSpPr>
          <p:nvPr>
            <p:ph sz="half" idx="2"/>
          </p:nvPr>
        </p:nvSpPr>
        <p:spPr>
          <a:xfrm>
            <a:off x="4498013" y="2237861"/>
            <a:ext cx="3886200" cy="3404264"/>
          </a:xfrm>
        </p:spPr>
        <p:txBody>
          <a:bodyPr/>
          <a:lstStyle/>
          <a:p>
            <a:endParaRPr lang="en-A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13" y="2237861"/>
            <a:ext cx="2971231" cy="19427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42" y="3939993"/>
            <a:ext cx="1692671" cy="1692671"/>
          </a:xfrm>
          <a:prstGeom prst="rect">
            <a:avLst/>
          </a:prstGeom>
        </p:spPr>
      </p:pic>
    </p:spTree>
    <p:extLst>
      <p:ext uri="{BB962C8B-B14F-4D97-AF65-F5344CB8AC3E}">
        <p14:creationId xmlns:p14="http://schemas.microsoft.com/office/powerpoint/2010/main" val="4518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Measures</a:t>
            </a:r>
          </a:p>
        </p:txBody>
      </p:sp>
      <p:sp>
        <p:nvSpPr>
          <p:cNvPr id="3" name="Text Placeholder 2"/>
          <p:cNvSpPr>
            <a:spLocks noGrp="1"/>
          </p:cNvSpPr>
          <p:nvPr>
            <p:ph type="body" idx="1"/>
          </p:nvPr>
        </p:nvSpPr>
        <p:spPr>
          <a:xfrm>
            <a:off x="629841" y="2067867"/>
            <a:ext cx="3868340" cy="513244"/>
          </a:xfrm>
        </p:spPr>
        <p:txBody>
          <a:bodyPr>
            <a:normAutofit fontScale="92500" lnSpcReduction="10000"/>
          </a:bodyPr>
          <a:lstStyle/>
          <a:p>
            <a:r>
              <a:rPr lang="en-AU" b="1" dirty="0"/>
              <a:t>Demographic characteristics and wellbeing</a:t>
            </a:r>
          </a:p>
        </p:txBody>
      </p:sp>
      <p:sp>
        <p:nvSpPr>
          <p:cNvPr id="4" name="Content Placeholder 3"/>
          <p:cNvSpPr>
            <a:spLocks noGrp="1"/>
          </p:cNvSpPr>
          <p:nvPr>
            <p:ph sz="half" idx="2"/>
          </p:nvPr>
        </p:nvSpPr>
        <p:spPr>
          <a:xfrm>
            <a:off x="629842" y="2681938"/>
            <a:ext cx="3868340" cy="3667104"/>
          </a:xfrm>
        </p:spPr>
        <p:txBody>
          <a:bodyPr/>
          <a:lstStyle/>
          <a:p>
            <a:r>
              <a:rPr lang="en-AU" sz="1200" dirty="0"/>
              <a:t>Standard demographic items (age, gender, sexuality, place of living)</a:t>
            </a:r>
          </a:p>
          <a:p>
            <a:r>
              <a:rPr lang="en-AU" sz="1200" dirty="0"/>
              <a:t>‘Speak English as a first language’ (proxy for ethnicity/migrant status) </a:t>
            </a:r>
          </a:p>
          <a:p>
            <a:r>
              <a:rPr lang="en-AU" sz="1200" dirty="0"/>
              <a:t>Financial security – experienced financial stress in past 12-months</a:t>
            </a:r>
          </a:p>
          <a:p>
            <a:r>
              <a:rPr lang="en-AU" sz="1200" dirty="0"/>
              <a:t>Conor-Davidson 10-point resilience scale </a:t>
            </a:r>
          </a:p>
          <a:p>
            <a:r>
              <a:rPr lang="en-AU" sz="1200" dirty="0"/>
              <a:t>Berger stigma scale (40-items) </a:t>
            </a:r>
          </a:p>
          <a:p>
            <a:r>
              <a:rPr lang="en-AU" sz="1200" dirty="0"/>
              <a:t>SF-36 emotional wellbeing subscale (3-items)</a:t>
            </a:r>
          </a:p>
          <a:p>
            <a:r>
              <a:rPr lang="en-AU" sz="1200" dirty="0"/>
              <a:t>Social support (10-items) </a:t>
            </a:r>
          </a:p>
          <a:p>
            <a:endParaRPr lang="en-AU" dirty="0"/>
          </a:p>
          <a:p>
            <a:endParaRPr lang="en-AU" dirty="0"/>
          </a:p>
        </p:txBody>
      </p:sp>
      <p:sp>
        <p:nvSpPr>
          <p:cNvPr id="5" name="Text Placeholder 4"/>
          <p:cNvSpPr>
            <a:spLocks noGrp="1"/>
          </p:cNvSpPr>
          <p:nvPr>
            <p:ph type="body" sz="quarter" idx="3"/>
          </p:nvPr>
        </p:nvSpPr>
        <p:spPr>
          <a:xfrm>
            <a:off x="4629152" y="2038369"/>
            <a:ext cx="3887391" cy="513244"/>
          </a:xfrm>
        </p:spPr>
        <p:txBody>
          <a:bodyPr/>
          <a:lstStyle/>
          <a:p>
            <a:r>
              <a:rPr lang="en-AU" b="1" dirty="0"/>
              <a:t>Law and disclosure </a:t>
            </a:r>
          </a:p>
        </p:txBody>
      </p:sp>
      <p:sp>
        <p:nvSpPr>
          <p:cNvPr id="6" name="Content Placeholder 5"/>
          <p:cNvSpPr>
            <a:spLocks noGrp="1"/>
          </p:cNvSpPr>
          <p:nvPr>
            <p:ph sz="quarter" idx="4"/>
          </p:nvPr>
        </p:nvSpPr>
        <p:spPr>
          <a:xfrm>
            <a:off x="4629152" y="2681937"/>
            <a:ext cx="3887391" cy="2390477"/>
          </a:xfrm>
        </p:spPr>
        <p:txBody>
          <a:bodyPr>
            <a:normAutofit fontScale="77500" lnSpcReduction="20000"/>
          </a:bodyPr>
          <a:lstStyle/>
          <a:p>
            <a:pPr marL="342900" indent="-342900" fontAlgn="auto">
              <a:spcAft>
                <a:spcPts val="600"/>
              </a:spcAft>
              <a:buFont typeface="+mj-lt"/>
              <a:buAutoNum type="arabicPeriod"/>
            </a:pPr>
            <a:r>
              <a:rPr lang="en-AU" altLang="en-US" sz="1200" dirty="0"/>
              <a:t>I </a:t>
            </a:r>
            <a:r>
              <a:rPr lang="en-AU" altLang="en-US" sz="1200" u="sng" dirty="0"/>
              <a:t>understand the current laws</a:t>
            </a:r>
            <a:r>
              <a:rPr lang="en-AU" altLang="en-US" sz="1200" dirty="0"/>
              <a:t> in my state/territory regarding disclosure of my HIV status to sexual partners </a:t>
            </a:r>
          </a:p>
          <a:p>
            <a:pPr marL="342900" indent="-342900" fontAlgn="auto">
              <a:spcAft>
                <a:spcPts val="600"/>
              </a:spcAft>
              <a:buFont typeface="+mj-lt"/>
              <a:buAutoNum type="arabicPeriod"/>
            </a:pPr>
            <a:r>
              <a:rPr lang="en-AU" altLang="en-US" sz="1200" dirty="0"/>
              <a:t>I am worried about disclosing my HIV status to </a:t>
            </a:r>
            <a:r>
              <a:rPr lang="en-AU" altLang="en-US" sz="1200" u="sng" dirty="0"/>
              <a:t>sexual partners</a:t>
            </a:r>
            <a:r>
              <a:rPr lang="en-AU" altLang="en-US" sz="1200" dirty="0"/>
              <a:t> because of the current legal situation </a:t>
            </a:r>
          </a:p>
          <a:p>
            <a:pPr marL="342900" indent="-342900" fontAlgn="t">
              <a:spcAft>
                <a:spcPts val="600"/>
              </a:spcAft>
              <a:buFont typeface="+mj-lt"/>
              <a:buAutoNum type="arabicPeriod"/>
            </a:pPr>
            <a:r>
              <a:rPr lang="en-AU" altLang="en-US" sz="1200" dirty="0"/>
              <a:t>I am worried about disclosing my sexual practice to </a:t>
            </a:r>
            <a:r>
              <a:rPr lang="en-AU" altLang="en-US" sz="1200" u="sng" dirty="0"/>
              <a:t>service providers </a:t>
            </a:r>
            <a:r>
              <a:rPr lang="en-AU" altLang="en-US" sz="1200" dirty="0"/>
              <a:t>because of the current legal situation </a:t>
            </a:r>
          </a:p>
          <a:p>
            <a:pPr marL="342900" indent="-342900" fontAlgn="auto">
              <a:spcAft>
                <a:spcPts val="600"/>
              </a:spcAft>
              <a:buFont typeface="+mj-lt"/>
              <a:buAutoNum type="arabicPeriod"/>
            </a:pPr>
            <a:r>
              <a:rPr lang="en-AU" altLang="en-US" sz="1200" dirty="0"/>
              <a:t>Laws making it a criminal offence to knowingly expose a person to HIV would make me </a:t>
            </a:r>
            <a:r>
              <a:rPr lang="en-AU" altLang="en-US" sz="1200" u="sng" dirty="0"/>
              <a:t>less likely </a:t>
            </a:r>
            <a:r>
              <a:rPr lang="en-AU" altLang="en-US" sz="1200" dirty="0"/>
              <a:t>to disclose my HIV status to a potential partner </a:t>
            </a:r>
          </a:p>
          <a:p>
            <a:pPr marL="342900" indent="-342900" fontAlgn="auto">
              <a:spcAft>
                <a:spcPts val="600"/>
              </a:spcAft>
              <a:buFont typeface="+mj-lt"/>
              <a:buAutoNum type="arabicPeriod"/>
            </a:pPr>
            <a:r>
              <a:rPr lang="en-AU" altLang="en-US" sz="1200" dirty="0"/>
              <a:t>Laws making it a criminal offence to knowingly expose a person to HIV would make me</a:t>
            </a:r>
            <a:r>
              <a:rPr lang="en-AU" altLang="en-US" sz="1200" u="sng" dirty="0"/>
              <a:t> more likely</a:t>
            </a:r>
            <a:r>
              <a:rPr lang="en-AU" altLang="en-US" sz="1200" dirty="0"/>
              <a:t> to utilise a condom during sex</a:t>
            </a:r>
          </a:p>
          <a:p>
            <a:pPr marL="342900" indent="-342900" fontAlgn="auto">
              <a:spcAft>
                <a:spcPts val="600"/>
              </a:spcAft>
              <a:buFont typeface="+mj-lt"/>
              <a:buAutoNum type="arabicPeriod"/>
            </a:pPr>
            <a:r>
              <a:rPr lang="en-AU" altLang="en-US" sz="1200" dirty="0"/>
              <a:t>I do not access services because I fear that I may be at risk of incriminating myself because of my sexual practices or drug use</a:t>
            </a:r>
          </a:p>
          <a:p>
            <a:endParaRPr lang="en-AU" dirty="0"/>
          </a:p>
        </p:txBody>
      </p:sp>
    </p:spTree>
    <p:extLst>
      <p:ext uri="{BB962C8B-B14F-4D97-AF65-F5344CB8AC3E}">
        <p14:creationId xmlns:p14="http://schemas.microsoft.com/office/powerpoint/2010/main" val="197616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Method – analysis </a:t>
            </a:r>
          </a:p>
        </p:txBody>
      </p:sp>
      <p:sp>
        <p:nvSpPr>
          <p:cNvPr id="4" name="Content Placeholder 3"/>
          <p:cNvSpPr>
            <a:spLocks noGrp="1"/>
          </p:cNvSpPr>
          <p:nvPr>
            <p:ph sz="half" idx="2"/>
          </p:nvPr>
        </p:nvSpPr>
        <p:spPr>
          <a:xfrm>
            <a:off x="629842" y="2681938"/>
            <a:ext cx="3868340" cy="3667104"/>
          </a:xfrm>
        </p:spPr>
        <p:txBody>
          <a:bodyPr/>
          <a:lstStyle/>
          <a:p>
            <a:endParaRPr lang="en-AU" dirty="0"/>
          </a:p>
          <a:p>
            <a:endParaRPr lang="en-AU" dirty="0"/>
          </a:p>
        </p:txBody>
      </p:sp>
      <p:sp>
        <p:nvSpPr>
          <p:cNvPr id="6" name="Content Placeholder 5"/>
          <p:cNvSpPr>
            <a:spLocks noGrp="1"/>
          </p:cNvSpPr>
          <p:nvPr>
            <p:ph sz="quarter" idx="4"/>
          </p:nvPr>
        </p:nvSpPr>
        <p:spPr>
          <a:xfrm>
            <a:off x="629841" y="2038369"/>
            <a:ext cx="7241875" cy="2390477"/>
          </a:xfrm>
        </p:spPr>
        <p:txBody>
          <a:bodyPr/>
          <a:lstStyle/>
          <a:p>
            <a:r>
              <a:rPr lang="en-AU" dirty="0"/>
              <a:t>Descriptive analysis (laws)</a:t>
            </a:r>
          </a:p>
          <a:p>
            <a:r>
              <a:rPr lang="en-AU" altLang="en-US" dirty="0"/>
              <a:t>Exploratory factor analysis to establish a scale of criminalisation-related anxiety</a:t>
            </a:r>
          </a:p>
          <a:p>
            <a:r>
              <a:rPr lang="en-AU" dirty="0"/>
              <a:t>ANOVA to identify difference in criminalisation-related anxiety according to demographic variables </a:t>
            </a:r>
          </a:p>
        </p:txBody>
      </p:sp>
      <p:pic>
        <p:nvPicPr>
          <p:cNvPr id="1026" name="Picture 2" descr="people walking on the road during da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8327">
            <a:off x="5378868" y="3720392"/>
            <a:ext cx="3134415" cy="209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1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Findings</a:t>
            </a:r>
          </a:p>
        </p:txBody>
      </p:sp>
      <p:graphicFrame>
        <p:nvGraphicFramePr>
          <p:cNvPr id="6" name="Content Placeholder 5"/>
          <p:cNvGraphicFramePr>
            <a:graphicFrameLocks/>
          </p:cNvGraphicFramePr>
          <p:nvPr>
            <p:extLst>
              <p:ext uri="{D42A27DB-BD31-4B8C-83A1-F6EECF244321}">
                <p14:modId xmlns:p14="http://schemas.microsoft.com/office/powerpoint/2010/main" val="759148805"/>
              </p:ext>
            </p:extLst>
          </p:nvPr>
        </p:nvGraphicFramePr>
        <p:xfrm>
          <a:off x="4088922" y="1863304"/>
          <a:ext cx="4650716" cy="4195763"/>
        </p:xfrm>
        <a:graphic>
          <a:graphicData uri="http://schemas.openxmlformats.org/drawingml/2006/table">
            <a:tbl>
              <a:tblPr firstRow="1" bandRow="1">
                <a:tableStyleId>{C083E6E3-FA7D-4D7B-A595-EF9225AFEA82}</a:tableStyleId>
              </a:tblPr>
              <a:tblGrid>
                <a:gridCol w="3067625">
                  <a:extLst>
                    <a:ext uri="{9D8B030D-6E8A-4147-A177-3AD203B41FA5}">
                      <a16:colId xmlns:a16="http://schemas.microsoft.com/office/drawing/2014/main" val="20000"/>
                    </a:ext>
                  </a:extLst>
                </a:gridCol>
                <a:gridCol w="1583091">
                  <a:extLst>
                    <a:ext uri="{9D8B030D-6E8A-4147-A177-3AD203B41FA5}">
                      <a16:colId xmlns:a16="http://schemas.microsoft.com/office/drawing/2014/main" val="20001"/>
                    </a:ext>
                  </a:extLst>
                </a:gridCol>
              </a:tblGrid>
              <a:tr h="252194">
                <a:tc>
                  <a:txBody>
                    <a:bodyPr/>
                    <a:lstStyle/>
                    <a:p>
                      <a:r>
                        <a:rPr lang="en-US" sz="1100" dirty="0">
                          <a:latin typeface="Roboto" panose="02000000000000000000" pitchFamily="2" charset="0"/>
                          <a:ea typeface="Roboto" panose="02000000000000000000" pitchFamily="2" charset="0"/>
                        </a:rPr>
                        <a:t>Heading</a:t>
                      </a:r>
                      <a:endParaRPr lang="en-AU" sz="1100" b="1" dirty="0">
                        <a:solidFill>
                          <a:srgbClr val="E52212"/>
                        </a:solidFill>
                        <a:latin typeface="Roboto" panose="02000000000000000000" pitchFamily="2" charset="0"/>
                        <a:ea typeface="Roboto" panose="02000000000000000000" pitchFamily="2" charset="0"/>
                      </a:endParaRPr>
                    </a:p>
                  </a:txBody>
                  <a:tcPr/>
                </a:tc>
                <a:tc>
                  <a:txBody>
                    <a:bodyPr/>
                    <a:lstStyle/>
                    <a:p>
                      <a:r>
                        <a:rPr lang="en-US" sz="1100" dirty="0">
                          <a:latin typeface="Roboto" panose="02000000000000000000" pitchFamily="2" charset="0"/>
                          <a:ea typeface="Roboto" panose="02000000000000000000" pitchFamily="2" charset="0"/>
                        </a:rPr>
                        <a:t>Agree/strongly</a:t>
                      </a:r>
                      <a:r>
                        <a:rPr lang="en-US" sz="1100" baseline="0" dirty="0">
                          <a:latin typeface="Roboto" panose="02000000000000000000" pitchFamily="2" charset="0"/>
                          <a:ea typeface="Roboto" panose="02000000000000000000" pitchFamily="2" charset="0"/>
                        </a:rPr>
                        <a:t> agree</a:t>
                      </a:r>
                      <a:endParaRPr lang="en-AU" sz="1100" b="1" dirty="0">
                        <a:solidFill>
                          <a:srgbClr val="E52212"/>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0"/>
                  </a:ext>
                </a:extLst>
              </a:tr>
              <a:tr h="5884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100" dirty="0">
                          <a:effectLst/>
                          <a:latin typeface="Roboto" panose="02000000000000000000" pitchFamily="2" charset="0"/>
                          <a:ea typeface="Roboto" panose="02000000000000000000" pitchFamily="2" charset="0"/>
                        </a:rPr>
                        <a:t>Q1 I </a:t>
                      </a:r>
                      <a:r>
                        <a:rPr lang="en-AU" sz="1100" u="sng" dirty="0">
                          <a:effectLst/>
                          <a:latin typeface="Roboto" panose="02000000000000000000" pitchFamily="2" charset="0"/>
                          <a:ea typeface="Roboto" panose="02000000000000000000" pitchFamily="2" charset="0"/>
                        </a:rPr>
                        <a:t>understand the current laws</a:t>
                      </a:r>
                      <a:r>
                        <a:rPr lang="en-AU" sz="1100" dirty="0">
                          <a:effectLst/>
                          <a:latin typeface="Roboto" panose="02000000000000000000" pitchFamily="2" charset="0"/>
                          <a:ea typeface="Roboto" panose="02000000000000000000" pitchFamily="2" charset="0"/>
                        </a:rPr>
                        <a:t> in my state/territory regarding disclosure of my HIV status to sexual partners</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a:tc>
                <a:tc>
                  <a:txBody>
                    <a:bodyPr/>
                    <a:lstStyle/>
                    <a:p>
                      <a:r>
                        <a:rPr lang="en-US" sz="1100" dirty="0">
                          <a:latin typeface="Roboto" panose="02000000000000000000" pitchFamily="2" charset="0"/>
                          <a:ea typeface="Roboto" panose="02000000000000000000" pitchFamily="2" charset="0"/>
                        </a:rPr>
                        <a:t>79.1%   </a:t>
                      </a:r>
                    </a:p>
                    <a:p>
                      <a:r>
                        <a:rPr lang="en-US" sz="1100" dirty="0">
                          <a:latin typeface="Roboto" panose="02000000000000000000" pitchFamily="2" charset="0"/>
                          <a:ea typeface="Roboto" panose="02000000000000000000" pitchFamily="2" charset="0"/>
                        </a:rPr>
                        <a:t>(8.9% ‘don’t know’) </a:t>
                      </a:r>
                      <a:endParaRPr lang="en-AU" sz="1100" dirty="0">
                        <a:solidFill>
                          <a:srgbClr val="80808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1"/>
                  </a:ext>
                </a:extLst>
              </a:tr>
              <a:tr h="5884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100" dirty="0">
                          <a:effectLst/>
                          <a:latin typeface="Roboto" panose="02000000000000000000" pitchFamily="2" charset="0"/>
                          <a:ea typeface="Roboto" panose="02000000000000000000" pitchFamily="2" charset="0"/>
                        </a:rPr>
                        <a:t>Q2 I am worried about disclosing my HIV status to </a:t>
                      </a:r>
                      <a:r>
                        <a:rPr lang="en-AU" sz="1100" u="sng" dirty="0">
                          <a:effectLst/>
                          <a:latin typeface="Roboto" panose="02000000000000000000" pitchFamily="2" charset="0"/>
                          <a:ea typeface="Roboto" panose="02000000000000000000" pitchFamily="2" charset="0"/>
                        </a:rPr>
                        <a:t>sexual partners</a:t>
                      </a:r>
                      <a:r>
                        <a:rPr lang="en-AU" sz="1100" dirty="0">
                          <a:effectLst/>
                          <a:latin typeface="Roboto" panose="02000000000000000000" pitchFamily="2" charset="0"/>
                          <a:ea typeface="Roboto" panose="02000000000000000000" pitchFamily="2" charset="0"/>
                        </a:rPr>
                        <a:t> because of the current legal situation </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a:tc>
                <a:tc>
                  <a:txBody>
                    <a:bodyPr/>
                    <a:lstStyle/>
                    <a:p>
                      <a:r>
                        <a:rPr lang="en-US" sz="1100" dirty="0">
                          <a:latin typeface="Roboto" panose="02000000000000000000" pitchFamily="2" charset="0"/>
                          <a:ea typeface="Roboto" panose="02000000000000000000" pitchFamily="2" charset="0"/>
                        </a:rPr>
                        <a:t>33.1%   </a:t>
                      </a:r>
                    </a:p>
                    <a:p>
                      <a:r>
                        <a:rPr lang="en-US" sz="1100" dirty="0">
                          <a:latin typeface="Roboto" panose="02000000000000000000" pitchFamily="2" charset="0"/>
                          <a:ea typeface="Roboto" panose="02000000000000000000" pitchFamily="2" charset="0"/>
                        </a:rPr>
                        <a:t>(10.8% ‘don’t know’) </a:t>
                      </a:r>
                      <a:endParaRPr lang="en-AU" sz="1100" dirty="0">
                        <a:solidFill>
                          <a:srgbClr val="80808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2"/>
                  </a:ext>
                </a:extLst>
              </a:tr>
              <a:tr h="615891">
                <a:tc>
                  <a:txBody>
                    <a:bodyPr/>
                    <a:lstStyle/>
                    <a:p>
                      <a:pPr>
                        <a:lnSpc>
                          <a:spcPct val="107000"/>
                        </a:lnSpc>
                        <a:spcBef>
                          <a:spcPts val="600"/>
                        </a:spcBef>
                        <a:spcAft>
                          <a:spcPts val="600"/>
                        </a:spcAft>
                      </a:pPr>
                      <a:r>
                        <a:rPr lang="en-AU" sz="1100" dirty="0">
                          <a:effectLst/>
                          <a:latin typeface="Roboto" panose="02000000000000000000" pitchFamily="2" charset="0"/>
                          <a:ea typeface="Roboto" panose="02000000000000000000" pitchFamily="2" charset="0"/>
                        </a:rPr>
                        <a:t>Q3 I am worried about disclosing my sexual practice to </a:t>
                      </a:r>
                      <a:r>
                        <a:rPr lang="en-AU" sz="1100" u="sng" dirty="0">
                          <a:effectLst/>
                          <a:latin typeface="Roboto" panose="02000000000000000000" pitchFamily="2" charset="0"/>
                          <a:ea typeface="Roboto" panose="02000000000000000000" pitchFamily="2" charset="0"/>
                        </a:rPr>
                        <a:t>service providers </a:t>
                      </a:r>
                      <a:r>
                        <a:rPr lang="en-AU" sz="1100" dirty="0">
                          <a:effectLst/>
                          <a:latin typeface="Roboto" panose="02000000000000000000" pitchFamily="2" charset="0"/>
                          <a:ea typeface="Roboto" panose="02000000000000000000" pitchFamily="2" charset="0"/>
                        </a:rPr>
                        <a:t>because of the current legal situation </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a:tc>
                <a:tc>
                  <a:txBody>
                    <a:bodyPr/>
                    <a:lstStyle/>
                    <a:p>
                      <a:r>
                        <a:rPr lang="en-US" sz="1100" dirty="0">
                          <a:latin typeface="Roboto" panose="02000000000000000000" pitchFamily="2" charset="0"/>
                          <a:ea typeface="Roboto" panose="02000000000000000000" pitchFamily="2" charset="0"/>
                        </a:rPr>
                        <a:t>24.9%   </a:t>
                      </a:r>
                    </a:p>
                    <a:p>
                      <a:r>
                        <a:rPr lang="en-US" sz="1100" dirty="0">
                          <a:latin typeface="Roboto" panose="02000000000000000000" pitchFamily="2" charset="0"/>
                          <a:ea typeface="Roboto" panose="02000000000000000000" pitchFamily="2" charset="0"/>
                        </a:rPr>
                        <a:t>(9.4% ‘don’t know)</a:t>
                      </a:r>
                      <a:endParaRPr lang="en-AU" sz="1100" dirty="0">
                        <a:solidFill>
                          <a:srgbClr val="80808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3"/>
                  </a:ext>
                </a:extLst>
              </a:tr>
              <a:tr h="756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effectLst/>
                          <a:latin typeface="Roboto" panose="02000000000000000000" pitchFamily="2" charset="0"/>
                          <a:ea typeface="Roboto" panose="02000000000000000000" pitchFamily="2" charset="0"/>
                        </a:rPr>
                        <a:t>Q4 Laws making it a criminal offence to knowingly expose a person to HIV would make me </a:t>
                      </a:r>
                      <a:r>
                        <a:rPr lang="en-AU" sz="1100" u="sng" dirty="0">
                          <a:effectLst/>
                          <a:latin typeface="Roboto" panose="02000000000000000000" pitchFamily="2" charset="0"/>
                          <a:ea typeface="Roboto" panose="02000000000000000000" pitchFamily="2" charset="0"/>
                        </a:rPr>
                        <a:t>less likely </a:t>
                      </a:r>
                      <a:r>
                        <a:rPr lang="en-AU" sz="1100" dirty="0">
                          <a:effectLst/>
                          <a:latin typeface="Roboto" panose="02000000000000000000" pitchFamily="2" charset="0"/>
                          <a:ea typeface="Roboto" panose="02000000000000000000" pitchFamily="2" charset="0"/>
                        </a:rPr>
                        <a:t>to disclose my HIV status to a potential partner </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a:tc>
                <a:tc>
                  <a:txBody>
                    <a:bodyPr/>
                    <a:lstStyle/>
                    <a:p>
                      <a:r>
                        <a:rPr lang="en-US" sz="1100" dirty="0">
                          <a:latin typeface="Roboto" panose="02000000000000000000" pitchFamily="2" charset="0"/>
                          <a:ea typeface="Roboto" panose="02000000000000000000" pitchFamily="2" charset="0"/>
                        </a:rPr>
                        <a:t>41.0%   </a:t>
                      </a:r>
                    </a:p>
                    <a:p>
                      <a:r>
                        <a:rPr lang="en-US" sz="1100" dirty="0">
                          <a:latin typeface="Roboto" panose="02000000000000000000" pitchFamily="2" charset="0"/>
                          <a:ea typeface="Roboto" panose="02000000000000000000" pitchFamily="2" charset="0"/>
                        </a:rPr>
                        <a:t>(9.6% ‘don’t know’)</a:t>
                      </a:r>
                      <a:endParaRPr lang="en-AU" sz="1100" dirty="0">
                        <a:solidFill>
                          <a:srgbClr val="80808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4"/>
                  </a:ext>
                </a:extLst>
              </a:tr>
              <a:tr h="59963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100" dirty="0">
                          <a:effectLst/>
                          <a:latin typeface="Roboto" panose="02000000000000000000" pitchFamily="2" charset="0"/>
                          <a:ea typeface="Roboto" panose="02000000000000000000" pitchFamily="2" charset="0"/>
                        </a:rPr>
                        <a:t>Q5 Laws making it a criminal offence to knowingly expose a person to HIV would make me</a:t>
                      </a:r>
                      <a:r>
                        <a:rPr lang="en-AU" sz="1100" u="sng" dirty="0">
                          <a:effectLst/>
                          <a:latin typeface="Roboto" panose="02000000000000000000" pitchFamily="2" charset="0"/>
                          <a:ea typeface="Roboto" panose="02000000000000000000" pitchFamily="2" charset="0"/>
                        </a:rPr>
                        <a:t> more likely</a:t>
                      </a:r>
                      <a:r>
                        <a:rPr lang="en-AU" sz="1100" dirty="0">
                          <a:effectLst/>
                          <a:latin typeface="Roboto" panose="02000000000000000000" pitchFamily="2" charset="0"/>
                          <a:ea typeface="Roboto" panose="02000000000000000000" pitchFamily="2" charset="0"/>
                        </a:rPr>
                        <a:t> to utilise a condom during sex</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a:tc>
                <a:tc>
                  <a:txBody>
                    <a:bodyPr/>
                    <a:lstStyle/>
                    <a:p>
                      <a:r>
                        <a:rPr lang="en-US" sz="1100" dirty="0">
                          <a:latin typeface="Roboto" panose="02000000000000000000" pitchFamily="2" charset="0"/>
                          <a:ea typeface="Roboto" panose="02000000000000000000" pitchFamily="2" charset="0"/>
                        </a:rPr>
                        <a:t>53.6%   </a:t>
                      </a:r>
                    </a:p>
                    <a:p>
                      <a:r>
                        <a:rPr lang="en-US" sz="1100" dirty="0">
                          <a:latin typeface="Roboto" panose="02000000000000000000" pitchFamily="2" charset="0"/>
                          <a:ea typeface="Roboto" panose="02000000000000000000" pitchFamily="2" charset="0"/>
                        </a:rPr>
                        <a:t>(13.4%</a:t>
                      </a:r>
                      <a:r>
                        <a:rPr lang="en-US" sz="1100" baseline="0" dirty="0">
                          <a:latin typeface="Roboto" panose="02000000000000000000" pitchFamily="2" charset="0"/>
                          <a:ea typeface="Roboto" panose="02000000000000000000" pitchFamily="2" charset="0"/>
                        </a:rPr>
                        <a:t> ‘don’t know’)</a:t>
                      </a:r>
                      <a:endParaRPr lang="en-AU" sz="1100" dirty="0">
                        <a:solidFill>
                          <a:srgbClr val="80808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5"/>
                  </a:ext>
                </a:extLst>
              </a:tr>
              <a:tr h="5884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100" dirty="0">
                          <a:effectLst/>
                          <a:latin typeface="Roboto" panose="02000000000000000000" pitchFamily="2" charset="0"/>
                          <a:ea typeface="Roboto" panose="02000000000000000000" pitchFamily="2" charset="0"/>
                        </a:rPr>
                        <a:t>Q6 I do not access services because I fear that I may be at risk of incriminating myself because of my sexual practices or drug use</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txBody>
                  <a:tcPr/>
                </a:tc>
                <a:tc>
                  <a:txBody>
                    <a:bodyPr/>
                    <a:lstStyle/>
                    <a:p>
                      <a:r>
                        <a:rPr lang="en-US" sz="1100" dirty="0">
                          <a:latin typeface="Roboto" panose="02000000000000000000" pitchFamily="2" charset="0"/>
                          <a:ea typeface="Roboto" panose="02000000000000000000" pitchFamily="2" charset="0"/>
                        </a:rPr>
                        <a:t>11.4% </a:t>
                      </a:r>
                    </a:p>
                    <a:p>
                      <a:r>
                        <a:rPr lang="en-US" sz="1100" dirty="0">
                          <a:latin typeface="Roboto" panose="02000000000000000000" pitchFamily="2" charset="0"/>
                          <a:ea typeface="Roboto" panose="02000000000000000000" pitchFamily="2" charset="0"/>
                        </a:rPr>
                        <a:t>(11.7% ‘don’t know’) </a:t>
                      </a:r>
                      <a:endParaRPr lang="en-AU" sz="1100" dirty="0">
                        <a:solidFill>
                          <a:srgbClr val="80808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6"/>
                  </a:ext>
                </a:extLst>
              </a:tr>
            </a:tbl>
          </a:graphicData>
        </a:graphic>
      </p:graphicFrame>
      <p:sp>
        <p:nvSpPr>
          <p:cNvPr id="4" name="Content Placeholder 5"/>
          <p:cNvSpPr txBox="1">
            <a:spLocks/>
          </p:cNvSpPr>
          <p:nvPr/>
        </p:nvSpPr>
        <p:spPr>
          <a:xfrm>
            <a:off x="628649" y="1665853"/>
            <a:ext cx="3158347" cy="2390477"/>
          </a:xfrm>
          <a:prstGeom prst="rect">
            <a:avLst/>
          </a:prstGeom>
        </p:spPr>
        <p:txBody>
          <a:bodyPr/>
          <a:lst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Most people understand laws about disclosure </a:t>
            </a:r>
          </a:p>
          <a:p>
            <a:r>
              <a:rPr lang="en-AU" dirty="0"/>
              <a:t>One in three worry about disclosure to sexual partners due to these laws</a:t>
            </a:r>
          </a:p>
          <a:p>
            <a:r>
              <a:rPr lang="en-AU" dirty="0"/>
              <a:t>One in four worry about disclosure to service providers </a:t>
            </a:r>
          </a:p>
          <a:p>
            <a:r>
              <a:rPr lang="en-AU" dirty="0"/>
              <a:t>Mixed results re. public health impact: </a:t>
            </a:r>
          </a:p>
          <a:p>
            <a:pPr lvl="1"/>
            <a:r>
              <a:rPr lang="en-AU" dirty="0"/>
              <a:t>41% less likely to disclose to potential partner </a:t>
            </a:r>
          </a:p>
          <a:p>
            <a:pPr lvl="1"/>
            <a:r>
              <a:rPr lang="en-AU" dirty="0"/>
              <a:t>53.6% more likely to use condom (unclear what this means in context of U=U, </a:t>
            </a:r>
            <a:r>
              <a:rPr lang="en-AU" dirty="0" err="1"/>
              <a:t>PrEP</a:t>
            </a:r>
            <a:r>
              <a:rPr lang="en-AU" dirty="0"/>
              <a:t>)</a:t>
            </a:r>
          </a:p>
          <a:p>
            <a:endParaRPr lang="en-AU" dirty="0"/>
          </a:p>
        </p:txBody>
      </p:sp>
    </p:spTree>
    <p:extLst>
      <p:ext uri="{BB962C8B-B14F-4D97-AF65-F5344CB8AC3E}">
        <p14:creationId xmlns:p14="http://schemas.microsoft.com/office/powerpoint/2010/main" val="417733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B0F9CAC9D8242A80B9B2B38F69D0D" ma:contentTypeVersion="7" ma:contentTypeDescription="Create a new document." ma:contentTypeScope="" ma:versionID="572aa8d4109ad7cfe24743fcb97adcfe">
  <xsd:schema xmlns:xsd="http://www.w3.org/2001/XMLSchema" xmlns:xs="http://www.w3.org/2001/XMLSchema" xmlns:p="http://schemas.microsoft.com/office/2006/metadata/properties" xmlns:ns3="b73d7e88-5fca-4bc7-8c15-17afa20ac46c" targetNamespace="http://schemas.microsoft.com/office/2006/metadata/properties" ma:root="true" ma:fieldsID="5d9c141c1657f87b2df86ef4bd350da4" ns3:_="">
    <xsd:import namespace="b73d7e88-5fca-4bc7-8c15-17afa20ac46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d7e88-5fca-4bc7-8c15-17afa20ac46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E2D3C5-95FE-44FD-AC8C-E5841287C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d7e88-5fca-4bc7-8c15-17afa20ac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277B97-1108-45E3-BE52-CB8E78EE3C90}">
  <ds:schemaRefs>
    <ds:schemaRef ds:uri="http://schemas.microsoft.com/sharepoint/v3/contenttype/forms"/>
  </ds:schemaRefs>
</ds:datastoreItem>
</file>

<file path=customXml/itemProps3.xml><?xml version="1.0" encoding="utf-8"?>
<ds:datastoreItem xmlns:ds="http://schemas.openxmlformats.org/officeDocument/2006/customXml" ds:itemID="{31349D28-FED3-44FF-BD7A-E3D0D561BCE9}">
  <ds:schemaRef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b73d7e88-5fca-4bc7-8c15-17afa20ac46c"/>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381</TotalTime>
  <Words>1708</Words>
  <Application>Microsoft Office PowerPoint</Application>
  <PresentationFormat>On-screen Show (4:3)</PresentationFormat>
  <Paragraphs>171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Roboto</vt:lpstr>
      <vt:lpstr>Roboto Condensed</vt:lpstr>
      <vt:lpstr>Arial</vt:lpstr>
      <vt:lpstr>Calibri Light</vt:lpstr>
      <vt:lpstr>Wingdings 2</vt:lpstr>
      <vt:lpstr>Calibri</vt:lpstr>
      <vt:lpstr>Office Theme</vt:lpstr>
      <vt:lpstr>Anxiety about criminalisation</vt:lpstr>
      <vt:lpstr>Anxiety about criminalisation among people living with HIV in Australia</vt:lpstr>
      <vt:lpstr>Thank you to PLHIV community</vt:lpstr>
      <vt:lpstr>Acknowledgements</vt:lpstr>
      <vt:lpstr>Background and aim </vt:lpstr>
      <vt:lpstr>Method: HIV Futures 8 </vt:lpstr>
      <vt:lpstr>Measures</vt:lpstr>
      <vt:lpstr>Method – analysis </vt:lpstr>
      <vt:lpstr>Findings</vt:lpstr>
      <vt:lpstr>Findings – factor analysis  </vt:lpstr>
      <vt:lpstr>Findings - wellbeing &amp; criminalisation </vt:lpstr>
      <vt:lpstr>Findings – demographic variations in anxiety </vt:lpstr>
      <vt:lpstr>Conclusions </vt:lpstr>
      <vt:lpstr>PowerPoint Presentation</vt:lpstr>
      <vt:lpstr>PowerPoint Presentation</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Power</dc:creator>
  <cp:keywords>Generic with AKoC Branding</cp:keywords>
  <cp:lastModifiedBy>raveav</cp:lastModifiedBy>
  <cp:revision>24</cp:revision>
  <cp:lastPrinted>2017-06-21T02:26:54Z</cp:lastPrinted>
  <dcterms:created xsi:type="dcterms:W3CDTF">2019-09-10T04:14:56Z</dcterms:created>
  <dcterms:modified xsi:type="dcterms:W3CDTF">2019-09-18T04:40:17Z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0x010100C97B0F9CAC9D8242A80B9B2B38F69D0D</vt:lpwstr>
  </property>
</Properties>
</file>