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88" r:id="rId5"/>
    <p:sldId id="828" r:id="rId6"/>
    <p:sldId id="829" r:id="rId7"/>
    <p:sldId id="835" r:id="rId8"/>
    <p:sldId id="832" r:id="rId9"/>
    <p:sldId id="833" r:id="rId10"/>
    <p:sldId id="834" r:id="rId11"/>
    <p:sldId id="837" r:id="rId12"/>
    <p:sldId id="836" r:id="rId13"/>
    <p:sldId id="838" r:id="rId14"/>
    <p:sldId id="840" r:id="rId15"/>
    <p:sldId id="830" r:id="rId16"/>
    <p:sldId id="831" r:id="rId17"/>
    <p:sldId id="8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A511B-97CD-4942-B40D-16047CBFF47A}" v="104" dt="2025-09-15T00:14:04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54" autoAdjust="0"/>
  </p:normalViewPr>
  <p:slideViewPr>
    <p:cSldViewPr snapToGrid="0">
      <p:cViewPr varScale="1">
        <p:scale>
          <a:sx n="66" d="100"/>
          <a:sy n="66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EF96-5BDF-4406-9727-0F3C467C9B26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60BF-5F7F-4DAF-8C94-5C9871CECD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08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everyone! Today, we’ll explore the importance of cybersecurity, common threats, and how to protect ourselves in an increasingly digital world.</a:t>
            </a:r>
          </a:p>
          <a:p>
            <a:endParaRPr lang="en-US" dirty="0"/>
          </a:p>
          <a:p>
            <a:r>
              <a:rPr lang="en-US" dirty="0"/>
              <a:t>And to make this relevant to NAPWHA – we have seen that we are under attack as well…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6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NAPWHA Executive Director Report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6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6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2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2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3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71724-085E-D794-85A4-306F7A49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BF5529-D4FF-2F3B-F6C6-CCB252577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FEF82-4CD0-8CF5-8468-DBC0AB605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time! Cybersecurity affects all of us, and staying informed is the first step in staying secure. Now, I’d love to hear your questions!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346A9-51AD-C657-A427-8D1968639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28881-A565-D41F-3F80-3AB5384144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15F13-BC0E-3290-7D96-EB9505B8E0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346FA3B-36AF-927F-4647-6703163A91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137421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D59B-2007-B795-4EF4-2AF1AC83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71C87-F4A0-21CB-7272-25C9FE35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3D342-122C-67DE-F888-3E6110D34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time! Cybersecurity affects all of us, and staying informed is the first step in staying secure. Now, I’d love to hear your questions!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2BBCE-74C5-9B6D-E563-5786DFE7A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7C7A7-8D0D-0DA6-A8E1-27BC776796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6FA85-A9D0-BC0C-08B2-0095A062F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541BC20-FFC2-3445-3A17-0380BD7AC4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400470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740C7-ECB4-B7A6-2C96-A1CB943A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1F082-9D1C-A96A-81E4-B352B43F2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E208D1-D790-80B1-CC1D-07C9EB5A0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day, cyberattacks target individuals, companies, and governments. Protecting our data is crucial for privacy and financial security.</a:t>
            </a:r>
          </a:p>
          <a:p>
            <a:pPr defTabSz="925464">
              <a:defRPr/>
            </a:pPr>
            <a:endParaRPr lang="en-A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A7FE-E7B8-AA37-102A-A8B2DA532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0A5BD-A71B-9353-040C-38AC041CBA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C3ED8-558C-4B9F-C999-7A51080967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0019B08-3135-1282-84DF-B4D9BD77D9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72619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9FC28-3BB9-4F78-35A5-41455C56A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74235-3B51-DF46-F9FA-FD222BE48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108A9-AB78-DC2F-F48D-416F48189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some of the most common cybersecurity threats, with phishing and malware being the most frequent.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*note on how attackers operate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933A5-974E-A8B4-66CD-790279896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FC85A-6CAF-99BF-AD85-51498859C3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41D40-C600-6570-CFD5-C9F28E509C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10A0635-2233-6F4A-1A01-B7E1F547CE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70891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7D2B8-3BF5-B4E0-66BE-DEFF4087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A4DC2-9E42-C849-8D33-5FC685C92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BE32B-CC0A-EBC5-2CE9-A3E1555AC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best practices can protect you from most cyber threats. A strong security foundation is essential for everyone.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012C0-39B9-F7F3-6912-514FD9FC7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8C5EE-2819-0116-DF1E-CF7E32F7BB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CFEAD-A24C-4E2F-B373-269AD0E3FA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DC4286A-E085-0633-C3B5-940D77EB35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107606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EE06-B5EB-8CC5-5755-BA41ED403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34BA9-38E4-4D4B-6959-9D025F259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35A8AB-2940-5448-E98A-FBB1FD575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Cybersecurity is essential in a world where we rely on digital services daily. It prevents unauthorized access, data breaches, and cyberattacks.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Cybersecurity protects systems, networks, and data from cyber threats.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It involves technologies, processes, and best practices to safeguard digital assets.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It’s about protecting data at rest, during transmission and during processing</a:t>
            </a:r>
            <a:br>
              <a:rPr lang="en-US" sz="1200" dirty="0"/>
            </a:b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There’s an inverse relationship between cybersecurity and convenience: secure systems are hard to use.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Cybersecurity is about protecting the confidentiality, integrity and availability of data </a:t>
            </a:r>
          </a:p>
          <a:p>
            <a:pPr defTabSz="925464">
              <a:defRPr/>
            </a:pPr>
            <a:endParaRPr lang="en-A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09EED-EF14-4AC2-EA5C-E5EC2A65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2947C-B258-C876-C802-E192CFA56B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09DA2-1952-CEA5-E6AB-0C6497CECE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A082B08-4EDC-124E-FDC4-5E501B244B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229514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D802-D35D-48A9-CDEC-FBA3F52E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E68EC-3733-4246-A1CC-2E349D1E9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C2EFB-EA9D-4C7B-E486-BBEC1B75A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Cybersecurity is essential in a world where we rely on digital services daily. It prevents unauthorized access, data breaches, and cyberattacks.</a:t>
            </a:r>
            <a:endParaRPr lang="en-AU" dirty="0"/>
          </a:p>
          <a:p>
            <a:pPr defTabSz="925464">
              <a:defRPr/>
            </a:pPr>
            <a:endParaRPr lang="en-A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95CD-7F41-05D3-5734-C470BB1A2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5DB4D-E9FD-2BBA-B600-22679857A5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EFA18-C4D2-CA7F-65DE-9C8B38FCC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F75191F-0258-45CA-B2CC-A05D040692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261042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6CBB6-C5C2-24E9-7299-F157460D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0EFAC-8395-3F9A-ED4C-471EC786D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4ECFA-CE91-7D6E-B7FA-C88C5901E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DF84B-E5D2-19FC-ADCC-5484C9075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707FD-734F-F02D-0F51-206FF89B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C2C9A-257C-02AA-25FF-E503DD8C01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13F3A7B-CFBA-90E9-CC6B-18CDBFE916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9704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1B89-E1B4-AAD6-C1E0-C372D0621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97E97-A328-151B-AA45-A2A888A90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23E95-A959-F723-EF8D-B963418F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some of the most common cybersecurity threats, with phishing and malware being the most frequent.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B23EA-2B58-CDDB-1F44-B317E24C7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4DA6-7FA3-AC3E-7974-35829EBC43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448BF-4504-D98B-4EE2-22879F2E9F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A806BC0-DAAB-4087-8E1E-CDD3C56B9F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132489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ED50F-16E9-A099-42D9-4D5E29793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1DE55-A4D8-B5A0-03ED-48C6F3B49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ABF19-133D-5E1F-0EAC-77272877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are some of the most common cybersecurity threats, with phishing and malware being the most frequent.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D823E-4210-52DD-4B5A-B8A65EE5F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4EF1C-FFF9-E2B8-41B5-7BDA642BDC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A0D22-F26A-2901-DBCD-6C61DF5A21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A5275C5-4911-1E8D-6629-6B06AEB4CB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15396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9513-C1D7-8B8C-C03A-36FD5653A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125AB-7849-EEE3-BCE5-D1E09FAE3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3B0D2-BB35-DD0D-4855-BF8981E16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best practices can protect you from most cyber threats. A strong security foundation is essential for everyone.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B9505-4498-EBD5-0265-A74EC9829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2C59A-DB82-7217-B4B5-0CD28551B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5F0AB-77B8-C492-593C-531946CDAD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5A1D4C-7205-9EAE-2AA0-B10BE927AF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378365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332D9-3804-07C3-875D-39876259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0C366-2C4C-077A-A111-1D7A230F0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E05BC-2659-6CD9-1116-724D73F78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best practices can protect you from most cyber threats. A strong security foundation is essential for everyone.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D1281-D55D-0F2F-CCAA-D22BCFA78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71AAD-2F59-356F-AD49-4A4AEF465F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692C6-EDC5-4BF5-A45A-39ED097F44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739C593-100E-88FE-A9EE-1C7AAB080D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209714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1C4D3-F193-5D6E-56E2-A1C29E7E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25D23-EAFE-7B3D-D157-25594683E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ACE64-C0F8-AD92-61CC-D581C763D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best practices can protect you from most cyber threats. A strong security foundation is essential for everyone.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EB2CE-260B-FB64-9795-765FC4BB7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4D70B-22A7-45EE-9FAF-36D8B227C9A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C6C4D-95C2-B020-484A-8E70638BDA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 November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8894E-562B-7628-FA3B-B256DCAF92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https://napwha.org.au/agm20-report-back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B707900-3DB4-3E19-65DD-14694EDC42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NAPWHA Executive Director Report</a:t>
            </a:r>
          </a:p>
        </p:txBody>
      </p:sp>
    </p:spTree>
    <p:extLst>
      <p:ext uri="{BB962C8B-B14F-4D97-AF65-F5344CB8AC3E}">
        <p14:creationId xmlns:p14="http://schemas.microsoft.com/office/powerpoint/2010/main" val="235670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4800" spc="-100" baseline="0">
                <a:solidFill>
                  <a:srgbClr val="FFFFFF"/>
                </a:solidFill>
                <a:latin typeface="Campton Book" panose="000008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Campton Light" panose="00000400000000000000" pitchFamily="50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755B-6A45-40A5-8B76-EB78A65634A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E8881-EAE6-4118-BC2F-396AA5C98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17" y="1273354"/>
            <a:ext cx="3852391" cy="10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C73D-3C85-4B2F-97D7-2E258A3EEBE2}" type="datetime1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2B19-8346-4AA6-9A24-B9DEE3420044}" type="datetime1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>
                <a:latin typeface="Proxima Nova S" panose="020B0503030502060204" pitchFamily="34" charset="0"/>
              </a:defRPr>
            </a:lvl4pPr>
            <a:lvl5pPr>
              <a:defRPr sz="11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27F4-8FE0-4B58-A87F-0C3055158612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144768"/>
            <a:ext cx="1460329" cy="576707"/>
          </a:xfrm>
        </p:spPr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1F70-4AE0-402D-AD9D-73C06F426A5C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A815-C8EB-49DC-8E3A-89A335EDCD18}" type="datetime1">
              <a:rPr lang="en-US" smtClean="0"/>
              <a:t>9/16/2025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8C5-CC28-4215-BBA7-10F974186EC9}" type="datetime1">
              <a:rPr lang="en-US" smtClean="0"/>
              <a:t>9/16/2025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C6EA-C808-4A8D-942A-F4BCD817B172}" type="datetime1">
              <a:rPr lang="en-US" smtClean="0"/>
              <a:t>9/16/2025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6316-65DC-49ED-8DEE-62F9E07A6D2D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ED-3A1F-470B-8E82-38343CF1A860}" type="datetime1">
              <a:rPr lang="en-US" smtClean="0"/>
              <a:t>9/16/2025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5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AB8-6AA6-4DE6-A8FA-4209D72EB596}" type="datetime1">
              <a:rPr lang="en-US" smtClean="0"/>
              <a:t>9/16/2025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66944B-C43E-43EB-B4E9-95176C7348F4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60" baseline="0">
          <a:solidFill>
            <a:srgbClr val="FFFFFF"/>
          </a:solidFill>
          <a:latin typeface="Campton Book" panose="00000800000000000000" pitchFamily="50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Proxima Nova" panose="020B050303050206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Proxima Nova" panose="020B050303050206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Proxima Nova" panose="020B050303050206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Proxima Nova" panose="020B050303050206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Proxima Nova" panose="020B050303050206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69475A-C700-4906-EFD7-C7D54BA4E5F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7CA2A05-7C9D-77BE-2CEB-A7820F9B585A}"/>
              </a:ext>
            </a:extLst>
          </p:cNvPr>
          <p:cNvSpPr/>
          <p:nvPr/>
        </p:nvSpPr>
        <p:spPr>
          <a:xfrm>
            <a:off x="0" y="731519"/>
            <a:ext cx="12192000" cy="4556577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B26AC-B395-8894-C41A-8FE9D734A67B}"/>
              </a:ext>
            </a:extLst>
          </p:cNvPr>
          <p:cNvSpPr/>
          <p:nvPr/>
        </p:nvSpPr>
        <p:spPr>
          <a:xfrm>
            <a:off x="0" y="5288096"/>
            <a:ext cx="12192000" cy="913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2" descr="NAPWHA Logo - Health Equity Matters">
            <a:extLst>
              <a:ext uri="{FF2B5EF4-FFF2-40B4-BE49-F238E27FC236}">
                <a16:creationId xmlns:a16="http://schemas.microsoft.com/office/drawing/2014/main" id="{97BC8215-B697-7EB7-581B-7089AAF2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4" y="5693655"/>
            <a:ext cx="2986626" cy="8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6E9716-11A4-4A0D-B279-500789820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33" y="2415108"/>
            <a:ext cx="7860414" cy="2201770"/>
          </a:xfrm>
        </p:spPr>
        <p:txBody>
          <a:bodyPr>
            <a:noAutofit/>
          </a:bodyPr>
          <a:lstStyle/>
          <a:p>
            <a:b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Cybersecurity and people with HIV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Understanding Threats, Prevention, and Best Practices</a:t>
            </a:r>
            <a:endParaRPr lang="en-AU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29B1CE-353A-F084-044D-CCF8C9EA3B20}"/>
              </a:ext>
            </a:extLst>
          </p:cNvPr>
          <p:cNvSpPr txBox="1">
            <a:spLocks/>
          </p:cNvSpPr>
          <p:nvPr/>
        </p:nvSpPr>
        <p:spPr>
          <a:xfrm>
            <a:off x="8868502" y="5562769"/>
            <a:ext cx="3228975" cy="913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00" baseline="0">
                <a:solidFill>
                  <a:srgbClr val="FFFFFF"/>
                </a:solidFill>
                <a:latin typeface="Campton Book" panose="000008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AU" sz="2800" b="0" i="0" u="none" strike="noStrike" kern="1200" cap="none" spc="-100" normalizeH="0" baseline="0" noProof="0" dirty="0">
                <a:ln>
                  <a:noFill/>
                </a:ln>
                <a:solidFill>
                  <a:srgbClr val="074B47"/>
                </a:solidFill>
                <a:effectLst/>
                <a:uLnTx/>
                <a:uFillTx/>
                <a:latin typeface="Campton Book" panose="00000800000000000000" pitchFamily="50" charset="0"/>
                <a:ea typeface="+mj-ea"/>
                <a:cs typeface="+mj-cs"/>
              </a:rPr>
            </a:br>
            <a:r>
              <a:rPr kumimoji="0" lang="en-AU" sz="6200" b="0" i="0" u="none" strike="noStrike" kern="1200" cap="none" spc="-100" normalizeH="0" baseline="0" noProof="0" dirty="0">
                <a:ln>
                  <a:noFill/>
                </a:ln>
                <a:solidFill>
                  <a:srgbClr val="074B4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Aaron Cogle</a:t>
            </a:r>
            <a:br>
              <a:rPr kumimoji="0" lang="en-AU" sz="6200" b="0" i="0" u="none" strike="noStrike" kern="1200" cap="none" spc="-100" normalizeH="0" baseline="0" noProof="0" dirty="0">
                <a:ln>
                  <a:noFill/>
                </a:ln>
                <a:solidFill>
                  <a:srgbClr val="074B47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kumimoji="0" lang="en-AU" sz="6200" b="1" i="0" u="none" strike="noStrike" kern="1200" cap="none" spc="-100" normalizeH="0" baseline="0" noProof="0" dirty="0">
                <a:ln>
                  <a:noFill/>
                </a:ln>
                <a:solidFill>
                  <a:srgbClr val="074B47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84129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3818B-A151-CF57-A43B-FD35E1FFF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925602-E056-3DCD-B862-F78A0512B7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6583B0-EFE1-24A0-6414-9F5D0736A279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17B4A-769A-B9F5-7CE9-D4A09A22A528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A68EC9-121C-68BF-FFF7-7B4323351121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744371-6C59-D3FC-E7A6-B788DBA2D6F6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F89570-C6FC-330D-0208-A7B42A2CB893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Final thoughts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96FCAC37-CEA3-3CF4-983C-D0A62BE0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92AF8E6A-2B23-4858-B601-01DA99FDF549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99C525-0DF5-C5D1-B370-39FE60312649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21C87B5-A8BD-E614-8C5D-80B0B97E0367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E31CD5-50A9-F83B-2A09-DEE56E328E3C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3E098F3-31BB-5614-038C-0355F5C0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9" y="1314310"/>
            <a:ext cx="6463059" cy="4670437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There are workplace related protections that cover online work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Common law protections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Anti-bullying protections and anti harassment protections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Anti-discrimination protections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Online Safety Act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Privacy Act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Australian Consumer Law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Duty of Digital Care?</a:t>
            </a:r>
          </a:p>
        </p:txBody>
      </p:sp>
      <p:pic>
        <p:nvPicPr>
          <p:cNvPr id="2050" name="Picture 2" descr="5 Mistakes Companies Will Make This Year With Cybersecurity">
            <a:extLst>
              <a:ext uri="{FF2B5EF4-FFF2-40B4-BE49-F238E27FC236}">
                <a16:creationId xmlns:a16="http://schemas.microsoft.com/office/drawing/2014/main" id="{68FC99A7-56AE-56E9-9180-19801BA7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40" y="2266086"/>
            <a:ext cx="5371169" cy="30212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00BD-3E4C-C51F-CB22-3A3C4633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65DD81-FA2F-365F-B9EE-BE0256F2E3C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4048FF-800C-12A0-B4EB-42C302412D26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27B59-657F-6DCD-FC35-5A026D1495A9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1C9888-B6B0-C41D-C9C6-D1B20B24B0DC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3A03F8-C9BB-9874-8194-9293CCB1C7B9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52CCA8-C9E4-0F40-0D45-38833721012C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55F5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Thanks to 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y contributors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AEF39CD6-CA57-6D97-B6F2-65379906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F6AC7D98-F0FD-C4EF-8676-DDE301B3720B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F286B7E-567F-E633-4677-64A3F996D473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7D80AC5-CE8B-59FC-9025-2EDB103AE663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78A2E-5B50-6AEE-6EC2-57948D84A9CC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AA4D631-E48E-A74B-0442-EFE3BF1F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9" y="1314310"/>
            <a:ext cx="6463059" cy="467043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Daniel Reeders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Kath Albury (and her team)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Beau Newham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Scott Harlum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NAPWHA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577FA-DAE6-A0E1-A85F-F35F08C64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934" y="1435156"/>
            <a:ext cx="6779137" cy="42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A28348-F4AD-CB32-2DCB-F3C98FA43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9A8E9E-7786-8CF0-F999-6F29315729E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5D2B03-C128-FFCB-6F0D-9FDD5A672E4F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1C55A-4380-AAAF-4499-D7AD980D1C50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F8C29E-B3BC-DC92-8080-C95FE0C3D6B6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ED3990-A10B-0858-CA7B-D2598DD30140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1103F6-5FC0-74D2-6D2D-A61B27ABF134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Why is Cybersecurity important?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22224636-D13E-6B86-0CBB-2F716E1C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1AF0FE0E-1E84-A2DE-BE2A-8DC0DC4191F7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7818EF-B9F5-AF78-6939-684B47F6E9E6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5D043FA-D982-AD71-20F7-783ADB31C47A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FD0FF2-5C73-7CB0-AD70-3FA9782031B8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D8BF596-6C78-43F8-7D03-2822093D1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9" y="1314310"/>
            <a:ext cx="6241661" cy="467043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Cybercrime costs </a:t>
            </a:r>
            <a:r>
              <a:rPr lang="en-US" sz="2800" b="1" dirty="0">
                <a:solidFill>
                  <a:schemeClr val="bg1"/>
                </a:solidFill>
              </a:rPr>
              <a:t>trillions of dollars</a:t>
            </a:r>
            <a:r>
              <a:rPr lang="en-US" sz="2800" dirty="0">
                <a:solidFill>
                  <a:schemeClr val="bg1"/>
                </a:solidFill>
              </a:rPr>
              <a:t> annually.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Data breaches expose personal &amp; financial information.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Cyberattacks disrupt businesses and critical infrastructure.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Unsafe cyber spaces can negatively impact wellbeing. Redress is unlikely.</a:t>
            </a:r>
          </a:p>
        </p:txBody>
      </p:sp>
    </p:spTree>
    <p:extLst>
      <p:ext uri="{BB962C8B-B14F-4D97-AF65-F5344CB8AC3E}">
        <p14:creationId xmlns:p14="http://schemas.microsoft.com/office/powerpoint/2010/main" val="245503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0A8A82-ADBA-B481-D2C8-F565D9B4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4F1355-9ECF-0A41-60EC-9938BC2A904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6277C7-32AB-4AEE-5CBF-C5FCDA8E25D5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91475-9FC5-E62C-27B4-B3D974B6207E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4A8882-B783-9DE4-AF20-733FCF3CD28A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16C79D-005A-A6C5-C8DA-C3A81586D757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2B8A15-AFF7-12AA-22FC-E28A4E0AA7EC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Common Cyber Threats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A1BD9CF2-5FD2-7DAB-B393-573F0087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E4322A11-9EC0-DD88-C148-86689E7AA986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7491DA4-67E8-8DA8-8596-3C72070C7029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CA33B40-3885-A02A-0824-2C686D356AA5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76F929-C176-C24B-065A-53EECF778564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F01D42A-21A0-BE40-D52D-05A79025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0752" y="3052178"/>
            <a:ext cx="1460329" cy="57670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644760-6198-23F3-BF3A-3C0B81B09BD5}"/>
              </a:ext>
            </a:extLst>
          </p:cNvPr>
          <p:cNvSpPr txBox="1">
            <a:spLocks/>
          </p:cNvSpPr>
          <p:nvPr/>
        </p:nvSpPr>
        <p:spPr>
          <a:xfrm>
            <a:off x="734629" y="1396183"/>
            <a:ext cx="3430550" cy="208588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lIns="180000" rIns="180000" anchor="ctr" anchorCtr="0"/>
          <a:lstStyle>
            <a:lvl1pPr marL="0" indent="0" algn="l" defTabSz="1039033" rtl="0" eaLnBrk="1" latinLnBrk="0" hangingPunct="1">
              <a:spcBef>
                <a:spcPts val="455"/>
              </a:spcBef>
              <a:buFont typeface="Arial" pitchFamily="34" charset="0"/>
              <a:buNone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08000" indent="-288000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8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4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68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613602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rabi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920403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lphaLcPeriod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227204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romanL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4415889" indent="-259758" algn="l" defTabSz="1039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AU" sz="1600" b="1" dirty="0">
                <a:solidFill>
                  <a:schemeClr val="bg1"/>
                </a:solidFill>
              </a:rPr>
              <a:t>Malware</a:t>
            </a:r>
            <a:r>
              <a:rPr lang="en-AU" sz="1600" dirty="0">
                <a:solidFill>
                  <a:schemeClr val="bg1"/>
                </a:solidFill>
              </a:rPr>
              <a:t>  </a:t>
            </a:r>
            <a:br>
              <a:rPr lang="en-AU" sz="1600" dirty="0">
                <a:solidFill>
                  <a:schemeClr val="bg1"/>
                </a:solidFill>
              </a:rPr>
            </a:br>
            <a:r>
              <a:rPr lang="en-AU" sz="1600" dirty="0">
                <a:solidFill>
                  <a:schemeClr val="bg1"/>
                </a:solidFill>
              </a:rPr>
              <a:t>Viruses, worms, ransomware, spyware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538E3A-A89D-06B6-DDA4-0309620858EC}"/>
              </a:ext>
            </a:extLst>
          </p:cNvPr>
          <p:cNvSpPr txBox="1">
            <a:spLocks/>
          </p:cNvSpPr>
          <p:nvPr/>
        </p:nvSpPr>
        <p:spPr>
          <a:xfrm>
            <a:off x="6397386" y="3710587"/>
            <a:ext cx="3430550" cy="208588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dash"/>
          </a:ln>
        </p:spPr>
        <p:txBody>
          <a:bodyPr lIns="180000" rIns="180000" anchor="ctr" anchorCtr="0"/>
          <a:lstStyle>
            <a:lvl1pPr marL="0" indent="0" algn="l" defTabSz="1039033" rtl="0" eaLnBrk="1" latinLnBrk="0" hangingPunct="1">
              <a:spcBef>
                <a:spcPts val="455"/>
              </a:spcBef>
              <a:buFont typeface="Arial" pitchFamily="34" charset="0"/>
              <a:buNone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08000" indent="-288000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8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4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68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613602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rabi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920403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lphaLcPeriod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227204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romanL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4415889" indent="-259758" algn="l" defTabSz="1039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49">
              <a:lnSpc>
                <a:spcPct val="95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  <a:t>Zero-Day Exploits</a:t>
            </a:r>
            <a:r>
              <a:rPr lang="en-US" sz="1600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</a:br>
            <a:r>
              <a:rPr lang="en-US" sz="1600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  <a:t>Attacks targeting unknown software vulnerabilities.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FCC847-28E1-7FE6-5375-5EED75AB73FD}"/>
              </a:ext>
            </a:extLst>
          </p:cNvPr>
          <p:cNvGrpSpPr/>
          <p:nvPr/>
        </p:nvGrpSpPr>
        <p:grpSpPr>
          <a:xfrm>
            <a:off x="8273226" y="1395615"/>
            <a:ext cx="3430550" cy="2087021"/>
            <a:chOff x="6801271" y="2266803"/>
            <a:chExt cx="2755346" cy="1656902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BAC7C76-A451-58AF-9F98-5A5CFAA695AB}"/>
                </a:ext>
              </a:extLst>
            </p:cNvPr>
            <p:cNvSpPr txBox="1">
              <a:spLocks/>
            </p:cNvSpPr>
            <p:nvPr/>
          </p:nvSpPr>
          <p:spPr>
            <a:xfrm>
              <a:off x="6801271" y="2267705"/>
              <a:ext cx="2755346" cy="1656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lIns="144000" rIns="144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Man-in-the-Middle Attacks</a:t>
              </a: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 Intercepting communications to steal data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9F75E0-300B-6FA2-B874-283DC9C20358}"/>
                </a:ext>
              </a:extLst>
            </p:cNvPr>
            <p:cNvSpPr/>
            <p:nvPr/>
          </p:nvSpPr>
          <p:spPr>
            <a:xfrm>
              <a:off x="6801271" y="2266803"/>
              <a:ext cx="2755346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AU" sz="180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4DA81-8211-1687-6E22-3178248233F5}"/>
              </a:ext>
            </a:extLst>
          </p:cNvPr>
          <p:cNvGrpSpPr/>
          <p:nvPr/>
        </p:nvGrpSpPr>
        <p:grpSpPr>
          <a:xfrm>
            <a:off x="2628087" y="3710587"/>
            <a:ext cx="3430550" cy="2085885"/>
            <a:chOff x="1059959" y="4032896"/>
            <a:chExt cx="2755346" cy="1656000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4DB391AE-1AB5-C59A-2724-FF2182B9C87B}"/>
                </a:ext>
              </a:extLst>
            </p:cNvPr>
            <p:cNvSpPr txBox="1">
              <a:spLocks/>
            </p:cNvSpPr>
            <p:nvPr/>
          </p:nvSpPr>
          <p:spPr>
            <a:xfrm>
              <a:off x="1059959" y="4032896"/>
              <a:ext cx="2755346" cy="1656000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txBody>
            <a:bodyPr lIns="180000" rIns="180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Denial-of-Service (DoS) Attacks</a:t>
              </a: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 Overloading networks to cause downtime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492BB3-5CD2-FF11-AF73-C8113F833E48}"/>
                </a:ext>
              </a:extLst>
            </p:cNvPr>
            <p:cNvSpPr/>
            <p:nvPr/>
          </p:nvSpPr>
          <p:spPr>
            <a:xfrm>
              <a:off x="1059959" y="5598896"/>
              <a:ext cx="2755346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AU" sz="180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F04E96-0262-A686-892B-1F152A6BD712}"/>
              </a:ext>
            </a:extLst>
          </p:cNvPr>
          <p:cNvGrpSpPr/>
          <p:nvPr/>
        </p:nvGrpSpPr>
        <p:grpSpPr>
          <a:xfrm>
            <a:off x="4503928" y="1396183"/>
            <a:ext cx="3430550" cy="2085885"/>
            <a:chOff x="3930615" y="2267705"/>
            <a:chExt cx="2755346" cy="1656000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A6628D45-4F69-C4C6-E847-CE869CE46DCB}"/>
                </a:ext>
              </a:extLst>
            </p:cNvPr>
            <p:cNvSpPr txBox="1">
              <a:spLocks/>
            </p:cNvSpPr>
            <p:nvPr/>
          </p:nvSpPr>
          <p:spPr>
            <a:xfrm>
              <a:off x="3930615" y="2267705"/>
              <a:ext cx="2755346" cy="1656000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txBody>
            <a:bodyPr lIns="180000" rIns="180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Phishing</a:t>
              </a: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Deceptive emails tricking users into revealing sensitive information</a:t>
              </a: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270096E9-1292-16AC-F352-F9C38AA59D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0615" y="3779705"/>
              <a:ext cx="144000" cy="14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F23E248A-7504-A453-4BE5-DE3BD64D864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41961" y="2267705"/>
              <a:ext cx="144000" cy="14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18320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D606429-1B8B-2FCA-A0F0-696F54904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A3D504-4248-2B97-D09B-388B1088C0B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D627CF-647E-8449-DA4F-8D8C601F983B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78FA5-2A9E-F903-CD80-790208A1BE4F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130519-7294-A947-BA8B-072B436A0379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E83F38-916E-11C7-7047-4175B460D429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0BFB39-88F5-FEDD-AB4F-8B7A96AF3EA3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What do we do (personally</a:t>
            </a:r>
            <a:r>
              <a:rPr lang="en-US" sz="2800" dirty="0">
                <a:solidFill>
                  <a:srgbClr val="455F5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77B062AA-E1FB-752F-E6D5-4D04B0D4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EFBFD3B1-1313-9688-3DC1-307B172E3ADF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A3D78D-B4B6-6F79-7358-DDB9AEB2E920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FE4C40C-54E5-4435-267F-9CC71F1BE66C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C72A14-5815-C2CE-20D8-E6EEA014CF84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7C1EBE0-1588-B765-D039-49D4F079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9" y="1314310"/>
            <a:ext cx="6241661" cy="467043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Admit we have a problem– Mix letters, numbers, and symbols; long and complex, avoid predictable patterns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Mine our communities for existing mechanisms of resistance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Adopt methods of personal resistance and protection.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Respond collectively as a community and as community organisations.</a:t>
            </a:r>
          </a:p>
        </p:txBody>
      </p:sp>
      <p:pic>
        <p:nvPicPr>
          <p:cNvPr id="6" name="Picture 2" descr="How Social Media Kits Support HIV Communication | HIV.gov">
            <a:extLst>
              <a:ext uri="{FF2B5EF4-FFF2-40B4-BE49-F238E27FC236}">
                <a16:creationId xmlns:a16="http://schemas.microsoft.com/office/drawing/2014/main" id="{FF1AD79C-9CCE-7A3C-DD85-0656E3B3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81" y="1329118"/>
            <a:ext cx="2438774" cy="1829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40 Years of HIV in Australia – 1980s-1990s - NAPWHA">
            <a:extLst>
              <a:ext uri="{FF2B5EF4-FFF2-40B4-BE49-F238E27FC236}">
                <a16:creationId xmlns:a16="http://schemas.microsoft.com/office/drawing/2014/main" id="{AF6DCFF1-80D4-76B7-2927-240D4EA3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81" y="3301144"/>
            <a:ext cx="5130686" cy="25294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B676E-61B1-013D-6E63-89EDE7FDF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220" y="1313667"/>
            <a:ext cx="2586247" cy="18445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20700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09EA0-68C1-4600-77E9-D26EBCCD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39AAD8-C3AA-4F1D-6172-57B8B7AE0FA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F3D9AB-F6F7-FBC6-BC73-CE3D598D0EAD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2BA4E-CBF8-6F2B-008B-7492C17D930D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CAD412-40DF-9000-B53B-D1411DE4D067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6A605F-918B-1CB2-4501-DE24F7A61EB1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CF1CCA-CBD2-66F7-6FB8-BA012E45789F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Why </a:t>
            </a:r>
            <a:r>
              <a:rPr lang="en-US" sz="2800" dirty="0">
                <a:solidFill>
                  <a:srgbClr val="455F5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should you care about 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ybersecurity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?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3CDFDA86-B2A2-4BA3-CB92-810E764B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38ACB238-4823-3DA9-717B-0804DD71B593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BEF2C4-6108-7DD9-4283-CFEBF50080B4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4B31846-CDED-EE54-2497-AF2E6691D3BC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FF924B6-AE99-8D2B-20EA-7EC2D6AA589F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86645F-5675-4661-D236-6170CE66AB78}"/>
              </a:ext>
            </a:extLst>
          </p:cNvPr>
          <p:cNvGrpSpPr>
            <a:grpSpLocks noChangeAspect="1"/>
          </p:cNvGrpSpPr>
          <p:nvPr/>
        </p:nvGrpSpPr>
        <p:grpSpPr>
          <a:xfrm>
            <a:off x="1840528" y="1293517"/>
            <a:ext cx="8796080" cy="4581961"/>
            <a:chOff x="455534" y="1785020"/>
            <a:chExt cx="6649310" cy="3463688"/>
          </a:xfrm>
          <a:noFill/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A53646B2-EAA2-BC3D-33A6-5D2FE47B404A}"/>
                </a:ext>
              </a:extLst>
            </p:cNvPr>
            <p:cNvSpPr/>
            <p:nvPr/>
          </p:nvSpPr>
          <p:spPr>
            <a:xfrm>
              <a:off x="2040366" y="1785020"/>
              <a:ext cx="1894817" cy="1640974"/>
            </a:xfrm>
            <a:custGeom>
              <a:avLst/>
              <a:gdLst>
                <a:gd name="connsiteX0" fmla="*/ 1052608 w 1403508"/>
                <a:gd name="connsiteY0" fmla="*/ 0 h 1215485"/>
                <a:gd name="connsiteX1" fmla="*/ 350901 w 1403508"/>
                <a:gd name="connsiteY1" fmla="*/ 0 h 1215485"/>
                <a:gd name="connsiteX2" fmla="*/ 0 w 1403508"/>
                <a:gd name="connsiteY2" fmla="*/ 607695 h 1215485"/>
                <a:gd name="connsiteX3" fmla="*/ 350901 w 1403508"/>
                <a:gd name="connsiteY3" fmla="*/ 1215485 h 1215485"/>
                <a:gd name="connsiteX4" fmla="*/ 1052608 w 1403508"/>
                <a:gd name="connsiteY4" fmla="*/ 1215485 h 1215485"/>
                <a:gd name="connsiteX5" fmla="*/ 1403509 w 1403508"/>
                <a:gd name="connsiteY5" fmla="*/ 607695 h 1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508" h="1215485">
                  <a:moveTo>
                    <a:pt x="1052608" y="0"/>
                  </a:moveTo>
                  <a:lnTo>
                    <a:pt x="350901" y="0"/>
                  </a:lnTo>
                  <a:lnTo>
                    <a:pt x="0" y="607695"/>
                  </a:lnTo>
                  <a:lnTo>
                    <a:pt x="350901" y="1215485"/>
                  </a:lnTo>
                  <a:lnTo>
                    <a:pt x="1052608" y="1215485"/>
                  </a:lnTo>
                  <a:lnTo>
                    <a:pt x="1403509" y="607695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88900" cap="flat">
              <a:solidFill>
                <a:schemeClr val="tx2"/>
              </a:solidFill>
              <a:prstDash val="solid"/>
              <a:miter/>
            </a:ln>
          </p:spPr>
          <p:txBody>
            <a:bodyPr lIns="36000" rIns="36000" rtlCol="0" anchor="ctr"/>
            <a:lstStyle/>
            <a:p>
              <a:pPr marL="0" marR="0" lvl="0" indent="0" algn="ctr" defTabSz="9143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Segoe UI Semibold"/>
                </a:rPr>
                <a:t>You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don’t own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your data</a:t>
              </a: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61FF989-D881-C8A3-EC60-BBD38221D9DE}"/>
                </a:ext>
              </a:extLst>
            </p:cNvPr>
            <p:cNvSpPr/>
            <p:nvPr/>
          </p:nvSpPr>
          <p:spPr>
            <a:xfrm>
              <a:off x="3625196" y="2699438"/>
              <a:ext cx="1894817" cy="1640974"/>
            </a:xfrm>
            <a:custGeom>
              <a:avLst/>
              <a:gdLst>
                <a:gd name="connsiteX0" fmla="*/ 1052608 w 1403508"/>
                <a:gd name="connsiteY0" fmla="*/ 0 h 1215485"/>
                <a:gd name="connsiteX1" fmla="*/ 350901 w 1403508"/>
                <a:gd name="connsiteY1" fmla="*/ 0 h 1215485"/>
                <a:gd name="connsiteX2" fmla="*/ 0 w 1403508"/>
                <a:gd name="connsiteY2" fmla="*/ 607695 h 1215485"/>
                <a:gd name="connsiteX3" fmla="*/ 350901 w 1403508"/>
                <a:gd name="connsiteY3" fmla="*/ 1215485 h 1215485"/>
                <a:gd name="connsiteX4" fmla="*/ 1052608 w 1403508"/>
                <a:gd name="connsiteY4" fmla="*/ 1215485 h 1215485"/>
                <a:gd name="connsiteX5" fmla="*/ 1403509 w 1403508"/>
                <a:gd name="connsiteY5" fmla="*/ 607695 h 1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508" h="1215485">
                  <a:moveTo>
                    <a:pt x="1052608" y="0"/>
                  </a:moveTo>
                  <a:lnTo>
                    <a:pt x="350901" y="0"/>
                  </a:lnTo>
                  <a:lnTo>
                    <a:pt x="0" y="607695"/>
                  </a:lnTo>
                  <a:lnTo>
                    <a:pt x="350901" y="1215485"/>
                  </a:lnTo>
                  <a:lnTo>
                    <a:pt x="1052608" y="1215485"/>
                  </a:lnTo>
                  <a:lnTo>
                    <a:pt x="1403509" y="607695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88900" cap="flat">
              <a:solidFill>
                <a:schemeClr val="accent3"/>
              </a:solidFill>
              <a:prstDash val="solid"/>
              <a:miter/>
            </a:ln>
          </p:spPr>
          <p:txBody>
            <a:bodyPr lIns="36000" rIns="36000" rtlCol="0" anchor="ctr"/>
            <a:lstStyle/>
            <a:p>
              <a:pPr marL="0" marR="0" lvl="0" indent="0" algn="ctr" defTabSz="9143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Legal or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authorised use of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your data can also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be used against you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or for someone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else</a:t>
              </a: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93B13CE0-2568-5560-ED6F-9A1C2A366A9F}"/>
                </a:ext>
              </a:extLst>
            </p:cNvPr>
            <p:cNvSpPr/>
            <p:nvPr/>
          </p:nvSpPr>
          <p:spPr>
            <a:xfrm>
              <a:off x="2040366" y="3607734"/>
              <a:ext cx="1894817" cy="1640974"/>
            </a:xfrm>
            <a:custGeom>
              <a:avLst/>
              <a:gdLst>
                <a:gd name="connsiteX0" fmla="*/ 1052608 w 1403508"/>
                <a:gd name="connsiteY0" fmla="*/ 0 h 1215485"/>
                <a:gd name="connsiteX1" fmla="*/ 350901 w 1403508"/>
                <a:gd name="connsiteY1" fmla="*/ 0 h 1215485"/>
                <a:gd name="connsiteX2" fmla="*/ 0 w 1403508"/>
                <a:gd name="connsiteY2" fmla="*/ 607695 h 1215485"/>
                <a:gd name="connsiteX3" fmla="*/ 350901 w 1403508"/>
                <a:gd name="connsiteY3" fmla="*/ 1215485 h 1215485"/>
                <a:gd name="connsiteX4" fmla="*/ 1052608 w 1403508"/>
                <a:gd name="connsiteY4" fmla="*/ 1215485 h 1215485"/>
                <a:gd name="connsiteX5" fmla="*/ 1403509 w 1403508"/>
                <a:gd name="connsiteY5" fmla="*/ 607695 h 1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508" h="1215485">
                  <a:moveTo>
                    <a:pt x="1052608" y="0"/>
                  </a:moveTo>
                  <a:lnTo>
                    <a:pt x="350901" y="0"/>
                  </a:lnTo>
                  <a:lnTo>
                    <a:pt x="0" y="607695"/>
                  </a:lnTo>
                  <a:lnTo>
                    <a:pt x="350901" y="1215485"/>
                  </a:lnTo>
                  <a:lnTo>
                    <a:pt x="1052608" y="1215485"/>
                  </a:lnTo>
                  <a:lnTo>
                    <a:pt x="1403509" y="607695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88900" cap="flat">
              <a:solidFill>
                <a:schemeClr val="accent2"/>
              </a:solidFill>
              <a:prstDash val="solid"/>
              <a:miter/>
            </a:ln>
          </p:spPr>
          <p:txBody>
            <a:bodyPr lIns="36000" rIns="36000" rtlCol="0" anchor="ctr"/>
            <a:lstStyle/>
            <a:p>
              <a:pPr marL="0" marR="0" lvl="0" indent="0" algn="ctr" defTabSz="9143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Unauthorised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misuse of your data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can be used against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you or for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someone else</a:t>
              </a: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D5533929-C88B-CAA0-B9BA-6E2F8C26A1A5}"/>
                </a:ext>
              </a:extLst>
            </p:cNvPr>
            <p:cNvSpPr/>
            <p:nvPr/>
          </p:nvSpPr>
          <p:spPr>
            <a:xfrm>
              <a:off x="5210027" y="3607734"/>
              <a:ext cx="1894817" cy="1640974"/>
            </a:xfrm>
            <a:custGeom>
              <a:avLst/>
              <a:gdLst>
                <a:gd name="connsiteX0" fmla="*/ 1052608 w 1403508"/>
                <a:gd name="connsiteY0" fmla="*/ 0 h 1215485"/>
                <a:gd name="connsiteX1" fmla="*/ 350901 w 1403508"/>
                <a:gd name="connsiteY1" fmla="*/ 0 h 1215485"/>
                <a:gd name="connsiteX2" fmla="*/ 0 w 1403508"/>
                <a:gd name="connsiteY2" fmla="*/ 607695 h 1215485"/>
                <a:gd name="connsiteX3" fmla="*/ 350901 w 1403508"/>
                <a:gd name="connsiteY3" fmla="*/ 1215485 h 1215485"/>
                <a:gd name="connsiteX4" fmla="*/ 1052608 w 1403508"/>
                <a:gd name="connsiteY4" fmla="*/ 1215485 h 1215485"/>
                <a:gd name="connsiteX5" fmla="*/ 1403509 w 1403508"/>
                <a:gd name="connsiteY5" fmla="*/ 607695 h 1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508" h="1215485">
                  <a:moveTo>
                    <a:pt x="1052608" y="0"/>
                  </a:moveTo>
                  <a:lnTo>
                    <a:pt x="350901" y="0"/>
                  </a:lnTo>
                  <a:lnTo>
                    <a:pt x="0" y="607695"/>
                  </a:lnTo>
                  <a:lnTo>
                    <a:pt x="350901" y="1215485"/>
                  </a:lnTo>
                  <a:lnTo>
                    <a:pt x="1052608" y="1215485"/>
                  </a:lnTo>
                  <a:lnTo>
                    <a:pt x="1403509" y="607695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88900" cap="flat">
              <a:solidFill>
                <a:schemeClr val="accent5"/>
              </a:solidFill>
              <a:prstDash val="solid"/>
              <a:miter/>
            </a:ln>
          </p:spPr>
          <p:txBody>
            <a:bodyPr lIns="36000" rIns="36000" rtlCol="0" anchor="ctr"/>
            <a:lstStyle/>
            <a:p>
              <a:pPr marL="0" marR="0" lvl="0" indent="0" algn="ctr" defTabSz="9143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Online social environments are detrimental to our relationships, to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our personal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and to our wellbeing</a:t>
              </a: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C92FCFA1-0CDD-796A-92BD-3BEC606D9AEE}"/>
                </a:ext>
              </a:extLst>
            </p:cNvPr>
            <p:cNvSpPr/>
            <p:nvPr/>
          </p:nvSpPr>
          <p:spPr>
            <a:xfrm>
              <a:off x="455534" y="2699438"/>
              <a:ext cx="1894817" cy="1640974"/>
            </a:xfrm>
            <a:custGeom>
              <a:avLst/>
              <a:gdLst>
                <a:gd name="connsiteX0" fmla="*/ 1052608 w 1403508"/>
                <a:gd name="connsiteY0" fmla="*/ 0 h 1215485"/>
                <a:gd name="connsiteX1" fmla="*/ 350901 w 1403508"/>
                <a:gd name="connsiteY1" fmla="*/ 0 h 1215485"/>
                <a:gd name="connsiteX2" fmla="*/ 0 w 1403508"/>
                <a:gd name="connsiteY2" fmla="*/ 607695 h 1215485"/>
                <a:gd name="connsiteX3" fmla="*/ 350901 w 1403508"/>
                <a:gd name="connsiteY3" fmla="*/ 1215485 h 1215485"/>
                <a:gd name="connsiteX4" fmla="*/ 1052608 w 1403508"/>
                <a:gd name="connsiteY4" fmla="*/ 1215485 h 1215485"/>
                <a:gd name="connsiteX5" fmla="*/ 1403509 w 1403508"/>
                <a:gd name="connsiteY5" fmla="*/ 607695 h 1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508" h="1215485">
                  <a:moveTo>
                    <a:pt x="1052608" y="0"/>
                  </a:moveTo>
                  <a:lnTo>
                    <a:pt x="350901" y="0"/>
                  </a:lnTo>
                  <a:lnTo>
                    <a:pt x="0" y="607695"/>
                  </a:lnTo>
                  <a:lnTo>
                    <a:pt x="350901" y="1215485"/>
                  </a:lnTo>
                  <a:lnTo>
                    <a:pt x="1052608" y="1215485"/>
                  </a:lnTo>
                  <a:lnTo>
                    <a:pt x="1403509" y="607695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88900" cap="flat">
              <a:solidFill>
                <a:schemeClr val="accent6"/>
              </a:solidFill>
              <a:prstDash val="solid"/>
              <a:miter/>
            </a:ln>
          </p:spPr>
          <p:txBody>
            <a:bodyPr lIns="36000" rIns="36000" rtlCol="0" anchor="ctr"/>
            <a:lstStyle/>
            <a:p>
              <a:pPr marL="0" marR="0" lvl="0" indent="0" algn="ctr" defTabSz="91434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Data reveals things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about you</a:t>
              </a:r>
            </a:p>
          </p:txBody>
        </p:sp>
      </p:grpSp>
      <p:sp>
        <p:nvSpPr>
          <p:cNvPr id="7" name="Graphic 2">
            <a:extLst>
              <a:ext uri="{FF2B5EF4-FFF2-40B4-BE49-F238E27FC236}">
                <a16:creationId xmlns:a16="http://schemas.microsoft.com/office/drawing/2014/main" id="{3215EFB1-33B6-9616-9697-B1A5F713CD6E}"/>
              </a:ext>
            </a:extLst>
          </p:cNvPr>
          <p:cNvSpPr/>
          <p:nvPr/>
        </p:nvSpPr>
        <p:spPr>
          <a:xfrm>
            <a:off x="8130038" y="1331178"/>
            <a:ext cx="2506570" cy="2170773"/>
          </a:xfrm>
          <a:custGeom>
            <a:avLst/>
            <a:gdLst>
              <a:gd name="connsiteX0" fmla="*/ 1052608 w 1403508"/>
              <a:gd name="connsiteY0" fmla="*/ 0 h 1215485"/>
              <a:gd name="connsiteX1" fmla="*/ 350901 w 1403508"/>
              <a:gd name="connsiteY1" fmla="*/ 0 h 1215485"/>
              <a:gd name="connsiteX2" fmla="*/ 0 w 1403508"/>
              <a:gd name="connsiteY2" fmla="*/ 607695 h 1215485"/>
              <a:gd name="connsiteX3" fmla="*/ 350901 w 1403508"/>
              <a:gd name="connsiteY3" fmla="*/ 1215485 h 1215485"/>
              <a:gd name="connsiteX4" fmla="*/ 1052608 w 1403508"/>
              <a:gd name="connsiteY4" fmla="*/ 1215485 h 1215485"/>
              <a:gd name="connsiteX5" fmla="*/ 1403509 w 1403508"/>
              <a:gd name="connsiteY5" fmla="*/ 607695 h 12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508" h="1215485">
                <a:moveTo>
                  <a:pt x="1052608" y="0"/>
                </a:moveTo>
                <a:lnTo>
                  <a:pt x="350901" y="0"/>
                </a:lnTo>
                <a:lnTo>
                  <a:pt x="0" y="607695"/>
                </a:lnTo>
                <a:lnTo>
                  <a:pt x="350901" y="1215485"/>
                </a:lnTo>
                <a:lnTo>
                  <a:pt x="1052608" y="1215485"/>
                </a:lnTo>
                <a:lnTo>
                  <a:pt x="1403509" y="607695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88900" cap="flat">
            <a:solidFill>
              <a:schemeClr val="accent4"/>
            </a:solidFill>
            <a:prstDash val="solid"/>
            <a:miter/>
          </a:ln>
        </p:spPr>
        <p:txBody>
          <a:bodyPr lIns="36000" rIns="36000" rtlCol="0" anchor="ctr"/>
          <a:lstStyle/>
          <a:p>
            <a:pPr marL="0" marR="0" lvl="0" indent="0" algn="ctr" defTabSz="9143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You never know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to what future uses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your data will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be put</a:t>
            </a:r>
          </a:p>
        </p:txBody>
      </p:sp>
    </p:spTree>
    <p:extLst>
      <p:ext uri="{BB962C8B-B14F-4D97-AF65-F5344CB8AC3E}">
        <p14:creationId xmlns:p14="http://schemas.microsoft.com/office/powerpoint/2010/main" val="363218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30E56-4FE4-FE8A-8A95-CE7D8C070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EFAAD6-5815-A0D6-98BB-59DEC877D6D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95783D-8BF1-D146-6BC0-C715E11D095B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C4CD6-8DBE-0E2C-4D15-E64AB96A2EF1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3A2C4F-A141-A2CC-9D53-2A12B2D2F052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18CD61-96F5-730F-FC78-E973F565DF7C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7307DB-1C84-D396-03F6-1BA1822F4F6F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New social media threats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6214D0DC-A804-0F6C-48D1-20611FF5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ED84945E-44BC-1F22-BD68-CF50AD079D87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E38A56-5492-8AD7-CE62-7E0917034308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48B7806-B477-FE4D-72AD-1B49D1174E53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5AA04B-8739-AC72-00AD-D7DFA225BD38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9CA03-E4A9-6513-3AAB-8917E0586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1" y="2020526"/>
            <a:ext cx="2866303" cy="32476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6A656-6B97-E7CF-33C8-E0EEE894B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303" y="2020526"/>
            <a:ext cx="4120306" cy="32476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CD06F-6851-1A40-9585-4CD5D8846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281" y="2355201"/>
            <a:ext cx="4182938" cy="269434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55914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C58A5-2262-2809-6687-81D7FDDE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AFF005-7489-D14F-205C-AEC8528072A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C6376B-1D46-4283-88E0-D1B9351FFBF4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994BA-8957-53C8-FB81-094CFB712CB8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5E682-2826-9F18-A1D1-9D0E7765515F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957D77-4F49-8F6E-C37D-6BA41ADA3584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E7FAC0-AEB9-0074-37F3-0C0E22583ACE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rgbClr val="455F5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Breaches of Cybersecurity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71A95A3E-2B32-3A8A-38E3-D6A1576B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FC1EFD61-9400-D188-E25B-1F306124B321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959F01F-CC6E-185D-1A15-BA35168451EB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7A8D052-3494-7649-EF45-EB0C9BBE829E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DFE004-C879-8109-EC6B-99893AD25B68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45949C9D-81B3-8EDC-5B82-C7AA6606F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99" y="1271521"/>
            <a:ext cx="3508096" cy="1440506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D01331F9-E5E8-8AEE-FF69-8FB0F66EB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>
            <a:fillRect/>
          </a:stretch>
        </p:blipFill>
        <p:spPr>
          <a:xfrm>
            <a:off x="8503336" y="4603174"/>
            <a:ext cx="3519423" cy="119708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E01B2B-B750-4C92-16F3-5E57C25F4D35}"/>
              </a:ext>
            </a:extLst>
          </p:cNvPr>
          <p:cNvSpPr/>
          <p:nvPr/>
        </p:nvSpPr>
        <p:spPr>
          <a:xfrm>
            <a:off x="333665" y="5831692"/>
            <a:ext cx="4230255" cy="227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/>
              <a:t>https://informationisbeautiful.net/visualizations/worlds-biggest-data-breaches-hacks/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52637-D74A-0705-1C22-4E1AC9E07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34" y="1269128"/>
            <a:ext cx="7960557" cy="4506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B2B37-5845-D5FD-0578-249DF1931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373" y="2864311"/>
            <a:ext cx="3547349" cy="1586578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1658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62DA-6AC3-F6C2-52BB-5DD46086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A6CB7A-8545-DCA5-21BA-6B69E766C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23604A-790E-1944-C6C6-0D11735EB452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E6C4F-84FD-831B-C95C-6BD345F8E360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FBAAC7-3BAA-3144-3BAB-1E4E068C48D4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A1080A-26F2-8EFA-C228-7C5B84ED23B4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3A39AC-7EFB-A393-E903-37D4973E139B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Existing Cyber Threats of the Social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5D6FC652-8A1E-6560-3873-9D4F5BC6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46B13D4B-B83A-7522-CB2B-A43F22258B4A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BB1504-8DE3-682C-1723-2963504905D0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979ADFB-E7B4-13D1-C8B1-A8D55EB2BB84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6354FC-8D25-CDB6-6DF6-CACEBB1FED53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EF26EA-36F1-A1D1-3C69-E987364D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0752" y="3052178"/>
            <a:ext cx="1460329" cy="57670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0BDE07-6C7F-0D91-9604-00EFC2F7E1D8}"/>
              </a:ext>
            </a:extLst>
          </p:cNvPr>
          <p:cNvSpPr txBox="1">
            <a:spLocks/>
          </p:cNvSpPr>
          <p:nvPr/>
        </p:nvSpPr>
        <p:spPr>
          <a:xfrm>
            <a:off x="734629" y="1396183"/>
            <a:ext cx="3430550" cy="208588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lIns="180000" rIns="180000" anchor="ctr" anchorCtr="0"/>
          <a:lstStyle>
            <a:lvl1pPr marL="0" indent="0" algn="l" defTabSz="1039033" rtl="0" eaLnBrk="1" latinLnBrk="0" hangingPunct="1">
              <a:spcBef>
                <a:spcPts val="455"/>
              </a:spcBef>
              <a:buFont typeface="Arial" pitchFamily="34" charset="0"/>
              <a:buNone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08000" indent="-288000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8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4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68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613602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rabi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920403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lphaLcPeriod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227204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romanL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4415889" indent="-259758" algn="l" defTabSz="1039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600" b="1" dirty="0">
                <a:solidFill>
                  <a:schemeClr val="bg1"/>
                </a:solidFill>
              </a:rPr>
              <a:t>Cyber Abuse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Provides a tool to stalk, harass, discriminate, ’out’ and otherwise </a:t>
            </a:r>
            <a:r>
              <a:rPr lang="en-US" sz="1600" dirty="0" err="1">
                <a:solidFill>
                  <a:schemeClr val="bg1"/>
                </a:solidFill>
              </a:rPr>
              <a:t>stigmatise</a:t>
            </a:r>
            <a:r>
              <a:rPr lang="en-US" sz="1600" dirty="0">
                <a:solidFill>
                  <a:schemeClr val="bg1"/>
                </a:solidFill>
              </a:rPr>
              <a:t> people with HIV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BEDAFD-3391-314B-8D9B-AE7801570B76}"/>
              </a:ext>
            </a:extLst>
          </p:cNvPr>
          <p:cNvSpPr txBox="1">
            <a:spLocks/>
          </p:cNvSpPr>
          <p:nvPr/>
        </p:nvSpPr>
        <p:spPr>
          <a:xfrm>
            <a:off x="4506240" y="3710587"/>
            <a:ext cx="3430550" cy="208588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dash"/>
          </a:ln>
        </p:spPr>
        <p:txBody>
          <a:bodyPr lIns="180000" rIns="180000" anchor="ctr" anchorCtr="0"/>
          <a:lstStyle>
            <a:lvl1pPr marL="0" indent="0" algn="l" defTabSz="1039033" rtl="0" eaLnBrk="1" latinLnBrk="0" hangingPunct="1">
              <a:spcBef>
                <a:spcPts val="455"/>
              </a:spcBef>
              <a:buFont typeface="Arial" pitchFamily="34" charset="0"/>
              <a:buNone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08000" indent="-288000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8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44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368000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Arial" pitchFamily="34" charset="0"/>
              <a:buChar char="•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613602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rabi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920403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alphaLcPeriod"/>
              <a:defRPr sz="20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227204" indent="-306801" algn="l" defTabSz="1039033" rtl="0" eaLnBrk="1" latinLnBrk="0" hangingPunct="1">
              <a:spcBef>
                <a:spcPts val="455"/>
              </a:spcBef>
              <a:buClr>
                <a:schemeClr val="bg2"/>
              </a:buClr>
              <a:buFont typeface="+mj-lt"/>
              <a:buAutoNum type="romanLcPeriod"/>
              <a:defRPr sz="20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4415889" indent="-259758" algn="l" defTabSz="1039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49">
              <a:lnSpc>
                <a:spcPct val="95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  <a:t>Addictive </a:t>
            </a:r>
            <a:br>
              <a:rPr lang="en-US" sz="1600" b="1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</a:br>
            <a:r>
              <a:rPr lang="en-US" sz="1600" dirty="0">
                <a:solidFill>
                  <a:schemeClr val="bg1"/>
                </a:solidFill>
                <a:latin typeface="Segoe UI"/>
                <a:ea typeface="+mn-ea"/>
                <a:cs typeface="+mn-cs"/>
              </a:rPr>
              <a:t>Undermines concentration and removes ability to undertake restorative practices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E49B81-E720-B7E1-33E7-3085A9C2A3B7}"/>
              </a:ext>
            </a:extLst>
          </p:cNvPr>
          <p:cNvGrpSpPr/>
          <p:nvPr/>
        </p:nvGrpSpPr>
        <p:grpSpPr>
          <a:xfrm>
            <a:off x="8273226" y="1395615"/>
            <a:ext cx="3430550" cy="2087021"/>
            <a:chOff x="6801271" y="2266803"/>
            <a:chExt cx="2755346" cy="1656902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51BA9EFA-E077-CD9A-4CFB-BC5AAE54A0AB}"/>
                </a:ext>
              </a:extLst>
            </p:cNvPr>
            <p:cNvSpPr txBox="1">
              <a:spLocks/>
            </p:cNvSpPr>
            <p:nvPr/>
          </p:nvSpPr>
          <p:spPr>
            <a:xfrm>
              <a:off x="6801271" y="2267705"/>
              <a:ext cx="2755346" cy="1656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lIns="144000" rIns="144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Constant Anger </a:t>
              </a:r>
              <a:b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Invites us to focus on division and to disagree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4D2EDF-5D55-45EF-70DD-783D79B230E3}"/>
                </a:ext>
              </a:extLst>
            </p:cNvPr>
            <p:cNvSpPr/>
            <p:nvPr/>
          </p:nvSpPr>
          <p:spPr>
            <a:xfrm>
              <a:off x="6801271" y="2266803"/>
              <a:ext cx="2755346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AU" sz="180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68DB0A-B7E5-6508-CD3C-5861045E1496}"/>
              </a:ext>
            </a:extLst>
          </p:cNvPr>
          <p:cNvGrpSpPr/>
          <p:nvPr/>
        </p:nvGrpSpPr>
        <p:grpSpPr>
          <a:xfrm>
            <a:off x="736941" y="3710587"/>
            <a:ext cx="3430550" cy="2085885"/>
            <a:chOff x="1059959" y="4032896"/>
            <a:chExt cx="2755346" cy="1656000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3F24A82-C47F-3262-FD23-8D918DEF3660}"/>
                </a:ext>
              </a:extLst>
            </p:cNvPr>
            <p:cNvSpPr txBox="1">
              <a:spLocks/>
            </p:cNvSpPr>
            <p:nvPr/>
          </p:nvSpPr>
          <p:spPr>
            <a:xfrm>
              <a:off x="1059959" y="4032896"/>
              <a:ext cx="2755346" cy="1656000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txBody>
            <a:bodyPr lIns="180000" rIns="180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Misinformation </a:t>
              </a:r>
              <a:b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Even if you identify it as false, the agenda changes you because you are looking at a curated feed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D7B701-1559-2E7A-2A52-ECC1621FD5F8}"/>
                </a:ext>
              </a:extLst>
            </p:cNvPr>
            <p:cNvSpPr/>
            <p:nvPr/>
          </p:nvSpPr>
          <p:spPr>
            <a:xfrm>
              <a:off x="1059959" y="5598896"/>
              <a:ext cx="2755346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AU" sz="1800">
                <a:solidFill>
                  <a:schemeClr val="tx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E99ED1-D39C-7CE9-AF40-B4D9A6DE17AD}"/>
              </a:ext>
            </a:extLst>
          </p:cNvPr>
          <p:cNvGrpSpPr/>
          <p:nvPr/>
        </p:nvGrpSpPr>
        <p:grpSpPr>
          <a:xfrm>
            <a:off x="4503928" y="1396183"/>
            <a:ext cx="3430550" cy="2085885"/>
            <a:chOff x="3930615" y="2267705"/>
            <a:chExt cx="2755346" cy="1656000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E9822E1A-925B-9072-F9EF-87A5E8AA703B}"/>
                </a:ext>
              </a:extLst>
            </p:cNvPr>
            <p:cNvSpPr txBox="1">
              <a:spLocks/>
            </p:cNvSpPr>
            <p:nvPr/>
          </p:nvSpPr>
          <p:spPr>
            <a:xfrm>
              <a:off x="3930615" y="2267705"/>
              <a:ext cx="2755346" cy="1656000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txBody>
            <a:bodyPr lIns="180000" rIns="180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Unhelpful Comparisons </a:t>
              </a: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Negatively impacts self esteem and creates an imaginary view of the lives of others</a:t>
              </a: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62039605-6CCF-9CF0-B46E-B0659BBCB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0615" y="3779705"/>
              <a:ext cx="144000" cy="14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59B8FE61-59D0-3E01-7044-ACCD5838C88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41961" y="2267705"/>
              <a:ext cx="144000" cy="14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8AF2D76-4017-C72A-5F7C-9E111852FA4D}"/>
              </a:ext>
            </a:extLst>
          </p:cNvPr>
          <p:cNvGrpSpPr/>
          <p:nvPr/>
        </p:nvGrpSpPr>
        <p:grpSpPr>
          <a:xfrm>
            <a:off x="8273226" y="3710587"/>
            <a:ext cx="3430550" cy="2085885"/>
            <a:chOff x="6801271" y="4032896"/>
            <a:chExt cx="2755346" cy="165600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F1CB2D74-3BED-0B50-F507-F3359BD58D32}"/>
                </a:ext>
              </a:extLst>
            </p:cNvPr>
            <p:cNvSpPr txBox="1">
              <a:spLocks/>
            </p:cNvSpPr>
            <p:nvPr/>
          </p:nvSpPr>
          <p:spPr>
            <a:xfrm>
              <a:off x="6801271" y="4032896"/>
              <a:ext cx="2755346" cy="1656000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txBody>
            <a:bodyPr lIns="180000" rIns="180000" anchor="ctr" anchorCtr="0"/>
            <a:lstStyle>
              <a:lvl1pPr marL="0" indent="0" algn="l" defTabSz="1039033" rtl="0" eaLnBrk="1" latinLnBrk="0" hangingPunct="1">
                <a:spcBef>
                  <a:spcPts val="455"/>
                </a:spcBef>
                <a:buFont typeface="Arial" pitchFamily="34" charset="0"/>
                <a:buNone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08000" indent="-288000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68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044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368000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Arial" pitchFamily="34" charset="0"/>
                <a:buChar char="•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613602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rabi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920403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alphaLcPeriod"/>
                <a:defRPr sz="20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227204" indent="-306801" algn="l" defTabSz="1039033" rtl="0" eaLnBrk="1" latinLnBrk="0" hangingPunct="1">
                <a:spcBef>
                  <a:spcPts val="455"/>
                </a:spcBef>
                <a:buClr>
                  <a:schemeClr val="bg2"/>
                </a:buClr>
                <a:buFont typeface="+mj-lt"/>
                <a:buAutoNum type="romanLcPeriod"/>
                <a:defRPr sz="20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4415889" indent="-259758" algn="l" defTabSz="10390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49">
                <a:lnSpc>
                  <a:spcPct val="95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Poorly Simulates real human Connection </a:t>
              </a:r>
              <a:b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/>
                  <a:ea typeface="+mn-ea"/>
                  <a:cs typeface="+mn-cs"/>
                </a:rPr>
                <a:t>Always at the expense of an actual human interaction. What else could you be doing?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BEC0C0-43F3-E02D-4F19-98DFEAF6DB9E}"/>
                </a:ext>
              </a:extLst>
            </p:cNvPr>
            <p:cNvCxnSpPr>
              <a:cxnSpLocks/>
            </p:cNvCxnSpPr>
            <p:nvPr/>
          </p:nvCxnSpPr>
          <p:spPr>
            <a:xfrm>
              <a:off x="6801271" y="4034232"/>
              <a:ext cx="0" cy="1654664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08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6D0B-3CCF-C9E1-17FD-943C2C56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3FBE7-3BDB-CF06-8E29-DC8046F7766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93E271-722A-CB8B-3C79-39381201A882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18D2E-EE61-9B29-80F4-7F6B9924C4FA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E08CFB-F2AC-7A66-42F3-459DB831358D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3663D4-FBCD-4814-4974-9DE6BDD33ACC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FC4067-A888-A76D-355B-ECC1A02EB9D7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New Cyber Threats of the Social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504EEDFA-62E4-86FC-787A-94E568F9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95D312BB-A2A6-F03F-BB3D-5D821D114306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D51B17-A934-DC62-69E2-F36E36AB1E41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738E237-D20C-92DA-F1A2-25371035A64D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FE7F8F2-E0CB-516E-F8D5-160FD024A86B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5F7B5D-9C59-D45B-285E-58DB917885BD}"/>
              </a:ext>
            </a:extLst>
          </p:cNvPr>
          <p:cNvGrpSpPr/>
          <p:nvPr/>
        </p:nvGrpSpPr>
        <p:grpSpPr>
          <a:xfrm>
            <a:off x="507993" y="1569471"/>
            <a:ext cx="11368815" cy="3614630"/>
            <a:chOff x="507994" y="2343759"/>
            <a:chExt cx="8541322" cy="27156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A2669D-4874-2C24-469E-F5F125467C1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94" y="3800330"/>
              <a:ext cx="8523215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97E0CB-3F35-7D1C-C51F-48615C847A59}"/>
                </a:ext>
              </a:extLst>
            </p:cNvPr>
            <p:cNvGrpSpPr/>
            <p:nvPr/>
          </p:nvGrpSpPr>
          <p:grpSpPr>
            <a:xfrm>
              <a:off x="560700" y="2343759"/>
              <a:ext cx="1440000" cy="1223668"/>
              <a:chOff x="826062" y="4384754"/>
              <a:chExt cx="1268851" cy="122366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BB963DF-2A25-D872-93E9-D64D66C63A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062" y="4384754"/>
                <a:ext cx="1268851" cy="1091459"/>
              </a:xfrm>
              <a:custGeom>
                <a:avLst/>
                <a:gdLst>
                  <a:gd name="connsiteX0" fmla="*/ 0 w 1463289"/>
                  <a:gd name="connsiteY0" fmla="*/ 0 h 1463289"/>
                  <a:gd name="connsiteX1" fmla="*/ 1463290 w 1463289"/>
                  <a:gd name="connsiteY1" fmla="*/ 0 h 1463289"/>
                  <a:gd name="connsiteX2" fmla="*/ 1463290 w 1463289"/>
                  <a:gd name="connsiteY2" fmla="*/ 1463290 h 1463289"/>
                  <a:gd name="connsiteX3" fmla="*/ 0 w 1463289"/>
                  <a:gd name="connsiteY3" fmla="*/ 1463290 h 146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289" h="1463289">
                    <a:moveTo>
                      <a:pt x="0" y="0"/>
                    </a:moveTo>
                    <a:lnTo>
                      <a:pt x="1463290" y="0"/>
                    </a:lnTo>
                    <a:lnTo>
                      <a:pt x="1463290" y="1463290"/>
                    </a:lnTo>
                    <a:lnTo>
                      <a:pt x="0" y="1463290"/>
                    </a:lnTo>
                    <a:close/>
                  </a:path>
                </a:pathLst>
              </a:custGeom>
              <a:noFill/>
              <a:ln w="825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lIns="72000" tIns="432000" rIns="72000" bIns="72000" rtlCol="0" anchor="ctr" anchorCtr="0"/>
              <a:lstStyle/>
              <a:p>
                <a:pPr marL="0" marR="0" lvl="0" indent="0" algn="ctr" defTabSz="914349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ALGORITHMIC ATTACK 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1C05767-1425-651B-4DA1-3BA38C54F78A}"/>
                  </a:ext>
                </a:extLst>
              </p:cNvPr>
              <p:cNvSpPr/>
              <p:nvPr/>
            </p:nvSpPr>
            <p:spPr>
              <a:xfrm>
                <a:off x="1366666" y="5508847"/>
                <a:ext cx="187642" cy="99575"/>
              </a:xfrm>
              <a:custGeom>
                <a:avLst/>
                <a:gdLst>
                  <a:gd name="connsiteX0" fmla="*/ 173306 w 346611"/>
                  <a:gd name="connsiteY0" fmla="*/ 183933 h 183933"/>
                  <a:gd name="connsiteX1" fmla="*/ 346612 w 346611"/>
                  <a:gd name="connsiteY1" fmla="*/ 0 h 183933"/>
                  <a:gd name="connsiteX2" fmla="*/ 0 w 346611"/>
                  <a:gd name="connsiteY2" fmla="*/ 0 h 18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611" h="183933">
                    <a:moveTo>
                      <a:pt x="173306" y="183933"/>
                    </a:moveTo>
                    <a:lnTo>
                      <a:pt x="3466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81672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82E8E0-18BC-C6DA-A9E8-8BE8B1DC981E}"/>
                </a:ext>
              </a:extLst>
            </p:cNvPr>
            <p:cNvGrpSpPr/>
            <p:nvPr/>
          </p:nvGrpSpPr>
          <p:grpSpPr>
            <a:xfrm>
              <a:off x="1210882" y="3434342"/>
              <a:ext cx="137772" cy="430150"/>
              <a:chOff x="2177571" y="4160940"/>
              <a:chExt cx="180000" cy="56199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99B89BF-E0E2-E1BB-5468-51085F8E13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77571" y="454293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E335090-65E6-2BC1-93EA-1DFD947BB1BB}"/>
                  </a:ext>
                </a:extLst>
              </p:cNvPr>
              <p:cNvCxnSpPr>
                <a:endCxn id="26" idx="0"/>
              </p:cNvCxnSpPr>
              <p:nvPr/>
            </p:nvCxnSpPr>
            <p:spPr>
              <a:xfrm flipH="1">
                <a:off x="2267571" y="4160940"/>
                <a:ext cx="457" cy="381995"/>
              </a:xfrm>
              <a:prstGeom prst="line">
                <a:avLst/>
              </a:prstGeom>
              <a:ln w="1905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7FD101-3E18-CB0B-C934-5641EEEE8B5F}"/>
                </a:ext>
              </a:extLst>
            </p:cNvPr>
            <p:cNvSpPr>
              <a:spLocks/>
            </p:cNvSpPr>
            <p:nvPr/>
          </p:nvSpPr>
          <p:spPr>
            <a:xfrm>
              <a:off x="510154" y="3955236"/>
              <a:ext cx="1539228" cy="1104173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 w="109691" cap="flat">
              <a:noFill/>
              <a:prstDash val="solid"/>
              <a:miter/>
            </a:ln>
          </p:spPr>
          <p:txBody>
            <a:bodyPr lIns="72000" tIns="90000" rIns="72000" rtlCol="0" anchor="t" anchorCtr="0"/>
            <a:lstStyle/>
            <a:p>
              <a:pPr lvl="0" algn="ctr">
                <a:spcAft>
                  <a:spcPts val="400"/>
                </a:spcAft>
              </a:pPr>
              <a:r>
                <a:rPr lang="en-US" sz="11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algorithm is now trying to </a:t>
              </a:r>
              <a:r>
                <a:rPr lang="en-US" sz="110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radicalise</a:t>
              </a:r>
              <a:r>
                <a:rPr lang="en-US" sz="11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you with visions of hate, untethered to reality</a:t>
              </a:r>
              <a:endParaRPr lang="en-AU" sz="1100" dirty="0">
                <a:solidFill>
                  <a:schemeClr val="bg1"/>
                </a:solidFill>
                <a:latin typeface="Segoe UI Semibold"/>
              </a:endParaRPr>
            </a:p>
          </p:txBody>
        </p:sp>
        <p:sp>
          <p:nvSpPr>
            <p:cNvPr id="29" name="Text Placeholder 9">
              <a:extLst>
                <a:ext uri="{FF2B5EF4-FFF2-40B4-BE49-F238E27FC236}">
                  <a16:creationId xmlns:a16="http://schemas.microsoft.com/office/drawing/2014/main" id="{BBB7CDE5-9538-47C2-1DBC-EA2FA3B8209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53459" y="2476412"/>
              <a:ext cx="252619" cy="252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anchor="ctr"/>
            <a:lstStyle>
              <a:lvl1pPr marL="0" indent="0" algn="ctr" defTabSz="914349" rtl="0" eaLnBrk="1" latinLnBrk="0" hangingPunct="1">
                <a:spcBef>
                  <a:spcPts val="1200"/>
                </a:spcBef>
                <a:buFont typeface="Arial" pitchFamily="34" charset="0"/>
                <a:buNone/>
                <a:defRPr sz="1400" b="0" kern="1200" spc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80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504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828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116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53997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rabi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809955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lphaLcPeriod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07994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romanL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3885982" indent="-228587" algn="l" defTabSz="91434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AU" sz="11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FD47F8-6767-3684-D54D-DC86A3977715}"/>
                </a:ext>
              </a:extLst>
            </p:cNvPr>
            <p:cNvGrpSpPr/>
            <p:nvPr/>
          </p:nvGrpSpPr>
          <p:grpSpPr>
            <a:xfrm>
              <a:off x="2311033" y="2343759"/>
              <a:ext cx="1440000" cy="1223668"/>
              <a:chOff x="2576676" y="4384754"/>
              <a:chExt cx="1268851" cy="122366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E8843C-E3D1-0D3D-B4C1-D4F67358AA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76676" y="4384754"/>
                <a:ext cx="1268851" cy="1091459"/>
              </a:xfrm>
              <a:custGeom>
                <a:avLst/>
                <a:gdLst>
                  <a:gd name="connsiteX0" fmla="*/ 0 w 1463289"/>
                  <a:gd name="connsiteY0" fmla="*/ 0 h 1463289"/>
                  <a:gd name="connsiteX1" fmla="*/ 1463290 w 1463289"/>
                  <a:gd name="connsiteY1" fmla="*/ 0 h 1463289"/>
                  <a:gd name="connsiteX2" fmla="*/ 1463290 w 1463289"/>
                  <a:gd name="connsiteY2" fmla="*/ 1463290 h 1463289"/>
                  <a:gd name="connsiteX3" fmla="*/ 0 w 1463289"/>
                  <a:gd name="connsiteY3" fmla="*/ 1463290 h 146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289" h="1463289">
                    <a:moveTo>
                      <a:pt x="0" y="0"/>
                    </a:moveTo>
                    <a:lnTo>
                      <a:pt x="1463290" y="0"/>
                    </a:lnTo>
                    <a:lnTo>
                      <a:pt x="1463290" y="1463290"/>
                    </a:lnTo>
                    <a:lnTo>
                      <a:pt x="0" y="1463290"/>
                    </a:lnTo>
                    <a:close/>
                  </a:path>
                </a:pathLst>
              </a:custGeom>
              <a:noFill/>
              <a:ln w="8255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lIns="72000" tIns="432000" rIns="72000" bIns="72000" rtlCol="0" anchor="ctr" anchorCtr="0"/>
              <a:lstStyle/>
              <a:p>
                <a:pPr marL="0" marR="0" lvl="0" indent="0" algn="ctr" defTabSz="914349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UNMODERATED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C598C37-7933-536C-B2CB-3E19DF48BD4C}"/>
                  </a:ext>
                </a:extLst>
              </p:cNvPr>
              <p:cNvSpPr/>
              <p:nvPr/>
            </p:nvSpPr>
            <p:spPr>
              <a:xfrm>
                <a:off x="3117280" y="5508847"/>
                <a:ext cx="187642" cy="99575"/>
              </a:xfrm>
              <a:custGeom>
                <a:avLst/>
                <a:gdLst>
                  <a:gd name="connsiteX0" fmla="*/ 173306 w 346611"/>
                  <a:gd name="connsiteY0" fmla="*/ 183933 h 183933"/>
                  <a:gd name="connsiteX1" fmla="*/ 346612 w 346611"/>
                  <a:gd name="connsiteY1" fmla="*/ 0 h 183933"/>
                  <a:gd name="connsiteX2" fmla="*/ 0 w 346611"/>
                  <a:gd name="connsiteY2" fmla="*/ 0 h 18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611" h="183933">
                    <a:moveTo>
                      <a:pt x="173306" y="183933"/>
                    </a:moveTo>
                    <a:lnTo>
                      <a:pt x="3466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8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95E0FD-F972-0F60-3B81-ED17D3B4406C}"/>
                </a:ext>
              </a:extLst>
            </p:cNvPr>
            <p:cNvGrpSpPr/>
            <p:nvPr/>
          </p:nvGrpSpPr>
          <p:grpSpPr>
            <a:xfrm>
              <a:off x="2960866" y="3434342"/>
              <a:ext cx="137772" cy="430150"/>
              <a:chOff x="2177571" y="4160940"/>
              <a:chExt cx="180000" cy="5619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D06151C-1650-6E47-1CCC-6EBE87ADA0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77571" y="454293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4D575D2-C387-3A4B-5F7D-CE0EE640F96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2267571" y="4160940"/>
                <a:ext cx="457" cy="381995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2C39A1-725F-4494-99AA-B2255A22F6C7}"/>
                </a:ext>
              </a:extLst>
            </p:cNvPr>
            <p:cNvSpPr>
              <a:spLocks/>
            </p:cNvSpPr>
            <p:nvPr/>
          </p:nvSpPr>
          <p:spPr>
            <a:xfrm>
              <a:off x="2260138" y="3955236"/>
              <a:ext cx="1539228" cy="1104173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 w="109691" cap="flat">
              <a:noFill/>
              <a:prstDash val="solid"/>
              <a:miter/>
            </a:ln>
          </p:spPr>
          <p:txBody>
            <a:bodyPr lIns="72000" tIns="90000" rIns="72000" rtlCol="0" anchor="t" anchorCtr="0"/>
            <a:lstStyle/>
            <a:p>
              <a:pPr marL="0" marR="0" lvl="0" indent="0" algn="ctr" defTabSz="914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Deceptive emails tricking users into revealing sensitive information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lvl="0" algn="ctr">
                <a:spcAft>
                  <a:spcPts val="600"/>
                </a:spcAft>
              </a:pPr>
              <a:endParaRPr lang="en-AU" sz="1100" dirty="0">
                <a:solidFill>
                  <a:schemeClr val="bg1"/>
                </a:solidFill>
                <a:latin typeface="Segoe UI Semibold"/>
              </a:endParaRPr>
            </a:p>
          </p:txBody>
        </p:sp>
        <p:sp>
          <p:nvSpPr>
            <p:cNvPr id="38" name="Text Placeholder 9">
              <a:extLst>
                <a:ext uri="{FF2B5EF4-FFF2-40B4-BE49-F238E27FC236}">
                  <a16:creationId xmlns:a16="http://schemas.microsoft.com/office/drawing/2014/main" id="{9A1199B3-EED0-BE0C-C764-EFD09B444D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03443" y="2474836"/>
              <a:ext cx="252619" cy="252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anchor="ctr"/>
            <a:lstStyle>
              <a:lvl1pPr marL="0" indent="0" algn="ctr" defTabSz="914349" rtl="0" eaLnBrk="1" latinLnBrk="0" hangingPunct="1">
                <a:spcBef>
                  <a:spcPts val="1200"/>
                </a:spcBef>
                <a:buFont typeface="Arial" pitchFamily="34" charset="0"/>
                <a:buNone/>
                <a:defRPr sz="1400" b="0" kern="1200" spc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80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504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828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116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53997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rabi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809955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lphaLcPeriod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07994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romanL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3885982" indent="-228587" algn="l" defTabSz="91434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AU" sz="11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24B5704-9EBE-8AFD-B657-9A6E64FFD361}"/>
                </a:ext>
              </a:extLst>
            </p:cNvPr>
            <p:cNvGrpSpPr/>
            <p:nvPr/>
          </p:nvGrpSpPr>
          <p:grpSpPr>
            <a:xfrm>
              <a:off x="4061366" y="2343759"/>
              <a:ext cx="1440000" cy="1223668"/>
              <a:chOff x="4327290" y="4384754"/>
              <a:chExt cx="1268851" cy="122366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76E2E5-D3F5-827B-98EF-DD13FFF21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7290" y="4384754"/>
                <a:ext cx="1268851" cy="1091459"/>
              </a:xfrm>
              <a:custGeom>
                <a:avLst/>
                <a:gdLst>
                  <a:gd name="connsiteX0" fmla="*/ 0 w 1463289"/>
                  <a:gd name="connsiteY0" fmla="*/ 0 h 1463289"/>
                  <a:gd name="connsiteX1" fmla="*/ 1463290 w 1463289"/>
                  <a:gd name="connsiteY1" fmla="*/ 0 h 1463289"/>
                  <a:gd name="connsiteX2" fmla="*/ 1463290 w 1463289"/>
                  <a:gd name="connsiteY2" fmla="*/ 1463290 h 1463289"/>
                  <a:gd name="connsiteX3" fmla="*/ 0 w 1463289"/>
                  <a:gd name="connsiteY3" fmla="*/ 1463290 h 146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289" h="1463289">
                    <a:moveTo>
                      <a:pt x="0" y="0"/>
                    </a:moveTo>
                    <a:lnTo>
                      <a:pt x="1463290" y="0"/>
                    </a:lnTo>
                    <a:lnTo>
                      <a:pt x="1463290" y="1463290"/>
                    </a:lnTo>
                    <a:lnTo>
                      <a:pt x="0" y="1463290"/>
                    </a:lnTo>
                    <a:close/>
                  </a:path>
                </a:pathLst>
              </a:custGeom>
              <a:noFill/>
              <a:ln w="8255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lIns="72000" tIns="432000" rIns="72000" bIns="72000" rtlCol="0" anchor="ctr" anchorCtr="0"/>
              <a:lstStyle/>
              <a:p>
                <a:pPr marL="0" marR="0" lvl="0" indent="0" algn="ctr" defTabSz="914349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UNREGULATED OR INEFFECTVIELY REGULATED</a:t>
                </a: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5237BE-8D10-EF08-1B90-584DF6256474}"/>
                  </a:ext>
                </a:extLst>
              </p:cNvPr>
              <p:cNvSpPr/>
              <p:nvPr/>
            </p:nvSpPr>
            <p:spPr>
              <a:xfrm>
                <a:off x="4867894" y="5508847"/>
                <a:ext cx="187642" cy="99575"/>
              </a:xfrm>
              <a:custGeom>
                <a:avLst/>
                <a:gdLst>
                  <a:gd name="connsiteX0" fmla="*/ 173306 w 346611"/>
                  <a:gd name="connsiteY0" fmla="*/ 183933 h 183933"/>
                  <a:gd name="connsiteX1" fmla="*/ 346612 w 346611"/>
                  <a:gd name="connsiteY1" fmla="*/ 0 h 183933"/>
                  <a:gd name="connsiteX2" fmla="*/ 0 w 346611"/>
                  <a:gd name="connsiteY2" fmla="*/ 0 h 18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611" h="183933">
                    <a:moveTo>
                      <a:pt x="173306" y="183933"/>
                    </a:moveTo>
                    <a:lnTo>
                      <a:pt x="3466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8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9BCD3B5-B551-EF89-1D6C-87565A0E28FE}"/>
                </a:ext>
              </a:extLst>
            </p:cNvPr>
            <p:cNvGrpSpPr/>
            <p:nvPr/>
          </p:nvGrpSpPr>
          <p:grpSpPr>
            <a:xfrm>
              <a:off x="4710849" y="3434342"/>
              <a:ext cx="137772" cy="430150"/>
              <a:chOff x="2177571" y="4160940"/>
              <a:chExt cx="180000" cy="56199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3CD7830-3281-2FFF-91CC-5D80F58828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77571" y="454293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0B613CB-78FF-28EA-EE65-3BE49705FE6E}"/>
                  </a:ext>
                </a:extLst>
              </p:cNvPr>
              <p:cNvCxnSpPr>
                <a:endCxn id="43" idx="0"/>
              </p:cNvCxnSpPr>
              <p:nvPr/>
            </p:nvCxnSpPr>
            <p:spPr>
              <a:xfrm flipH="1">
                <a:off x="2267571" y="4160940"/>
                <a:ext cx="457" cy="381995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A3DF0C-C21D-5AAE-CC93-7D6C38113C11}"/>
                </a:ext>
              </a:extLst>
            </p:cNvPr>
            <p:cNvSpPr>
              <a:spLocks/>
            </p:cNvSpPr>
            <p:nvPr/>
          </p:nvSpPr>
          <p:spPr>
            <a:xfrm>
              <a:off x="4010121" y="3955236"/>
              <a:ext cx="1539228" cy="1104173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 w="109691" cap="flat">
              <a:noFill/>
              <a:prstDash val="solid"/>
              <a:miter/>
            </a:ln>
          </p:spPr>
          <p:txBody>
            <a:bodyPr lIns="72000" tIns="90000" rIns="72000" rtlCol="0" anchor="t" anchorCtr="0"/>
            <a:lstStyle/>
            <a:p>
              <a:pPr marL="0" marR="0" lvl="0" indent="0" algn="ctr" defTabSz="914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Intercepting communications to steal data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46" name="Text Placeholder 9">
              <a:extLst>
                <a:ext uri="{FF2B5EF4-FFF2-40B4-BE49-F238E27FC236}">
                  <a16:creationId xmlns:a16="http://schemas.microsoft.com/office/drawing/2014/main" id="{D5297E1C-9D24-7617-5A96-D2209555358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53426" y="2474836"/>
              <a:ext cx="252619" cy="25200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anchor="ctr"/>
            <a:lstStyle>
              <a:lvl1pPr marL="0" indent="0" algn="ctr" defTabSz="914349" rtl="0" eaLnBrk="1" latinLnBrk="0" hangingPunct="1">
                <a:spcBef>
                  <a:spcPts val="1200"/>
                </a:spcBef>
                <a:buFont typeface="Arial" pitchFamily="34" charset="0"/>
                <a:buNone/>
                <a:defRPr sz="1400" b="0" kern="1200" spc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80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504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828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116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53997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rabi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809955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lphaLcPeriod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07994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romanL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3885982" indent="-228587" algn="l" defTabSz="91434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AU" sz="11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390B709-CBCB-EFE2-2411-38BF3B776DCD}"/>
                </a:ext>
              </a:extLst>
            </p:cNvPr>
            <p:cNvGrpSpPr/>
            <p:nvPr/>
          </p:nvGrpSpPr>
          <p:grpSpPr>
            <a:xfrm>
              <a:off x="5811699" y="2343759"/>
              <a:ext cx="1440000" cy="1223668"/>
              <a:chOff x="6077903" y="4384754"/>
              <a:chExt cx="1268851" cy="122366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912EF95-7912-8932-AA42-4C1D7BAAC3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77903" y="4384754"/>
                <a:ext cx="1268851" cy="1091459"/>
              </a:xfrm>
              <a:custGeom>
                <a:avLst/>
                <a:gdLst>
                  <a:gd name="connsiteX0" fmla="*/ 0 w 1463289"/>
                  <a:gd name="connsiteY0" fmla="*/ 0 h 1463289"/>
                  <a:gd name="connsiteX1" fmla="*/ 1463290 w 1463289"/>
                  <a:gd name="connsiteY1" fmla="*/ 0 h 1463289"/>
                  <a:gd name="connsiteX2" fmla="*/ 1463290 w 1463289"/>
                  <a:gd name="connsiteY2" fmla="*/ 1463290 h 1463289"/>
                  <a:gd name="connsiteX3" fmla="*/ 0 w 1463289"/>
                  <a:gd name="connsiteY3" fmla="*/ 1463290 h 146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289" h="1463289">
                    <a:moveTo>
                      <a:pt x="0" y="0"/>
                    </a:moveTo>
                    <a:lnTo>
                      <a:pt x="1463290" y="0"/>
                    </a:lnTo>
                    <a:lnTo>
                      <a:pt x="1463290" y="1463290"/>
                    </a:lnTo>
                    <a:lnTo>
                      <a:pt x="0" y="1463290"/>
                    </a:lnTo>
                    <a:close/>
                  </a:path>
                </a:pathLst>
              </a:custGeom>
              <a:noFill/>
              <a:ln w="8255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lIns="72000" tIns="432000" rIns="72000" bIns="72000" rtlCol="0" anchor="ctr" anchorCtr="0"/>
              <a:lstStyle/>
              <a:p>
                <a:pPr marL="0" marR="0" lvl="0" indent="0" algn="ctr" defTabSz="914349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CREATION OF DATABASES OF THE SURVEILLED MARGINALISED </a:t>
                </a: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6074132-669F-E212-22DC-C419F939E33D}"/>
                  </a:ext>
                </a:extLst>
              </p:cNvPr>
              <p:cNvSpPr/>
              <p:nvPr/>
            </p:nvSpPr>
            <p:spPr>
              <a:xfrm>
                <a:off x="6618507" y="5508847"/>
                <a:ext cx="187642" cy="99575"/>
              </a:xfrm>
              <a:custGeom>
                <a:avLst/>
                <a:gdLst>
                  <a:gd name="connsiteX0" fmla="*/ 173306 w 346611"/>
                  <a:gd name="connsiteY0" fmla="*/ 183933 h 183933"/>
                  <a:gd name="connsiteX1" fmla="*/ 346612 w 346611"/>
                  <a:gd name="connsiteY1" fmla="*/ 0 h 183933"/>
                  <a:gd name="connsiteX2" fmla="*/ 0 w 346611"/>
                  <a:gd name="connsiteY2" fmla="*/ 0 h 18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611" h="183933">
                    <a:moveTo>
                      <a:pt x="173306" y="183933"/>
                    </a:moveTo>
                    <a:lnTo>
                      <a:pt x="3466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8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FBECB53-04FF-324E-EC94-A0B85186554F}"/>
                </a:ext>
              </a:extLst>
            </p:cNvPr>
            <p:cNvGrpSpPr/>
            <p:nvPr/>
          </p:nvGrpSpPr>
          <p:grpSpPr>
            <a:xfrm>
              <a:off x="6460833" y="3434342"/>
              <a:ext cx="137772" cy="430150"/>
              <a:chOff x="2177571" y="4160940"/>
              <a:chExt cx="180000" cy="56199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3EE796A-5251-7675-C873-B0E2C693F4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77571" y="454293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10EC7EB-F7BD-4937-E31D-9724F450A2BA}"/>
                  </a:ext>
                </a:extLst>
              </p:cNvPr>
              <p:cNvCxnSpPr>
                <a:endCxn id="51" idx="0"/>
              </p:cNvCxnSpPr>
              <p:nvPr/>
            </p:nvCxnSpPr>
            <p:spPr>
              <a:xfrm flipH="1">
                <a:off x="2267571" y="4160940"/>
                <a:ext cx="457" cy="38199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79252B7-DC81-FFF7-ED89-FD94C3D344C9}"/>
                </a:ext>
              </a:extLst>
            </p:cNvPr>
            <p:cNvSpPr>
              <a:spLocks/>
            </p:cNvSpPr>
            <p:nvPr/>
          </p:nvSpPr>
          <p:spPr>
            <a:xfrm>
              <a:off x="5760105" y="3955236"/>
              <a:ext cx="1539228" cy="1104173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 w="109691" cap="flat">
              <a:noFill/>
              <a:prstDash val="solid"/>
              <a:miter/>
            </a:ln>
          </p:spPr>
          <p:txBody>
            <a:bodyPr lIns="72000" tIns="90000" rIns="72000" rtlCol="0" anchor="t" anchorCtr="0"/>
            <a:lstStyle/>
            <a:p>
              <a:pPr marL="0" marR="0" lvl="0" indent="0" algn="ctr" defTabSz="914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Overloading networks to cause downtime</a:t>
              </a:r>
              <a:endPara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56" name="Text Placeholder 9">
              <a:extLst>
                <a:ext uri="{FF2B5EF4-FFF2-40B4-BE49-F238E27FC236}">
                  <a16:creationId xmlns:a16="http://schemas.microsoft.com/office/drawing/2014/main" id="{202DD5C4-B2BE-F0A5-B167-C121080B925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403410" y="2474836"/>
              <a:ext cx="252619" cy="25200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anchor="ctr"/>
            <a:lstStyle>
              <a:lvl1pPr marL="0" indent="0" algn="ctr" defTabSz="914349" rtl="0" eaLnBrk="1" latinLnBrk="0" hangingPunct="1">
                <a:spcBef>
                  <a:spcPts val="1200"/>
                </a:spcBef>
                <a:buFont typeface="Arial" pitchFamily="34" charset="0"/>
                <a:buNone/>
                <a:defRPr sz="1400" b="0" kern="1200" spc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80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504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828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116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53997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rabi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809955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lphaLcPeriod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07994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romanL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3885982" indent="-228587" algn="l" defTabSz="91434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  <a:endParaRPr lang="en-AU" sz="11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BBB553E-09C1-DF54-65DA-8401D029DB26}"/>
                </a:ext>
              </a:extLst>
            </p:cNvPr>
            <p:cNvGrpSpPr/>
            <p:nvPr/>
          </p:nvGrpSpPr>
          <p:grpSpPr>
            <a:xfrm>
              <a:off x="7562031" y="2343759"/>
              <a:ext cx="1440000" cy="1223668"/>
              <a:chOff x="7828516" y="4384754"/>
              <a:chExt cx="1268851" cy="122366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F2477B1-02FC-2B5D-6339-1C767FB251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28516" y="4384754"/>
                <a:ext cx="1268851" cy="1091459"/>
              </a:xfrm>
              <a:custGeom>
                <a:avLst/>
                <a:gdLst>
                  <a:gd name="connsiteX0" fmla="*/ 0 w 1463289"/>
                  <a:gd name="connsiteY0" fmla="*/ 0 h 1463289"/>
                  <a:gd name="connsiteX1" fmla="*/ 1463290 w 1463289"/>
                  <a:gd name="connsiteY1" fmla="*/ 0 h 1463289"/>
                  <a:gd name="connsiteX2" fmla="*/ 1463290 w 1463289"/>
                  <a:gd name="connsiteY2" fmla="*/ 1463290 h 1463289"/>
                  <a:gd name="connsiteX3" fmla="*/ 0 w 1463289"/>
                  <a:gd name="connsiteY3" fmla="*/ 1463290 h 146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289" h="1463289">
                    <a:moveTo>
                      <a:pt x="0" y="0"/>
                    </a:moveTo>
                    <a:lnTo>
                      <a:pt x="1463290" y="0"/>
                    </a:lnTo>
                    <a:lnTo>
                      <a:pt x="1463290" y="1463290"/>
                    </a:lnTo>
                    <a:lnTo>
                      <a:pt x="0" y="1463290"/>
                    </a:lnTo>
                    <a:close/>
                  </a:path>
                </a:pathLst>
              </a:custGeom>
              <a:noFill/>
              <a:ln w="8255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lIns="72000" tIns="432000" rIns="72000" bIns="72000" rtlCol="0" anchor="ctr" anchorCtr="0"/>
              <a:lstStyle/>
              <a:p>
                <a:pPr marL="0" marR="0" lvl="0" indent="0" algn="ctr" defTabSz="914349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LIMITED POSSIBILITY FOR REDRESS</a:t>
                </a: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023E6E6-C2A6-511D-E9E8-046F5AA6F226}"/>
                  </a:ext>
                </a:extLst>
              </p:cNvPr>
              <p:cNvSpPr/>
              <p:nvPr/>
            </p:nvSpPr>
            <p:spPr>
              <a:xfrm>
                <a:off x="8369120" y="5508847"/>
                <a:ext cx="187642" cy="99575"/>
              </a:xfrm>
              <a:custGeom>
                <a:avLst/>
                <a:gdLst>
                  <a:gd name="connsiteX0" fmla="*/ 173306 w 346611"/>
                  <a:gd name="connsiteY0" fmla="*/ 183933 h 183933"/>
                  <a:gd name="connsiteX1" fmla="*/ 346612 w 346611"/>
                  <a:gd name="connsiteY1" fmla="*/ 0 h 183933"/>
                  <a:gd name="connsiteX2" fmla="*/ 0 w 346611"/>
                  <a:gd name="connsiteY2" fmla="*/ 0 h 18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611" h="183933">
                    <a:moveTo>
                      <a:pt x="173306" y="183933"/>
                    </a:moveTo>
                    <a:lnTo>
                      <a:pt x="3466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81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CE34D56B-E6C9-653A-B7FA-B6C3ACF9CD57}"/>
                </a:ext>
              </a:extLst>
            </p:cNvPr>
            <p:cNvSpPr>
              <a:spLocks/>
            </p:cNvSpPr>
            <p:nvPr/>
          </p:nvSpPr>
          <p:spPr>
            <a:xfrm>
              <a:off x="7510088" y="3955236"/>
              <a:ext cx="1539228" cy="1104173"/>
            </a:xfrm>
            <a:prstGeom prst="rect">
              <a:avLst/>
            </a:prstGeom>
            <a:solidFill>
              <a:schemeClr val="bg1">
                <a:alpha val="7000"/>
              </a:schemeClr>
            </a:solidFill>
            <a:ln w="109691" cap="flat">
              <a:noFill/>
              <a:prstDash val="solid"/>
              <a:miter/>
            </a:ln>
          </p:spPr>
          <p:txBody>
            <a:bodyPr lIns="72000" tIns="90000" rIns="72000" rtlCol="0" anchor="t" anchorCtr="0"/>
            <a:lstStyle/>
            <a:p>
              <a:pPr marL="0" marR="0" lvl="0" indent="0" algn="ctr" defTabSz="914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Attacks targeting unknown software vulnerabilities.</a:t>
              </a:r>
            </a:p>
          </p:txBody>
        </p: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98E982FB-18FA-C3FB-1747-8BA3CBDBF687}"/>
                </a:ext>
              </a:extLst>
            </p:cNvPr>
            <p:cNvGrpSpPr/>
            <p:nvPr/>
          </p:nvGrpSpPr>
          <p:grpSpPr>
            <a:xfrm>
              <a:off x="8210816" y="3434342"/>
              <a:ext cx="137772" cy="430150"/>
              <a:chOff x="2177571" y="4160940"/>
              <a:chExt cx="180000" cy="561995"/>
            </a:xfrm>
          </p:grpSpPr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ED4F25C8-45C2-D7A0-72F3-7A8AB8AB8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77571" y="454293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033ACDA2-5639-297A-E956-DDA4381331B7}"/>
                  </a:ext>
                </a:extLst>
              </p:cNvPr>
              <p:cNvCxnSpPr>
                <a:endCxn id="1027" idx="0"/>
              </p:cNvCxnSpPr>
              <p:nvPr/>
            </p:nvCxnSpPr>
            <p:spPr>
              <a:xfrm flipH="1">
                <a:off x="2267571" y="4160940"/>
                <a:ext cx="457" cy="381995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9" name="Text Placeholder 9">
              <a:extLst>
                <a:ext uri="{FF2B5EF4-FFF2-40B4-BE49-F238E27FC236}">
                  <a16:creationId xmlns:a16="http://schemas.microsoft.com/office/drawing/2014/main" id="{2A08F4B2-10EB-46B8-FD3E-2BEA19E1F4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53393" y="2474836"/>
              <a:ext cx="252619" cy="252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anchor="ctr"/>
            <a:lstStyle>
              <a:lvl1pPr marL="0" indent="0" algn="ctr" defTabSz="914349" rtl="0" eaLnBrk="1" latinLnBrk="0" hangingPunct="1">
                <a:spcBef>
                  <a:spcPts val="1200"/>
                </a:spcBef>
                <a:buFont typeface="Arial" pitchFamily="34" charset="0"/>
                <a:buNone/>
                <a:defRPr sz="1400" b="0" kern="1200" spc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180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504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828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116000" indent="-180000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Arial" pitchFamily="34" charset="0"/>
                <a:buChar char="•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53997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rabi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6pPr>
              <a:lvl7pPr marL="809955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alphaLcPeriod"/>
                <a:defRPr sz="1400" kern="1200" spc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7pPr>
              <a:lvl8pPr marL="1079940" indent="-269985" algn="l" defTabSz="914349" rtl="0" eaLnBrk="1" latinLnBrk="0" hangingPunct="1">
                <a:spcBef>
                  <a:spcPts val="400"/>
                </a:spcBef>
                <a:buClr>
                  <a:schemeClr val="bg2"/>
                </a:buClr>
                <a:buFont typeface="+mj-lt"/>
                <a:buAutoNum type="romanLcPeriod"/>
                <a:defRPr sz="1400" kern="1200" spc="0" baseline="0">
                  <a:solidFill>
                    <a:schemeClr val="bg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8pPr>
              <a:lvl9pPr marL="3885982" indent="-228587" algn="l" defTabSz="91434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  <a:endParaRPr lang="en-AU" sz="11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4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9DA3-8CEB-E68D-78FF-8DE24B51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CA3C26-56B4-B248-7F9C-BD1D2F2ADE0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F32872-FDFC-B78F-AC47-B82ECB13ED93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44D5D-1CBA-D16B-D175-F83496E9B2DC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D8DB9C-DCDB-DC14-58F2-56683C3291FB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5F0E51-03EF-EB2A-4055-762C51ED91E9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660E8C-54DE-CC9E-4529-41AA084497D8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What do we do?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A55FE5D5-CFA3-8B77-C1E6-FB96040E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0CE3ED6B-7923-8953-C1E8-E968752AD436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51AF8D-E21D-6F40-9A3C-5926D56F3865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35CFED9-F3C1-F151-4F1F-323F54E5A252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DCC353-D956-0601-327A-475891FA1CF0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DE97EC-0B78-F1C5-9829-64010AB205F5}"/>
              </a:ext>
            </a:extLst>
          </p:cNvPr>
          <p:cNvGrpSpPr/>
          <p:nvPr/>
        </p:nvGrpSpPr>
        <p:grpSpPr>
          <a:xfrm>
            <a:off x="500526" y="2061496"/>
            <a:ext cx="11461796" cy="2973294"/>
            <a:chOff x="1667263" y="2311921"/>
            <a:chExt cx="8710651" cy="22596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11AA25-10F1-CC63-AA6A-9E965CD65BB8}"/>
                </a:ext>
              </a:extLst>
            </p:cNvPr>
            <p:cNvSpPr/>
            <p:nvPr/>
          </p:nvSpPr>
          <p:spPr>
            <a:xfrm>
              <a:off x="3976772" y="2474959"/>
              <a:ext cx="1940287" cy="1940286"/>
            </a:xfrm>
            <a:custGeom>
              <a:avLst/>
              <a:gdLst>
                <a:gd name="connsiteX0" fmla="*/ 0 w 1940287"/>
                <a:gd name="connsiteY0" fmla="*/ 970143 h 1940286"/>
                <a:gd name="connsiteX1" fmla="*/ 970144 w 1940287"/>
                <a:gd name="connsiteY1" fmla="*/ 0 h 1940286"/>
                <a:gd name="connsiteX2" fmla="*/ 1940287 w 1940287"/>
                <a:gd name="connsiteY2" fmla="*/ 970143 h 1940286"/>
                <a:gd name="connsiteX3" fmla="*/ 970144 w 1940287"/>
                <a:gd name="connsiteY3" fmla="*/ 1940287 h 1940286"/>
                <a:gd name="connsiteX4" fmla="*/ 0 w 1940287"/>
                <a:gd name="connsiteY4" fmla="*/ 970143 h 1940286"/>
                <a:gd name="connsiteX5" fmla="*/ 0 w 1940287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7" h="1940286">
                  <a:moveTo>
                    <a:pt x="0" y="970143"/>
                  </a:moveTo>
                  <a:cubicBezTo>
                    <a:pt x="0" y="434355"/>
                    <a:pt x="434355" y="0"/>
                    <a:pt x="970144" y="0"/>
                  </a:cubicBezTo>
                  <a:cubicBezTo>
                    <a:pt x="1505932" y="0"/>
                    <a:pt x="1940287" y="434355"/>
                    <a:pt x="1940287" y="970143"/>
                  </a:cubicBezTo>
                  <a:cubicBezTo>
                    <a:pt x="1940287" y="1505931"/>
                    <a:pt x="1505932" y="1940287"/>
                    <a:pt x="970144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Analyse why we are using these platforms 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9886DB-0240-A59B-6316-EAC751BE4361}"/>
                </a:ext>
              </a:extLst>
            </p:cNvPr>
            <p:cNvSpPr/>
            <p:nvPr/>
          </p:nvSpPr>
          <p:spPr>
            <a:xfrm>
              <a:off x="6132370" y="2474959"/>
              <a:ext cx="1940286" cy="1940286"/>
            </a:xfrm>
            <a:custGeom>
              <a:avLst/>
              <a:gdLst>
                <a:gd name="connsiteX0" fmla="*/ 0 w 1940286"/>
                <a:gd name="connsiteY0" fmla="*/ 970143 h 1940286"/>
                <a:gd name="connsiteX1" fmla="*/ 970144 w 1940286"/>
                <a:gd name="connsiteY1" fmla="*/ 0 h 1940286"/>
                <a:gd name="connsiteX2" fmla="*/ 1940287 w 1940286"/>
                <a:gd name="connsiteY2" fmla="*/ 970143 h 1940286"/>
                <a:gd name="connsiteX3" fmla="*/ 970144 w 1940286"/>
                <a:gd name="connsiteY3" fmla="*/ 1940287 h 1940286"/>
                <a:gd name="connsiteX4" fmla="*/ 0 w 1940286"/>
                <a:gd name="connsiteY4" fmla="*/ 970143 h 1940286"/>
                <a:gd name="connsiteX5" fmla="*/ 0 w 1940286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6" h="1940286">
                  <a:moveTo>
                    <a:pt x="0" y="970143"/>
                  </a:moveTo>
                  <a:cubicBezTo>
                    <a:pt x="0" y="434355"/>
                    <a:pt x="434355" y="0"/>
                    <a:pt x="970144" y="0"/>
                  </a:cubicBezTo>
                  <a:cubicBezTo>
                    <a:pt x="1505931" y="0"/>
                    <a:pt x="1940287" y="434355"/>
                    <a:pt x="1940287" y="970143"/>
                  </a:cubicBezTo>
                  <a:cubicBezTo>
                    <a:pt x="1940287" y="1505931"/>
                    <a:pt x="1505931" y="1940287"/>
                    <a:pt x="970144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Resolve to take action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4DB183-76AB-4273-84D5-2DD8C967B82A}"/>
                </a:ext>
              </a:extLst>
            </p:cNvPr>
            <p:cNvSpPr/>
            <p:nvPr/>
          </p:nvSpPr>
          <p:spPr>
            <a:xfrm>
              <a:off x="8278011" y="2474959"/>
              <a:ext cx="1940286" cy="1940286"/>
            </a:xfrm>
            <a:custGeom>
              <a:avLst/>
              <a:gdLst>
                <a:gd name="connsiteX0" fmla="*/ 0 w 1940286"/>
                <a:gd name="connsiteY0" fmla="*/ 970143 h 1940286"/>
                <a:gd name="connsiteX1" fmla="*/ 970143 w 1940286"/>
                <a:gd name="connsiteY1" fmla="*/ 0 h 1940286"/>
                <a:gd name="connsiteX2" fmla="*/ 1940286 w 1940286"/>
                <a:gd name="connsiteY2" fmla="*/ 970143 h 1940286"/>
                <a:gd name="connsiteX3" fmla="*/ 970143 w 1940286"/>
                <a:gd name="connsiteY3" fmla="*/ 1940287 h 1940286"/>
                <a:gd name="connsiteX4" fmla="*/ 0 w 1940286"/>
                <a:gd name="connsiteY4" fmla="*/ 970143 h 1940286"/>
                <a:gd name="connsiteX5" fmla="*/ 0 w 1940286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6" h="1940286">
                  <a:moveTo>
                    <a:pt x="0" y="970143"/>
                  </a:moveTo>
                  <a:cubicBezTo>
                    <a:pt x="0" y="434355"/>
                    <a:pt x="434355" y="0"/>
                    <a:pt x="970143" y="0"/>
                  </a:cubicBezTo>
                  <a:cubicBezTo>
                    <a:pt x="1505931" y="0"/>
                    <a:pt x="1940286" y="434355"/>
                    <a:pt x="1940286" y="970143"/>
                  </a:cubicBezTo>
                  <a:cubicBezTo>
                    <a:pt x="1940286" y="1505931"/>
                    <a:pt x="1505931" y="1940287"/>
                    <a:pt x="970143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Respond individually and collectively (as a community and as community organisations)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FEB337-7BC1-11F4-D31C-61730FA37083}"/>
                </a:ext>
              </a:extLst>
            </p:cNvPr>
            <p:cNvGrpSpPr/>
            <p:nvPr/>
          </p:nvGrpSpPr>
          <p:grpSpPr>
            <a:xfrm>
              <a:off x="1667263" y="2311921"/>
              <a:ext cx="8710651" cy="2259622"/>
              <a:chOff x="597000" y="1982876"/>
              <a:chExt cx="8710651" cy="2259622"/>
            </a:xfrm>
            <a:gradFill>
              <a:gsLst>
                <a:gs pos="0">
                  <a:schemeClr val="accent1"/>
                </a:gs>
                <a:gs pos="33000">
                  <a:schemeClr val="accent2"/>
                </a:gs>
                <a:gs pos="66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52A4EF4-FA40-93F3-293A-A27E55B06323}"/>
                  </a:ext>
                </a:extLst>
              </p:cNvPr>
              <p:cNvSpPr/>
              <p:nvPr/>
            </p:nvSpPr>
            <p:spPr>
              <a:xfrm>
                <a:off x="5002264" y="1982876"/>
                <a:ext cx="4305387" cy="2259622"/>
              </a:xfrm>
              <a:custGeom>
                <a:avLst/>
                <a:gdLst>
                  <a:gd name="connsiteX0" fmla="*/ 3974642 w 4305387"/>
                  <a:gd name="connsiteY0" fmla="*/ 330849 h 2259622"/>
                  <a:gd name="connsiteX1" fmla="*/ 3175939 w 4305387"/>
                  <a:gd name="connsiteY1" fmla="*/ 0 h 2259622"/>
                  <a:gd name="connsiteX2" fmla="*/ 2377339 w 4305387"/>
                  <a:gd name="connsiteY2" fmla="*/ 330849 h 2259622"/>
                  <a:gd name="connsiteX3" fmla="*/ 2046490 w 4305387"/>
                  <a:gd name="connsiteY3" fmla="*/ 1129656 h 2259622"/>
                  <a:gd name="connsiteX4" fmla="*/ 1026149 w 4305387"/>
                  <a:gd name="connsiteY4" fmla="*/ 2150204 h 2259622"/>
                  <a:gd name="connsiteX5" fmla="*/ 389551 w 4305387"/>
                  <a:gd name="connsiteY5" fmla="*/ 1926700 h 2259622"/>
                  <a:gd name="connsiteX6" fmla="*/ 54865 w 4305387"/>
                  <a:gd name="connsiteY6" fmla="*/ 1442251 h 2259622"/>
                  <a:gd name="connsiteX7" fmla="*/ 0 w 4305387"/>
                  <a:gd name="connsiteY7" fmla="*/ 1603215 h 2259622"/>
                  <a:gd name="connsiteX8" fmla="*/ 227445 w 4305387"/>
                  <a:gd name="connsiteY8" fmla="*/ 1928567 h 2259622"/>
                  <a:gd name="connsiteX9" fmla="*/ 1026045 w 4305387"/>
                  <a:gd name="connsiteY9" fmla="*/ 2259415 h 2259622"/>
                  <a:gd name="connsiteX10" fmla="*/ 1824749 w 4305387"/>
                  <a:gd name="connsiteY10" fmla="*/ 1928567 h 2259622"/>
                  <a:gd name="connsiteX11" fmla="*/ 2155598 w 4305387"/>
                  <a:gd name="connsiteY11" fmla="*/ 1129760 h 2259622"/>
                  <a:gd name="connsiteX12" fmla="*/ 3175939 w 4305387"/>
                  <a:gd name="connsiteY12" fmla="*/ 109211 h 2259622"/>
                  <a:gd name="connsiteX13" fmla="*/ 4196280 w 4305387"/>
                  <a:gd name="connsiteY13" fmla="*/ 1129863 h 2259622"/>
                  <a:gd name="connsiteX14" fmla="*/ 3175939 w 4305387"/>
                  <a:gd name="connsiteY14" fmla="*/ 2150412 h 2259622"/>
                  <a:gd name="connsiteX15" fmla="*/ 2539341 w 4305387"/>
                  <a:gd name="connsiteY15" fmla="*/ 1926907 h 2259622"/>
                  <a:gd name="connsiteX16" fmla="*/ 2204655 w 4305387"/>
                  <a:gd name="connsiteY16" fmla="*/ 1442458 h 2259622"/>
                  <a:gd name="connsiteX17" fmla="*/ 2149790 w 4305387"/>
                  <a:gd name="connsiteY17" fmla="*/ 1603423 h 2259622"/>
                  <a:gd name="connsiteX18" fmla="*/ 2377235 w 4305387"/>
                  <a:gd name="connsiteY18" fmla="*/ 1928774 h 2259622"/>
                  <a:gd name="connsiteX19" fmla="*/ 3175835 w 4305387"/>
                  <a:gd name="connsiteY19" fmla="*/ 2259623 h 2259622"/>
                  <a:gd name="connsiteX20" fmla="*/ 3974539 w 4305387"/>
                  <a:gd name="connsiteY20" fmla="*/ 1928774 h 2259622"/>
                  <a:gd name="connsiteX21" fmla="*/ 4305388 w 4305387"/>
                  <a:gd name="connsiteY21" fmla="*/ 1129967 h 2259622"/>
                  <a:gd name="connsiteX22" fmla="*/ 3974642 w 4305387"/>
                  <a:gd name="connsiteY22" fmla="*/ 330849 h 225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05387" h="2259622">
                    <a:moveTo>
                      <a:pt x="3974642" y="330849"/>
                    </a:moveTo>
                    <a:cubicBezTo>
                      <a:pt x="3761302" y="117508"/>
                      <a:pt x="3477644" y="0"/>
                      <a:pt x="3175939" y="0"/>
                    </a:cubicBezTo>
                    <a:cubicBezTo>
                      <a:pt x="2874234" y="0"/>
                      <a:pt x="2590679" y="117508"/>
                      <a:pt x="2377339" y="330849"/>
                    </a:cubicBezTo>
                    <a:cubicBezTo>
                      <a:pt x="2163999" y="544189"/>
                      <a:pt x="2046490" y="827847"/>
                      <a:pt x="2046490" y="1129656"/>
                    </a:cubicBezTo>
                    <a:cubicBezTo>
                      <a:pt x="2046490" y="1692409"/>
                      <a:pt x="1588799" y="2150204"/>
                      <a:pt x="1026149" y="2150204"/>
                    </a:cubicBezTo>
                    <a:cubicBezTo>
                      <a:pt x="795696" y="2150204"/>
                      <a:pt x="569599" y="2070863"/>
                      <a:pt x="389551" y="1926700"/>
                    </a:cubicBezTo>
                    <a:cubicBezTo>
                      <a:pt x="232942" y="1801309"/>
                      <a:pt x="115952" y="1631322"/>
                      <a:pt x="54865" y="1442251"/>
                    </a:cubicBezTo>
                    <a:cubicBezTo>
                      <a:pt x="40345" y="1497116"/>
                      <a:pt x="22091" y="1550943"/>
                      <a:pt x="0" y="1603215"/>
                    </a:cubicBezTo>
                    <a:cubicBezTo>
                      <a:pt x="55798" y="1723939"/>
                      <a:pt x="132236" y="1833357"/>
                      <a:pt x="227445" y="1928567"/>
                    </a:cubicBezTo>
                    <a:cubicBezTo>
                      <a:pt x="440786" y="2141907"/>
                      <a:pt x="724444" y="2259415"/>
                      <a:pt x="1026045" y="2259415"/>
                    </a:cubicBezTo>
                    <a:cubicBezTo>
                      <a:pt x="1327751" y="2259415"/>
                      <a:pt x="1611305" y="2141907"/>
                      <a:pt x="1824749" y="1928567"/>
                    </a:cubicBezTo>
                    <a:cubicBezTo>
                      <a:pt x="2038090" y="1715227"/>
                      <a:pt x="2155598" y="1431568"/>
                      <a:pt x="2155598" y="1129760"/>
                    </a:cubicBezTo>
                    <a:cubicBezTo>
                      <a:pt x="2155598" y="567110"/>
                      <a:pt x="2613289" y="109211"/>
                      <a:pt x="3175939" y="109211"/>
                    </a:cubicBezTo>
                    <a:cubicBezTo>
                      <a:pt x="3738589" y="109315"/>
                      <a:pt x="4196280" y="567110"/>
                      <a:pt x="4196280" y="1129863"/>
                    </a:cubicBezTo>
                    <a:cubicBezTo>
                      <a:pt x="4196280" y="1692617"/>
                      <a:pt x="3738589" y="2150412"/>
                      <a:pt x="3175939" y="2150412"/>
                    </a:cubicBezTo>
                    <a:cubicBezTo>
                      <a:pt x="2945486" y="2150412"/>
                      <a:pt x="2719389" y="2071070"/>
                      <a:pt x="2539341" y="1926907"/>
                    </a:cubicBezTo>
                    <a:cubicBezTo>
                      <a:pt x="2382732" y="1801517"/>
                      <a:pt x="2265743" y="1631529"/>
                      <a:pt x="2204655" y="1442458"/>
                    </a:cubicBezTo>
                    <a:cubicBezTo>
                      <a:pt x="2190135" y="1497323"/>
                      <a:pt x="2171881" y="1551151"/>
                      <a:pt x="2149790" y="1603423"/>
                    </a:cubicBezTo>
                    <a:cubicBezTo>
                      <a:pt x="2205588" y="1724146"/>
                      <a:pt x="2282026" y="1833565"/>
                      <a:pt x="2377235" y="1928774"/>
                    </a:cubicBezTo>
                    <a:cubicBezTo>
                      <a:pt x="2590576" y="2142115"/>
                      <a:pt x="2874234" y="2259623"/>
                      <a:pt x="3175835" y="2259623"/>
                    </a:cubicBezTo>
                    <a:cubicBezTo>
                      <a:pt x="3477540" y="2259623"/>
                      <a:pt x="3761095" y="2142115"/>
                      <a:pt x="3974539" y="1928774"/>
                    </a:cubicBezTo>
                    <a:cubicBezTo>
                      <a:pt x="4187879" y="1715434"/>
                      <a:pt x="4305388" y="1431776"/>
                      <a:pt x="4305388" y="1129967"/>
                    </a:cubicBezTo>
                    <a:cubicBezTo>
                      <a:pt x="4305388" y="827847"/>
                      <a:pt x="4187983" y="544189"/>
                      <a:pt x="3974642" y="330849"/>
                    </a:cubicBezTo>
                    <a:close/>
                  </a:path>
                </a:pathLst>
              </a:custGeom>
              <a:grpFill/>
              <a:ln w="10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4B676F3-C875-304E-3A8A-E787C4BB7FDF}"/>
                  </a:ext>
                </a:extLst>
              </p:cNvPr>
              <p:cNvSpPr/>
              <p:nvPr/>
            </p:nvSpPr>
            <p:spPr>
              <a:xfrm>
                <a:off x="2850918" y="1982876"/>
                <a:ext cx="4202813" cy="2259519"/>
              </a:xfrm>
              <a:custGeom>
                <a:avLst/>
                <a:gdLst>
                  <a:gd name="connsiteX0" fmla="*/ 3176769 w 4202813"/>
                  <a:gd name="connsiteY0" fmla="*/ 109211 h 2259519"/>
                  <a:gd name="connsiteX1" fmla="*/ 3813367 w 4202813"/>
                  <a:gd name="connsiteY1" fmla="*/ 332715 h 2259519"/>
                  <a:gd name="connsiteX2" fmla="*/ 4148053 w 4202813"/>
                  <a:gd name="connsiteY2" fmla="*/ 817165 h 2259519"/>
                  <a:gd name="connsiteX3" fmla="*/ 4202814 w 4202813"/>
                  <a:gd name="connsiteY3" fmla="*/ 656200 h 2259519"/>
                  <a:gd name="connsiteX4" fmla="*/ 3975369 w 4202813"/>
                  <a:gd name="connsiteY4" fmla="*/ 330849 h 2259519"/>
                  <a:gd name="connsiteX5" fmla="*/ 3176769 w 4202813"/>
                  <a:gd name="connsiteY5" fmla="*/ 0 h 2259519"/>
                  <a:gd name="connsiteX6" fmla="*/ 3175939 w 4202813"/>
                  <a:gd name="connsiteY6" fmla="*/ 0 h 2259519"/>
                  <a:gd name="connsiteX7" fmla="*/ 3175939 w 4202813"/>
                  <a:gd name="connsiteY7" fmla="*/ 0 h 2259519"/>
                  <a:gd name="connsiteX8" fmla="*/ 2377339 w 4202813"/>
                  <a:gd name="connsiteY8" fmla="*/ 330849 h 2259519"/>
                  <a:gd name="connsiteX9" fmla="*/ 2046490 w 4202813"/>
                  <a:gd name="connsiteY9" fmla="*/ 1129656 h 2259519"/>
                  <a:gd name="connsiteX10" fmla="*/ 1026149 w 4202813"/>
                  <a:gd name="connsiteY10" fmla="*/ 2150204 h 2259519"/>
                  <a:gd name="connsiteX11" fmla="*/ 389551 w 4202813"/>
                  <a:gd name="connsiteY11" fmla="*/ 1926700 h 2259519"/>
                  <a:gd name="connsiteX12" fmla="*/ 54865 w 4202813"/>
                  <a:gd name="connsiteY12" fmla="*/ 1442251 h 2259519"/>
                  <a:gd name="connsiteX13" fmla="*/ 0 w 4202813"/>
                  <a:gd name="connsiteY13" fmla="*/ 1603215 h 2259519"/>
                  <a:gd name="connsiteX14" fmla="*/ 227445 w 4202813"/>
                  <a:gd name="connsiteY14" fmla="*/ 1928567 h 2259519"/>
                  <a:gd name="connsiteX15" fmla="*/ 1026045 w 4202813"/>
                  <a:gd name="connsiteY15" fmla="*/ 2259415 h 2259519"/>
                  <a:gd name="connsiteX16" fmla="*/ 1026875 w 4202813"/>
                  <a:gd name="connsiteY16" fmla="*/ 2259415 h 2259519"/>
                  <a:gd name="connsiteX17" fmla="*/ 1026875 w 4202813"/>
                  <a:gd name="connsiteY17" fmla="*/ 2259519 h 2259519"/>
                  <a:gd name="connsiteX18" fmla="*/ 1825475 w 4202813"/>
                  <a:gd name="connsiteY18" fmla="*/ 1928671 h 2259519"/>
                  <a:gd name="connsiteX19" fmla="*/ 2156324 w 4202813"/>
                  <a:gd name="connsiteY19" fmla="*/ 1129863 h 2259519"/>
                  <a:gd name="connsiteX20" fmla="*/ 3176769 w 4202813"/>
                  <a:gd name="connsiteY20" fmla="*/ 109211 h 225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2813" h="2259519">
                    <a:moveTo>
                      <a:pt x="3176769" y="109211"/>
                    </a:moveTo>
                    <a:cubicBezTo>
                      <a:pt x="3407222" y="109211"/>
                      <a:pt x="3633319" y="188553"/>
                      <a:pt x="3813367" y="332715"/>
                    </a:cubicBezTo>
                    <a:cubicBezTo>
                      <a:pt x="3969975" y="458106"/>
                      <a:pt x="4086965" y="628094"/>
                      <a:pt x="4148053" y="817165"/>
                    </a:cubicBezTo>
                    <a:cubicBezTo>
                      <a:pt x="4162573" y="762300"/>
                      <a:pt x="4180827" y="708472"/>
                      <a:pt x="4202814" y="656200"/>
                    </a:cubicBezTo>
                    <a:cubicBezTo>
                      <a:pt x="4147016" y="535477"/>
                      <a:pt x="4070578" y="426058"/>
                      <a:pt x="3975369" y="330849"/>
                    </a:cubicBezTo>
                    <a:cubicBezTo>
                      <a:pt x="3762028" y="117508"/>
                      <a:pt x="3478474" y="0"/>
                      <a:pt x="3176769" y="0"/>
                    </a:cubicBezTo>
                    <a:cubicBezTo>
                      <a:pt x="3176458" y="0"/>
                      <a:pt x="3176146" y="0"/>
                      <a:pt x="3175939" y="0"/>
                    </a:cubicBezTo>
                    <a:lnTo>
                      <a:pt x="3175939" y="0"/>
                    </a:lnTo>
                    <a:cubicBezTo>
                      <a:pt x="2874234" y="0"/>
                      <a:pt x="2590679" y="117508"/>
                      <a:pt x="2377339" y="330849"/>
                    </a:cubicBezTo>
                    <a:cubicBezTo>
                      <a:pt x="2163999" y="544189"/>
                      <a:pt x="2046490" y="827847"/>
                      <a:pt x="2046490" y="1129656"/>
                    </a:cubicBezTo>
                    <a:cubicBezTo>
                      <a:pt x="2046490" y="1692409"/>
                      <a:pt x="1588799" y="2150204"/>
                      <a:pt x="1026149" y="2150204"/>
                    </a:cubicBezTo>
                    <a:cubicBezTo>
                      <a:pt x="795696" y="2150204"/>
                      <a:pt x="569599" y="2070863"/>
                      <a:pt x="389551" y="1926700"/>
                    </a:cubicBezTo>
                    <a:cubicBezTo>
                      <a:pt x="232942" y="1801309"/>
                      <a:pt x="115952" y="1631322"/>
                      <a:pt x="54865" y="1442251"/>
                    </a:cubicBezTo>
                    <a:cubicBezTo>
                      <a:pt x="40345" y="1497116"/>
                      <a:pt x="22091" y="1550943"/>
                      <a:pt x="0" y="1603215"/>
                    </a:cubicBezTo>
                    <a:cubicBezTo>
                      <a:pt x="55798" y="1723939"/>
                      <a:pt x="132236" y="1833357"/>
                      <a:pt x="227445" y="1928567"/>
                    </a:cubicBezTo>
                    <a:cubicBezTo>
                      <a:pt x="440786" y="2141907"/>
                      <a:pt x="724444" y="2259415"/>
                      <a:pt x="1026045" y="2259415"/>
                    </a:cubicBezTo>
                    <a:cubicBezTo>
                      <a:pt x="1026357" y="2259415"/>
                      <a:pt x="1026668" y="2259415"/>
                      <a:pt x="1026875" y="2259415"/>
                    </a:cubicBezTo>
                    <a:lnTo>
                      <a:pt x="1026875" y="2259519"/>
                    </a:lnTo>
                    <a:cubicBezTo>
                      <a:pt x="1328580" y="2259519"/>
                      <a:pt x="1612135" y="2142011"/>
                      <a:pt x="1825475" y="1928671"/>
                    </a:cubicBezTo>
                    <a:cubicBezTo>
                      <a:pt x="2038815" y="1715330"/>
                      <a:pt x="2156324" y="1431672"/>
                      <a:pt x="2156324" y="1129863"/>
                    </a:cubicBezTo>
                    <a:cubicBezTo>
                      <a:pt x="2156427" y="566902"/>
                      <a:pt x="2614119" y="109211"/>
                      <a:pt x="3176769" y="109211"/>
                    </a:cubicBezTo>
                    <a:close/>
                  </a:path>
                </a:pathLst>
              </a:custGeom>
              <a:grpFill/>
              <a:ln w="10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6186BD6-2C4D-305C-E2B2-0FAADB6EC94B}"/>
                  </a:ext>
                </a:extLst>
              </p:cNvPr>
              <p:cNvSpPr/>
              <p:nvPr/>
            </p:nvSpPr>
            <p:spPr>
              <a:xfrm>
                <a:off x="597000" y="1982876"/>
                <a:ext cx="4305283" cy="2259311"/>
              </a:xfrm>
              <a:custGeom>
                <a:avLst/>
                <a:gdLst>
                  <a:gd name="connsiteX0" fmla="*/ 3279238 w 4305283"/>
                  <a:gd name="connsiteY0" fmla="*/ 109211 h 2259311"/>
                  <a:gd name="connsiteX1" fmla="*/ 3915837 w 4305283"/>
                  <a:gd name="connsiteY1" fmla="*/ 332715 h 2259311"/>
                  <a:gd name="connsiteX2" fmla="*/ 4250523 w 4305283"/>
                  <a:gd name="connsiteY2" fmla="*/ 817165 h 2259311"/>
                  <a:gd name="connsiteX3" fmla="*/ 4305284 w 4305283"/>
                  <a:gd name="connsiteY3" fmla="*/ 656200 h 2259311"/>
                  <a:gd name="connsiteX4" fmla="*/ 4077838 w 4305283"/>
                  <a:gd name="connsiteY4" fmla="*/ 330849 h 2259311"/>
                  <a:gd name="connsiteX5" fmla="*/ 3279238 w 4305283"/>
                  <a:gd name="connsiteY5" fmla="*/ 0 h 2259311"/>
                  <a:gd name="connsiteX6" fmla="*/ 2480638 w 4305283"/>
                  <a:gd name="connsiteY6" fmla="*/ 330849 h 2259311"/>
                  <a:gd name="connsiteX7" fmla="*/ 2149790 w 4305283"/>
                  <a:gd name="connsiteY7" fmla="*/ 1129656 h 2259311"/>
                  <a:gd name="connsiteX8" fmla="*/ 1129449 w 4305283"/>
                  <a:gd name="connsiteY8" fmla="*/ 2150204 h 2259311"/>
                  <a:gd name="connsiteX9" fmla="*/ 109107 w 4305283"/>
                  <a:gd name="connsiteY9" fmla="*/ 1129760 h 2259311"/>
                  <a:gd name="connsiteX10" fmla="*/ 1129449 w 4305283"/>
                  <a:gd name="connsiteY10" fmla="*/ 109211 h 2259311"/>
                  <a:gd name="connsiteX11" fmla="*/ 1766047 w 4305283"/>
                  <a:gd name="connsiteY11" fmla="*/ 332715 h 2259311"/>
                  <a:gd name="connsiteX12" fmla="*/ 2100733 w 4305283"/>
                  <a:gd name="connsiteY12" fmla="*/ 817165 h 2259311"/>
                  <a:gd name="connsiteX13" fmla="*/ 2155598 w 4305283"/>
                  <a:gd name="connsiteY13" fmla="*/ 656200 h 2259311"/>
                  <a:gd name="connsiteX14" fmla="*/ 1928152 w 4305283"/>
                  <a:gd name="connsiteY14" fmla="*/ 330849 h 2259311"/>
                  <a:gd name="connsiteX15" fmla="*/ 1129449 w 4305283"/>
                  <a:gd name="connsiteY15" fmla="*/ 0 h 2259311"/>
                  <a:gd name="connsiteX16" fmla="*/ 330849 w 4305283"/>
                  <a:gd name="connsiteY16" fmla="*/ 330849 h 2259311"/>
                  <a:gd name="connsiteX17" fmla="*/ 0 w 4305283"/>
                  <a:gd name="connsiteY17" fmla="*/ 1129656 h 2259311"/>
                  <a:gd name="connsiteX18" fmla="*/ 330849 w 4305283"/>
                  <a:gd name="connsiteY18" fmla="*/ 1928463 h 2259311"/>
                  <a:gd name="connsiteX19" fmla="*/ 1129449 w 4305283"/>
                  <a:gd name="connsiteY19" fmla="*/ 2259312 h 2259311"/>
                  <a:gd name="connsiteX20" fmla="*/ 1928049 w 4305283"/>
                  <a:gd name="connsiteY20" fmla="*/ 1928463 h 2259311"/>
                  <a:gd name="connsiteX21" fmla="*/ 2258897 w 4305283"/>
                  <a:gd name="connsiteY21" fmla="*/ 1129656 h 2259311"/>
                  <a:gd name="connsiteX22" fmla="*/ 3279238 w 4305283"/>
                  <a:gd name="connsiteY22" fmla="*/ 109211 h 225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05283" h="2259311">
                    <a:moveTo>
                      <a:pt x="3279238" y="109211"/>
                    </a:moveTo>
                    <a:cubicBezTo>
                      <a:pt x="3509691" y="109211"/>
                      <a:pt x="3735789" y="188553"/>
                      <a:pt x="3915837" y="332715"/>
                    </a:cubicBezTo>
                    <a:cubicBezTo>
                      <a:pt x="4072445" y="458106"/>
                      <a:pt x="4189435" y="628094"/>
                      <a:pt x="4250523" y="817165"/>
                    </a:cubicBezTo>
                    <a:cubicBezTo>
                      <a:pt x="4265043" y="762300"/>
                      <a:pt x="4283296" y="708472"/>
                      <a:pt x="4305284" y="656200"/>
                    </a:cubicBezTo>
                    <a:cubicBezTo>
                      <a:pt x="4249486" y="535477"/>
                      <a:pt x="4173048" y="426058"/>
                      <a:pt x="4077838" y="330849"/>
                    </a:cubicBezTo>
                    <a:cubicBezTo>
                      <a:pt x="3864602" y="117508"/>
                      <a:pt x="3580943" y="0"/>
                      <a:pt x="3279238" y="0"/>
                    </a:cubicBezTo>
                    <a:cubicBezTo>
                      <a:pt x="2977534" y="0"/>
                      <a:pt x="2693979" y="117508"/>
                      <a:pt x="2480638" y="330849"/>
                    </a:cubicBezTo>
                    <a:cubicBezTo>
                      <a:pt x="2267298" y="544189"/>
                      <a:pt x="2149790" y="827847"/>
                      <a:pt x="2149790" y="1129656"/>
                    </a:cubicBezTo>
                    <a:cubicBezTo>
                      <a:pt x="2149790" y="1692409"/>
                      <a:pt x="1692099" y="2150204"/>
                      <a:pt x="1129449" y="2150204"/>
                    </a:cubicBezTo>
                    <a:cubicBezTo>
                      <a:pt x="566799" y="2150204"/>
                      <a:pt x="109107" y="1692409"/>
                      <a:pt x="109107" y="1129760"/>
                    </a:cubicBezTo>
                    <a:cubicBezTo>
                      <a:pt x="109107" y="567006"/>
                      <a:pt x="566799" y="109211"/>
                      <a:pt x="1129449" y="109211"/>
                    </a:cubicBezTo>
                    <a:cubicBezTo>
                      <a:pt x="1359902" y="109211"/>
                      <a:pt x="1585999" y="188553"/>
                      <a:pt x="1766047" y="332715"/>
                    </a:cubicBezTo>
                    <a:cubicBezTo>
                      <a:pt x="1922656" y="458106"/>
                      <a:pt x="2039645" y="628094"/>
                      <a:pt x="2100733" y="817165"/>
                    </a:cubicBezTo>
                    <a:cubicBezTo>
                      <a:pt x="2115253" y="762300"/>
                      <a:pt x="2133507" y="708472"/>
                      <a:pt x="2155598" y="656200"/>
                    </a:cubicBezTo>
                    <a:cubicBezTo>
                      <a:pt x="2099800" y="535477"/>
                      <a:pt x="2023362" y="426058"/>
                      <a:pt x="1928152" y="330849"/>
                    </a:cubicBezTo>
                    <a:cubicBezTo>
                      <a:pt x="1714812" y="117508"/>
                      <a:pt x="1431154" y="0"/>
                      <a:pt x="1129449" y="0"/>
                    </a:cubicBezTo>
                    <a:cubicBezTo>
                      <a:pt x="827847" y="0"/>
                      <a:pt x="544085" y="117508"/>
                      <a:pt x="330849" y="330849"/>
                    </a:cubicBezTo>
                    <a:cubicBezTo>
                      <a:pt x="117508" y="544189"/>
                      <a:pt x="0" y="827847"/>
                      <a:pt x="0" y="1129656"/>
                    </a:cubicBezTo>
                    <a:cubicBezTo>
                      <a:pt x="0" y="1431361"/>
                      <a:pt x="117508" y="1715019"/>
                      <a:pt x="330849" y="1928463"/>
                    </a:cubicBezTo>
                    <a:cubicBezTo>
                      <a:pt x="544189" y="2141803"/>
                      <a:pt x="827847" y="2259312"/>
                      <a:pt x="1129449" y="2259312"/>
                    </a:cubicBezTo>
                    <a:cubicBezTo>
                      <a:pt x="1431050" y="2259312"/>
                      <a:pt x="1714708" y="2141803"/>
                      <a:pt x="1928049" y="1928463"/>
                    </a:cubicBezTo>
                    <a:cubicBezTo>
                      <a:pt x="2141389" y="1715123"/>
                      <a:pt x="2258897" y="1431464"/>
                      <a:pt x="2258897" y="1129656"/>
                    </a:cubicBezTo>
                    <a:cubicBezTo>
                      <a:pt x="2258897" y="566902"/>
                      <a:pt x="2716692" y="109211"/>
                      <a:pt x="3279238" y="109211"/>
                    </a:cubicBezTo>
                    <a:close/>
                  </a:path>
                </a:pathLst>
              </a:custGeom>
              <a:grpFill/>
              <a:ln w="10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06459A-5427-89CE-ECAC-5B8CDE8DB612}"/>
                </a:ext>
              </a:extLst>
            </p:cNvPr>
            <p:cNvSpPr/>
            <p:nvPr/>
          </p:nvSpPr>
          <p:spPr>
            <a:xfrm>
              <a:off x="1825323" y="2474959"/>
              <a:ext cx="1940286" cy="1940286"/>
            </a:xfrm>
            <a:custGeom>
              <a:avLst/>
              <a:gdLst>
                <a:gd name="connsiteX0" fmla="*/ 0 w 1940286"/>
                <a:gd name="connsiteY0" fmla="*/ 970143 h 1940286"/>
                <a:gd name="connsiteX1" fmla="*/ 970143 w 1940286"/>
                <a:gd name="connsiteY1" fmla="*/ 0 h 1940286"/>
                <a:gd name="connsiteX2" fmla="*/ 1940287 w 1940286"/>
                <a:gd name="connsiteY2" fmla="*/ 970143 h 1940286"/>
                <a:gd name="connsiteX3" fmla="*/ 970143 w 1940286"/>
                <a:gd name="connsiteY3" fmla="*/ 1940287 h 1940286"/>
                <a:gd name="connsiteX4" fmla="*/ 0 w 1940286"/>
                <a:gd name="connsiteY4" fmla="*/ 970143 h 1940286"/>
                <a:gd name="connsiteX5" fmla="*/ 0 w 1940286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6" h="1940286">
                  <a:moveTo>
                    <a:pt x="0" y="970143"/>
                  </a:moveTo>
                  <a:cubicBezTo>
                    <a:pt x="0" y="434355"/>
                    <a:pt x="434355" y="0"/>
                    <a:pt x="970143" y="0"/>
                  </a:cubicBezTo>
                  <a:cubicBezTo>
                    <a:pt x="1505932" y="0"/>
                    <a:pt x="1940287" y="434355"/>
                    <a:pt x="1940287" y="970143"/>
                  </a:cubicBezTo>
                  <a:cubicBezTo>
                    <a:pt x="1940287" y="1505931"/>
                    <a:pt x="1505932" y="1940287"/>
                    <a:pt x="970143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Admit we have a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45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C567-61BB-2D8F-57EC-7BEDE9A2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D8A9E9-5A26-645F-D573-5FF4A8BBA1A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AAEA1A-B68D-EE92-6421-EE063A5CF7C6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E6079-851F-63E1-1F01-13A36A75CDD7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0CF31A-3DDC-B5D4-C81C-57A2337FF10A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281209-B79D-5920-39AC-3B19D51B035F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318AB3-1C5B-1121-5592-16B1853DA9A1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What do we do personally</a:t>
            </a:r>
            <a:r>
              <a:rPr lang="en-US" sz="2800" dirty="0">
                <a:solidFill>
                  <a:srgbClr val="455F5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AD92FBEC-AB0E-BADB-A1DA-D9B874CB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8B971E9-DCFD-F873-5949-7BBF324D293F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E6CD319-E3E3-4A7E-7450-5B5E96D4F5F1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51920C0-2B34-3ADC-04FA-7473CB55265F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4DE061-2C82-925F-D879-2611979BA85E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C47D801-656A-2721-B578-5A72D10C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9" y="1314310"/>
            <a:ext cx="6241661" cy="467043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Basic Cyber Security protections – VPN, Strong passwords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Think about if you need to be on social media at all. </a:t>
            </a:r>
            <a:r>
              <a:rPr lang="en-US" sz="2600" dirty="0" err="1">
                <a:solidFill>
                  <a:schemeClr val="bg1"/>
                </a:solidFill>
              </a:rPr>
              <a:t>Minimise</a:t>
            </a:r>
            <a:r>
              <a:rPr lang="en-US" sz="2600" dirty="0">
                <a:solidFill>
                  <a:schemeClr val="bg1"/>
                </a:solidFill>
              </a:rPr>
              <a:t> interaction.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Lock down your accounts. 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Block and mute accounts you find problematic or harmful. Backup and Encrypt Important Data Regularly.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</a:rPr>
              <a:t>Manage your public presence (be anonymous).</a:t>
            </a:r>
          </a:p>
        </p:txBody>
      </p:sp>
      <p:pic>
        <p:nvPicPr>
          <p:cNvPr id="4" name="Picture 2" descr="Multi-factor authentication: Why you should be using it | ramsac">
            <a:extLst>
              <a:ext uri="{FF2B5EF4-FFF2-40B4-BE49-F238E27FC236}">
                <a16:creationId xmlns:a16="http://schemas.microsoft.com/office/drawing/2014/main" id="{DECFC871-C12C-0596-CCDC-102B2C85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64" y="1375844"/>
            <a:ext cx="4952193" cy="21241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a VPN | Types, How to Use">
            <a:extLst>
              <a:ext uri="{FF2B5EF4-FFF2-40B4-BE49-F238E27FC236}">
                <a16:creationId xmlns:a16="http://schemas.microsoft.com/office/drawing/2014/main" id="{5A7E44BB-2A70-7AB4-1DF3-47B311F9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64" y="3617072"/>
            <a:ext cx="4952193" cy="2207208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4734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29E7-5364-68B5-87DA-23576557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F88FBE-941A-76E6-EB90-2190B333F99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2F649C-E562-2FD1-2258-1AAC297BC22A}"/>
              </a:ext>
            </a:extLst>
          </p:cNvPr>
          <p:cNvSpPr txBox="1"/>
          <p:nvPr/>
        </p:nvSpPr>
        <p:spPr>
          <a:xfrm>
            <a:off x="6385307" y="742659"/>
            <a:ext cx="112478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Saysana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–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Communication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65436-0906-15D4-A883-C79A9015B6EE}"/>
              </a:ext>
            </a:extLst>
          </p:cNvPr>
          <p:cNvSpPr txBox="1"/>
          <p:nvPr/>
        </p:nvSpPr>
        <p:spPr>
          <a:xfrm>
            <a:off x="2448793" y="915850"/>
            <a:ext cx="7458407" cy="43715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Good Quality of Life for People with HIV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pton Book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 Book" panose="00000800000000000000" pitchFamily="50" charset="0"/>
                <a:ea typeface="+mn-ea"/>
                <a:cs typeface="+mn-cs"/>
              </a:rPr>
              <a:t>End HIV transmissions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B050303050206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9EBFC1-CAFC-58D2-5AC9-96FFCE53F343}"/>
              </a:ext>
            </a:extLst>
          </p:cNvPr>
          <p:cNvSpPr/>
          <p:nvPr/>
        </p:nvSpPr>
        <p:spPr>
          <a:xfrm>
            <a:off x="0" y="1057743"/>
            <a:ext cx="12192000" cy="5057597"/>
          </a:xfrm>
          <a:prstGeom prst="rect">
            <a:avLst/>
          </a:prstGeom>
          <a:solidFill>
            <a:srgbClr val="004A4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93B223-3136-F673-5ED6-F961F3CDB96B}"/>
              </a:ext>
            </a:extLst>
          </p:cNvPr>
          <p:cNvSpPr/>
          <p:nvPr/>
        </p:nvSpPr>
        <p:spPr>
          <a:xfrm>
            <a:off x="0" y="656215"/>
            <a:ext cx="12192000" cy="45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6E9E99-8BC9-A9CB-F8EF-98F0F4F61357}"/>
              </a:ext>
            </a:extLst>
          </p:cNvPr>
          <p:cNvSpPr/>
          <p:nvPr/>
        </p:nvSpPr>
        <p:spPr>
          <a:xfrm>
            <a:off x="434535" y="128621"/>
            <a:ext cx="11757465" cy="10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What do we do collectively?</a:t>
            </a:r>
          </a:p>
        </p:txBody>
      </p:sp>
      <p:pic>
        <p:nvPicPr>
          <p:cNvPr id="1026" name="Picture 2" descr="NAPWHA Logo - Health Equity Matters">
            <a:extLst>
              <a:ext uri="{FF2B5EF4-FFF2-40B4-BE49-F238E27FC236}">
                <a16:creationId xmlns:a16="http://schemas.microsoft.com/office/drawing/2014/main" id="{8712D041-0A0C-1ACA-54A6-79103102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" y="6027875"/>
            <a:ext cx="3209080" cy="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F18C54FD-3CA4-6256-9C32-E3BDA79A78BA}"/>
              </a:ext>
            </a:extLst>
          </p:cNvPr>
          <p:cNvSpPr txBox="1">
            <a:spLocks/>
          </p:cNvSpPr>
          <p:nvPr/>
        </p:nvSpPr>
        <p:spPr>
          <a:xfrm>
            <a:off x="10634135" y="6144768"/>
            <a:ext cx="1460329" cy="57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4A4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A4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437DC7-1E29-678A-A0DA-268AA7D153CA}"/>
              </a:ext>
            </a:extLst>
          </p:cNvPr>
          <p:cNvSpPr/>
          <p:nvPr/>
        </p:nvSpPr>
        <p:spPr>
          <a:xfrm>
            <a:off x="-8970" y="29461"/>
            <a:ext cx="290456" cy="682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ECECE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2F8ED27-A80E-84D1-779E-7AB1AF98FABD}"/>
              </a:ext>
            </a:extLst>
          </p:cNvPr>
          <p:cNvSpPr txBox="1">
            <a:spLocks/>
          </p:cNvSpPr>
          <p:nvPr/>
        </p:nvSpPr>
        <p:spPr>
          <a:xfrm>
            <a:off x="-28364" y="319941"/>
            <a:ext cx="304531" cy="4581080"/>
          </a:xfrm>
          <a:prstGeom prst="rect">
            <a:avLst/>
          </a:prstGeom>
        </p:spPr>
        <p:txBody>
          <a:bodyPr vert="vert270" lIns="0" tIns="0" rIns="0" bIns="0" rtlCol="0" anchor="ctr">
            <a:noAutofit/>
          </a:bodyPr>
          <a:lstStyle>
            <a:lvl1pPr marL="0" indent="0" algn="r" defTabSz="914349" rtl="0" eaLnBrk="1" latinLnBrk="0" hangingPunct="1">
              <a:spcBef>
                <a:spcPts val="1200"/>
              </a:spcBef>
              <a:buFont typeface="Arial" pitchFamily="34" charset="0"/>
              <a:buNone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04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28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116000" indent="-180000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Arial" pitchFamily="34" charset="0"/>
              <a:buChar char="•"/>
              <a:defRPr sz="1400" kern="1200" spc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53997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rabi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809955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alphaLcPeriod"/>
              <a:defRPr sz="1400" kern="1200" spc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1079940" indent="-269985" algn="l" defTabSz="914349" rtl="0" eaLnBrk="1" latinLnBrk="0" hangingPunct="1">
              <a:spcBef>
                <a:spcPts val="400"/>
              </a:spcBef>
              <a:buClr>
                <a:schemeClr val="bg2"/>
              </a:buClr>
              <a:buFont typeface="+mj-lt"/>
              <a:buAutoNum type="romanLcPeriod"/>
              <a:defRPr sz="1400" kern="1200" spc="0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5982" indent="-228587" algn="l" defTabSz="9143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Cybersecurity and people with HIV</a:t>
            </a:r>
            <a:endParaRPr kumimoji="0" lang="en-AU" sz="1600" b="0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9AEBE2-2B9B-C482-8FEC-748B555C1B24}"/>
              </a:ext>
            </a:extLst>
          </p:cNvPr>
          <p:cNvSpPr/>
          <p:nvPr/>
        </p:nvSpPr>
        <p:spPr>
          <a:xfrm>
            <a:off x="0" y="-10"/>
            <a:ext cx="12192000" cy="184623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tx2"/>
              </a:gs>
              <a:gs pos="71000">
                <a:schemeClr val="accent2"/>
              </a:gs>
              <a:gs pos="12000">
                <a:schemeClr val="accent3"/>
              </a:gs>
              <a:gs pos="25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9D2414-1B98-37C6-245E-E9471CA9E7F9}"/>
              </a:ext>
            </a:extLst>
          </p:cNvPr>
          <p:cNvGrpSpPr/>
          <p:nvPr/>
        </p:nvGrpSpPr>
        <p:grpSpPr>
          <a:xfrm>
            <a:off x="500526" y="2061496"/>
            <a:ext cx="11461796" cy="2973294"/>
            <a:chOff x="1667263" y="2311921"/>
            <a:chExt cx="8710651" cy="22596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1EAC66-38FE-F666-0866-E554DFFCC8CA}"/>
                </a:ext>
              </a:extLst>
            </p:cNvPr>
            <p:cNvSpPr/>
            <p:nvPr/>
          </p:nvSpPr>
          <p:spPr>
            <a:xfrm>
              <a:off x="3976772" y="2474959"/>
              <a:ext cx="1940287" cy="1940286"/>
            </a:xfrm>
            <a:custGeom>
              <a:avLst/>
              <a:gdLst>
                <a:gd name="connsiteX0" fmla="*/ 0 w 1940287"/>
                <a:gd name="connsiteY0" fmla="*/ 970143 h 1940286"/>
                <a:gd name="connsiteX1" fmla="*/ 970144 w 1940287"/>
                <a:gd name="connsiteY1" fmla="*/ 0 h 1940286"/>
                <a:gd name="connsiteX2" fmla="*/ 1940287 w 1940287"/>
                <a:gd name="connsiteY2" fmla="*/ 970143 h 1940286"/>
                <a:gd name="connsiteX3" fmla="*/ 970144 w 1940287"/>
                <a:gd name="connsiteY3" fmla="*/ 1940287 h 1940286"/>
                <a:gd name="connsiteX4" fmla="*/ 0 w 1940287"/>
                <a:gd name="connsiteY4" fmla="*/ 970143 h 1940286"/>
                <a:gd name="connsiteX5" fmla="*/ 0 w 1940287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7" h="1940286">
                  <a:moveTo>
                    <a:pt x="0" y="970143"/>
                  </a:moveTo>
                  <a:cubicBezTo>
                    <a:pt x="0" y="434355"/>
                    <a:pt x="434355" y="0"/>
                    <a:pt x="970144" y="0"/>
                  </a:cubicBezTo>
                  <a:cubicBezTo>
                    <a:pt x="1505932" y="0"/>
                    <a:pt x="1940287" y="434355"/>
                    <a:pt x="1940287" y="970143"/>
                  </a:cubicBezTo>
                  <a:cubicBezTo>
                    <a:pt x="1940287" y="1505931"/>
                    <a:pt x="1505932" y="1940287"/>
                    <a:pt x="970144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Minimise our use of social media (especially riskier platforms)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66D908-7664-A2AD-4F04-1B4243820F8A}"/>
                </a:ext>
              </a:extLst>
            </p:cNvPr>
            <p:cNvSpPr/>
            <p:nvPr/>
          </p:nvSpPr>
          <p:spPr>
            <a:xfrm>
              <a:off x="6132370" y="2474959"/>
              <a:ext cx="1940286" cy="1940286"/>
            </a:xfrm>
            <a:custGeom>
              <a:avLst/>
              <a:gdLst>
                <a:gd name="connsiteX0" fmla="*/ 0 w 1940286"/>
                <a:gd name="connsiteY0" fmla="*/ 970143 h 1940286"/>
                <a:gd name="connsiteX1" fmla="*/ 970144 w 1940286"/>
                <a:gd name="connsiteY1" fmla="*/ 0 h 1940286"/>
                <a:gd name="connsiteX2" fmla="*/ 1940287 w 1940286"/>
                <a:gd name="connsiteY2" fmla="*/ 970143 h 1940286"/>
                <a:gd name="connsiteX3" fmla="*/ 970144 w 1940286"/>
                <a:gd name="connsiteY3" fmla="*/ 1940287 h 1940286"/>
                <a:gd name="connsiteX4" fmla="*/ 0 w 1940286"/>
                <a:gd name="connsiteY4" fmla="*/ 970143 h 1940286"/>
                <a:gd name="connsiteX5" fmla="*/ 0 w 1940286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6" h="1940286">
                  <a:moveTo>
                    <a:pt x="0" y="970143"/>
                  </a:moveTo>
                  <a:cubicBezTo>
                    <a:pt x="0" y="434355"/>
                    <a:pt x="434355" y="0"/>
                    <a:pt x="970144" y="0"/>
                  </a:cubicBezTo>
                  <a:cubicBezTo>
                    <a:pt x="1505931" y="0"/>
                    <a:pt x="1940287" y="434355"/>
                    <a:pt x="1940287" y="970143"/>
                  </a:cubicBezTo>
                  <a:cubicBezTo>
                    <a:pt x="1940287" y="1505931"/>
                    <a:pt x="1505931" y="1940287"/>
                    <a:pt x="970144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Create opportunities for more fulfilling connection and peer support (phone, email, face to face etc.)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747300-3B9E-791E-DAE2-59D6AB371B1B}"/>
                </a:ext>
              </a:extLst>
            </p:cNvPr>
            <p:cNvSpPr/>
            <p:nvPr/>
          </p:nvSpPr>
          <p:spPr>
            <a:xfrm>
              <a:off x="8278011" y="2474959"/>
              <a:ext cx="1940286" cy="1940286"/>
            </a:xfrm>
            <a:custGeom>
              <a:avLst/>
              <a:gdLst>
                <a:gd name="connsiteX0" fmla="*/ 0 w 1940286"/>
                <a:gd name="connsiteY0" fmla="*/ 970143 h 1940286"/>
                <a:gd name="connsiteX1" fmla="*/ 970143 w 1940286"/>
                <a:gd name="connsiteY1" fmla="*/ 0 h 1940286"/>
                <a:gd name="connsiteX2" fmla="*/ 1940286 w 1940286"/>
                <a:gd name="connsiteY2" fmla="*/ 970143 h 1940286"/>
                <a:gd name="connsiteX3" fmla="*/ 970143 w 1940286"/>
                <a:gd name="connsiteY3" fmla="*/ 1940287 h 1940286"/>
                <a:gd name="connsiteX4" fmla="*/ 0 w 1940286"/>
                <a:gd name="connsiteY4" fmla="*/ 970143 h 1940286"/>
                <a:gd name="connsiteX5" fmla="*/ 0 w 1940286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6" h="1940286">
                  <a:moveTo>
                    <a:pt x="0" y="970143"/>
                  </a:moveTo>
                  <a:cubicBezTo>
                    <a:pt x="0" y="434355"/>
                    <a:pt x="434355" y="0"/>
                    <a:pt x="970143" y="0"/>
                  </a:cubicBezTo>
                  <a:cubicBezTo>
                    <a:pt x="1505931" y="0"/>
                    <a:pt x="1940286" y="434355"/>
                    <a:pt x="1940286" y="970143"/>
                  </a:cubicBezTo>
                  <a:cubicBezTo>
                    <a:pt x="1940286" y="1505931"/>
                    <a:pt x="1505931" y="1940287"/>
                    <a:pt x="970143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Help our communities manage their own risk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C15AA6-E4E0-A4E1-9012-CED690668915}"/>
                </a:ext>
              </a:extLst>
            </p:cNvPr>
            <p:cNvGrpSpPr/>
            <p:nvPr/>
          </p:nvGrpSpPr>
          <p:grpSpPr>
            <a:xfrm>
              <a:off x="1667263" y="2311921"/>
              <a:ext cx="8710651" cy="2259622"/>
              <a:chOff x="597000" y="1982876"/>
              <a:chExt cx="8710651" cy="2259622"/>
            </a:xfrm>
            <a:gradFill>
              <a:gsLst>
                <a:gs pos="0">
                  <a:schemeClr val="accent1"/>
                </a:gs>
                <a:gs pos="33000">
                  <a:schemeClr val="accent2"/>
                </a:gs>
                <a:gs pos="66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5EDCAF-06B8-95AA-085A-665089CDB7A4}"/>
                  </a:ext>
                </a:extLst>
              </p:cNvPr>
              <p:cNvSpPr/>
              <p:nvPr/>
            </p:nvSpPr>
            <p:spPr>
              <a:xfrm>
                <a:off x="5002264" y="1982876"/>
                <a:ext cx="4305387" cy="2259622"/>
              </a:xfrm>
              <a:custGeom>
                <a:avLst/>
                <a:gdLst>
                  <a:gd name="connsiteX0" fmla="*/ 3974642 w 4305387"/>
                  <a:gd name="connsiteY0" fmla="*/ 330849 h 2259622"/>
                  <a:gd name="connsiteX1" fmla="*/ 3175939 w 4305387"/>
                  <a:gd name="connsiteY1" fmla="*/ 0 h 2259622"/>
                  <a:gd name="connsiteX2" fmla="*/ 2377339 w 4305387"/>
                  <a:gd name="connsiteY2" fmla="*/ 330849 h 2259622"/>
                  <a:gd name="connsiteX3" fmla="*/ 2046490 w 4305387"/>
                  <a:gd name="connsiteY3" fmla="*/ 1129656 h 2259622"/>
                  <a:gd name="connsiteX4" fmla="*/ 1026149 w 4305387"/>
                  <a:gd name="connsiteY4" fmla="*/ 2150204 h 2259622"/>
                  <a:gd name="connsiteX5" fmla="*/ 389551 w 4305387"/>
                  <a:gd name="connsiteY5" fmla="*/ 1926700 h 2259622"/>
                  <a:gd name="connsiteX6" fmla="*/ 54865 w 4305387"/>
                  <a:gd name="connsiteY6" fmla="*/ 1442251 h 2259622"/>
                  <a:gd name="connsiteX7" fmla="*/ 0 w 4305387"/>
                  <a:gd name="connsiteY7" fmla="*/ 1603215 h 2259622"/>
                  <a:gd name="connsiteX8" fmla="*/ 227445 w 4305387"/>
                  <a:gd name="connsiteY8" fmla="*/ 1928567 h 2259622"/>
                  <a:gd name="connsiteX9" fmla="*/ 1026045 w 4305387"/>
                  <a:gd name="connsiteY9" fmla="*/ 2259415 h 2259622"/>
                  <a:gd name="connsiteX10" fmla="*/ 1824749 w 4305387"/>
                  <a:gd name="connsiteY10" fmla="*/ 1928567 h 2259622"/>
                  <a:gd name="connsiteX11" fmla="*/ 2155598 w 4305387"/>
                  <a:gd name="connsiteY11" fmla="*/ 1129760 h 2259622"/>
                  <a:gd name="connsiteX12" fmla="*/ 3175939 w 4305387"/>
                  <a:gd name="connsiteY12" fmla="*/ 109211 h 2259622"/>
                  <a:gd name="connsiteX13" fmla="*/ 4196280 w 4305387"/>
                  <a:gd name="connsiteY13" fmla="*/ 1129863 h 2259622"/>
                  <a:gd name="connsiteX14" fmla="*/ 3175939 w 4305387"/>
                  <a:gd name="connsiteY14" fmla="*/ 2150412 h 2259622"/>
                  <a:gd name="connsiteX15" fmla="*/ 2539341 w 4305387"/>
                  <a:gd name="connsiteY15" fmla="*/ 1926907 h 2259622"/>
                  <a:gd name="connsiteX16" fmla="*/ 2204655 w 4305387"/>
                  <a:gd name="connsiteY16" fmla="*/ 1442458 h 2259622"/>
                  <a:gd name="connsiteX17" fmla="*/ 2149790 w 4305387"/>
                  <a:gd name="connsiteY17" fmla="*/ 1603423 h 2259622"/>
                  <a:gd name="connsiteX18" fmla="*/ 2377235 w 4305387"/>
                  <a:gd name="connsiteY18" fmla="*/ 1928774 h 2259622"/>
                  <a:gd name="connsiteX19" fmla="*/ 3175835 w 4305387"/>
                  <a:gd name="connsiteY19" fmla="*/ 2259623 h 2259622"/>
                  <a:gd name="connsiteX20" fmla="*/ 3974539 w 4305387"/>
                  <a:gd name="connsiteY20" fmla="*/ 1928774 h 2259622"/>
                  <a:gd name="connsiteX21" fmla="*/ 4305388 w 4305387"/>
                  <a:gd name="connsiteY21" fmla="*/ 1129967 h 2259622"/>
                  <a:gd name="connsiteX22" fmla="*/ 3974642 w 4305387"/>
                  <a:gd name="connsiteY22" fmla="*/ 330849 h 225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05387" h="2259622">
                    <a:moveTo>
                      <a:pt x="3974642" y="330849"/>
                    </a:moveTo>
                    <a:cubicBezTo>
                      <a:pt x="3761302" y="117508"/>
                      <a:pt x="3477644" y="0"/>
                      <a:pt x="3175939" y="0"/>
                    </a:cubicBezTo>
                    <a:cubicBezTo>
                      <a:pt x="2874234" y="0"/>
                      <a:pt x="2590679" y="117508"/>
                      <a:pt x="2377339" y="330849"/>
                    </a:cubicBezTo>
                    <a:cubicBezTo>
                      <a:pt x="2163999" y="544189"/>
                      <a:pt x="2046490" y="827847"/>
                      <a:pt x="2046490" y="1129656"/>
                    </a:cubicBezTo>
                    <a:cubicBezTo>
                      <a:pt x="2046490" y="1692409"/>
                      <a:pt x="1588799" y="2150204"/>
                      <a:pt x="1026149" y="2150204"/>
                    </a:cubicBezTo>
                    <a:cubicBezTo>
                      <a:pt x="795696" y="2150204"/>
                      <a:pt x="569599" y="2070863"/>
                      <a:pt x="389551" y="1926700"/>
                    </a:cubicBezTo>
                    <a:cubicBezTo>
                      <a:pt x="232942" y="1801309"/>
                      <a:pt x="115952" y="1631322"/>
                      <a:pt x="54865" y="1442251"/>
                    </a:cubicBezTo>
                    <a:cubicBezTo>
                      <a:pt x="40345" y="1497116"/>
                      <a:pt x="22091" y="1550943"/>
                      <a:pt x="0" y="1603215"/>
                    </a:cubicBezTo>
                    <a:cubicBezTo>
                      <a:pt x="55798" y="1723939"/>
                      <a:pt x="132236" y="1833357"/>
                      <a:pt x="227445" y="1928567"/>
                    </a:cubicBezTo>
                    <a:cubicBezTo>
                      <a:pt x="440786" y="2141907"/>
                      <a:pt x="724444" y="2259415"/>
                      <a:pt x="1026045" y="2259415"/>
                    </a:cubicBezTo>
                    <a:cubicBezTo>
                      <a:pt x="1327751" y="2259415"/>
                      <a:pt x="1611305" y="2141907"/>
                      <a:pt x="1824749" y="1928567"/>
                    </a:cubicBezTo>
                    <a:cubicBezTo>
                      <a:pt x="2038090" y="1715227"/>
                      <a:pt x="2155598" y="1431568"/>
                      <a:pt x="2155598" y="1129760"/>
                    </a:cubicBezTo>
                    <a:cubicBezTo>
                      <a:pt x="2155598" y="567110"/>
                      <a:pt x="2613289" y="109211"/>
                      <a:pt x="3175939" y="109211"/>
                    </a:cubicBezTo>
                    <a:cubicBezTo>
                      <a:pt x="3738589" y="109315"/>
                      <a:pt x="4196280" y="567110"/>
                      <a:pt x="4196280" y="1129863"/>
                    </a:cubicBezTo>
                    <a:cubicBezTo>
                      <a:pt x="4196280" y="1692617"/>
                      <a:pt x="3738589" y="2150412"/>
                      <a:pt x="3175939" y="2150412"/>
                    </a:cubicBezTo>
                    <a:cubicBezTo>
                      <a:pt x="2945486" y="2150412"/>
                      <a:pt x="2719389" y="2071070"/>
                      <a:pt x="2539341" y="1926907"/>
                    </a:cubicBezTo>
                    <a:cubicBezTo>
                      <a:pt x="2382732" y="1801517"/>
                      <a:pt x="2265743" y="1631529"/>
                      <a:pt x="2204655" y="1442458"/>
                    </a:cubicBezTo>
                    <a:cubicBezTo>
                      <a:pt x="2190135" y="1497323"/>
                      <a:pt x="2171881" y="1551151"/>
                      <a:pt x="2149790" y="1603423"/>
                    </a:cubicBezTo>
                    <a:cubicBezTo>
                      <a:pt x="2205588" y="1724146"/>
                      <a:pt x="2282026" y="1833565"/>
                      <a:pt x="2377235" y="1928774"/>
                    </a:cubicBezTo>
                    <a:cubicBezTo>
                      <a:pt x="2590576" y="2142115"/>
                      <a:pt x="2874234" y="2259623"/>
                      <a:pt x="3175835" y="2259623"/>
                    </a:cubicBezTo>
                    <a:cubicBezTo>
                      <a:pt x="3477540" y="2259623"/>
                      <a:pt x="3761095" y="2142115"/>
                      <a:pt x="3974539" y="1928774"/>
                    </a:cubicBezTo>
                    <a:cubicBezTo>
                      <a:pt x="4187879" y="1715434"/>
                      <a:pt x="4305388" y="1431776"/>
                      <a:pt x="4305388" y="1129967"/>
                    </a:cubicBezTo>
                    <a:cubicBezTo>
                      <a:pt x="4305388" y="827847"/>
                      <a:pt x="4187983" y="544189"/>
                      <a:pt x="3974642" y="330849"/>
                    </a:cubicBezTo>
                    <a:close/>
                  </a:path>
                </a:pathLst>
              </a:custGeom>
              <a:grpFill/>
              <a:ln w="10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A2AF1FE-6D12-5365-F72D-8B08F5C92B44}"/>
                  </a:ext>
                </a:extLst>
              </p:cNvPr>
              <p:cNvSpPr/>
              <p:nvPr/>
            </p:nvSpPr>
            <p:spPr>
              <a:xfrm>
                <a:off x="2850918" y="1982876"/>
                <a:ext cx="4202813" cy="2259519"/>
              </a:xfrm>
              <a:custGeom>
                <a:avLst/>
                <a:gdLst>
                  <a:gd name="connsiteX0" fmla="*/ 3176769 w 4202813"/>
                  <a:gd name="connsiteY0" fmla="*/ 109211 h 2259519"/>
                  <a:gd name="connsiteX1" fmla="*/ 3813367 w 4202813"/>
                  <a:gd name="connsiteY1" fmla="*/ 332715 h 2259519"/>
                  <a:gd name="connsiteX2" fmla="*/ 4148053 w 4202813"/>
                  <a:gd name="connsiteY2" fmla="*/ 817165 h 2259519"/>
                  <a:gd name="connsiteX3" fmla="*/ 4202814 w 4202813"/>
                  <a:gd name="connsiteY3" fmla="*/ 656200 h 2259519"/>
                  <a:gd name="connsiteX4" fmla="*/ 3975369 w 4202813"/>
                  <a:gd name="connsiteY4" fmla="*/ 330849 h 2259519"/>
                  <a:gd name="connsiteX5" fmla="*/ 3176769 w 4202813"/>
                  <a:gd name="connsiteY5" fmla="*/ 0 h 2259519"/>
                  <a:gd name="connsiteX6" fmla="*/ 3175939 w 4202813"/>
                  <a:gd name="connsiteY6" fmla="*/ 0 h 2259519"/>
                  <a:gd name="connsiteX7" fmla="*/ 3175939 w 4202813"/>
                  <a:gd name="connsiteY7" fmla="*/ 0 h 2259519"/>
                  <a:gd name="connsiteX8" fmla="*/ 2377339 w 4202813"/>
                  <a:gd name="connsiteY8" fmla="*/ 330849 h 2259519"/>
                  <a:gd name="connsiteX9" fmla="*/ 2046490 w 4202813"/>
                  <a:gd name="connsiteY9" fmla="*/ 1129656 h 2259519"/>
                  <a:gd name="connsiteX10" fmla="*/ 1026149 w 4202813"/>
                  <a:gd name="connsiteY10" fmla="*/ 2150204 h 2259519"/>
                  <a:gd name="connsiteX11" fmla="*/ 389551 w 4202813"/>
                  <a:gd name="connsiteY11" fmla="*/ 1926700 h 2259519"/>
                  <a:gd name="connsiteX12" fmla="*/ 54865 w 4202813"/>
                  <a:gd name="connsiteY12" fmla="*/ 1442251 h 2259519"/>
                  <a:gd name="connsiteX13" fmla="*/ 0 w 4202813"/>
                  <a:gd name="connsiteY13" fmla="*/ 1603215 h 2259519"/>
                  <a:gd name="connsiteX14" fmla="*/ 227445 w 4202813"/>
                  <a:gd name="connsiteY14" fmla="*/ 1928567 h 2259519"/>
                  <a:gd name="connsiteX15" fmla="*/ 1026045 w 4202813"/>
                  <a:gd name="connsiteY15" fmla="*/ 2259415 h 2259519"/>
                  <a:gd name="connsiteX16" fmla="*/ 1026875 w 4202813"/>
                  <a:gd name="connsiteY16" fmla="*/ 2259415 h 2259519"/>
                  <a:gd name="connsiteX17" fmla="*/ 1026875 w 4202813"/>
                  <a:gd name="connsiteY17" fmla="*/ 2259519 h 2259519"/>
                  <a:gd name="connsiteX18" fmla="*/ 1825475 w 4202813"/>
                  <a:gd name="connsiteY18" fmla="*/ 1928671 h 2259519"/>
                  <a:gd name="connsiteX19" fmla="*/ 2156324 w 4202813"/>
                  <a:gd name="connsiteY19" fmla="*/ 1129863 h 2259519"/>
                  <a:gd name="connsiteX20" fmla="*/ 3176769 w 4202813"/>
                  <a:gd name="connsiteY20" fmla="*/ 109211 h 225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2813" h="2259519">
                    <a:moveTo>
                      <a:pt x="3176769" y="109211"/>
                    </a:moveTo>
                    <a:cubicBezTo>
                      <a:pt x="3407222" y="109211"/>
                      <a:pt x="3633319" y="188553"/>
                      <a:pt x="3813367" y="332715"/>
                    </a:cubicBezTo>
                    <a:cubicBezTo>
                      <a:pt x="3969975" y="458106"/>
                      <a:pt x="4086965" y="628094"/>
                      <a:pt x="4148053" y="817165"/>
                    </a:cubicBezTo>
                    <a:cubicBezTo>
                      <a:pt x="4162573" y="762300"/>
                      <a:pt x="4180827" y="708472"/>
                      <a:pt x="4202814" y="656200"/>
                    </a:cubicBezTo>
                    <a:cubicBezTo>
                      <a:pt x="4147016" y="535477"/>
                      <a:pt x="4070578" y="426058"/>
                      <a:pt x="3975369" y="330849"/>
                    </a:cubicBezTo>
                    <a:cubicBezTo>
                      <a:pt x="3762028" y="117508"/>
                      <a:pt x="3478474" y="0"/>
                      <a:pt x="3176769" y="0"/>
                    </a:cubicBezTo>
                    <a:cubicBezTo>
                      <a:pt x="3176458" y="0"/>
                      <a:pt x="3176146" y="0"/>
                      <a:pt x="3175939" y="0"/>
                    </a:cubicBezTo>
                    <a:lnTo>
                      <a:pt x="3175939" y="0"/>
                    </a:lnTo>
                    <a:cubicBezTo>
                      <a:pt x="2874234" y="0"/>
                      <a:pt x="2590679" y="117508"/>
                      <a:pt x="2377339" y="330849"/>
                    </a:cubicBezTo>
                    <a:cubicBezTo>
                      <a:pt x="2163999" y="544189"/>
                      <a:pt x="2046490" y="827847"/>
                      <a:pt x="2046490" y="1129656"/>
                    </a:cubicBezTo>
                    <a:cubicBezTo>
                      <a:pt x="2046490" y="1692409"/>
                      <a:pt x="1588799" y="2150204"/>
                      <a:pt x="1026149" y="2150204"/>
                    </a:cubicBezTo>
                    <a:cubicBezTo>
                      <a:pt x="795696" y="2150204"/>
                      <a:pt x="569599" y="2070863"/>
                      <a:pt x="389551" y="1926700"/>
                    </a:cubicBezTo>
                    <a:cubicBezTo>
                      <a:pt x="232942" y="1801309"/>
                      <a:pt x="115952" y="1631322"/>
                      <a:pt x="54865" y="1442251"/>
                    </a:cubicBezTo>
                    <a:cubicBezTo>
                      <a:pt x="40345" y="1497116"/>
                      <a:pt x="22091" y="1550943"/>
                      <a:pt x="0" y="1603215"/>
                    </a:cubicBezTo>
                    <a:cubicBezTo>
                      <a:pt x="55798" y="1723939"/>
                      <a:pt x="132236" y="1833357"/>
                      <a:pt x="227445" y="1928567"/>
                    </a:cubicBezTo>
                    <a:cubicBezTo>
                      <a:pt x="440786" y="2141907"/>
                      <a:pt x="724444" y="2259415"/>
                      <a:pt x="1026045" y="2259415"/>
                    </a:cubicBezTo>
                    <a:cubicBezTo>
                      <a:pt x="1026357" y="2259415"/>
                      <a:pt x="1026668" y="2259415"/>
                      <a:pt x="1026875" y="2259415"/>
                    </a:cubicBezTo>
                    <a:lnTo>
                      <a:pt x="1026875" y="2259519"/>
                    </a:lnTo>
                    <a:cubicBezTo>
                      <a:pt x="1328580" y="2259519"/>
                      <a:pt x="1612135" y="2142011"/>
                      <a:pt x="1825475" y="1928671"/>
                    </a:cubicBezTo>
                    <a:cubicBezTo>
                      <a:pt x="2038815" y="1715330"/>
                      <a:pt x="2156324" y="1431672"/>
                      <a:pt x="2156324" y="1129863"/>
                    </a:cubicBezTo>
                    <a:cubicBezTo>
                      <a:pt x="2156427" y="566902"/>
                      <a:pt x="2614119" y="109211"/>
                      <a:pt x="3176769" y="109211"/>
                    </a:cubicBezTo>
                    <a:close/>
                  </a:path>
                </a:pathLst>
              </a:custGeom>
              <a:grpFill/>
              <a:ln w="10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13683E-64A5-E2B8-0559-DE3740A0C868}"/>
                  </a:ext>
                </a:extLst>
              </p:cNvPr>
              <p:cNvSpPr/>
              <p:nvPr/>
            </p:nvSpPr>
            <p:spPr>
              <a:xfrm>
                <a:off x="597000" y="1982876"/>
                <a:ext cx="4305283" cy="2259311"/>
              </a:xfrm>
              <a:custGeom>
                <a:avLst/>
                <a:gdLst>
                  <a:gd name="connsiteX0" fmla="*/ 3279238 w 4305283"/>
                  <a:gd name="connsiteY0" fmla="*/ 109211 h 2259311"/>
                  <a:gd name="connsiteX1" fmla="*/ 3915837 w 4305283"/>
                  <a:gd name="connsiteY1" fmla="*/ 332715 h 2259311"/>
                  <a:gd name="connsiteX2" fmla="*/ 4250523 w 4305283"/>
                  <a:gd name="connsiteY2" fmla="*/ 817165 h 2259311"/>
                  <a:gd name="connsiteX3" fmla="*/ 4305284 w 4305283"/>
                  <a:gd name="connsiteY3" fmla="*/ 656200 h 2259311"/>
                  <a:gd name="connsiteX4" fmla="*/ 4077838 w 4305283"/>
                  <a:gd name="connsiteY4" fmla="*/ 330849 h 2259311"/>
                  <a:gd name="connsiteX5" fmla="*/ 3279238 w 4305283"/>
                  <a:gd name="connsiteY5" fmla="*/ 0 h 2259311"/>
                  <a:gd name="connsiteX6" fmla="*/ 2480638 w 4305283"/>
                  <a:gd name="connsiteY6" fmla="*/ 330849 h 2259311"/>
                  <a:gd name="connsiteX7" fmla="*/ 2149790 w 4305283"/>
                  <a:gd name="connsiteY7" fmla="*/ 1129656 h 2259311"/>
                  <a:gd name="connsiteX8" fmla="*/ 1129449 w 4305283"/>
                  <a:gd name="connsiteY8" fmla="*/ 2150204 h 2259311"/>
                  <a:gd name="connsiteX9" fmla="*/ 109107 w 4305283"/>
                  <a:gd name="connsiteY9" fmla="*/ 1129760 h 2259311"/>
                  <a:gd name="connsiteX10" fmla="*/ 1129449 w 4305283"/>
                  <a:gd name="connsiteY10" fmla="*/ 109211 h 2259311"/>
                  <a:gd name="connsiteX11" fmla="*/ 1766047 w 4305283"/>
                  <a:gd name="connsiteY11" fmla="*/ 332715 h 2259311"/>
                  <a:gd name="connsiteX12" fmla="*/ 2100733 w 4305283"/>
                  <a:gd name="connsiteY12" fmla="*/ 817165 h 2259311"/>
                  <a:gd name="connsiteX13" fmla="*/ 2155598 w 4305283"/>
                  <a:gd name="connsiteY13" fmla="*/ 656200 h 2259311"/>
                  <a:gd name="connsiteX14" fmla="*/ 1928152 w 4305283"/>
                  <a:gd name="connsiteY14" fmla="*/ 330849 h 2259311"/>
                  <a:gd name="connsiteX15" fmla="*/ 1129449 w 4305283"/>
                  <a:gd name="connsiteY15" fmla="*/ 0 h 2259311"/>
                  <a:gd name="connsiteX16" fmla="*/ 330849 w 4305283"/>
                  <a:gd name="connsiteY16" fmla="*/ 330849 h 2259311"/>
                  <a:gd name="connsiteX17" fmla="*/ 0 w 4305283"/>
                  <a:gd name="connsiteY17" fmla="*/ 1129656 h 2259311"/>
                  <a:gd name="connsiteX18" fmla="*/ 330849 w 4305283"/>
                  <a:gd name="connsiteY18" fmla="*/ 1928463 h 2259311"/>
                  <a:gd name="connsiteX19" fmla="*/ 1129449 w 4305283"/>
                  <a:gd name="connsiteY19" fmla="*/ 2259312 h 2259311"/>
                  <a:gd name="connsiteX20" fmla="*/ 1928049 w 4305283"/>
                  <a:gd name="connsiteY20" fmla="*/ 1928463 h 2259311"/>
                  <a:gd name="connsiteX21" fmla="*/ 2258897 w 4305283"/>
                  <a:gd name="connsiteY21" fmla="*/ 1129656 h 2259311"/>
                  <a:gd name="connsiteX22" fmla="*/ 3279238 w 4305283"/>
                  <a:gd name="connsiteY22" fmla="*/ 109211 h 225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05283" h="2259311">
                    <a:moveTo>
                      <a:pt x="3279238" y="109211"/>
                    </a:moveTo>
                    <a:cubicBezTo>
                      <a:pt x="3509691" y="109211"/>
                      <a:pt x="3735789" y="188553"/>
                      <a:pt x="3915837" y="332715"/>
                    </a:cubicBezTo>
                    <a:cubicBezTo>
                      <a:pt x="4072445" y="458106"/>
                      <a:pt x="4189435" y="628094"/>
                      <a:pt x="4250523" y="817165"/>
                    </a:cubicBezTo>
                    <a:cubicBezTo>
                      <a:pt x="4265043" y="762300"/>
                      <a:pt x="4283296" y="708472"/>
                      <a:pt x="4305284" y="656200"/>
                    </a:cubicBezTo>
                    <a:cubicBezTo>
                      <a:pt x="4249486" y="535477"/>
                      <a:pt x="4173048" y="426058"/>
                      <a:pt x="4077838" y="330849"/>
                    </a:cubicBezTo>
                    <a:cubicBezTo>
                      <a:pt x="3864602" y="117508"/>
                      <a:pt x="3580943" y="0"/>
                      <a:pt x="3279238" y="0"/>
                    </a:cubicBezTo>
                    <a:cubicBezTo>
                      <a:pt x="2977534" y="0"/>
                      <a:pt x="2693979" y="117508"/>
                      <a:pt x="2480638" y="330849"/>
                    </a:cubicBezTo>
                    <a:cubicBezTo>
                      <a:pt x="2267298" y="544189"/>
                      <a:pt x="2149790" y="827847"/>
                      <a:pt x="2149790" y="1129656"/>
                    </a:cubicBezTo>
                    <a:cubicBezTo>
                      <a:pt x="2149790" y="1692409"/>
                      <a:pt x="1692099" y="2150204"/>
                      <a:pt x="1129449" y="2150204"/>
                    </a:cubicBezTo>
                    <a:cubicBezTo>
                      <a:pt x="566799" y="2150204"/>
                      <a:pt x="109107" y="1692409"/>
                      <a:pt x="109107" y="1129760"/>
                    </a:cubicBezTo>
                    <a:cubicBezTo>
                      <a:pt x="109107" y="567006"/>
                      <a:pt x="566799" y="109211"/>
                      <a:pt x="1129449" y="109211"/>
                    </a:cubicBezTo>
                    <a:cubicBezTo>
                      <a:pt x="1359902" y="109211"/>
                      <a:pt x="1585999" y="188553"/>
                      <a:pt x="1766047" y="332715"/>
                    </a:cubicBezTo>
                    <a:cubicBezTo>
                      <a:pt x="1922656" y="458106"/>
                      <a:pt x="2039645" y="628094"/>
                      <a:pt x="2100733" y="817165"/>
                    </a:cubicBezTo>
                    <a:cubicBezTo>
                      <a:pt x="2115253" y="762300"/>
                      <a:pt x="2133507" y="708472"/>
                      <a:pt x="2155598" y="656200"/>
                    </a:cubicBezTo>
                    <a:cubicBezTo>
                      <a:pt x="2099800" y="535477"/>
                      <a:pt x="2023362" y="426058"/>
                      <a:pt x="1928152" y="330849"/>
                    </a:cubicBezTo>
                    <a:cubicBezTo>
                      <a:pt x="1714812" y="117508"/>
                      <a:pt x="1431154" y="0"/>
                      <a:pt x="1129449" y="0"/>
                    </a:cubicBezTo>
                    <a:cubicBezTo>
                      <a:pt x="827847" y="0"/>
                      <a:pt x="544085" y="117508"/>
                      <a:pt x="330849" y="330849"/>
                    </a:cubicBezTo>
                    <a:cubicBezTo>
                      <a:pt x="117508" y="544189"/>
                      <a:pt x="0" y="827847"/>
                      <a:pt x="0" y="1129656"/>
                    </a:cubicBezTo>
                    <a:cubicBezTo>
                      <a:pt x="0" y="1431361"/>
                      <a:pt x="117508" y="1715019"/>
                      <a:pt x="330849" y="1928463"/>
                    </a:cubicBezTo>
                    <a:cubicBezTo>
                      <a:pt x="544189" y="2141803"/>
                      <a:pt x="827847" y="2259312"/>
                      <a:pt x="1129449" y="2259312"/>
                    </a:cubicBezTo>
                    <a:cubicBezTo>
                      <a:pt x="1431050" y="2259312"/>
                      <a:pt x="1714708" y="2141803"/>
                      <a:pt x="1928049" y="1928463"/>
                    </a:cubicBezTo>
                    <a:cubicBezTo>
                      <a:pt x="2141389" y="1715123"/>
                      <a:pt x="2258897" y="1431464"/>
                      <a:pt x="2258897" y="1129656"/>
                    </a:cubicBezTo>
                    <a:cubicBezTo>
                      <a:pt x="2258897" y="566902"/>
                      <a:pt x="2716692" y="109211"/>
                      <a:pt x="3279238" y="109211"/>
                    </a:cubicBezTo>
                    <a:close/>
                  </a:path>
                </a:pathLst>
              </a:custGeom>
              <a:grpFill/>
              <a:ln w="10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3E74E1-500A-BE1B-25EB-D0FF704ACC3E}"/>
                </a:ext>
              </a:extLst>
            </p:cNvPr>
            <p:cNvSpPr/>
            <p:nvPr/>
          </p:nvSpPr>
          <p:spPr>
            <a:xfrm>
              <a:off x="1825323" y="2474959"/>
              <a:ext cx="1940286" cy="1940286"/>
            </a:xfrm>
            <a:custGeom>
              <a:avLst/>
              <a:gdLst>
                <a:gd name="connsiteX0" fmla="*/ 0 w 1940286"/>
                <a:gd name="connsiteY0" fmla="*/ 970143 h 1940286"/>
                <a:gd name="connsiteX1" fmla="*/ 970143 w 1940286"/>
                <a:gd name="connsiteY1" fmla="*/ 0 h 1940286"/>
                <a:gd name="connsiteX2" fmla="*/ 1940287 w 1940286"/>
                <a:gd name="connsiteY2" fmla="*/ 970143 h 1940286"/>
                <a:gd name="connsiteX3" fmla="*/ 970143 w 1940286"/>
                <a:gd name="connsiteY3" fmla="*/ 1940287 h 1940286"/>
                <a:gd name="connsiteX4" fmla="*/ 0 w 1940286"/>
                <a:gd name="connsiteY4" fmla="*/ 970143 h 1940286"/>
                <a:gd name="connsiteX5" fmla="*/ 0 w 1940286"/>
                <a:gd name="connsiteY5" fmla="*/ 970143 h 194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286" h="1940286">
                  <a:moveTo>
                    <a:pt x="0" y="970143"/>
                  </a:moveTo>
                  <a:cubicBezTo>
                    <a:pt x="0" y="434355"/>
                    <a:pt x="434355" y="0"/>
                    <a:pt x="970143" y="0"/>
                  </a:cubicBezTo>
                  <a:cubicBezTo>
                    <a:pt x="1505932" y="0"/>
                    <a:pt x="1940287" y="434355"/>
                    <a:pt x="1940287" y="970143"/>
                  </a:cubicBezTo>
                  <a:cubicBezTo>
                    <a:pt x="1940287" y="1505931"/>
                    <a:pt x="1505932" y="1940287"/>
                    <a:pt x="970143" y="1940287"/>
                  </a:cubicBezTo>
                  <a:cubicBezTo>
                    <a:pt x="434355" y="1940287"/>
                    <a:pt x="0" y="1505931"/>
                    <a:pt x="0" y="970143"/>
                  </a:cubicBezTo>
                  <a:lnTo>
                    <a:pt x="0" y="970143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 w="10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39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Only collect data that is absolutely necessary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14049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CECED"/>
      </a:lt2>
      <a:accent1>
        <a:srgbClr val="004A47"/>
      </a:accent1>
      <a:accent2>
        <a:srgbClr val="06795C"/>
      </a:accent2>
      <a:accent3>
        <a:srgbClr val="B0D9B7"/>
      </a:accent3>
      <a:accent4>
        <a:srgbClr val="8CCCD5"/>
      </a:accent4>
      <a:accent5>
        <a:srgbClr val="ECECED"/>
      </a:accent5>
      <a:accent6>
        <a:srgbClr val="0989B1"/>
      </a:accent6>
      <a:hlink>
        <a:srgbClr val="06795C"/>
      </a:hlink>
      <a:folHlink>
        <a:srgbClr val="06795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1AFA91B6A76243880E18F67220A07A" ma:contentTypeVersion="20" ma:contentTypeDescription="Create a new document." ma:contentTypeScope="" ma:versionID="256f10b0bfa46f16b9375089ee7f3c1b">
  <xsd:schema xmlns:xsd="http://www.w3.org/2001/XMLSchema" xmlns:xs="http://www.w3.org/2001/XMLSchema" xmlns:p="http://schemas.microsoft.com/office/2006/metadata/properties" xmlns:ns2="a2402e9d-f7f1-4fbc-93f9-8e3dfd7efbf5" xmlns:ns3="85d21513-7b60-438f-acd3-b32f922c525e" targetNamespace="http://schemas.microsoft.com/office/2006/metadata/properties" ma:root="true" ma:fieldsID="549b6b862ccb302d3c1dca530c945eaf" ns2:_="" ns3:_="">
    <xsd:import namespace="a2402e9d-f7f1-4fbc-93f9-8e3dfd7efbf5"/>
    <xsd:import namespace="85d21513-7b60-438f-acd3-b32f922c5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02e9d-f7f1-4fbc-93f9-8e3dfd7ef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4f3f76-9b66-4f2f-9ce1-2547cc604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21513-7b60-438f-acd3-b32f922c5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7d8f44-126c-402b-a325-e0efd16448fa}" ma:internalName="TaxCatchAll" ma:showField="CatchAllData" ma:web="85d21513-7b60-438f-acd3-b32f922c5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402e9d-f7f1-4fbc-93f9-8e3dfd7efbf5">
      <Terms xmlns="http://schemas.microsoft.com/office/infopath/2007/PartnerControls"/>
    </lcf76f155ced4ddcb4097134ff3c332f>
    <TaxCatchAll xmlns="85d21513-7b60-438f-acd3-b32f922c525e" xsi:nil="true"/>
    <Thumbnail xmlns="a2402e9d-f7f1-4fbc-93f9-8e3dfd7efbf5" xsi:nil="true"/>
  </documentManagement>
</p:properties>
</file>

<file path=customXml/itemProps1.xml><?xml version="1.0" encoding="utf-8"?>
<ds:datastoreItem xmlns:ds="http://schemas.openxmlformats.org/officeDocument/2006/customXml" ds:itemID="{04833A8E-B09E-4BEA-B4CB-9ED39FDF9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89BC94-65B7-499A-9526-139356805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02e9d-f7f1-4fbc-93f9-8e3dfd7efbf5"/>
    <ds:schemaRef ds:uri="85d21513-7b60-438f-acd3-b32f922c5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F7A30-2416-4630-A5FC-3ABD6B206155}">
  <ds:schemaRefs>
    <ds:schemaRef ds:uri="http://schemas.microsoft.com/office/2006/metadata/properties"/>
    <ds:schemaRef ds:uri="http://schemas.microsoft.com/office/infopath/2007/PartnerControls"/>
    <ds:schemaRef ds:uri="a2402e9d-f7f1-4fbc-93f9-8e3dfd7efbf5"/>
    <ds:schemaRef ds:uri="85d21513-7b60-438f-acd3-b32f922c52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1597</Words>
  <Application>Microsoft Office PowerPoint</Application>
  <PresentationFormat>Widescreen</PresentationFormat>
  <Paragraphs>283</Paragraphs>
  <Slides>14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Campton Book</vt:lpstr>
      <vt:lpstr>Campton Light</vt:lpstr>
      <vt:lpstr>Corbel</vt:lpstr>
      <vt:lpstr>Proxima Nova</vt:lpstr>
      <vt:lpstr>Proxima Nova S</vt:lpstr>
      <vt:lpstr>Segoe UI</vt:lpstr>
      <vt:lpstr>Segoe UI Semibold</vt:lpstr>
      <vt:lpstr>Wingdings 2</vt:lpstr>
      <vt:lpstr>Frame</vt:lpstr>
      <vt:lpstr>  Cybersecurity and people with HIV  Understanding Threats, Prevention, and Best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Holland</dc:creator>
  <cp:lastModifiedBy>PF535LC8@outlook.com</cp:lastModifiedBy>
  <cp:revision>3</cp:revision>
  <dcterms:created xsi:type="dcterms:W3CDTF">2025-09-10T02:52:02Z</dcterms:created>
  <dcterms:modified xsi:type="dcterms:W3CDTF">2025-09-16T00:33:31Z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0x010100711AFA91B6A76243880E18F67220A07A</vt:lpwstr>
  </property>
  <property fmtid="{D5CDD505-2E9C-101B-9397-08002B2CF9AE}" pid="3" name="MediaServiceImageTags">
    <vt:lpwstr/>
  </property>
</Properties>
</file>