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7" r:id="rId5"/>
    <p:sldId id="512" r:id="rId6"/>
    <p:sldId id="345" r:id="rId7"/>
    <p:sldId id="518" r:id="rId8"/>
    <p:sldId id="500" r:id="rId9"/>
    <p:sldId id="502" r:id="rId10"/>
    <p:sldId id="520" r:id="rId11"/>
    <p:sldId id="51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649A24-1929-1E5A-394F-4A6C69D889A5}" name="Rochelle Avasalu (Ministry of Health)" initials="RH" userId="S::rochelle.avasalu@health.nsw.gov.au::30d1e1bb-6655-4216-8775-efcbe3754f19" providerId="AD"/>
  <p188:author id="{48DEBFD4-A357-742A-3021-078BA51C4FFB}" name="Jordan Murray (Ministry of Health)" initials="JH" userId="S::jordan.murray@health.nsw.gov.au::8b6cade5-2403-46a7-a222-007bcf214f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FF1D2-CC16-2226-7F69-EF53315244C9}" v="17" dt="2025-09-12T07:38:40.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13" autoAdjust="0"/>
  </p:normalViewPr>
  <p:slideViewPr>
    <p:cSldViewPr snapToGrid="0">
      <p:cViewPr varScale="1">
        <p:scale>
          <a:sx n="81" d="100"/>
          <a:sy n="81" d="100"/>
        </p:scale>
        <p:origin x="17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200" dirty="0">
                <a:latin typeface="+mn-lt"/>
              </a:rPr>
              <a:t>STI Testing Locator Drop Off </a:t>
            </a:r>
            <a:br>
              <a:rPr lang="en-AU" sz="1200" dirty="0">
                <a:latin typeface="+mn-lt"/>
              </a:rPr>
            </a:br>
            <a:r>
              <a:rPr lang="en-AU" sz="1200" dirty="0">
                <a:latin typeface="+mn-lt"/>
              </a:rPr>
              <a:t>(by stage</a:t>
            </a:r>
            <a:r>
              <a:rPr lang="en-AU" sz="1200" baseline="0" dirty="0">
                <a:latin typeface="+mn-lt"/>
              </a:rPr>
              <a:t> of questionnaire)</a:t>
            </a:r>
            <a:endParaRPr lang="en-AU" sz="1200" dirty="0">
              <a:latin typeface="+mn-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manualLayout>
          <c:layoutTarget val="inner"/>
          <c:xMode val="edge"/>
          <c:yMode val="edge"/>
          <c:x val="2.904689587030904E-2"/>
          <c:y val="0.16311711045014018"/>
          <c:w val="0.94674735757110007"/>
          <c:h val="0.73756670983534234"/>
        </c:manualLayout>
      </c:layout>
      <c:barChart>
        <c:barDir val="col"/>
        <c:grouping val="clustered"/>
        <c:varyColors val="0"/>
        <c:ser>
          <c:idx val="0"/>
          <c:order val="0"/>
          <c:spPr>
            <a:solidFill>
              <a:schemeClr val="accent1"/>
            </a:solidFill>
            <a:ln>
              <a:solidFill>
                <a:schemeClr val="tx2">
                  <a:lumMod val="50000"/>
                  <a:lumOff val="50000"/>
                </a:schemeClr>
              </a:solidFill>
            </a:ln>
            <a:effectLst/>
          </c:spPr>
          <c:invertIfNegative val="0"/>
          <c:dPt>
            <c:idx val="0"/>
            <c:invertIfNegative val="0"/>
            <c:bubble3D val="0"/>
            <c:spPr>
              <a:solidFill>
                <a:schemeClr val="accent3">
                  <a:lumMod val="50000"/>
                </a:schemeClr>
              </a:solidFill>
              <a:ln>
                <a:solidFill>
                  <a:schemeClr val="tx1"/>
                </a:solidFill>
              </a:ln>
              <a:effectLst/>
            </c:spPr>
            <c:extLst>
              <c:ext xmlns:c16="http://schemas.microsoft.com/office/drawing/2014/chart" uri="{C3380CC4-5D6E-409C-BE32-E72D297353CC}">
                <c16:uniqueId val="{00000001-20E5-40BA-962B-62FB2D238373}"/>
              </c:ext>
            </c:extLst>
          </c:dPt>
          <c:dPt>
            <c:idx val="1"/>
            <c:invertIfNegative val="0"/>
            <c:bubble3D val="0"/>
            <c:spPr>
              <a:solidFill>
                <a:schemeClr val="accent3">
                  <a:lumMod val="75000"/>
                </a:schemeClr>
              </a:solidFill>
              <a:ln>
                <a:solidFill>
                  <a:schemeClr val="tx1"/>
                </a:solidFill>
              </a:ln>
              <a:effectLst/>
            </c:spPr>
            <c:extLst>
              <c:ext xmlns:c16="http://schemas.microsoft.com/office/drawing/2014/chart" uri="{C3380CC4-5D6E-409C-BE32-E72D297353CC}">
                <c16:uniqueId val="{00000003-20E5-40BA-962B-62FB2D238373}"/>
              </c:ext>
            </c:extLst>
          </c:dPt>
          <c:dPt>
            <c:idx val="2"/>
            <c:invertIfNegative val="0"/>
            <c:bubble3D val="0"/>
            <c:spPr>
              <a:solidFill>
                <a:schemeClr val="accent3">
                  <a:lumMod val="60000"/>
                  <a:lumOff val="40000"/>
                </a:schemeClr>
              </a:solidFill>
              <a:ln>
                <a:solidFill>
                  <a:schemeClr val="tx1"/>
                </a:solidFill>
              </a:ln>
              <a:effectLst/>
            </c:spPr>
            <c:extLst>
              <c:ext xmlns:c16="http://schemas.microsoft.com/office/drawing/2014/chart" uri="{C3380CC4-5D6E-409C-BE32-E72D297353CC}">
                <c16:uniqueId val="{00000005-20E5-40BA-962B-62FB2D238373}"/>
              </c:ext>
            </c:extLst>
          </c:dPt>
          <c:dPt>
            <c:idx val="3"/>
            <c:invertIfNegative val="0"/>
            <c:bubble3D val="0"/>
            <c:spPr>
              <a:solidFill>
                <a:schemeClr val="accent3">
                  <a:lumMod val="40000"/>
                  <a:lumOff val="60000"/>
                </a:schemeClr>
              </a:solidFill>
              <a:ln>
                <a:solidFill>
                  <a:schemeClr val="tx1"/>
                </a:solidFill>
              </a:ln>
              <a:effectLst/>
            </c:spPr>
            <c:extLst>
              <c:ext xmlns:c16="http://schemas.microsoft.com/office/drawing/2014/chart" uri="{C3380CC4-5D6E-409C-BE32-E72D297353CC}">
                <c16:uniqueId val="{00000007-20E5-40BA-962B-62FB2D238373}"/>
              </c:ext>
            </c:extLst>
          </c:dPt>
          <c:dPt>
            <c:idx val="4"/>
            <c:invertIfNegative val="0"/>
            <c:bubble3D val="0"/>
            <c:spPr>
              <a:solidFill>
                <a:schemeClr val="accent3">
                  <a:lumMod val="20000"/>
                  <a:lumOff val="80000"/>
                </a:schemeClr>
              </a:solidFill>
              <a:ln>
                <a:solidFill>
                  <a:schemeClr val="tx1"/>
                </a:solidFill>
              </a:ln>
              <a:effectLst/>
            </c:spPr>
            <c:extLst>
              <c:ext xmlns:c16="http://schemas.microsoft.com/office/drawing/2014/chart" uri="{C3380CC4-5D6E-409C-BE32-E72D297353CC}">
                <c16:uniqueId val="{00000009-20E5-40BA-962B-62FB2D238373}"/>
              </c:ext>
            </c:extLst>
          </c:dPt>
          <c:cat>
            <c:strRef>
              <c:f>'[Chart in Microsoft PowerPoint]Sheet1'!$A$2:$A$6</c:f>
              <c:strCache>
                <c:ptCount val="5"/>
                <c:pt idx="0">
                  <c:v>Question 1</c:v>
                </c:pt>
                <c:pt idx="1">
                  <c:v>Question 2</c:v>
                </c:pt>
                <c:pt idx="2">
                  <c:v>Question 3</c:v>
                </c:pt>
                <c:pt idx="3">
                  <c:v>Question 4</c:v>
                </c:pt>
                <c:pt idx="4">
                  <c:v>Question 5</c:v>
                </c:pt>
              </c:strCache>
            </c:strRef>
          </c:cat>
          <c:val>
            <c:numRef>
              <c:f>'[Chart in Microsoft PowerPoint]Sheet1'!$B$2:$B$6</c:f>
              <c:numCache>
                <c:formatCode>General</c:formatCode>
                <c:ptCount val="5"/>
                <c:pt idx="0">
                  <c:v>100</c:v>
                </c:pt>
                <c:pt idx="1">
                  <c:v>95</c:v>
                </c:pt>
                <c:pt idx="2">
                  <c:v>94</c:v>
                </c:pt>
                <c:pt idx="3">
                  <c:v>93</c:v>
                </c:pt>
                <c:pt idx="4">
                  <c:v>89</c:v>
                </c:pt>
              </c:numCache>
            </c:numRef>
          </c:val>
          <c:extLst>
            <c:ext xmlns:c16="http://schemas.microsoft.com/office/drawing/2014/chart" uri="{C3380CC4-5D6E-409C-BE32-E72D297353CC}">
              <c16:uniqueId val="{0000000A-20E5-40BA-962B-62FB2D238373}"/>
            </c:ext>
          </c:extLst>
        </c:ser>
        <c:dLbls>
          <c:showLegendKey val="0"/>
          <c:showVal val="0"/>
          <c:showCatName val="0"/>
          <c:showSerName val="0"/>
          <c:showPercent val="0"/>
          <c:showBubbleSize val="0"/>
        </c:dLbls>
        <c:gapWidth val="219"/>
        <c:overlap val="-27"/>
        <c:axId val="1130473200"/>
        <c:axId val="1130466000"/>
      </c:barChart>
      <c:catAx>
        <c:axId val="11304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0466000"/>
        <c:crosses val="autoZero"/>
        <c:auto val="1"/>
        <c:lblAlgn val="ctr"/>
        <c:lblOffset val="100"/>
        <c:noMultiLvlLbl val="0"/>
      </c:catAx>
      <c:valAx>
        <c:axId val="1130466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0473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0.06251</cdr:x>
      <cdr:y>0.1575</cdr:y>
    </cdr:from>
    <cdr:to>
      <cdr:x>0.15602</cdr:x>
      <cdr:y>0.22983</cdr:y>
    </cdr:to>
    <cdr:sp macro="" textlink="">
      <cdr:nvSpPr>
        <cdr:cNvPr id="2" name="TextBox 1">
          <a:extLst xmlns:a="http://schemas.openxmlformats.org/drawingml/2006/main">
            <a:ext uri="{FF2B5EF4-FFF2-40B4-BE49-F238E27FC236}">
              <a16:creationId xmlns:a16="http://schemas.microsoft.com/office/drawing/2014/main" id="{076A7EAD-702D-73DF-037A-D1A7FDAB39FA}"/>
            </a:ext>
          </a:extLst>
        </cdr:cNvPr>
        <cdr:cNvSpPr txBox="1"/>
      </cdr:nvSpPr>
      <cdr:spPr>
        <a:xfrm xmlns:a="http://schemas.openxmlformats.org/drawingml/2006/main">
          <a:off x="238746" y="417335"/>
          <a:ext cx="357170" cy="1916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AU" sz="1100" kern="1200" dirty="0"/>
            <a:t>100%</a:t>
          </a:r>
        </a:p>
      </cdr:txBody>
    </cdr:sp>
  </cdr:relSizeAnchor>
  <cdr:relSizeAnchor xmlns:cdr="http://schemas.openxmlformats.org/drawingml/2006/chartDrawing">
    <cdr:from>
      <cdr:x>0.26342</cdr:x>
      <cdr:y>0.33988</cdr:y>
    </cdr:from>
    <cdr:to>
      <cdr:x>0.35099</cdr:x>
      <cdr:y>0.39749</cdr:y>
    </cdr:to>
    <cdr:sp macro="" textlink="">
      <cdr:nvSpPr>
        <cdr:cNvPr id="3" name="TextBox 1">
          <a:extLst xmlns:a="http://schemas.openxmlformats.org/drawingml/2006/main">
            <a:ext uri="{FF2B5EF4-FFF2-40B4-BE49-F238E27FC236}">
              <a16:creationId xmlns:a16="http://schemas.microsoft.com/office/drawing/2014/main" id="{0DD03C10-0706-1A98-3167-C7F560D04F28}"/>
            </a:ext>
          </a:extLst>
        </cdr:cNvPr>
        <cdr:cNvSpPr txBox="1"/>
      </cdr:nvSpPr>
      <cdr:spPr>
        <a:xfrm xmlns:a="http://schemas.openxmlformats.org/drawingml/2006/main">
          <a:off x="1006162" y="900619"/>
          <a:ext cx="334461" cy="1526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100" kern="1200" dirty="0"/>
            <a:t>95%</a:t>
          </a:r>
        </a:p>
      </cdr:txBody>
    </cdr:sp>
  </cdr:relSizeAnchor>
  <cdr:relSizeAnchor xmlns:cdr="http://schemas.openxmlformats.org/drawingml/2006/chartDrawing">
    <cdr:from>
      <cdr:x>0.44951</cdr:x>
      <cdr:y>0.37546</cdr:y>
    </cdr:from>
    <cdr:to>
      <cdr:x>0.51571</cdr:x>
      <cdr:y>0.45002</cdr:y>
    </cdr:to>
    <cdr:sp macro="" textlink="">
      <cdr:nvSpPr>
        <cdr:cNvPr id="4" name="TextBox 1">
          <a:extLst xmlns:a="http://schemas.openxmlformats.org/drawingml/2006/main">
            <a:ext uri="{FF2B5EF4-FFF2-40B4-BE49-F238E27FC236}">
              <a16:creationId xmlns:a16="http://schemas.microsoft.com/office/drawing/2014/main" id="{0DD03C10-0706-1A98-3167-C7F560D04F28}"/>
            </a:ext>
          </a:extLst>
        </cdr:cNvPr>
        <cdr:cNvSpPr txBox="1"/>
      </cdr:nvSpPr>
      <cdr:spPr>
        <a:xfrm xmlns:a="http://schemas.openxmlformats.org/drawingml/2006/main">
          <a:off x="1716912" y="994909"/>
          <a:ext cx="252884" cy="19755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100" kern="1200" dirty="0"/>
            <a:t>94%</a:t>
          </a:r>
        </a:p>
      </cdr:txBody>
    </cdr:sp>
  </cdr:relSizeAnchor>
  <cdr:relSizeAnchor xmlns:cdr="http://schemas.openxmlformats.org/drawingml/2006/chartDrawing">
    <cdr:from>
      <cdr:x>0.64278</cdr:x>
      <cdr:y>0.41414</cdr:y>
    </cdr:from>
    <cdr:to>
      <cdr:x>0.83856</cdr:x>
      <cdr:y>0.76959</cdr:y>
    </cdr:to>
    <cdr:sp macro="" textlink="">
      <cdr:nvSpPr>
        <cdr:cNvPr id="5" name="TextBox 1">
          <a:extLst xmlns:a="http://schemas.openxmlformats.org/drawingml/2006/main">
            <a:ext uri="{FF2B5EF4-FFF2-40B4-BE49-F238E27FC236}">
              <a16:creationId xmlns:a16="http://schemas.microsoft.com/office/drawing/2014/main" id="{0DD03C10-0706-1A98-3167-C7F560D04F28}"/>
            </a:ext>
          </a:extLst>
        </cdr:cNvPr>
        <cdr:cNvSpPr txBox="1"/>
      </cdr:nvSpPr>
      <cdr:spPr>
        <a:xfrm xmlns:a="http://schemas.openxmlformats.org/drawingml/2006/main">
          <a:off x="2455146" y="1097410"/>
          <a:ext cx="747779" cy="9418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100" kern="1200" dirty="0"/>
            <a:t>93%</a:t>
          </a:r>
        </a:p>
      </cdr:txBody>
    </cdr:sp>
  </cdr:relSizeAnchor>
  <cdr:relSizeAnchor xmlns:cdr="http://schemas.openxmlformats.org/drawingml/2006/chartDrawing">
    <cdr:from>
      <cdr:x>0.82526</cdr:x>
      <cdr:y>0.55898</cdr:y>
    </cdr:from>
    <cdr:to>
      <cdr:x>0.92754</cdr:x>
      <cdr:y>0.64248</cdr:y>
    </cdr:to>
    <cdr:sp macro="" textlink="">
      <cdr:nvSpPr>
        <cdr:cNvPr id="6" name="TextBox 1">
          <a:extLst xmlns:a="http://schemas.openxmlformats.org/drawingml/2006/main">
            <a:ext uri="{FF2B5EF4-FFF2-40B4-BE49-F238E27FC236}">
              <a16:creationId xmlns:a16="http://schemas.microsoft.com/office/drawing/2014/main" id="{0DD03C10-0706-1A98-3167-C7F560D04F28}"/>
            </a:ext>
          </a:extLst>
        </cdr:cNvPr>
        <cdr:cNvSpPr txBox="1"/>
      </cdr:nvSpPr>
      <cdr:spPr>
        <a:xfrm xmlns:a="http://schemas.openxmlformats.org/drawingml/2006/main">
          <a:off x="3152136" y="1481195"/>
          <a:ext cx="390666" cy="2212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100" kern="1200" dirty="0"/>
            <a:t>89%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CCD35-DEEB-42E4-BE78-F0AB0F107E30}" type="datetimeFigureOut">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1D201-8964-4BFC-A5DE-4F940A2A49E3}" type="slidenum">
              <a:t>‹#›</a:t>
            </a:fld>
            <a:endParaRPr lang="en-US"/>
          </a:p>
        </p:txBody>
      </p:sp>
    </p:spTree>
    <p:extLst>
      <p:ext uri="{BB962C8B-B14F-4D97-AF65-F5344CB8AC3E}">
        <p14:creationId xmlns:p14="http://schemas.microsoft.com/office/powerpoint/2010/main" val="148932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laysafe.health.nsw.gov.au/sti-testing-locato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name is Jordan Murray and I work as a Senior Program Manager at the NSW Health STI Programs Unit and I am so happy to be here today to talk to you about a digital tool that we launched at the end of last year that </a:t>
            </a:r>
            <a:r>
              <a:rPr lang="en-AU" i="1" dirty="0"/>
              <a:t>*actually* </a:t>
            </a:r>
            <a:r>
              <a:rPr lang="en-AU" dirty="0"/>
              <a:t>tells people where they can get an STI test. </a:t>
            </a:r>
          </a:p>
        </p:txBody>
      </p:sp>
      <p:sp>
        <p:nvSpPr>
          <p:cNvPr id="4" name="Slide Number Placeholder 3"/>
          <p:cNvSpPr>
            <a:spLocks noGrp="1"/>
          </p:cNvSpPr>
          <p:nvPr>
            <p:ph type="sldNum" sz="quarter" idx="5"/>
          </p:nvPr>
        </p:nvSpPr>
        <p:spPr/>
        <p:txBody>
          <a:bodyPr/>
          <a:lstStyle/>
          <a:p>
            <a:fld id="{1521D201-8964-4BFC-A5DE-4F940A2A49E3}" type="slidenum">
              <a:rPr lang="en-AU" smtClean="0"/>
              <a:t>1</a:t>
            </a:fld>
            <a:endParaRPr lang="en-AU"/>
          </a:p>
        </p:txBody>
      </p:sp>
    </p:spTree>
    <p:extLst>
      <p:ext uri="{BB962C8B-B14F-4D97-AF65-F5344CB8AC3E}">
        <p14:creationId xmlns:p14="http://schemas.microsoft.com/office/powerpoint/2010/main" val="244683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note that the development of this tool was paid for by NSW Health .</a:t>
            </a:r>
          </a:p>
        </p:txBody>
      </p:sp>
      <p:sp>
        <p:nvSpPr>
          <p:cNvPr id="4" name="Slide Number Placeholder 3"/>
          <p:cNvSpPr>
            <a:spLocks noGrp="1"/>
          </p:cNvSpPr>
          <p:nvPr>
            <p:ph type="sldNum" sz="quarter" idx="5"/>
          </p:nvPr>
        </p:nvSpPr>
        <p:spPr/>
        <p:txBody>
          <a:bodyPr/>
          <a:lstStyle/>
          <a:p>
            <a:fld id="{1521D201-8964-4BFC-A5DE-4F940A2A49E3}" type="slidenum">
              <a:rPr lang="en-US"/>
              <a:t>2</a:t>
            </a:fld>
            <a:endParaRPr lang="en-US"/>
          </a:p>
        </p:txBody>
      </p:sp>
    </p:spTree>
    <p:extLst>
      <p:ext uri="{BB962C8B-B14F-4D97-AF65-F5344CB8AC3E}">
        <p14:creationId xmlns:p14="http://schemas.microsoft.com/office/powerpoint/2010/main" val="214279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0" u="none" strike="noStrike" kern="1200" dirty="0">
                <a:solidFill>
                  <a:schemeClr val="tx1"/>
                </a:solidFill>
                <a:effectLst/>
                <a:latin typeface="+mn-lt"/>
                <a:ea typeface="+mn-ea"/>
                <a:cs typeface="+mn-cs"/>
              </a:rPr>
              <a:t>Before I </a:t>
            </a:r>
            <a:r>
              <a:rPr lang="en-AU" sz="1600" dirty="0"/>
              <a:t>get started</a:t>
            </a:r>
            <a:r>
              <a:rPr lang="en-AU" sz="1600" b="0" i="0" u="none" strike="noStrike" kern="1200" dirty="0">
                <a:solidFill>
                  <a:schemeClr val="tx1"/>
                </a:solidFill>
                <a:effectLst/>
                <a:latin typeface="+mn-lt"/>
                <a:ea typeface="+mn-ea"/>
                <a:cs typeface="+mn-cs"/>
              </a:rPr>
              <a:t>, I would like to acknowledge the traditional custodians of the land on which the conference is takin</a:t>
            </a:r>
            <a:r>
              <a:rPr lang="en-AU" sz="1600" dirty="0"/>
              <a:t>g place, the Kaurna</a:t>
            </a:r>
            <a:r>
              <a:rPr lang="en-AU" i="1" dirty="0">
                <a:solidFill>
                  <a:srgbClr val="212529"/>
                </a:solidFill>
              </a:rPr>
              <a:t> </a:t>
            </a:r>
            <a:r>
              <a:rPr lang="en-AU" sz="1600" b="0" i="0" u="none" strike="noStrike" kern="1200" dirty="0">
                <a:solidFill>
                  <a:schemeClr val="tx1"/>
                </a:solidFill>
                <a:effectLst/>
                <a:latin typeface="+mn-lt"/>
                <a:ea typeface="+mn-ea"/>
                <a:cs typeface="+mn-cs"/>
              </a:rPr>
              <a:t>people of the </a:t>
            </a:r>
            <a:r>
              <a:rPr lang="en-AU" sz="1600" dirty="0"/>
              <a:t>Adelaide Plains.</a:t>
            </a:r>
            <a:r>
              <a:rPr lang="en-AU" sz="1600" b="0" i="0" u="none" strike="noStrike" kern="1200" dirty="0">
                <a:solidFill>
                  <a:schemeClr val="tx1"/>
                </a:solidFill>
                <a:effectLst/>
                <a:latin typeface="+mn-lt"/>
                <a:ea typeface="+mn-ea"/>
                <a:cs typeface="+mn-cs"/>
              </a:rPr>
              <a:t> </a:t>
            </a:r>
            <a:r>
              <a:rPr lang="en-AU" sz="1600" dirty="0"/>
              <a:t>I</a:t>
            </a:r>
            <a:r>
              <a:rPr lang="en-AU" sz="1600" b="0" i="0" u="none" strike="noStrike" kern="1200" dirty="0">
                <a:solidFill>
                  <a:schemeClr val="tx1"/>
                </a:solidFill>
                <a:effectLst/>
                <a:latin typeface="+mn-lt"/>
                <a:ea typeface="+mn-ea"/>
                <a:cs typeface="+mn-cs"/>
              </a:rPr>
              <a:t> pay my respects to their elders past, present, and </a:t>
            </a:r>
            <a:r>
              <a:rPr lang="en-AU" sz="1600" dirty="0"/>
              <a:t>any Aboriginal people in the room today</a:t>
            </a:r>
            <a:r>
              <a:rPr lang="en-AU" sz="1600" b="0" i="0" u="none" strike="noStrike" kern="1200" dirty="0">
                <a:solidFill>
                  <a:schemeClr val="tx1"/>
                </a:solidFill>
                <a:effectLst/>
                <a:latin typeface="+mn-lt"/>
                <a:ea typeface="+mn-ea"/>
                <a:cs typeface="+mn-cs"/>
              </a:rPr>
              <a:t>. I am grateful for the opportunity to gather and learn on this beautiful land and acknowledge that it always was</a:t>
            </a:r>
            <a:r>
              <a:rPr lang="en-AU" sz="1600" dirty="0"/>
              <a:t>,</a:t>
            </a:r>
            <a:r>
              <a:rPr lang="en-AU" sz="1600" b="0" i="0" u="none" strike="noStrike" kern="1200" dirty="0">
                <a:solidFill>
                  <a:schemeClr val="tx1"/>
                </a:solidFill>
                <a:effectLst/>
                <a:latin typeface="+mn-lt"/>
                <a:ea typeface="+mn-ea"/>
                <a:cs typeface="+mn-cs"/>
              </a:rPr>
              <a:t> and always will be</a:t>
            </a:r>
            <a:r>
              <a:rPr lang="en-AU" sz="1600" dirty="0"/>
              <a:t>,</a:t>
            </a:r>
            <a:r>
              <a:rPr lang="en-AU" sz="1600" b="0" i="0" u="none" strike="noStrike" kern="1200" dirty="0">
                <a:solidFill>
                  <a:schemeClr val="tx1"/>
                </a:solidFill>
                <a:effectLst/>
                <a:latin typeface="+mn-lt"/>
                <a:ea typeface="+mn-ea"/>
                <a:cs typeface="+mn-cs"/>
              </a:rPr>
              <a:t> Aboriginal land.</a:t>
            </a:r>
            <a:r>
              <a:rPr lang="en-AU" sz="1600" b="0" i="0" kern="1200" dirty="0">
                <a:solidFill>
                  <a:schemeClr val="tx1"/>
                </a:solidFill>
                <a:effectLst/>
                <a:latin typeface="+mn-lt"/>
                <a:ea typeface="+mn-ea"/>
                <a:cs typeface="+mn-cs"/>
              </a:rPr>
              <a:t>​</a:t>
            </a:r>
            <a:endParaRPr lang="en-US" dirty="0">
              <a:ea typeface="+mn-ea"/>
              <a:cs typeface="+mn-cs"/>
            </a:endParaRPr>
          </a:p>
          <a:p>
            <a:endParaRPr lang="en-AU" sz="16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797E78-D4D5-8448-8AD9-9C682A521B60}" type="slidenum">
              <a:rPr lang="en-AU" smtClean="0"/>
              <a:t>3</a:t>
            </a:fld>
            <a:endParaRPr lang="en-AU"/>
          </a:p>
        </p:txBody>
      </p:sp>
    </p:spTree>
    <p:extLst>
      <p:ext uri="{BB962C8B-B14F-4D97-AF65-F5344CB8AC3E}">
        <p14:creationId xmlns:p14="http://schemas.microsoft.com/office/powerpoint/2010/main" val="424991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6F73-5B51-9363-2960-A96460244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32003-451E-EE1F-BC9B-59F941F2E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3E013-94EE-CC19-95C1-46A7D6793452}"/>
              </a:ext>
            </a:extLst>
          </p:cNvPr>
          <p:cNvSpPr>
            <a:spLocks noGrp="1"/>
          </p:cNvSpPr>
          <p:nvPr>
            <p:ph type="body" idx="1"/>
          </p:nvPr>
        </p:nvSpPr>
        <p:spPr/>
        <p:txBody>
          <a:bodyPr/>
          <a:lstStyle/>
          <a:p>
            <a:pPr>
              <a:defRPr/>
            </a:pPr>
            <a:r>
              <a:rPr lang="en-AU" dirty="0">
                <a:solidFill>
                  <a:srgbClr val="22272B"/>
                </a:solidFill>
              </a:rPr>
              <a:t>Play Safe is NSW Health’s leading sexual health prevention program for young people aged 15–29. </a:t>
            </a:r>
            <a:r>
              <a:rPr lang="en-AU" dirty="0"/>
              <a:t>It provides clinically accurate, engaging, and accessible information about STIs and HIV, primarily through digital health promotion strategies. </a:t>
            </a:r>
            <a:endParaRPr lang="en-US" dirty="0">
              <a:solidFill>
                <a:srgbClr val="22272B"/>
              </a:solidFill>
            </a:endParaRPr>
          </a:p>
          <a:p>
            <a:pPr>
              <a:defRPr/>
            </a:pPr>
            <a:endParaRPr lang="en-AU" dirty="0">
              <a:ea typeface="Calibri"/>
              <a:cs typeface="Calibri"/>
            </a:endParaRPr>
          </a:p>
          <a:p>
            <a:pPr>
              <a:defRPr/>
            </a:pPr>
            <a:r>
              <a:rPr lang="en-AU" dirty="0">
                <a:solidFill>
                  <a:srgbClr val="22272B"/>
                </a:solidFill>
              </a:rPr>
              <a:t>Young people remain disproportionately affected by STIs, accounting for</a:t>
            </a:r>
            <a:r>
              <a:rPr lang="en-AU" dirty="0">
                <a:solidFill>
                  <a:srgbClr val="FF0000"/>
                </a:solidFill>
              </a:rPr>
              <a:t> 53% of notifications, yet only 46% have ever been tested, </a:t>
            </a:r>
            <a:r>
              <a:rPr lang="en-AU" dirty="0">
                <a:solidFill>
                  <a:srgbClr val="22272B"/>
                </a:solidFill>
              </a:rPr>
              <a:t>according to </a:t>
            </a:r>
            <a:r>
              <a:rPr lang="en-AU" dirty="0">
                <a:solidFill>
                  <a:srgbClr val="FF0000"/>
                </a:solidFill>
              </a:rPr>
              <a:t>our annual Play Safe user survey</a:t>
            </a:r>
            <a:r>
              <a:rPr lang="en-AU" dirty="0">
                <a:solidFill>
                  <a:srgbClr val="22272B"/>
                </a:solidFill>
              </a:rPr>
              <a:t>. Reported barriers include limited awareness of where to go, cost, appointment availability, and reduced access to bulk-billing options. With increasingly strict eligibility criteria and limited capacity at publicly funded sexual health clinics, asymptomatic young people often struggle to know where to get tested.</a:t>
            </a:r>
            <a:endParaRPr lang="en-US" dirty="0"/>
          </a:p>
          <a:p>
            <a:pPr>
              <a:defRPr/>
            </a:pPr>
            <a:endParaRPr lang="en-AU" dirty="0"/>
          </a:p>
          <a:p>
            <a:pPr>
              <a:defRPr/>
            </a:pPr>
            <a:r>
              <a:rPr lang="en-AU" dirty="0"/>
              <a:t>Historically, the Play Safe website relied on an outdated </a:t>
            </a:r>
            <a:r>
              <a:rPr lang="en-AU" dirty="0" err="1"/>
              <a:t>healthdirect</a:t>
            </a:r>
            <a:r>
              <a:rPr lang="en-AU" dirty="0"/>
              <a:t> widget to connect young people with nearby services. However, the widget was not mobile-optimised (despite mobile making up more than 85% of site traffic), was often blocked by ad blockers, offered no ability to filter or personalise results, and frequently directed users to irrelevant services such as vasectomy clinics, NGO offices, or relationship counselling services.</a:t>
            </a:r>
            <a:endParaRPr lang="en-AU" dirty="0">
              <a:solidFill>
                <a:srgbClr val="000000"/>
              </a:solidFill>
            </a:endParaRPr>
          </a:p>
          <a:p>
            <a:pPr>
              <a:defRPr/>
            </a:pPr>
            <a:endParaRPr lang="en-AU" dirty="0">
              <a:solidFill>
                <a:srgbClr val="000000"/>
              </a:solidFill>
            </a:endParaRPr>
          </a:p>
          <a:p>
            <a:pPr>
              <a:defRPr/>
            </a:pPr>
            <a:r>
              <a:rPr lang="en-AU" dirty="0">
                <a:solidFill>
                  <a:srgbClr val="22272B"/>
                </a:solidFill>
              </a:rPr>
              <a:t>To address these challenges, the NSW STI Programs Unit developed and launched a new interactive STI Testing Locator on the Play Safe website.</a:t>
            </a:r>
            <a:endParaRPr lang="en-AU" dirty="0"/>
          </a:p>
          <a:p>
            <a:pPr>
              <a:defRPr/>
            </a:pPr>
            <a:endParaRPr lang="en-AU" dirty="0">
              <a:solidFill>
                <a:srgbClr val="22272B"/>
              </a:solidFill>
              <a:ea typeface="Calibri"/>
              <a:cs typeface="Calibri"/>
            </a:endParaRPr>
          </a:p>
          <a:p>
            <a:pPr>
              <a:defRPr/>
            </a:pPr>
            <a:endParaRPr lang="en-AU" dirty="0">
              <a:solidFill>
                <a:srgbClr val="22272B"/>
              </a:solidFill>
            </a:endParaRPr>
          </a:p>
          <a:p>
            <a:pPr>
              <a:defRPr/>
            </a:pPr>
            <a:endParaRPr lang="en-AU" dirty="0">
              <a:solidFill>
                <a:srgbClr val="22272B"/>
              </a:solidFill>
              <a:ea typeface="Calibri"/>
              <a:cs typeface="Calibri"/>
            </a:endParaRPr>
          </a:p>
          <a:p>
            <a:pPr marL="0">
              <a:lnSpc>
                <a:spcPct val="90000"/>
              </a:lnSpc>
              <a:spcAft>
                <a:spcPts val="1200"/>
              </a:spcAft>
              <a:defRPr/>
            </a:pPr>
            <a:endParaRPr lang="en-AU" dirty="0">
              <a:solidFill>
                <a:srgbClr val="22272B"/>
              </a:solidFill>
              <a:ea typeface="Calibri"/>
              <a:cs typeface="Calibri"/>
            </a:endParaRPr>
          </a:p>
          <a:p>
            <a:pPr lvl="2">
              <a:spcAft>
                <a:spcPts val="600"/>
              </a:spcAft>
              <a:defRPr/>
            </a:pPr>
            <a:endParaRPr lang="en-US" b="1" dirty="0">
              <a:solidFill>
                <a:srgbClr val="22272B"/>
              </a:solidFill>
              <a:ea typeface="Calibri"/>
              <a:cs typeface="Calibri"/>
            </a:endParaRPr>
          </a:p>
          <a:p>
            <a:pPr>
              <a:defRPr/>
            </a:pPr>
            <a:endParaRPr lang="en-AU"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0B7605F5-7300-9570-24AE-20EF9218D60B}"/>
              </a:ext>
            </a:extLst>
          </p:cNvPr>
          <p:cNvSpPr>
            <a:spLocks noGrp="1"/>
          </p:cNvSpPr>
          <p:nvPr>
            <p:ph type="sldNum" sz="quarter" idx="5"/>
          </p:nvPr>
        </p:nvSpPr>
        <p:spPr/>
        <p:txBody>
          <a:bodyPr/>
          <a:lstStyle/>
          <a:p>
            <a:fld id="{1521D201-8964-4BFC-A5DE-4F940A2A49E3}" type="slidenum">
              <a:rPr lang="en-AU" smtClean="0"/>
              <a:t>4</a:t>
            </a:fld>
            <a:endParaRPr lang="en-AU"/>
          </a:p>
        </p:txBody>
      </p:sp>
    </p:spTree>
    <p:extLst>
      <p:ext uri="{BB962C8B-B14F-4D97-AF65-F5344CB8AC3E}">
        <p14:creationId xmlns:p14="http://schemas.microsoft.com/office/powerpoint/2010/main" val="391643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00000"/>
                </a:solidFill>
              </a:rPr>
              <a:t>The Play Safe STI Testing Locator is a user-friendly tool designed to connect young find convenient STI testing services across NSW.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00000"/>
                </a:solidFill>
              </a:rPr>
              <a:t>Powered by the healthdirect Service Finder API, we worked with a developer to configure the dataset to display GPs, sexual health clinics, family planning services, youth health services with testing facilities and Aboriginal Medical Services (for users who identify as Aboriginal and/or Torres Strait Islander). From what we can gather, this is the first tool of its kind in Australia to integrate both primary care and specialist sexual health services into one streamlined search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Accessible via the Play Safe website, the locator guides users through five simple, non-identifiable questions covering bulk billing preference, accessibility needs, Aboriginal or Torres Strait Islander status, age, and postcode. Based on the responses, the tool displays a range of nearby STI testing services (or the closest available options in rural areas) via a map or list. </a:t>
            </a:r>
            <a:r>
              <a:rPr lang="en-AU" dirty="0">
                <a:solidFill>
                  <a:srgbClr val="000000"/>
                </a:solidFill>
              </a:rPr>
              <a:t>We have also incorporated key messages in place of listings throughout the search results to promote priority messages. </a:t>
            </a:r>
          </a:p>
          <a:p>
            <a:pPr>
              <a:defRPr/>
            </a:pPr>
            <a:endParaRPr lang="en-AU" dirty="0">
              <a:solidFill>
                <a:srgbClr val="000000"/>
              </a:solidFill>
            </a:endParaRPr>
          </a:p>
          <a:p>
            <a:pPr>
              <a:defRPr/>
            </a:pPr>
            <a:r>
              <a:rPr lang="en-AU" dirty="0">
                <a:solidFill>
                  <a:srgbClr val="000000"/>
                </a:solidFill>
              </a:rPr>
              <a:t>Users can then click on a service listing which brings up a landing page with key </a:t>
            </a:r>
            <a:r>
              <a:rPr lang="en-AU" dirty="0"/>
              <a:t>details about the service including phone number, opening hours, practitioner information (where available), directions via Google Maps, and accessibility information.</a:t>
            </a:r>
            <a:r>
              <a:rPr lang="en-AU" dirty="0">
                <a:solidFill>
                  <a:srgbClr val="000000"/>
                </a:solidFill>
              </a:rPr>
              <a:t> </a:t>
            </a:r>
          </a:p>
          <a:p>
            <a:pPr>
              <a:defRPr/>
            </a:pPr>
            <a:endParaRPr lang="en-AU"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00000"/>
                </a:solidFill>
              </a:rPr>
              <a:t>All service information is automatically refreshed every 20 minutes via the healthdirect API, eliminating the need for manual updates and ensuring accuracy. We have also incorporated key messages in place of listings throughout the search results to promote priority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By highlighting that STI testing is available in primary care settings as well as specialist clinics, the locator helps reduce barriers to testing, improve access through general practice, and ease demand on publicly funded sexual health services. This ensures resources are directed to those who need them most. The tool is also valuable for health professionals, who can use it to quickly identify and refer patients to suitable testing options.</a:t>
            </a:r>
            <a:endParaRPr lang="en-AU"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00000"/>
              </a:solidFill>
            </a:endParaRPr>
          </a:p>
          <a:p>
            <a:pPr>
              <a:defRPr/>
            </a:pPr>
            <a:endParaRPr lang="en-AU" dirty="0">
              <a:solidFill>
                <a:srgbClr val="000000"/>
              </a:solidFill>
              <a:ea typeface="Calibri" panose="020F0502020204030204"/>
              <a:cs typeface="Calibri" panose="020F0502020204030204"/>
            </a:endParaRPr>
          </a:p>
          <a:p>
            <a:pPr>
              <a:defRPr/>
            </a:pPr>
            <a:endParaRPr lang="en-AU" dirty="0">
              <a:ea typeface="Calibri" panose="020F0502020204030204"/>
              <a:cs typeface="Calibri" panose="020F0502020204030204"/>
            </a:endParaRPr>
          </a:p>
          <a:p>
            <a:pPr>
              <a:defRPr/>
            </a:pPr>
            <a:endParaRPr lang="en-AU" dirty="0">
              <a:solidFill>
                <a:srgbClr val="000000"/>
              </a:solidFill>
              <a:ea typeface="Calibri" panose="020F0502020204030204"/>
              <a:cs typeface="Calibri" panose="020F0502020204030204"/>
            </a:endParaRPr>
          </a:p>
          <a:p>
            <a:pPr>
              <a:defRPr/>
            </a:pPr>
            <a:endParaRPr lang="en-AU" dirty="0">
              <a:solidFill>
                <a:srgbClr val="000000"/>
              </a:solidFill>
              <a:ea typeface="Calibri" panose="020F0502020204030204"/>
              <a:cs typeface="Calibri" panose="020F0502020204030204"/>
            </a:endParaRPr>
          </a:p>
          <a:p>
            <a:pPr>
              <a:defRPr/>
            </a:pPr>
            <a:endParaRPr lang="en-AU" dirty="0">
              <a:solidFill>
                <a:srgbClr val="000000"/>
              </a:solidFill>
            </a:endParaRPr>
          </a:p>
          <a:p>
            <a:pPr>
              <a:defRPr/>
            </a:pPr>
            <a:endParaRPr lang="en-AU" dirty="0">
              <a:solidFill>
                <a:srgbClr val="000000"/>
              </a:solidFill>
              <a:ea typeface="Calibri"/>
              <a:cs typeface="Calibri"/>
            </a:endParaRPr>
          </a:p>
          <a:p>
            <a:pPr>
              <a:defRPr/>
            </a:pPr>
            <a:endParaRPr lang="en-AU" dirty="0">
              <a:solidFill>
                <a:srgbClr val="000000"/>
              </a:solidFill>
              <a:ea typeface="Calibri"/>
              <a:cs typeface="Calibri"/>
            </a:endParaRPr>
          </a:p>
          <a:p>
            <a:pPr>
              <a:defRPr/>
            </a:pPr>
            <a:endParaRPr lang="en-AU" dirty="0">
              <a:solidFill>
                <a:srgbClr val="000000"/>
              </a:solidFill>
              <a:ea typeface="Calibri"/>
              <a:cs typeface="Calibri"/>
            </a:endParaRPr>
          </a:p>
          <a:p>
            <a:pPr>
              <a:defRPr/>
            </a:pPr>
            <a:endParaRPr lang="en-AU" dirty="0">
              <a:solidFill>
                <a:srgbClr val="000000"/>
              </a:solidFill>
              <a:ea typeface="Calibri"/>
              <a:cs typeface="Calibri"/>
            </a:endParaRPr>
          </a:p>
          <a:p>
            <a:pPr>
              <a:defRPr/>
            </a:pPr>
            <a:endParaRPr lang="en-AU" dirty="0">
              <a:solidFill>
                <a:srgbClr val="000000"/>
              </a:solidFill>
              <a:ea typeface="Calibri"/>
              <a:cs typeface="Calibri"/>
            </a:endParaRPr>
          </a:p>
          <a:p>
            <a:pPr>
              <a:defRPr/>
            </a:pPr>
            <a:endParaRPr lang="en-AU" dirty="0">
              <a:solidFill>
                <a:srgbClr val="000000"/>
              </a:solidFill>
              <a:ea typeface="Calibri"/>
              <a:cs typeface="Calibri"/>
            </a:endParaRPr>
          </a:p>
          <a:p>
            <a:pPr lvl="2">
              <a:spcAft>
                <a:spcPts val="600"/>
              </a:spcAft>
              <a:defRPr/>
            </a:pPr>
            <a:endParaRPr lang="en-US" dirty="0">
              <a:solidFill>
                <a:srgbClr val="22272B"/>
              </a:solidFill>
              <a:ea typeface="Calibri"/>
              <a:cs typeface="Calibri"/>
            </a:endParaRPr>
          </a:p>
          <a:p>
            <a:pPr>
              <a:defRPr/>
            </a:pPr>
            <a:endParaRPr lang="en-AU"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1521D201-8964-4BFC-A5DE-4F940A2A49E3}" type="slidenum">
              <a:rPr lang="en-AU" smtClean="0"/>
              <a:t>5</a:t>
            </a:fld>
            <a:endParaRPr lang="en-AU"/>
          </a:p>
        </p:txBody>
      </p:sp>
    </p:spTree>
    <p:extLst>
      <p:ext uri="{BB962C8B-B14F-4D97-AF65-F5344CB8AC3E}">
        <p14:creationId xmlns:p14="http://schemas.microsoft.com/office/powerpoint/2010/main" val="116850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solidFill>
                  <a:srgbClr val="FF0000"/>
                </a:solidFill>
              </a:rPr>
              <a:t>Early evaluation data indicates that since the Play Safe STI Testing Locator launched in November 2024, over 25,000 people have used the tool, and there has been a 240% increase in searches since the new locator launched. </a:t>
            </a:r>
          </a:p>
          <a:p>
            <a:pPr>
              <a:defRPr/>
            </a:pPr>
            <a:endParaRPr lang="en-AU" dirty="0">
              <a:solidFill>
                <a:srgbClr val="FF0000"/>
              </a:solidFill>
            </a:endParaRPr>
          </a:p>
          <a:p>
            <a:pPr>
              <a:defRPr/>
            </a:pPr>
            <a:r>
              <a:rPr lang="en-AU" dirty="0">
                <a:solidFill>
                  <a:srgbClr val="FF0000"/>
                </a:solidFill>
              </a:rPr>
              <a:t>In terms of completion rates, we have been pleasantly surprised, with about 89% of people who start using the tool, finishing answering questions and viewing search results. </a:t>
            </a:r>
          </a:p>
          <a:p>
            <a:pPr>
              <a:defRPr/>
            </a:pPr>
            <a:endParaRPr lang="en-AU"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FF0000"/>
                </a:solidFill>
              </a:rPr>
              <a:t>Looking at user search data, 68% of users are aged between 16 and 29 years, 6% identified as Aboriginal and/or Torres Strait Islander, and 57% searched for bulk billing only services.</a:t>
            </a:r>
          </a:p>
          <a:p>
            <a:pPr>
              <a:defRPr/>
            </a:pPr>
            <a:endParaRPr lang="en-AU" dirty="0"/>
          </a:p>
          <a:p>
            <a:r>
              <a:rPr lang="en-AU" b="0" dirty="0"/>
              <a:t>We are finalising a Google Data Studio dashboard to track performance, monitor trends, and understand which services and features users are engaging with, which we are very excited about.</a:t>
            </a:r>
          </a:p>
          <a:p>
            <a:pPr>
              <a:defRPr/>
            </a:pPr>
            <a:endParaRPr lang="en-AU" dirty="0">
              <a:ea typeface="Calibri"/>
              <a:cs typeface="Calibri"/>
            </a:endParaRPr>
          </a:p>
          <a:p>
            <a:pPr>
              <a:defRPr/>
            </a:pPr>
            <a:endParaRPr lang="en-AU" dirty="0">
              <a:ea typeface="Calibri"/>
              <a:cs typeface="Calibri"/>
            </a:endParaRPr>
          </a:p>
          <a:p>
            <a:pPr>
              <a:defRPr/>
            </a:pPr>
            <a:endParaRPr lang="en-AU" dirty="0">
              <a:solidFill>
                <a:srgbClr val="000000"/>
              </a:solidFill>
              <a:ea typeface="Calibri" panose="020F0502020204030204"/>
              <a:cs typeface="Calibri" panose="020F0502020204030204"/>
            </a:endParaRPr>
          </a:p>
          <a:p>
            <a:pPr>
              <a:defRPr/>
            </a:pPr>
            <a:endParaRPr lang="en-AU" dirty="0">
              <a:ea typeface="Calibri"/>
              <a:cs typeface="Calibri"/>
            </a:endParaRPr>
          </a:p>
        </p:txBody>
      </p:sp>
      <p:sp>
        <p:nvSpPr>
          <p:cNvPr id="4" name="Slide Number Placeholder 3"/>
          <p:cNvSpPr>
            <a:spLocks noGrp="1"/>
          </p:cNvSpPr>
          <p:nvPr>
            <p:ph type="sldNum" sz="quarter" idx="5"/>
          </p:nvPr>
        </p:nvSpPr>
        <p:spPr/>
        <p:txBody>
          <a:bodyPr/>
          <a:lstStyle/>
          <a:p>
            <a:fld id="{1521D201-8964-4BFC-A5DE-4F940A2A49E3}" type="slidenum">
              <a:rPr lang="en-AU" smtClean="0"/>
              <a:t>6</a:t>
            </a:fld>
            <a:endParaRPr lang="en-AU"/>
          </a:p>
        </p:txBody>
      </p:sp>
    </p:spTree>
    <p:extLst>
      <p:ext uri="{BB962C8B-B14F-4D97-AF65-F5344CB8AC3E}">
        <p14:creationId xmlns:p14="http://schemas.microsoft.com/office/powerpoint/2010/main" val="1239695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next for the locator? </a:t>
            </a:r>
            <a:endParaRPr lang="en-US" dirty="0">
              <a:ea typeface="Calibri"/>
              <a:cs typeface="Calibri"/>
            </a:endParaRPr>
          </a:p>
          <a:p>
            <a:endParaRPr lang="en-US" dirty="0"/>
          </a:p>
          <a:p>
            <a:r>
              <a:rPr lang="en-AU" dirty="0"/>
              <a:t>One of the good things about this technology is that it can be adapted and implemented by organisations across Australia and has already been modified for the International Students Health Hub website. </a:t>
            </a:r>
            <a:r>
              <a:rPr lang="en-US" dirty="0"/>
              <a:t>We also have plans to develop another adaptation of the tool for our Take Blaktion program, which supports young Aboriginal people aged 15–29 across NSW.</a:t>
            </a:r>
            <a:endParaRPr lang="en-US" dirty="0">
              <a:ea typeface="Calibri"/>
              <a:cs typeface="Calibri"/>
            </a:endParaRPr>
          </a:p>
          <a:p>
            <a:endParaRPr lang="en-US" dirty="0">
              <a:ea typeface="Calibri"/>
              <a:cs typeface="Calibri"/>
            </a:endParaRPr>
          </a:p>
          <a:p>
            <a:r>
              <a:rPr lang="en-US" dirty="0"/>
              <a:t>Looking ahead, we are exploring several optimisations, including faster load times, click-to-book appointment functionality (currently a limitation of healthdirect), and new filters such as language spoken by the practitioner, along with other enhancements to further improve the user experience.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anyone wondering how much this cost, the tool cost about to develop, all of which was spent on the developer we engaged for this project (Defyn Digital). healthdirect kindly provided full access to their API free of charge (available to government departments and NGOs on application) so if this is something you’re interested in developing, be sure to reach out to the team at healthdirect.</a:t>
            </a:r>
            <a:endParaRPr lang="en-AU" dirty="0">
              <a:ea typeface="Calibri"/>
              <a:cs typeface="Calibri"/>
            </a:endParaRPr>
          </a:p>
          <a:p>
            <a:endParaRPr lang="en-AU"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521D201-8964-4BFC-A5DE-4F940A2A49E3}" type="slidenum">
              <a:rPr lang="en-US"/>
              <a:t>7</a:t>
            </a:fld>
            <a:endParaRPr lang="en-US"/>
          </a:p>
        </p:txBody>
      </p:sp>
    </p:spTree>
    <p:extLst>
      <p:ext uri="{BB962C8B-B14F-4D97-AF65-F5344CB8AC3E}">
        <p14:creationId xmlns:p14="http://schemas.microsoft.com/office/powerpoint/2010/main" val="316404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5D37-39FC-4FCD-D68B-5390A2C1C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FD5F6-9571-409E-9896-453780920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97FA0-A83B-DCB6-E9E5-EA52ABBB10F0}"/>
              </a:ext>
            </a:extLst>
          </p:cNvPr>
          <p:cNvSpPr>
            <a:spLocks noGrp="1"/>
          </p:cNvSpPr>
          <p:nvPr>
            <p:ph type="body" idx="1"/>
          </p:nvPr>
        </p:nvSpPr>
        <p:spPr/>
        <p:txBody>
          <a:bodyPr/>
          <a:lstStyle/>
          <a:p>
            <a:pPr>
              <a:defRPr/>
            </a:pPr>
            <a:r>
              <a:rPr lang="en-AU" sz="1200" b="0" i="0" dirty="0">
                <a:effectLst/>
                <a:latin typeface="Calibri"/>
                <a:ea typeface="Calibri"/>
                <a:cs typeface="Calibri"/>
              </a:rPr>
              <a:t>If </a:t>
            </a:r>
            <a:r>
              <a:rPr lang="en-AU" dirty="0">
                <a:latin typeface="Calibri"/>
                <a:ea typeface="Calibri"/>
                <a:cs typeface="Calibri"/>
              </a:rPr>
              <a:t>you'd like to try out the locator for yourself, please feel free to go ahead and scan the QR code or visit the Play Safe website. If </a:t>
            </a:r>
            <a:r>
              <a:rPr lang="en-AU" sz="1200" b="0" i="0" dirty="0">
                <a:effectLst/>
                <a:latin typeface="Calibri"/>
                <a:ea typeface="Calibri"/>
                <a:cs typeface="Calibri"/>
              </a:rPr>
              <a:t>you have any </a:t>
            </a:r>
            <a:r>
              <a:rPr lang="en-AU" dirty="0">
                <a:latin typeface="Calibri"/>
                <a:ea typeface="Calibri"/>
                <a:cs typeface="Calibri"/>
              </a:rPr>
              <a:t>specific questions</a:t>
            </a:r>
            <a:r>
              <a:rPr lang="en-AU" sz="1200" b="0" i="0" dirty="0">
                <a:effectLst/>
                <a:latin typeface="Calibri"/>
                <a:ea typeface="Calibri"/>
                <a:cs typeface="Calibri"/>
              </a:rPr>
              <a:t>,</a:t>
            </a:r>
            <a:r>
              <a:rPr lang="en-AU" dirty="0">
                <a:latin typeface="Calibri"/>
                <a:ea typeface="Calibri"/>
                <a:cs typeface="Calibri"/>
              </a:rPr>
              <a:t> be sure to reach out. </a:t>
            </a:r>
            <a:endParaRPr lang="en-US" dirty="0"/>
          </a:p>
          <a:p>
            <a:endParaRPr lang="en-AU" sz="1200" b="0" i="0" dirty="0">
              <a:effectLst/>
              <a:latin typeface="Calibri" panose="020F0502020204030204" pitchFamily="34" charset="0"/>
            </a:endParaRPr>
          </a:p>
          <a:p>
            <a:endParaRPr lang="en-AU" sz="12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solidFill>
                  <a:srgbClr val="FF0000"/>
                </a:solidFill>
                <a:hlinkClick r:id="rId3">
                  <a:extLst>
                    <a:ext uri="{A12FA001-AC4F-418D-AE19-62706E023703}">
                      <ahyp:hlinkClr xmlns:ahyp="http://schemas.microsoft.com/office/drawing/2018/hyperlinkcolor" val="tx"/>
                    </a:ext>
                  </a:extLst>
                </a:hlinkClick>
              </a:rPr>
              <a:t>https://playsafe.health.nsw.gov.au/sti-testing-locator/</a:t>
            </a:r>
            <a:r>
              <a:rPr lang="en-US" dirty="0">
                <a:solidFill>
                  <a:srgbClr val="FF0000"/>
                </a:solidFill>
              </a:rPr>
              <a:t> </a:t>
            </a:r>
            <a:endParaRPr lang="en-AU" dirty="0">
              <a:solidFill>
                <a:srgbClr val="000000"/>
              </a:solidFill>
            </a:endParaRPr>
          </a:p>
          <a:p>
            <a:endParaRPr lang="en-AU" sz="1200" b="0" i="0" dirty="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CCFFDE12-07BD-C3E1-18A7-A5DA48E1F4DD}"/>
              </a:ext>
            </a:extLst>
          </p:cNvPr>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2988519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34964" y="4284000"/>
            <a:ext cx="2700000" cy="1089583"/>
          </a:xfrm>
        </p:spPr>
        <p:txBody>
          <a:bodyPr>
            <a:noAutofit/>
          </a:bodyPr>
          <a:lstStyle>
            <a:lvl1pPr>
              <a:defRPr sz="20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29364" y="4284000"/>
            <a:ext cx="3600000" cy="1089858"/>
          </a:xfrm>
        </p:spPr>
        <p:txBody>
          <a:bodyPr>
            <a:noAutofit/>
          </a:bodyPr>
          <a:lstStyle>
            <a:lvl1pPr>
              <a:spcAft>
                <a:spcPts val="0"/>
              </a:spcAft>
              <a:defRPr sz="1600" b="0">
                <a:solidFill>
                  <a:schemeClr val="bg1"/>
                </a:solidFill>
                <a:latin typeface="+mj-lt"/>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1512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34964"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1512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7038" y="5804175"/>
            <a:ext cx="630000" cy="685525"/>
          </a:xfrm>
          <a:prstGeom prst="rect">
            <a:avLst/>
          </a:prstGeom>
        </p:spPr>
      </p:pic>
      <p:sp>
        <p:nvSpPr>
          <p:cNvPr id="3" name="Footer Placeholder 2">
            <a:extLst>
              <a:ext uri="{FF2B5EF4-FFF2-40B4-BE49-F238E27FC236}">
                <a16:creationId xmlns:a16="http://schemas.microsoft.com/office/drawing/2014/main" id="{395FBC4B-4447-434A-9D01-619A6DE455F7}"/>
              </a:ext>
            </a:extLst>
          </p:cNvPr>
          <p:cNvSpPr>
            <a:spLocks noGrp="1"/>
          </p:cNvSpPr>
          <p:nvPr>
            <p:ph type="ftr" sz="quarter" idx="13"/>
          </p:nvPr>
        </p:nvSpPr>
        <p:spPr/>
        <p:txBody>
          <a:bodyPr/>
          <a:lstStyle/>
          <a:p>
            <a:r>
              <a:rPr lang="en-US"/>
              <a:t>NSW Health</a:t>
            </a:r>
            <a:endParaRPr lang="en-AU"/>
          </a:p>
        </p:txBody>
      </p:sp>
      <p:sp>
        <p:nvSpPr>
          <p:cNvPr id="8" name="Text Placeholder 7">
            <a:extLst>
              <a:ext uri="{FF2B5EF4-FFF2-40B4-BE49-F238E27FC236}">
                <a16:creationId xmlns:a16="http://schemas.microsoft.com/office/drawing/2014/main" id="{D838181F-C49B-4EA1-A9A5-8457140DE142}"/>
              </a:ext>
            </a:extLst>
          </p:cNvPr>
          <p:cNvSpPr>
            <a:spLocks noGrp="1"/>
          </p:cNvSpPr>
          <p:nvPr>
            <p:ph type="body" sz="quarter" idx="14"/>
          </p:nvPr>
        </p:nvSpPr>
        <p:spPr>
          <a:xfrm>
            <a:off x="334964" y="286755"/>
            <a:ext cx="10766934" cy="2379300"/>
          </a:xfrm>
        </p:spPr>
        <p:txBody>
          <a:bodyPr>
            <a:normAutofit/>
          </a:bodyPr>
          <a:lstStyle>
            <a:lvl1pPr>
              <a:spcAft>
                <a:spcPts val="600"/>
              </a:spcAft>
              <a:defRPr sz="4800">
                <a:solidFill>
                  <a:schemeClr val="bg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146960533"/>
      </p:ext>
    </p:extLst>
  </p:cSld>
  <p:clrMapOvr>
    <a:masterClrMapping/>
  </p:clrMapOvr>
  <p:hf sldNum="0" hdr="0" dt="0"/>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2 Contents">
    <p:spTree>
      <p:nvGrpSpPr>
        <p:cNvPr id="1" name=""/>
        <p:cNvGrpSpPr/>
        <p:nvPr/>
      </p:nvGrpSpPr>
      <p:grpSpPr>
        <a:xfrm>
          <a:off x="0" y="0"/>
          <a:ext cx="0" cy="0"/>
          <a:chOff x="0" y="0"/>
          <a:chExt cx="0" cy="0"/>
        </a:xfrm>
      </p:grpSpPr>
      <p:pic>
        <p:nvPicPr>
          <p:cNvPr id="11" name="Picture 10" descr="NSW Government logo">
            <a:extLst>
              <a:ext uri="{FF2B5EF4-FFF2-40B4-BE49-F238E27FC236}">
                <a16:creationId xmlns:a16="http://schemas.microsoft.com/office/drawing/2014/main" id="{0FABAEDF-98EC-45EA-B2E1-76F397C66B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3" name="Straight Connector 12">
            <a:extLst>
              <a:ext uri="{FF2B5EF4-FFF2-40B4-BE49-F238E27FC236}">
                <a16:creationId xmlns:a16="http://schemas.microsoft.com/office/drawing/2014/main" id="{99BE76B0-F78C-49E4-8D5B-0D8090DCF52C}"/>
              </a:ext>
            </a:extLst>
          </p:cNvPr>
          <p:cNvCxnSpPr>
            <a:cxnSpLocks/>
          </p:cNvCxnSpPr>
          <p:nvPr userDrawn="1"/>
        </p:nvCxnSpPr>
        <p:spPr>
          <a:xfrm>
            <a:off x="334962" y="16287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2D1A2A7-9792-4E45-B725-23E733D71C64}"/>
              </a:ext>
            </a:extLst>
          </p:cNvPr>
          <p:cNvSpPr>
            <a:spLocks noGrp="1"/>
          </p:cNvSpPr>
          <p:nvPr>
            <p:ph sz="half" idx="1"/>
          </p:nvPr>
        </p:nvSpPr>
        <p:spPr>
          <a:xfrm>
            <a:off x="334962" y="1810937"/>
            <a:ext cx="5653088" cy="413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9ACE422E-83E9-492A-B75C-C93EBF36518E}"/>
              </a:ext>
            </a:extLst>
          </p:cNvPr>
          <p:cNvSpPr>
            <a:spLocks noGrp="1"/>
          </p:cNvSpPr>
          <p:nvPr>
            <p:ph sz="half" idx="14"/>
          </p:nvPr>
        </p:nvSpPr>
        <p:spPr>
          <a:xfrm>
            <a:off x="6203953" y="1810937"/>
            <a:ext cx="5653088" cy="4139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57B91BB3-BF45-44AD-AC88-D8EA48A1A1AE}"/>
              </a:ext>
            </a:extLst>
          </p:cNvPr>
          <p:cNvCxnSpPr>
            <a:cxnSpLocks/>
          </p:cNvCxnSpPr>
          <p:nvPr userDrawn="1"/>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E18BB9F-E491-4675-8497-9CC68C9FEE0D}"/>
              </a:ext>
            </a:extLst>
          </p:cNvPr>
          <p:cNvSpPr>
            <a:spLocks noGrp="1"/>
          </p:cNvSpPr>
          <p:nvPr>
            <p:ph type="ftr" sz="quarter" idx="15"/>
          </p:nvPr>
        </p:nvSpPr>
        <p:spPr/>
        <p:txBody>
          <a:bodyPr/>
          <a:lstStyle/>
          <a:p>
            <a:r>
              <a:rPr lang="en-US"/>
              <a:t>NSW Health</a:t>
            </a:r>
            <a:endParaRPr lang="en-AU"/>
          </a:p>
        </p:txBody>
      </p:sp>
      <p:sp>
        <p:nvSpPr>
          <p:cNvPr id="4" name="Slide Number Placeholder 3">
            <a:extLst>
              <a:ext uri="{FF2B5EF4-FFF2-40B4-BE49-F238E27FC236}">
                <a16:creationId xmlns:a16="http://schemas.microsoft.com/office/drawing/2014/main" id="{BFAB9FF9-87F7-4175-A62D-F0EF98635E04}"/>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ext Placeholder 7">
            <a:extLst>
              <a:ext uri="{FF2B5EF4-FFF2-40B4-BE49-F238E27FC236}">
                <a16:creationId xmlns:a16="http://schemas.microsoft.com/office/drawing/2014/main" id="{7E2B0B64-92FD-45DB-ADA6-95AED958A005}"/>
              </a:ext>
            </a:extLst>
          </p:cNvPr>
          <p:cNvSpPr>
            <a:spLocks noGrp="1"/>
          </p:cNvSpPr>
          <p:nvPr>
            <p:ph type="body" sz="quarter" idx="17"/>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139790856"/>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5" orient="horz" pos="4088">
          <p15:clr>
            <a:srgbClr val="FBAE40"/>
          </p15:clr>
        </p15:guide>
        <p15:guide id="6" pos="3840">
          <p15:clr>
            <a:srgbClr val="FBAE40"/>
          </p15:clr>
        </p15:guide>
        <p15:guide id="7" pos="3772">
          <p15:clr>
            <a:srgbClr val="FBAE40"/>
          </p15:clr>
        </p15:guide>
        <p15:guide id="8" pos="3908">
          <p15:clr>
            <a:srgbClr val="FBAE40"/>
          </p15:clr>
        </p15:guide>
        <p15:guide id="10" orient="horz" pos="1139">
          <p15:clr>
            <a:srgbClr val="FBAE40"/>
          </p15:clr>
        </p15:guide>
        <p15:guide id="11" orient="horz" pos="37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ng Titile &amp; 2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4962" y="2349500"/>
            <a:ext cx="5653088" cy="3600450"/>
          </a:xfrm>
        </p:spPr>
        <p:txBody>
          <a:bodyPr/>
          <a:lstStyle>
            <a:lvl1pPr>
              <a:defRPr>
                <a:latin typeface="+mn-lt"/>
              </a:defRPr>
            </a:lvl1pPr>
            <a:lvl2pPr>
              <a:defRPr>
                <a:latin typeface="+mj-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NSW Government logo">
            <a:extLst>
              <a:ext uri="{FF2B5EF4-FFF2-40B4-BE49-F238E27FC236}">
                <a16:creationId xmlns:a16="http://schemas.microsoft.com/office/drawing/2014/main" id="{0FABAEDF-98EC-45EA-B2E1-76F397C66B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14" name="Content Placeholder 2">
            <a:extLst>
              <a:ext uri="{FF2B5EF4-FFF2-40B4-BE49-F238E27FC236}">
                <a16:creationId xmlns:a16="http://schemas.microsoft.com/office/drawing/2014/main" id="{06D5A339-4C3A-4FB9-BFEB-4A8668EBB61A}"/>
              </a:ext>
            </a:extLst>
          </p:cNvPr>
          <p:cNvSpPr>
            <a:spLocks noGrp="1"/>
          </p:cNvSpPr>
          <p:nvPr>
            <p:ph sz="half" idx="14"/>
          </p:nvPr>
        </p:nvSpPr>
        <p:spPr>
          <a:xfrm>
            <a:off x="6203950" y="2349500"/>
            <a:ext cx="5653087" cy="3600450"/>
          </a:xfrm>
        </p:spPr>
        <p:txBody>
          <a:bodyPr/>
          <a:lstStyle>
            <a:lvl1pPr>
              <a:defRPr>
                <a:latin typeface="+mn-lt"/>
              </a:defRPr>
            </a:lvl1pPr>
            <a:lvl2pPr>
              <a:defRPr>
                <a:latin typeface="+mj-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34E4033-8BF9-4C85-8631-D0E5E2329928}"/>
              </a:ext>
            </a:extLst>
          </p:cNvPr>
          <p:cNvCxnSpPr>
            <a:cxnSpLocks/>
          </p:cNvCxnSpPr>
          <p:nvPr userDrawn="1"/>
        </p:nvCxnSpPr>
        <p:spPr>
          <a:xfrm>
            <a:off x="334962" y="21758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FA2D66-3599-42E2-A778-D9F0186524C6}"/>
              </a:ext>
            </a:extLst>
          </p:cNvPr>
          <p:cNvCxnSpPr>
            <a:cxnSpLocks/>
          </p:cNvCxnSpPr>
          <p:nvPr userDrawn="1"/>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D99A5A3-EB78-4422-AFE9-4C5810BE0127}"/>
              </a:ext>
            </a:extLst>
          </p:cNvPr>
          <p:cNvSpPr>
            <a:spLocks noGrp="1"/>
          </p:cNvSpPr>
          <p:nvPr>
            <p:ph type="ftr" sz="quarter" idx="15"/>
          </p:nvPr>
        </p:nvSpPr>
        <p:spPr/>
        <p:txBody>
          <a:bodyPr/>
          <a:lstStyle/>
          <a:p>
            <a:r>
              <a:rPr lang="en-US"/>
              <a:t>NSW Health</a:t>
            </a:r>
            <a:endParaRPr lang="en-AU"/>
          </a:p>
        </p:txBody>
      </p:sp>
      <p:sp>
        <p:nvSpPr>
          <p:cNvPr id="6" name="Slide Number Placeholder 5">
            <a:extLst>
              <a:ext uri="{FF2B5EF4-FFF2-40B4-BE49-F238E27FC236}">
                <a16:creationId xmlns:a16="http://schemas.microsoft.com/office/drawing/2014/main" id="{EE5A6E79-FF1A-4E16-AFEB-AE84514D7073}"/>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ext Placeholder 7">
            <a:extLst>
              <a:ext uri="{FF2B5EF4-FFF2-40B4-BE49-F238E27FC236}">
                <a16:creationId xmlns:a16="http://schemas.microsoft.com/office/drawing/2014/main" id="{172E4C02-1455-4DFA-88B9-C8898C0DD23A}"/>
              </a:ext>
            </a:extLst>
          </p:cNvPr>
          <p:cNvSpPr>
            <a:spLocks noGrp="1"/>
          </p:cNvSpPr>
          <p:nvPr>
            <p:ph type="body" sz="quarter" idx="17"/>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824900360"/>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3974">
          <p15:clr>
            <a:srgbClr val="FBAE40"/>
          </p15:clr>
        </p15:guide>
        <p15:guide id="5" orient="horz" pos="4088">
          <p15:clr>
            <a:srgbClr val="FBAE40"/>
          </p15:clr>
        </p15:guide>
        <p15:guide id="7" pos="3772">
          <p15:clr>
            <a:srgbClr val="FBAE40"/>
          </p15:clr>
        </p15:guide>
        <p15:guide id="8" pos="3908">
          <p15:clr>
            <a:srgbClr val="FBAE40"/>
          </p15:clr>
        </p15:guide>
        <p15:guide id="10" orient="horz" pos="1480">
          <p15:clr>
            <a:srgbClr val="FBAE40"/>
          </p15:clr>
        </p15:guide>
        <p15:guide id="11" orient="horz" pos="3748">
          <p15:clr>
            <a:srgbClr val="FBAE40"/>
          </p15:clr>
        </p15:guide>
        <p15:guide id="1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 Title, Text box &amp; 2 Columns Content">
    <p:spTree>
      <p:nvGrpSpPr>
        <p:cNvPr id="1" name=""/>
        <p:cNvGrpSpPr/>
        <p:nvPr/>
      </p:nvGrpSpPr>
      <p:grpSpPr>
        <a:xfrm>
          <a:off x="0" y="0"/>
          <a:ext cx="0" cy="0"/>
          <a:chOff x="0" y="0"/>
          <a:chExt cx="0" cy="0"/>
        </a:xfrm>
      </p:grpSpPr>
      <p:pic>
        <p:nvPicPr>
          <p:cNvPr id="5" name="Picture 4" descr="NSW Government logo">
            <a:extLst>
              <a:ext uri="{FF2B5EF4-FFF2-40B4-BE49-F238E27FC236}">
                <a16:creationId xmlns:a16="http://schemas.microsoft.com/office/drawing/2014/main" id="{A96419C4-E5C3-47F5-B720-81B4B22E0F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1200" y="360000"/>
            <a:ext cx="630000" cy="685525"/>
          </a:xfrm>
          <a:prstGeom prst="rect">
            <a:avLst/>
          </a:prstGeom>
        </p:spPr>
      </p:pic>
      <p:sp>
        <p:nvSpPr>
          <p:cNvPr id="20" name="Content Placeholder 19">
            <a:extLst>
              <a:ext uri="{FF2B5EF4-FFF2-40B4-BE49-F238E27FC236}">
                <a16:creationId xmlns:a16="http://schemas.microsoft.com/office/drawing/2014/main" id="{202DE190-D3FE-4AAB-A5F1-85F8459FBD56}"/>
              </a:ext>
            </a:extLst>
          </p:cNvPr>
          <p:cNvSpPr>
            <a:spLocks noGrp="1"/>
          </p:cNvSpPr>
          <p:nvPr>
            <p:ph sz="quarter" idx="14"/>
          </p:nvPr>
        </p:nvSpPr>
        <p:spPr>
          <a:xfrm>
            <a:off x="334963" y="2349500"/>
            <a:ext cx="5653087"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Content Placeholder 19">
            <a:extLst>
              <a:ext uri="{FF2B5EF4-FFF2-40B4-BE49-F238E27FC236}">
                <a16:creationId xmlns:a16="http://schemas.microsoft.com/office/drawing/2014/main" id="{70DD431A-EA21-4DD2-B5B6-1DFF1018076C}"/>
              </a:ext>
            </a:extLst>
          </p:cNvPr>
          <p:cNvSpPr>
            <a:spLocks noGrp="1"/>
          </p:cNvSpPr>
          <p:nvPr>
            <p:ph sz="quarter" idx="17"/>
          </p:nvPr>
        </p:nvSpPr>
        <p:spPr>
          <a:xfrm>
            <a:off x="6203953" y="2349500"/>
            <a:ext cx="2700335"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Content Placeholder 19">
            <a:extLst>
              <a:ext uri="{FF2B5EF4-FFF2-40B4-BE49-F238E27FC236}">
                <a16:creationId xmlns:a16="http://schemas.microsoft.com/office/drawing/2014/main" id="{3D920F70-DC97-4F0D-AFBD-119991884425}"/>
              </a:ext>
            </a:extLst>
          </p:cNvPr>
          <p:cNvSpPr>
            <a:spLocks noGrp="1"/>
          </p:cNvSpPr>
          <p:nvPr>
            <p:ph sz="quarter" idx="18"/>
          </p:nvPr>
        </p:nvSpPr>
        <p:spPr>
          <a:xfrm>
            <a:off x="9120189" y="2349500"/>
            <a:ext cx="2736850" cy="37798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D1848055-175B-4705-A99E-24EB535D2E05}"/>
              </a:ext>
            </a:extLst>
          </p:cNvPr>
          <p:cNvCxnSpPr>
            <a:cxnSpLocks/>
          </p:cNvCxnSpPr>
          <p:nvPr userDrawn="1"/>
        </p:nvCxnSpPr>
        <p:spPr>
          <a:xfrm>
            <a:off x="334962" y="21758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E0552304-A6A9-4FAC-A7FB-2431A0AA89BF}"/>
              </a:ext>
            </a:extLst>
          </p:cNvPr>
          <p:cNvSpPr>
            <a:spLocks noGrp="1"/>
          </p:cNvSpPr>
          <p:nvPr>
            <p:ph type="ftr" sz="quarter" idx="19"/>
          </p:nvPr>
        </p:nvSpPr>
        <p:spPr/>
        <p:txBody>
          <a:bodyPr/>
          <a:lstStyle/>
          <a:p>
            <a:r>
              <a:rPr lang="en-US"/>
              <a:t>NSW Health</a:t>
            </a:r>
            <a:endParaRPr lang="en-AU"/>
          </a:p>
        </p:txBody>
      </p:sp>
      <p:sp>
        <p:nvSpPr>
          <p:cNvPr id="3" name="Slide Number Placeholder 2">
            <a:extLst>
              <a:ext uri="{FF2B5EF4-FFF2-40B4-BE49-F238E27FC236}">
                <a16:creationId xmlns:a16="http://schemas.microsoft.com/office/drawing/2014/main" id="{5D887FB7-39AF-4876-8DF8-0E078F6ADCFF}"/>
              </a:ext>
            </a:extLst>
          </p:cNvPr>
          <p:cNvSpPr>
            <a:spLocks noGrp="1"/>
          </p:cNvSpPr>
          <p:nvPr>
            <p:ph type="sldNum" sz="quarter" idx="20"/>
          </p:nvPr>
        </p:nvSpPr>
        <p:spPr/>
        <p:txBody>
          <a:bodyPr/>
          <a:lstStyle/>
          <a:p>
            <a:fld id="{10A01DC5-1685-4615-8240-15192985C6A2}" type="slidenum">
              <a:rPr lang="en-AU" smtClean="0"/>
              <a:pPr/>
              <a:t>‹#›</a:t>
            </a:fld>
            <a:endParaRPr lang="en-AU"/>
          </a:p>
        </p:txBody>
      </p:sp>
      <p:sp>
        <p:nvSpPr>
          <p:cNvPr id="10" name="Text Placeholder 7">
            <a:extLst>
              <a:ext uri="{FF2B5EF4-FFF2-40B4-BE49-F238E27FC236}">
                <a16:creationId xmlns:a16="http://schemas.microsoft.com/office/drawing/2014/main" id="{FA0921AF-EDDF-46AD-95B9-69B400E8DF47}"/>
              </a:ext>
            </a:extLst>
          </p:cNvPr>
          <p:cNvSpPr>
            <a:spLocks noGrp="1"/>
          </p:cNvSpPr>
          <p:nvPr>
            <p:ph type="body" sz="quarter" idx="21"/>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689009251"/>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6" orient="horz" pos="3974">
          <p15:clr>
            <a:srgbClr val="FBAE40"/>
          </p15:clr>
        </p15:guide>
        <p15:guide id="8" orient="horz" pos="1480">
          <p15:clr>
            <a:srgbClr val="FBAE40"/>
          </p15:clr>
        </p15:guide>
        <p15:guide id="17" orient="horz" pos="3861">
          <p15:clr>
            <a:srgbClr val="FBAE40"/>
          </p15:clr>
        </p15:guide>
        <p15:guide id="20" pos="5609">
          <p15:clr>
            <a:srgbClr val="FBAE40"/>
          </p15:clr>
        </p15:guide>
        <p15:guide id="21" pos="5745">
          <p15:clr>
            <a:srgbClr val="FBAE40"/>
          </p15:clr>
        </p15:guide>
        <p15:guide id="22" pos="5677">
          <p15:clr>
            <a:srgbClr val="FBAE40"/>
          </p15:clr>
        </p15:guide>
        <p15:guide id="27" pos="3772">
          <p15:clr>
            <a:srgbClr val="FBAE40"/>
          </p15:clr>
        </p15:guide>
        <p15:guide id="28" pos="3840">
          <p15:clr>
            <a:srgbClr val="FBAE40"/>
          </p15:clr>
        </p15:guide>
        <p15:guide id="29" pos="39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BB7F0-695E-4E4C-94F2-0D2598A07F80}"/>
              </a:ext>
            </a:extLst>
          </p:cNvPr>
          <p:cNvSpPr/>
          <p:nvPr userDrawn="1"/>
        </p:nvSpPr>
        <p:spPr>
          <a:xfrm>
            <a:off x="0" y="1628776"/>
            <a:ext cx="12192000" cy="522922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34963" y="1808163"/>
            <a:ext cx="2700337" cy="412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6203949" y="1808162"/>
            <a:ext cx="2736851" cy="374332"/>
          </a:xfrm>
        </p:spPr>
        <p:txBody>
          <a:bodyPr/>
          <a:lstStyle>
            <a:lvl1pPr>
              <a:defRPr sz="1200">
                <a:solidFill>
                  <a:schemeClr val="accent1"/>
                </a:solidFill>
                <a:latin typeface="+mj-lt"/>
              </a:defRPr>
            </a:lvl1pPr>
            <a:lvl2pPr>
              <a:defRPr sz="1000"/>
            </a:lvl2pPr>
            <a:lvl3pPr>
              <a:defRPr sz="1000"/>
            </a:lvl3pPr>
            <a:lvl4pPr>
              <a:defRPr sz="1000"/>
            </a:lvl4pPr>
            <a:lvl5pPr>
              <a:defRPr sz="1000"/>
            </a:lvl5pPr>
          </a:lstStyle>
          <a:p>
            <a:pPr lvl="0"/>
            <a:r>
              <a:rPr lang="en-US"/>
              <a:t>Heading here</a:t>
            </a:r>
            <a:endParaRPr lang="en-AU"/>
          </a:p>
        </p:txBody>
      </p:sp>
      <p:pic>
        <p:nvPicPr>
          <p:cNvPr id="24" name="Picture 23" descr="NSW Government logo">
            <a:extLst>
              <a:ext uri="{FF2B5EF4-FFF2-40B4-BE49-F238E27FC236}">
                <a16:creationId xmlns:a16="http://schemas.microsoft.com/office/drawing/2014/main" id="{8E070C98-0503-4D72-9CF7-A17F065E0C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254804" y="3871281"/>
            <a:ext cx="27332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146324" y="1808165"/>
            <a:ext cx="0" cy="4141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780E94-33C4-4DE1-A694-1409542C2932}"/>
              </a:ext>
            </a:extLst>
          </p:cNvPr>
          <p:cNvCxnSpPr/>
          <p:nvPr userDrawn="1"/>
        </p:nvCxnSpPr>
        <p:spPr>
          <a:xfrm>
            <a:off x="6096000" y="1808165"/>
            <a:ext cx="0" cy="4141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0691D-5FF5-49D8-BC2B-1780D06D0D73}"/>
              </a:ext>
            </a:extLst>
          </p:cNvPr>
          <p:cNvCxnSpPr/>
          <p:nvPr userDrawn="1"/>
        </p:nvCxnSpPr>
        <p:spPr>
          <a:xfrm>
            <a:off x="9048750" y="1808165"/>
            <a:ext cx="0" cy="4141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 Placeholder 13">
            <a:extLst>
              <a:ext uri="{FF2B5EF4-FFF2-40B4-BE49-F238E27FC236}">
                <a16:creationId xmlns:a16="http://schemas.microsoft.com/office/drawing/2014/main" id="{6BC665B6-B8E9-476E-AB3E-D3440A25566F}"/>
              </a:ext>
            </a:extLst>
          </p:cNvPr>
          <p:cNvSpPr>
            <a:spLocks noGrp="1"/>
          </p:cNvSpPr>
          <p:nvPr userDrawn="1">
            <p:ph type="body" sz="quarter" idx="27" hasCustomPrompt="1"/>
          </p:nvPr>
        </p:nvSpPr>
        <p:spPr>
          <a:xfrm>
            <a:off x="9156700" y="1808162"/>
            <a:ext cx="2700336" cy="374332"/>
          </a:xfrm>
        </p:spPr>
        <p:txBody>
          <a:bodyPr/>
          <a:lstStyle>
            <a:lvl1pPr>
              <a:defRPr sz="1200">
                <a:solidFill>
                  <a:schemeClr val="accent1"/>
                </a:solidFill>
                <a:latin typeface="+mj-lt"/>
              </a:defRPr>
            </a:lvl1pPr>
            <a:lvl2pPr>
              <a:defRPr sz="1000"/>
            </a:lvl2pPr>
            <a:lvl3pPr>
              <a:defRPr sz="1000"/>
            </a:lvl3pPr>
            <a:lvl4pPr>
              <a:defRPr sz="1000"/>
            </a:lvl4pPr>
            <a:lvl5pPr>
              <a:defRPr sz="1000"/>
            </a:lvl5pPr>
          </a:lstStyle>
          <a:p>
            <a:pPr lvl="0"/>
            <a:r>
              <a:rPr lang="en-US"/>
              <a:t>Heading here</a:t>
            </a:r>
            <a:endParaRPr lang="en-AU"/>
          </a:p>
        </p:txBody>
      </p:sp>
      <p:sp>
        <p:nvSpPr>
          <p:cNvPr id="6" name="Content Placeholder 5">
            <a:extLst>
              <a:ext uri="{FF2B5EF4-FFF2-40B4-BE49-F238E27FC236}">
                <a16:creationId xmlns:a16="http://schemas.microsoft.com/office/drawing/2014/main" id="{C088639C-7313-4702-A3F3-85D3DB59A997}"/>
              </a:ext>
            </a:extLst>
          </p:cNvPr>
          <p:cNvSpPr>
            <a:spLocks noGrp="1"/>
          </p:cNvSpPr>
          <p:nvPr userDrawn="1">
            <p:ph sz="quarter" idx="28"/>
          </p:nvPr>
        </p:nvSpPr>
        <p:spPr>
          <a:xfrm>
            <a:off x="6210308" y="2194733"/>
            <a:ext cx="2730492" cy="3755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7">
            <a:extLst>
              <a:ext uri="{FF2B5EF4-FFF2-40B4-BE49-F238E27FC236}">
                <a16:creationId xmlns:a16="http://schemas.microsoft.com/office/drawing/2014/main" id="{38958064-AB0F-4E61-B8DC-3DB7B01419C9}"/>
              </a:ext>
            </a:extLst>
          </p:cNvPr>
          <p:cNvSpPr>
            <a:spLocks noGrp="1"/>
          </p:cNvSpPr>
          <p:nvPr userDrawn="1">
            <p:ph sz="quarter" idx="29"/>
          </p:nvPr>
        </p:nvSpPr>
        <p:spPr>
          <a:xfrm>
            <a:off x="9170750" y="2194732"/>
            <a:ext cx="2686286" cy="375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1" name="Straight Connector 20">
            <a:extLst>
              <a:ext uri="{FF2B5EF4-FFF2-40B4-BE49-F238E27FC236}">
                <a16:creationId xmlns:a16="http://schemas.microsoft.com/office/drawing/2014/main" id="{365CC32E-B774-45E0-A368-5B9ADCADC9B1}"/>
              </a:ext>
            </a:extLst>
          </p:cNvPr>
          <p:cNvCxnSpPr>
            <a:cxnSpLocks/>
          </p:cNvCxnSpPr>
          <p:nvPr userDrawn="1"/>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1790297-E5C2-4ED6-A046-C105557366B0}"/>
              </a:ext>
            </a:extLst>
          </p:cNvPr>
          <p:cNvSpPr>
            <a:spLocks noGrp="1"/>
          </p:cNvSpPr>
          <p:nvPr>
            <p:ph type="ftr" sz="quarter" idx="32"/>
          </p:nvPr>
        </p:nvSpPr>
        <p:spPr/>
        <p:txBody>
          <a:bodyPr/>
          <a:lstStyle>
            <a:lvl1pPr>
              <a:defRPr>
                <a:solidFill>
                  <a:schemeClr val="tx1"/>
                </a:solidFill>
              </a:defRPr>
            </a:lvl1pPr>
          </a:lstStyle>
          <a:p>
            <a:r>
              <a:rPr lang="en-US"/>
              <a:t>NSW Health</a:t>
            </a:r>
            <a:endParaRPr lang="en-AU"/>
          </a:p>
        </p:txBody>
      </p:sp>
      <p:sp>
        <p:nvSpPr>
          <p:cNvPr id="7" name="Slide Number Placeholder 6">
            <a:extLst>
              <a:ext uri="{FF2B5EF4-FFF2-40B4-BE49-F238E27FC236}">
                <a16:creationId xmlns:a16="http://schemas.microsoft.com/office/drawing/2014/main" id="{79F6C38A-FC65-4FB4-9478-BD04F569B0CB}"/>
              </a:ext>
            </a:extLst>
          </p:cNvPr>
          <p:cNvSpPr>
            <a:spLocks noGrp="1"/>
          </p:cNvSpPr>
          <p:nvPr>
            <p:ph type="sldNum" sz="quarter" idx="33"/>
          </p:nvPr>
        </p:nvSpPr>
        <p:spPr/>
        <p:txBody>
          <a:bodyPr/>
          <a:lstStyle/>
          <a:p>
            <a:fld id="{10A01DC5-1685-4615-8240-15192985C6A2}" type="slidenum">
              <a:rPr lang="en-AU" smtClean="0"/>
              <a:pPr/>
              <a:t>‹#›</a:t>
            </a:fld>
            <a:endParaRPr lang="en-AU"/>
          </a:p>
        </p:txBody>
      </p:sp>
      <p:sp>
        <p:nvSpPr>
          <p:cNvPr id="26" name="Content Placeholder 9">
            <a:extLst>
              <a:ext uri="{FF2B5EF4-FFF2-40B4-BE49-F238E27FC236}">
                <a16:creationId xmlns:a16="http://schemas.microsoft.com/office/drawing/2014/main" id="{7BCE2448-EA8B-4FC4-B5F3-177DFE00701E}"/>
              </a:ext>
            </a:extLst>
          </p:cNvPr>
          <p:cNvSpPr>
            <a:spLocks noGrp="1"/>
          </p:cNvSpPr>
          <p:nvPr>
            <p:ph sz="quarter" idx="35"/>
          </p:nvPr>
        </p:nvSpPr>
        <p:spPr>
          <a:xfrm>
            <a:off x="3254803" y="4056351"/>
            <a:ext cx="2736000" cy="189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6" name="Content Placeholder 9">
            <a:extLst>
              <a:ext uri="{FF2B5EF4-FFF2-40B4-BE49-F238E27FC236}">
                <a16:creationId xmlns:a16="http://schemas.microsoft.com/office/drawing/2014/main" id="{B013D23F-B2CF-49F8-B6F8-A74865327110}"/>
              </a:ext>
            </a:extLst>
          </p:cNvPr>
          <p:cNvSpPr>
            <a:spLocks noGrp="1"/>
          </p:cNvSpPr>
          <p:nvPr>
            <p:ph sz="quarter" idx="36"/>
          </p:nvPr>
        </p:nvSpPr>
        <p:spPr>
          <a:xfrm>
            <a:off x="3254803" y="1808578"/>
            <a:ext cx="2736000" cy="189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7">
            <a:extLst>
              <a:ext uri="{FF2B5EF4-FFF2-40B4-BE49-F238E27FC236}">
                <a16:creationId xmlns:a16="http://schemas.microsoft.com/office/drawing/2014/main" id="{95803B75-F6E2-4A4C-80F3-218A72C94814}"/>
              </a:ext>
            </a:extLst>
          </p:cNvPr>
          <p:cNvSpPr>
            <a:spLocks noGrp="1"/>
          </p:cNvSpPr>
          <p:nvPr>
            <p:ph type="body" sz="quarter" idx="14"/>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80458473"/>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5" orient="horz" pos="3974">
          <p15:clr>
            <a:srgbClr val="FBAE40"/>
          </p15:clr>
        </p15:guide>
        <p15:guide id="6" orient="horz" pos="3748">
          <p15:clr>
            <a:srgbClr val="FBAE40"/>
          </p15:clr>
        </p15:guide>
        <p15:guide id="7" pos="1912">
          <p15:clr>
            <a:srgbClr val="FBAE40"/>
          </p15:clr>
        </p15:guide>
        <p15:guide id="8" pos="2048">
          <p15:clr>
            <a:srgbClr val="FBAE40"/>
          </p15:clr>
        </p15:guide>
        <p15:guide id="9" pos="1980">
          <p15:clr>
            <a:srgbClr val="FBAE40"/>
          </p15:clr>
        </p15:guide>
        <p15:guide id="10" pos="3772">
          <p15:clr>
            <a:srgbClr val="FBAE40"/>
          </p15:clr>
        </p15:guide>
        <p15:guide id="11" pos="3840">
          <p15:clr>
            <a:srgbClr val="FBAE40"/>
          </p15:clr>
        </p15:guide>
        <p15:guide id="12" pos="3908">
          <p15:clr>
            <a:srgbClr val="FBAE40"/>
          </p15:clr>
        </p15:guide>
        <p15:guide id="13" pos="5768">
          <p15:clr>
            <a:srgbClr val="FBAE40"/>
          </p15:clr>
        </p15:guide>
        <p15:guide id="14" pos="5700">
          <p15:clr>
            <a:srgbClr val="FBAE40"/>
          </p15:clr>
        </p15:guide>
        <p15:guide id="15" pos="5632">
          <p15:clr>
            <a:srgbClr val="FBAE40"/>
          </p15:clr>
        </p15:guide>
        <p15:guide id="16" orient="horz" pos="11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ullout Text &amp;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1" y="0"/>
            <a:ext cx="5051425" cy="6858000"/>
          </a:xfrm>
          <a:solidFill>
            <a:srgbClr val="EBEBEB"/>
          </a:solidFill>
        </p:spPr>
        <p:txBody>
          <a:body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11788" y="5734050"/>
            <a:ext cx="3555325" cy="394018"/>
          </a:xfrm>
        </p:spPr>
        <p:txBody>
          <a:bodyPr anchor="b">
            <a:normAutofit/>
          </a:bodyPr>
          <a:lstStyle>
            <a:lvl1pPr>
              <a:defRPr sz="1200">
                <a:latin typeface="+mn-lt"/>
              </a:defRPr>
            </a:lvl1pPr>
          </a:lstStyle>
          <a:p>
            <a:pPr lvl="0"/>
            <a:r>
              <a:rPr lang="en-US"/>
              <a:t>Image caption</a:t>
            </a:r>
            <a:endParaRPr lang="en-AU"/>
          </a:p>
        </p:txBody>
      </p:sp>
      <p:pic>
        <p:nvPicPr>
          <p:cNvPr id="8" name="Picture 7" descr="NSW Government logo">
            <a:extLst>
              <a:ext uri="{FF2B5EF4-FFF2-40B4-BE49-F238E27FC236}">
                <a16:creationId xmlns:a16="http://schemas.microsoft.com/office/drawing/2014/main" id="{FED65670-AB77-4240-A78B-1E90D93EE6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31606" y="1808163"/>
            <a:ext cx="0" cy="4321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C7ECD5C-6C20-4BB0-B652-BD3BA0DC6532}"/>
              </a:ext>
            </a:extLst>
          </p:cNvPr>
          <p:cNvSpPr>
            <a:spLocks noGrp="1"/>
          </p:cNvSpPr>
          <p:nvPr>
            <p:ph type="sldNum" sz="quarter" idx="17"/>
          </p:nvPr>
        </p:nvSpPr>
        <p:spPr/>
        <p:txBody>
          <a:bodyPr/>
          <a:lstStyle/>
          <a:p>
            <a:fld id="{10A01DC5-1685-4615-8240-15192985C6A2}" type="slidenum">
              <a:rPr lang="en-AU" smtClean="0"/>
              <a:pPr/>
              <a:t>‹#›</a:t>
            </a:fld>
            <a:endParaRPr lang="en-AU"/>
          </a:p>
        </p:txBody>
      </p:sp>
      <p:sp>
        <p:nvSpPr>
          <p:cNvPr id="2" name="Footer Placeholder 1">
            <a:extLst>
              <a:ext uri="{FF2B5EF4-FFF2-40B4-BE49-F238E27FC236}">
                <a16:creationId xmlns:a16="http://schemas.microsoft.com/office/drawing/2014/main" id="{158AD7EC-9F45-4EF3-B764-2FE89CA287F9}"/>
              </a:ext>
            </a:extLst>
          </p:cNvPr>
          <p:cNvSpPr>
            <a:spLocks noGrp="1"/>
          </p:cNvSpPr>
          <p:nvPr>
            <p:ph type="ftr" sz="quarter" idx="18"/>
          </p:nvPr>
        </p:nvSpPr>
        <p:spPr>
          <a:xfrm>
            <a:off x="5411788" y="6343380"/>
            <a:ext cx="3555325" cy="252000"/>
          </a:xfrm>
        </p:spPr>
        <p:txBody>
          <a:bodyPr/>
          <a:lstStyle/>
          <a:p>
            <a:r>
              <a:rPr lang="en-US"/>
              <a:t>NSW Health</a:t>
            </a:r>
            <a:endParaRPr lang="en-AU"/>
          </a:p>
        </p:txBody>
      </p:sp>
      <p:sp>
        <p:nvSpPr>
          <p:cNvPr id="5" name="Text Placeholder 4">
            <a:extLst>
              <a:ext uri="{FF2B5EF4-FFF2-40B4-BE49-F238E27FC236}">
                <a16:creationId xmlns:a16="http://schemas.microsoft.com/office/drawing/2014/main" id="{2EB47D27-BA0E-4958-A2A7-4FAEFD8BB77A}"/>
              </a:ext>
            </a:extLst>
          </p:cNvPr>
          <p:cNvSpPr>
            <a:spLocks noGrp="1"/>
          </p:cNvSpPr>
          <p:nvPr>
            <p:ph type="body" sz="quarter" idx="20"/>
          </p:nvPr>
        </p:nvSpPr>
        <p:spPr>
          <a:xfrm>
            <a:off x="5411788" y="1808163"/>
            <a:ext cx="6444000" cy="3667125"/>
          </a:xfrm>
        </p:spPr>
        <p:txBody>
          <a:bodyPr/>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55673004"/>
      </p:ext>
    </p:extLst>
  </p:cSld>
  <p:clrMapOvr>
    <a:masterClrMapping/>
  </p:clrMapOvr>
  <p:extLst>
    <p:ext uri="{DCECCB84-F9BA-43D5-87BE-67443E8EF086}">
      <p15:sldGuideLst xmlns:p15="http://schemas.microsoft.com/office/powerpoint/2012/main">
        <p15:guide id="1" pos="3182">
          <p15:clr>
            <a:srgbClr val="FBAE40"/>
          </p15:clr>
        </p15:guide>
        <p15:guide id="2" pos="7469">
          <p15:clr>
            <a:srgbClr val="FBAE40"/>
          </p15:clr>
        </p15:guide>
        <p15:guide id="3" pos="3409">
          <p15:clr>
            <a:srgbClr val="FBAE40"/>
          </p15:clr>
        </p15:guide>
        <p15:guide id="4" orient="horz" pos="1139">
          <p15:clr>
            <a:srgbClr val="FBAE40"/>
          </p15:clr>
        </p15:guide>
        <p15:guide id="5" orient="horz" pos="4088">
          <p15:clr>
            <a:srgbClr val="FBAE40"/>
          </p15:clr>
        </p15:guide>
        <p15:guide id="6" orient="horz" pos="3974">
          <p15:clr>
            <a:srgbClr val="FBAE40"/>
          </p15:clr>
        </p15:guide>
        <p15:guide id="8" orient="horz" pos="36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heading, 2 Column text &amp; Image">
    <p:bg>
      <p:bgPr>
        <a:solidFill>
          <a:schemeClr val="accent2"/>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34962" y="2349500"/>
            <a:ext cx="8605837" cy="618225"/>
          </a:xfrm>
        </p:spPr>
        <p:txBody>
          <a:bodyPr/>
          <a:lstStyle>
            <a:lvl1pPr>
              <a:defRPr>
                <a:solidFill>
                  <a:schemeClr val="accent1"/>
                </a:solidFill>
                <a:latin typeface="+mn-lt"/>
              </a:defRPr>
            </a:lvl1pPr>
          </a:lstStyle>
          <a:p>
            <a:pPr lvl="0"/>
            <a:r>
              <a:rPr lang="en-US"/>
              <a:t>Subheading</a:t>
            </a:r>
            <a:endParaRPr lang="en-AU"/>
          </a:p>
        </p:txBody>
      </p:sp>
      <p:pic>
        <p:nvPicPr>
          <p:cNvPr id="15" name="Picture 14" descr="NSW Government logo">
            <a:extLst>
              <a:ext uri="{FF2B5EF4-FFF2-40B4-BE49-F238E27FC236}">
                <a16:creationId xmlns:a16="http://schemas.microsoft.com/office/drawing/2014/main" id="{8F4FDC7C-B42D-49D6-970A-32B5538112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7" name="Straight Connector 16">
            <a:extLst>
              <a:ext uri="{FF2B5EF4-FFF2-40B4-BE49-F238E27FC236}">
                <a16:creationId xmlns:a16="http://schemas.microsoft.com/office/drawing/2014/main" id="{EF0C6C4C-E68F-478D-9E61-507EDD8577A9}"/>
              </a:ext>
            </a:extLst>
          </p:cNvPr>
          <p:cNvCxnSpPr>
            <a:cxnSpLocks/>
          </p:cNvCxnSpPr>
          <p:nvPr userDrawn="1"/>
        </p:nvCxnSpPr>
        <p:spPr>
          <a:xfrm>
            <a:off x="334962" y="2175875"/>
            <a:ext cx="11522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E9392B0-2002-4068-A2B8-B8CEBD6CF002}"/>
              </a:ext>
            </a:extLst>
          </p:cNvPr>
          <p:cNvSpPr>
            <a:spLocks noGrp="1"/>
          </p:cNvSpPr>
          <p:nvPr>
            <p:ph sz="quarter" idx="17"/>
          </p:nvPr>
        </p:nvSpPr>
        <p:spPr>
          <a:xfrm>
            <a:off x="334962" y="3141349"/>
            <a:ext cx="8605837" cy="2808601"/>
          </a:xfrm>
        </p:spPr>
        <p:txBody>
          <a:bodyPr numCol="3"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Picture Placeholder 7">
            <a:extLst>
              <a:ext uri="{FF2B5EF4-FFF2-40B4-BE49-F238E27FC236}">
                <a16:creationId xmlns:a16="http://schemas.microsoft.com/office/drawing/2014/main" id="{0CE57E76-908B-4677-8735-44FF58630A99}"/>
              </a:ext>
            </a:extLst>
          </p:cNvPr>
          <p:cNvSpPr>
            <a:spLocks noGrp="1"/>
          </p:cNvSpPr>
          <p:nvPr>
            <p:ph type="pic" sz="quarter" idx="18"/>
          </p:nvPr>
        </p:nvSpPr>
        <p:spPr>
          <a:xfrm>
            <a:off x="9156699" y="2349498"/>
            <a:ext cx="2700337" cy="3600449"/>
          </a:xfrm>
          <a:solidFill>
            <a:srgbClr val="EBEBEB"/>
          </a:solidFill>
        </p:spPr>
        <p:txBody>
          <a:bodyPr/>
          <a:lstStyle/>
          <a:p>
            <a:endParaRPr lang="en-AU"/>
          </a:p>
        </p:txBody>
      </p:sp>
      <p:cxnSp>
        <p:nvCxnSpPr>
          <p:cNvPr id="11" name="Straight Connector 10">
            <a:extLst>
              <a:ext uri="{FF2B5EF4-FFF2-40B4-BE49-F238E27FC236}">
                <a16:creationId xmlns:a16="http://schemas.microsoft.com/office/drawing/2014/main" id="{4C2EC88C-A7BB-4B51-970F-41101F983C29}"/>
              </a:ext>
            </a:extLst>
          </p:cNvPr>
          <p:cNvCxnSpPr>
            <a:cxnSpLocks/>
          </p:cNvCxnSpPr>
          <p:nvPr userDrawn="1"/>
        </p:nvCxnSpPr>
        <p:spPr>
          <a:xfrm>
            <a:off x="334962" y="6129338"/>
            <a:ext cx="11522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21FC549-D463-4560-8E54-D35E95C8130D}"/>
              </a:ext>
            </a:extLst>
          </p:cNvPr>
          <p:cNvSpPr>
            <a:spLocks noGrp="1"/>
          </p:cNvSpPr>
          <p:nvPr>
            <p:ph type="ftr" sz="quarter" idx="19"/>
          </p:nvPr>
        </p:nvSpPr>
        <p:spPr/>
        <p:txBody>
          <a:bodyPr/>
          <a:lstStyle/>
          <a:p>
            <a:r>
              <a:rPr lang="en-US"/>
              <a:t>NSW Health</a:t>
            </a:r>
            <a:endParaRPr lang="en-AU"/>
          </a:p>
        </p:txBody>
      </p:sp>
      <p:sp>
        <p:nvSpPr>
          <p:cNvPr id="4" name="Slide Number Placeholder 3">
            <a:extLst>
              <a:ext uri="{FF2B5EF4-FFF2-40B4-BE49-F238E27FC236}">
                <a16:creationId xmlns:a16="http://schemas.microsoft.com/office/drawing/2014/main" id="{8190E343-82A7-44F2-B3D3-98B4AB570A50}"/>
              </a:ext>
            </a:extLst>
          </p:cNvPr>
          <p:cNvSpPr>
            <a:spLocks noGrp="1"/>
          </p:cNvSpPr>
          <p:nvPr>
            <p:ph type="sldNum" sz="quarter" idx="20"/>
          </p:nvPr>
        </p:nvSpPr>
        <p:spPr/>
        <p:txBody>
          <a:bodyPr/>
          <a:lstStyle/>
          <a:p>
            <a:fld id="{10A01DC5-1685-4615-8240-15192985C6A2}" type="slidenum">
              <a:rPr lang="en-AU" smtClean="0"/>
              <a:pPr/>
              <a:t>‹#›</a:t>
            </a:fld>
            <a:endParaRPr lang="en-AU"/>
          </a:p>
        </p:txBody>
      </p:sp>
      <p:sp>
        <p:nvSpPr>
          <p:cNvPr id="12" name="Text Placeholder 7">
            <a:extLst>
              <a:ext uri="{FF2B5EF4-FFF2-40B4-BE49-F238E27FC236}">
                <a16:creationId xmlns:a16="http://schemas.microsoft.com/office/drawing/2014/main" id="{E3B686DF-0CBE-4BE0-AAF6-7B8F413078B2}"/>
              </a:ext>
            </a:extLst>
          </p:cNvPr>
          <p:cNvSpPr>
            <a:spLocks noGrp="1"/>
          </p:cNvSpPr>
          <p:nvPr>
            <p:ph type="body" sz="quarter" idx="21"/>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117750657"/>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5" orient="horz" pos="3974">
          <p15:clr>
            <a:srgbClr val="FBAE40"/>
          </p15:clr>
        </p15:guide>
        <p15:guide id="6" orient="horz" pos="3748">
          <p15:clr>
            <a:srgbClr val="FBAE40"/>
          </p15:clr>
        </p15:guide>
        <p15:guide id="7" orient="horz" pos="1480">
          <p15:clr>
            <a:srgbClr val="FBAE40"/>
          </p15:clr>
        </p15:guide>
        <p15:guide id="9" pos="5632">
          <p15:clr>
            <a:srgbClr val="FBAE40"/>
          </p15:clr>
        </p15:guide>
        <p15:guide id="10" pos="5768">
          <p15:clr>
            <a:srgbClr val="FBAE40"/>
          </p15:clr>
        </p15:guide>
        <p15:guide id="11" pos="57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heading, 2 Column text &amp; Image">
    <p:bg>
      <p:bgPr>
        <a:solidFill>
          <a:srgbClr val="F3E2E6"/>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34963" y="1810937"/>
            <a:ext cx="7560000" cy="819316"/>
          </a:xfrm>
        </p:spPr>
        <p:txBody>
          <a:bodyPr/>
          <a:lstStyle>
            <a:lvl1pPr>
              <a:defRPr>
                <a:solidFill>
                  <a:schemeClr val="bg2"/>
                </a:solidFill>
                <a:latin typeface="+mn-lt"/>
              </a:defRPr>
            </a:lvl1pPr>
          </a:lstStyle>
          <a:p>
            <a:pPr lvl="0"/>
            <a:r>
              <a:rPr lang="en-US"/>
              <a:t>Subheading</a:t>
            </a:r>
            <a:endParaRPr lang="en-AU"/>
          </a:p>
        </p:txBody>
      </p:sp>
      <p:pic>
        <p:nvPicPr>
          <p:cNvPr id="15" name="Picture 14" descr="NSW Government logo">
            <a:extLst>
              <a:ext uri="{FF2B5EF4-FFF2-40B4-BE49-F238E27FC236}">
                <a16:creationId xmlns:a16="http://schemas.microsoft.com/office/drawing/2014/main" id="{8F4FDC7C-B42D-49D6-970A-32B5538112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7" name="Straight Connector 16">
            <a:extLst>
              <a:ext uri="{FF2B5EF4-FFF2-40B4-BE49-F238E27FC236}">
                <a16:creationId xmlns:a16="http://schemas.microsoft.com/office/drawing/2014/main" id="{EF0C6C4C-E68F-478D-9E61-507EDD8577A9}"/>
              </a:ext>
            </a:extLst>
          </p:cNvPr>
          <p:cNvCxnSpPr>
            <a:cxnSpLocks/>
          </p:cNvCxnSpPr>
          <p:nvPr userDrawn="1"/>
        </p:nvCxnSpPr>
        <p:spPr>
          <a:xfrm>
            <a:off x="334962" y="16287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2525CA4-C403-4EE1-86A6-E6E41E109E8E}"/>
              </a:ext>
            </a:extLst>
          </p:cNvPr>
          <p:cNvSpPr>
            <a:spLocks noGrp="1"/>
          </p:cNvSpPr>
          <p:nvPr>
            <p:ph sz="quarter" idx="17"/>
          </p:nvPr>
        </p:nvSpPr>
        <p:spPr>
          <a:xfrm>
            <a:off x="334962" y="2812414"/>
            <a:ext cx="7560000" cy="3137537"/>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Picture Placeholder 7">
            <a:extLst>
              <a:ext uri="{FF2B5EF4-FFF2-40B4-BE49-F238E27FC236}">
                <a16:creationId xmlns:a16="http://schemas.microsoft.com/office/drawing/2014/main" id="{E54E3738-EE65-42EC-8B58-7483700D80CD}"/>
              </a:ext>
            </a:extLst>
          </p:cNvPr>
          <p:cNvSpPr>
            <a:spLocks noGrp="1"/>
          </p:cNvSpPr>
          <p:nvPr>
            <p:ph type="pic" sz="quarter" idx="18"/>
          </p:nvPr>
        </p:nvSpPr>
        <p:spPr>
          <a:xfrm>
            <a:off x="8256588" y="1808963"/>
            <a:ext cx="3600449" cy="4140988"/>
          </a:xfrm>
          <a:solidFill>
            <a:srgbClr val="EBEBEB"/>
          </a:solidFill>
        </p:spPr>
        <p:txBody>
          <a:bodyPr/>
          <a:lstStyle/>
          <a:p>
            <a:endParaRPr lang="en-AU"/>
          </a:p>
        </p:txBody>
      </p:sp>
      <p:cxnSp>
        <p:nvCxnSpPr>
          <p:cNvPr id="11" name="Straight Connector 10">
            <a:extLst>
              <a:ext uri="{FF2B5EF4-FFF2-40B4-BE49-F238E27FC236}">
                <a16:creationId xmlns:a16="http://schemas.microsoft.com/office/drawing/2014/main" id="{8E20E58A-1002-43C5-AEAA-BAC09F09CCAD}"/>
              </a:ext>
            </a:extLst>
          </p:cNvPr>
          <p:cNvCxnSpPr>
            <a:cxnSpLocks/>
          </p:cNvCxnSpPr>
          <p:nvPr userDrawn="1"/>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27B1541F-FB3E-41D1-994B-9AE6D1FFA0F1}"/>
              </a:ext>
            </a:extLst>
          </p:cNvPr>
          <p:cNvSpPr>
            <a:spLocks noGrp="1"/>
          </p:cNvSpPr>
          <p:nvPr>
            <p:ph type="ftr" sz="quarter" idx="19"/>
          </p:nvPr>
        </p:nvSpPr>
        <p:spPr/>
        <p:txBody>
          <a:bodyPr/>
          <a:lstStyle/>
          <a:p>
            <a:r>
              <a:rPr lang="en-US"/>
              <a:t>NSW Health</a:t>
            </a:r>
            <a:endParaRPr lang="en-AU"/>
          </a:p>
        </p:txBody>
      </p:sp>
      <p:sp>
        <p:nvSpPr>
          <p:cNvPr id="6" name="Slide Number Placeholder 5">
            <a:extLst>
              <a:ext uri="{FF2B5EF4-FFF2-40B4-BE49-F238E27FC236}">
                <a16:creationId xmlns:a16="http://schemas.microsoft.com/office/drawing/2014/main" id="{FE4CB421-258F-4EC6-BBC1-92A3E700C4E0}"/>
              </a:ext>
            </a:extLst>
          </p:cNvPr>
          <p:cNvSpPr>
            <a:spLocks noGrp="1"/>
          </p:cNvSpPr>
          <p:nvPr>
            <p:ph type="sldNum" sz="quarter" idx="20"/>
          </p:nvPr>
        </p:nvSpPr>
        <p:spPr/>
        <p:txBody>
          <a:bodyPr/>
          <a:lstStyle/>
          <a:p>
            <a:fld id="{10A01DC5-1685-4615-8240-15192985C6A2}" type="slidenum">
              <a:rPr lang="en-AU" smtClean="0"/>
              <a:pPr/>
              <a:t>‹#›</a:t>
            </a:fld>
            <a:endParaRPr lang="en-AU"/>
          </a:p>
        </p:txBody>
      </p:sp>
      <p:sp>
        <p:nvSpPr>
          <p:cNvPr id="12" name="Text Placeholder 7">
            <a:extLst>
              <a:ext uri="{FF2B5EF4-FFF2-40B4-BE49-F238E27FC236}">
                <a16:creationId xmlns:a16="http://schemas.microsoft.com/office/drawing/2014/main" id="{062252D9-9C98-4D7C-94AE-AD0E46A1AE5C}"/>
              </a:ext>
            </a:extLst>
          </p:cNvPr>
          <p:cNvSpPr>
            <a:spLocks noGrp="1"/>
          </p:cNvSpPr>
          <p:nvPr>
            <p:ph type="body" sz="quarter" idx="21"/>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48279142"/>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5" orient="horz" pos="3974">
          <p15:clr>
            <a:srgbClr val="FBAE40"/>
          </p15:clr>
        </p15:guide>
        <p15:guide id="6" orient="horz" pos="3748">
          <p15:clr>
            <a:srgbClr val="FBAE40"/>
          </p15:clr>
        </p15:guide>
        <p15:guide id="7" orient="horz" pos="1026">
          <p15:clr>
            <a:srgbClr val="FBAE40"/>
          </p15:clr>
        </p15:guide>
        <p15:guide id="8" orient="horz" pos="1139">
          <p15:clr>
            <a:srgbClr val="FBAE40"/>
          </p15:clr>
        </p15:guide>
        <p15:guide id="9" pos="4974">
          <p15:clr>
            <a:srgbClr val="FBAE40"/>
          </p15:clr>
        </p15:guide>
        <p15:guide id="10" pos="5201">
          <p15:clr>
            <a:srgbClr val="FBAE40"/>
          </p15:clr>
        </p15:guide>
        <p15:guide id="11" pos="508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34961" y="368300"/>
            <a:ext cx="7826400" cy="1009652"/>
          </a:xfrm>
          <a:prstGeom prst="rect">
            <a:avLst/>
          </a:prstGeom>
        </p:spPr>
        <p:txBody>
          <a:bodyPr numCol="2" spcCol="180000">
            <a:normAutofit/>
          </a:bodyPr>
          <a:lstStyle>
            <a:lvl1pPr>
              <a:defRPr sz="1800">
                <a:solidFill>
                  <a:schemeClr val="tx1"/>
                </a:solidFill>
                <a:latin typeface="+mn-lt"/>
              </a:defRPr>
            </a:lvl1pPr>
          </a:lstStyle>
          <a:p>
            <a:r>
              <a:rPr lang="en-US"/>
              <a:t>Click to edit Master title style</a:t>
            </a:r>
          </a:p>
        </p:txBody>
      </p: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0" y="1808162"/>
            <a:ext cx="12192000" cy="5049838"/>
          </a:xfrm>
          <a:solidFill>
            <a:srgbClr val="EBEBEB"/>
          </a:solidFill>
        </p:spPr>
        <p:txBody>
          <a:bodyPr/>
          <a:lstStyle/>
          <a:p>
            <a:r>
              <a:rPr lang="en-US"/>
              <a:t>Click icon to add picture</a:t>
            </a:r>
            <a:endParaRPr lang="en-AU"/>
          </a:p>
        </p:txBody>
      </p:sp>
      <p:pic>
        <p:nvPicPr>
          <p:cNvPr id="8" name="Picture 7" descr="NSW Government logo">
            <a:extLst>
              <a:ext uri="{FF2B5EF4-FFF2-40B4-BE49-F238E27FC236}">
                <a16:creationId xmlns:a16="http://schemas.microsoft.com/office/drawing/2014/main" id="{233AAFED-0E81-4B93-BB94-AF7977C57F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6" name="Footer Placeholder 5">
            <a:extLst>
              <a:ext uri="{FF2B5EF4-FFF2-40B4-BE49-F238E27FC236}">
                <a16:creationId xmlns:a16="http://schemas.microsoft.com/office/drawing/2014/main" id="{77ED55EB-3B26-48D5-BD4F-D5B7A3536E3D}"/>
              </a:ext>
            </a:extLst>
          </p:cNvPr>
          <p:cNvSpPr>
            <a:spLocks noGrp="1"/>
          </p:cNvSpPr>
          <p:nvPr>
            <p:ph type="ftr" sz="quarter" idx="14"/>
          </p:nvPr>
        </p:nvSpPr>
        <p:spPr/>
        <p:txBody>
          <a:bodyPr/>
          <a:lstStyle>
            <a:lvl1pPr>
              <a:defRPr>
                <a:solidFill>
                  <a:schemeClr val="bg1"/>
                </a:solidFill>
              </a:defRPr>
            </a:lvl1pPr>
          </a:lstStyle>
          <a:p>
            <a:r>
              <a:rPr lang="en-US"/>
              <a:t>NSW Health</a:t>
            </a:r>
            <a:endParaRPr lang="en-AU"/>
          </a:p>
        </p:txBody>
      </p:sp>
      <p:sp>
        <p:nvSpPr>
          <p:cNvPr id="7" name="Slide Number Placeholder 6">
            <a:extLst>
              <a:ext uri="{FF2B5EF4-FFF2-40B4-BE49-F238E27FC236}">
                <a16:creationId xmlns:a16="http://schemas.microsoft.com/office/drawing/2014/main" id="{B8816B79-04DC-40CA-889E-EFC0442F220A}"/>
              </a:ext>
            </a:extLst>
          </p:cNvPr>
          <p:cNvSpPr>
            <a:spLocks noGrp="1"/>
          </p:cNvSpPr>
          <p:nvPr>
            <p:ph type="sldNum" sz="quarter" idx="15"/>
          </p:nvPr>
        </p:nvSpPr>
        <p:spPr/>
        <p:txBody>
          <a:bodyPr/>
          <a:lstStyle>
            <a:lvl1pPr>
              <a:defRPr>
                <a:solidFill>
                  <a:schemeClr val="bg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424436098"/>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5" orient="horz" pos="3748">
          <p15:clr>
            <a:srgbClr val="FBAE40"/>
          </p15:clr>
        </p15:guide>
        <p15:guide id="6" orient="horz" pos="11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Image with Caption at right over text box">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112770" y="1808163"/>
            <a:ext cx="2744268" cy="720726"/>
          </a:xfrm>
        </p:spPr>
        <p:txBody>
          <a:bodyPr>
            <a:normAutofit/>
          </a:bodyPr>
          <a:lstStyle>
            <a:lvl1pPr>
              <a:defRPr sz="1000">
                <a:solidFill>
                  <a:schemeClr val="bg2"/>
                </a:solidFill>
                <a:latin typeface="+mn-lt"/>
              </a:defRPr>
            </a:lvl1pPr>
          </a:lstStyle>
          <a:p>
            <a:pPr lvl="0"/>
            <a:r>
              <a:rPr lang="en-US"/>
              <a:t>Caption</a:t>
            </a:r>
            <a:endParaRPr lang="en-AU"/>
          </a:p>
        </p:txBody>
      </p: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1" y="1628776"/>
            <a:ext cx="5880100" cy="4500562"/>
          </a:xfrm>
          <a:solidFill>
            <a:srgbClr val="EBEBEB"/>
          </a:solidFill>
        </p:spPr>
        <p:txBody>
          <a:bodyPr/>
          <a:lstStyle>
            <a:lvl1pPr>
              <a:defRPr>
                <a:latin typeface="+mn-lt"/>
              </a:defRPr>
            </a:lvl1pPr>
          </a:lstStyle>
          <a:p>
            <a:r>
              <a:rPr lang="en-US"/>
              <a:t>Click icon to add picture</a:t>
            </a:r>
            <a:endParaRPr lang="en-AU"/>
          </a:p>
        </p:txBody>
      </p:sp>
      <p:pic>
        <p:nvPicPr>
          <p:cNvPr id="10" name="Picture 9" descr="NSW Government logo">
            <a:extLst>
              <a:ext uri="{FF2B5EF4-FFF2-40B4-BE49-F238E27FC236}">
                <a16:creationId xmlns:a16="http://schemas.microsoft.com/office/drawing/2014/main" id="{895D099D-8B1B-4E2C-859E-BC5D80DEA6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089760" y="1628775"/>
            <a:ext cx="5761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66AFE4-891E-4434-944C-C8090D1D1885}"/>
              </a:ext>
            </a:extLst>
          </p:cNvPr>
          <p:cNvCxnSpPr>
            <a:cxnSpLocks/>
          </p:cNvCxnSpPr>
          <p:nvPr userDrawn="1"/>
        </p:nvCxnSpPr>
        <p:spPr>
          <a:xfrm>
            <a:off x="6089760" y="6129338"/>
            <a:ext cx="5761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CDCFC3-717D-4BDB-8200-458DBC00D3D4}"/>
              </a:ext>
            </a:extLst>
          </p:cNvPr>
          <p:cNvSpPr>
            <a:spLocks noGrp="1"/>
          </p:cNvSpPr>
          <p:nvPr>
            <p:ph sz="quarter" idx="18"/>
          </p:nvPr>
        </p:nvSpPr>
        <p:spPr>
          <a:xfrm>
            <a:off x="6096000" y="2708276"/>
            <a:ext cx="5754798" cy="3241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Footer Placeholder 1">
            <a:extLst>
              <a:ext uri="{FF2B5EF4-FFF2-40B4-BE49-F238E27FC236}">
                <a16:creationId xmlns:a16="http://schemas.microsoft.com/office/drawing/2014/main" id="{F281FED1-E51E-48B2-85E2-B1FF9D827705}"/>
              </a:ext>
            </a:extLst>
          </p:cNvPr>
          <p:cNvSpPr>
            <a:spLocks noGrp="1"/>
          </p:cNvSpPr>
          <p:nvPr>
            <p:ph type="ftr" sz="quarter" idx="19"/>
          </p:nvPr>
        </p:nvSpPr>
        <p:spPr/>
        <p:txBody>
          <a:bodyPr/>
          <a:lstStyle/>
          <a:p>
            <a:r>
              <a:rPr lang="en-US"/>
              <a:t>NSW Health</a:t>
            </a:r>
            <a:endParaRPr lang="en-AU"/>
          </a:p>
        </p:txBody>
      </p:sp>
      <p:sp>
        <p:nvSpPr>
          <p:cNvPr id="6" name="Slide Number Placeholder 5">
            <a:extLst>
              <a:ext uri="{FF2B5EF4-FFF2-40B4-BE49-F238E27FC236}">
                <a16:creationId xmlns:a16="http://schemas.microsoft.com/office/drawing/2014/main" id="{FF1C8D88-8E5E-4126-B610-9128D9DAF595}"/>
              </a:ext>
            </a:extLst>
          </p:cNvPr>
          <p:cNvSpPr>
            <a:spLocks noGrp="1"/>
          </p:cNvSpPr>
          <p:nvPr>
            <p:ph type="sldNum" sz="quarter" idx="20"/>
          </p:nvPr>
        </p:nvSpPr>
        <p:spPr/>
        <p:txBody>
          <a:bodyPr/>
          <a:lstStyle/>
          <a:p>
            <a:fld id="{10A01DC5-1685-4615-8240-15192985C6A2}" type="slidenum">
              <a:rPr lang="en-AU" smtClean="0"/>
              <a:pPr/>
              <a:t>‹#›</a:t>
            </a:fld>
            <a:endParaRPr lang="en-AU"/>
          </a:p>
        </p:txBody>
      </p:sp>
      <p:sp>
        <p:nvSpPr>
          <p:cNvPr id="11" name="Text Placeholder 7">
            <a:extLst>
              <a:ext uri="{FF2B5EF4-FFF2-40B4-BE49-F238E27FC236}">
                <a16:creationId xmlns:a16="http://schemas.microsoft.com/office/drawing/2014/main" id="{FD46BCBD-0C8D-4020-A1D4-D1E1983D94A7}"/>
              </a:ext>
            </a:extLst>
          </p:cNvPr>
          <p:cNvSpPr>
            <a:spLocks noGrp="1"/>
          </p:cNvSpPr>
          <p:nvPr>
            <p:ph type="body" sz="quarter" idx="21"/>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968088089"/>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5" orient="horz" pos="3974">
          <p15:clr>
            <a:srgbClr val="FBAE40"/>
          </p15:clr>
        </p15:guide>
        <p15:guide id="6" orient="horz" pos="3748">
          <p15:clr>
            <a:srgbClr val="FBAE40"/>
          </p15:clr>
        </p15:guide>
        <p15:guide id="7" orient="horz" pos="1026">
          <p15:clr>
            <a:srgbClr val="FBAE40"/>
          </p15:clr>
        </p15:guide>
        <p15:guide id="8" orient="horz" pos="1139">
          <p15:clr>
            <a:srgbClr val="FBAE40"/>
          </p15:clr>
        </p15:guide>
        <p15:guide id="9" orient="horz" pos="1706">
          <p15:clr>
            <a:srgbClr val="FBAE40"/>
          </p15:clr>
        </p15:guide>
        <p15:guide id="10" orient="horz" pos="1593">
          <p15:clr>
            <a:srgbClr val="FBAE40"/>
          </p15:clr>
        </p15:guide>
        <p15:guide id="11" pos="3840">
          <p15:clr>
            <a:srgbClr val="FBAE40"/>
          </p15:clr>
        </p15:guide>
        <p15:guide id="12" pos="3704">
          <p15:clr>
            <a:srgbClr val="FBAE40"/>
          </p15:clr>
        </p15:guide>
        <p15:guide id="13" pos="37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pic>
        <p:nvPicPr>
          <p:cNvPr id="9" name="Picture 8" descr="NSW Government logo">
            <a:extLst>
              <a:ext uri="{FF2B5EF4-FFF2-40B4-BE49-F238E27FC236}">
                <a16:creationId xmlns:a16="http://schemas.microsoft.com/office/drawing/2014/main" id="{63E0FABC-45C9-48BF-8620-6CC812EAF4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35300" y="360000"/>
            <a:ext cx="0" cy="576848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342620F-23DE-412B-AF9C-CA37008F0912}"/>
              </a:ext>
            </a:extLst>
          </p:cNvPr>
          <p:cNvSpPr>
            <a:spLocks noGrp="1"/>
          </p:cNvSpPr>
          <p:nvPr>
            <p:ph type="ftr" sz="quarter" idx="14"/>
          </p:nvPr>
        </p:nvSpPr>
        <p:spPr/>
        <p:txBody>
          <a:bodyPr/>
          <a:lstStyle/>
          <a:p>
            <a:r>
              <a:rPr lang="en-US"/>
              <a:t>NSW Health</a:t>
            </a:r>
            <a:endParaRPr lang="en-AU"/>
          </a:p>
        </p:txBody>
      </p:sp>
      <p:sp>
        <p:nvSpPr>
          <p:cNvPr id="5" name="Slide Number Placeholder 4">
            <a:extLst>
              <a:ext uri="{FF2B5EF4-FFF2-40B4-BE49-F238E27FC236}">
                <a16:creationId xmlns:a16="http://schemas.microsoft.com/office/drawing/2014/main" id="{C1072757-58F4-4698-A1DE-4F3C9678DD80}"/>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7" name="Text Placeholder 4">
            <a:extLst>
              <a:ext uri="{FF2B5EF4-FFF2-40B4-BE49-F238E27FC236}">
                <a16:creationId xmlns:a16="http://schemas.microsoft.com/office/drawing/2014/main" id="{C609D9EB-68F0-4C33-A30D-ABA7CF17EEF2}"/>
              </a:ext>
            </a:extLst>
          </p:cNvPr>
          <p:cNvSpPr>
            <a:spLocks noGrp="1"/>
          </p:cNvSpPr>
          <p:nvPr>
            <p:ph type="body" sz="quarter" idx="20"/>
          </p:nvPr>
        </p:nvSpPr>
        <p:spPr>
          <a:xfrm>
            <a:off x="3216275" y="374375"/>
            <a:ext cx="7655726" cy="5754111"/>
          </a:xfrm>
        </p:spPr>
        <p:txBody>
          <a:bodyPr/>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44627621"/>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4" orient="horz" pos="4088">
          <p15:clr>
            <a:srgbClr val="FBAE40"/>
          </p15:clr>
        </p15:guide>
        <p15:guide id="5" orient="horz" pos="3974">
          <p15:clr>
            <a:srgbClr val="FBAE40"/>
          </p15:clr>
        </p15:guide>
        <p15:guide id="6" orient="horz" pos="3861">
          <p15:clr>
            <a:srgbClr val="FBAE40"/>
          </p15:clr>
        </p15:guide>
        <p15:guide id="7" pos="6856">
          <p15:clr>
            <a:srgbClr val="FBAE40"/>
          </p15:clr>
        </p15:guide>
        <p15:guide id="8" pos="1912">
          <p15:clr>
            <a:srgbClr val="FBAE40"/>
          </p15:clr>
        </p15:guide>
        <p15:guide id="9" pos="1799">
          <p15:clr>
            <a:srgbClr val="FBAE40"/>
          </p15:clr>
        </p15:guide>
        <p15:guide id="10" pos="202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amp;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35301" cy="6858000"/>
          </a:xfrm>
          <a:solidFill>
            <a:srgbClr val="EBEBEB"/>
          </a:solidFill>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35300" y="0"/>
            <a:ext cx="7800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11563" y="4403188"/>
            <a:ext cx="5124433" cy="1176813"/>
          </a:xfrm>
        </p:spPr>
        <p:txBody>
          <a:bodyPr anchor="b">
            <a:noAutofit/>
          </a:bodyPr>
          <a:lstStyle>
            <a:lvl1pPr>
              <a:defRPr sz="20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11562" y="6044997"/>
            <a:ext cx="3588437" cy="558001"/>
          </a:xfrm>
        </p:spPr>
        <p:txBody>
          <a:bodyPr>
            <a:noAutofit/>
          </a:bodyPr>
          <a:lstStyle>
            <a:lvl1pPr>
              <a:lnSpc>
                <a:spcPct val="100000"/>
              </a:lnSpc>
              <a:spcAft>
                <a:spcPts val="0"/>
              </a:spcAft>
              <a:defRPr sz="1600" b="0">
                <a:solidFill>
                  <a:schemeClr val="bg1"/>
                </a:solidFill>
                <a:latin typeface="+mj-lt"/>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817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32175" y="368300"/>
            <a:ext cx="0" cy="61214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a:extLst>
              <a:ext uri="{FF2B5EF4-FFF2-40B4-BE49-F238E27FC236}">
                <a16:creationId xmlns:a16="http://schemas.microsoft.com/office/drawing/2014/main" id="{65F23B05-84EC-48DE-BF6A-FF3070434A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7" name="Text Placeholder 6">
            <a:extLst>
              <a:ext uri="{FF2B5EF4-FFF2-40B4-BE49-F238E27FC236}">
                <a16:creationId xmlns:a16="http://schemas.microsoft.com/office/drawing/2014/main" id="{CE59863B-2079-48AA-AE99-00E6FD93B4D4}"/>
              </a:ext>
            </a:extLst>
          </p:cNvPr>
          <p:cNvSpPr>
            <a:spLocks noGrp="1"/>
          </p:cNvSpPr>
          <p:nvPr>
            <p:ph type="body" sz="quarter" idx="14" hasCustomPrompt="1"/>
          </p:nvPr>
        </p:nvSpPr>
        <p:spPr>
          <a:xfrm>
            <a:off x="3611562" y="368839"/>
            <a:ext cx="2146300" cy="166199"/>
          </a:xfrm>
        </p:spPr>
        <p:txBody>
          <a:bodyPr>
            <a:spAutoFit/>
          </a:bodyPr>
          <a:lstStyle>
            <a:lvl1pPr>
              <a:defRPr sz="1200">
                <a:solidFill>
                  <a:schemeClr val="bg1"/>
                </a:solidFill>
                <a:latin typeface="+mj-lt"/>
              </a:defRPr>
            </a:lvl1pPr>
          </a:lstStyle>
          <a:p>
            <a:pPr lvl="0"/>
            <a:r>
              <a:rPr lang="en-AU"/>
              <a:t>NSW Health</a:t>
            </a:r>
          </a:p>
        </p:txBody>
      </p:sp>
      <p:sp>
        <p:nvSpPr>
          <p:cNvPr id="13" name="Text Placeholder 7">
            <a:extLst>
              <a:ext uri="{FF2B5EF4-FFF2-40B4-BE49-F238E27FC236}">
                <a16:creationId xmlns:a16="http://schemas.microsoft.com/office/drawing/2014/main" id="{692B17AE-26F9-48B3-871B-9D762E24A338}"/>
              </a:ext>
            </a:extLst>
          </p:cNvPr>
          <p:cNvSpPr>
            <a:spLocks noGrp="1"/>
          </p:cNvSpPr>
          <p:nvPr>
            <p:ph type="body" sz="quarter" idx="15" hasCustomPrompt="1"/>
          </p:nvPr>
        </p:nvSpPr>
        <p:spPr>
          <a:xfrm>
            <a:off x="3611562" y="1070077"/>
            <a:ext cx="6953268" cy="2126139"/>
          </a:xfrm>
        </p:spPr>
        <p:txBody>
          <a:bodyPr>
            <a:normAutofit/>
          </a:bodyPr>
          <a:lstStyle>
            <a:lvl1pPr>
              <a:spcAft>
                <a:spcPts val="600"/>
              </a:spcAft>
              <a:defRPr sz="4800">
                <a:solidFill>
                  <a:schemeClr val="bg1"/>
                </a:solidFill>
              </a:defRPr>
            </a:lvl1pPr>
          </a:lstStyle>
          <a:p>
            <a:pPr lvl="0"/>
            <a:r>
              <a:rPr lang="en-US"/>
              <a:t>Click to edit </a:t>
            </a:r>
            <a:br>
              <a:rPr lang="en-US"/>
            </a:br>
            <a:r>
              <a:rPr lang="en-US"/>
              <a:t>Master text styles</a:t>
            </a:r>
          </a:p>
        </p:txBody>
      </p:sp>
    </p:spTree>
    <p:extLst>
      <p:ext uri="{BB962C8B-B14F-4D97-AF65-F5344CB8AC3E}">
        <p14:creationId xmlns:p14="http://schemas.microsoft.com/office/powerpoint/2010/main" val="3328450006"/>
      </p:ext>
    </p:extLst>
  </p:cSld>
  <p:clrMapOvr>
    <a:masterClrMapping/>
  </p:clrMapOvr>
  <p:extLst>
    <p:ext uri="{DCECCB84-F9BA-43D5-87BE-67443E8EF086}">
      <p15:sldGuideLst xmlns:p15="http://schemas.microsoft.com/office/powerpoint/2012/main">
        <p15:guide id="1" orient="horz" pos="4088">
          <p15:clr>
            <a:srgbClr val="FBAE40"/>
          </p15:clr>
        </p15:guide>
        <p15:guide id="2" pos="7469">
          <p15:clr>
            <a:srgbClr val="FBAE40"/>
          </p15:clr>
        </p15:guide>
        <p15:guide id="3" pos="2275">
          <p15:clr>
            <a:srgbClr val="FBAE40"/>
          </p15:clr>
        </p15:guide>
        <p15:guide id="5" orient="horz" pos="232">
          <p15:clr>
            <a:srgbClr val="FBAE40"/>
          </p15:clr>
        </p15:guide>
        <p15:guide id="6" pos="19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Image &amp; 2 Multi-conten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23491" y="1628775"/>
            <a:ext cx="6215422" cy="4500563"/>
          </a:xfrm>
          <a:solidFill>
            <a:srgbClr val="EBEBEB"/>
          </a:solidFill>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04063" y="6001375"/>
            <a:ext cx="4752975" cy="180000"/>
          </a:xfrm>
        </p:spPr>
        <p:txBody>
          <a:bodyPr>
            <a:normAutofit/>
          </a:bodyPr>
          <a:lstStyle>
            <a:lvl1pPr>
              <a:defRPr sz="1000">
                <a:latin typeface="+mn-lt"/>
              </a:defRPr>
            </a:lvl1pPr>
          </a:lstStyle>
          <a:p>
            <a:pPr lvl="0"/>
            <a:r>
              <a:rPr lang="en-US"/>
              <a:t>Figure</a:t>
            </a:r>
            <a:endParaRPr lang="en-AU"/>
          </a:p>
        </p:txBody>
      </p:sp>
      <p:pic>
        <p:nvPicPr>
          <p:cNvPr id="11" name="Picture 10" descr="NSW Government logo">
            <a:extLst>
              <a:ext uri="{FF2B5EF4-FFF2-40B4-BE49-F238E27FC236}">
                <a16:creationId xmlns:a16="http://schemas.microsoft.com/office/drawing/2014/main" id="{9EF7AD26-1616-481E-ACC1-4D51E18384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2" name="Straight Connector 11">
            <a:extLst>
              <a:ext uri="{FF2B5EF4-FFF2-40B4-BE49-F238E27FC236}">
                <a16:creationId xmlns:a16="http://schemas.microsoft.com/office/drawing/2014/main" id="{5E0918BF-8459-4EEC-9EE0-2760AD711DCB}"/>
              </a:ext>
            </a:extLst>
          </p:cNvPr>
          <p:cNvCxnSpPr>
            <a:cxnSpLocks/>
          </p:cNvCxnSpPr>
          <p:nvPr userDrawn="1"/>
        </p:nvCxnSpPr>
        <p:spPr>
          <a:xfrm>
            <a:off x="339680" y="372533"/>
            <a:ext cx="0" cy="57702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90D89ABB-D052-4943-9E69-B2CE3682BE4D}"/>
              </a:ext>
            </a:extLst>
          </p:cNvPr>
          <p:cNvSpPr>
            <a:spLocks noGrp="1"/>
          </p:cNvSpPr>
          <p:nvPr>
            <p:ph sz="half" idx="1"/>
          </p:nvPr>
        </p:nvSpPr>
        <p:spPr>
          <a:xfrm>
            <a:off x="7104063" y="1628775"/>
            <a:ext cx="4748256" cy="1908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8405E34-873D-4067-B974-34BFA361BD1F}"/>
              </a:ext>
            </a:extLst>
          </p:cNvPr>
          <p:cNvSpPr>
            <a:spLocks noGrp="1"/>
          </p:cNvSpPr>
          <p:nvPr>
            <p:ph sz="half" idx="19"/>
          </p:nvPr>
        </p:nvSpPr>
        <p:spPr>
          <a:xfrm>
            <a:off x="7104063" y="3860075"/>
            <a:ext cx="4748256" cy="1908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AC369693-5FB6-496E-AA9A-7F6FF9BF911F}"/>
              </a:ext>
            </a:extLst>
          </p:cNvPr>
          <p:cNvCxnSpPr>
            <a:cxnSpLocks/>
          </p:cNvCxnSpPr>
          <p:nvPr userDrawn="1"/>
        </p:nvCxnSpPr>
        <p:spPr>
          <a:xfrm>
            <a:off x="6922725" y="1628775"/>
            <a:ext cx="0" cy="451405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7A5DCC1-0187-4325-8918-BE16DC791E99}"/>
              </a:ext>
            </a:extLst>
          </p:cNvPr>
          <p:cNvSpPr>
            <a:spLocks noGrp="1"/>
          </p:cNvSpPr>
          <p:nvPr>
            <p:ph type="ftr" sz="quarter" idx="20"/>
          </p:nvPr>
        </p:nvSpPr>
        <p:spPr/>
        <p:txBody>
          <a:bodyPr/>
          <a:lstStyle/>
          <a:p>
            <a:r>
              <a:rPr lang="en-US"/>
              <a:t>NSW Health</a:t>
            </a:r>
            <a:endParaRPr lang="en-AU"/>
          </a:p>
        </p:txBody>
      </p:sp>
      <p:sp>
        <p:nvSpPr>
          <p:cNvPr id="3" name="Slide Number Placeholder 2">
            <a:extLst>
              <a:ext uri="{FF2B5EF4-FFF2-40B4-BE49-F238E27FC236}">
                <a16:creationId xmlns:a16="http://schemas.microsoft.com/office/drawing/2014/main" id="{30E719CE-29BB-46FC-A660-6EB3C528D4FD}"/>
              </a:ext>
            </a:extLst>
          </p:cNvPr>
          <p:cNvSpPr>
            <a:spLocks noGrp="1"/>
          </p:cNvSpPr>
          <p:nvPr>
            <p:ph type="sldNum" sz="quarter" idx="21"/>
          </p:nvPr>
        </p:nvSpPr>
        <p:spPr/>
        <p:txBody>
          <a:bodyPr/>
          <a:lstStyle/>
          <a:p>
            <a:fld id="{10A01DC5-1685-4615-8240-15192985C6A2}" type="slidenum">
              <a:rPr lang="en-AU" smtClean="0"/>
              <a:pPr/>
              <a:t>‹#›</a:t>
            </a:fld>
            <a:endParaRPr lang="en-AU"/>
          </a:p>
        </p:txBody>
      </p:sp>
      <p:sp>
        <p:nvSpPr>
          <p:cNvPr id="14" name="Text Placeholder 7">
            <a:extLst>
              <a:ext uri="{FF2B5EF4-FFF2-40B4-BE49-F238E27FC236}">
                <a16:creationId xmlns:a16="http://schemas.microsoft.com/office/drawing/2014/main" id="{5DF9F4E3-F5E7-482D-B59E-CA9B8779357E}"/>
              </a:ext>
            </a:extLst>
          </p:cNvPr>
          <p:cNvSpPr>
            <a:spLocks noGrp="1"/>
          </p:cNvSpPr>
          <p:nvPr>
            <p:ph type="body" sz="quarter" idx="22"/>
          </p:nvPr>
        </p:nvSpPr>
        <p:spPr>
          <a:xfrm>
            <a:off x="523490" y="374374"/>
            <a:ext cx="10359471"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63808201"/>
      </p:ext>
    </p:extLst>
  </p:cSld>
  <p:clrMapOvr>
    <a:masterClrMapping/>
  </p:clrMapOvr>
  <p:extLst>
    <p:ext uri="{DCECCB84-F9BA-43D5-87BE-67443E8EF086}">
      <p15:sldGuideLst xmlns:p15="http://schemas.microsoft.com/office/powerpoint/2012/main">
        <p15:guide id="2" pos="7469">
          <p15:clr>
            <a:srgbClr val="FBAE40"/>
          </p15:clr>
        </p15:guide>
        <p15:guide id="3" orient="horz" pos="2432">
          <p15:clr>
            <a:srgbClr val="FBAE40"/>
          </p15:clr>
        </p15:guide>
        <p15:guide id="4" orient="horz" pos="4088">
          <p15:clr>
            <a:srgbClr val="FBAE40"/>
          </p15:clr>
        </p15:guide>
        <p15:guide id="5" orient="horz" pos="3974">
          <p15:clr>
            <a:srgbClr val="FBAE40"/>
          </p15:clr>
        </p15:guide>
        <p15:guide id="6" orient="horz" pos="3748">
          <p15:clr>
            <a:srgbClr val="FBAE40"/>
          </p15:clr>
        </p15:guide>
        <p15:guide id="7" pos="325">
          <p15:clr>
            <a:srgbClr val="FBAE40"/>
          </p15:clr>
        </p15:guide>
        <p15:guide id="8" orient="horz" pos="1026">
          <p15:clr>
            <a:srgbClr val="FBAE40"/>
          </p15:clr>
        </p15:guide>
        <p15:guide id="9" pos="4248">
          <p15:clr>
            <a:srgbClr val="FBAE40"/>
          </p15:clr>
        </p15:guide>
        <p15:guide id="11" pos="4475">
          <p15:clr>
            <a:srgbClr val="FBAE40"/>
          </p15:clr>
        </p15:guide>
        <p15:guide id="12" orient="horz" pos="3634">
          <p15:clr>
            <a:srgbClr val="FBAE40"/>
          </p15:clr>
        </p15:guide>
        <p15:guide id="13" orient="horz" pos="22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Charts with Supporting text">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23490" y="1628775"/>
            <a:ext cx="7912485" cy="3815951"/>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8796340" y="3249612"/>
            <a:ext cx="3060697" cy="2193841"/>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23490" y="5627689"/>
            <a:ext cx="7912286" cy="501650"/>
          </a:xfrm>
        </p:spPr>
        <p:txBody>
          <a:bodyPr>
            <a:noAutofit/>
          </a:bodyPr>
          <a:lstStyle>
            <a:lvl1pPr>
              <a:lnSpc>
                <a:spcPct val="100000"/>
              </a:lnSpc>
              <a:spcAft>
                <a:spcPts val="0"/>
              </a:spcAft>
              <a:defRPr sz="1200">
                <a:solidFill>
                  <a:schemeClr val="accent1"/>
                </a:solidFill>
                <a:latin typeface="+mj-lt"/>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8796340" y="5627687"/>
            <a:ext cx="3060697" cy="501651"/>
          </a:xfrm>
        </p:spPr>
        <p:txBody>
          <a:bodyPr>
            <a:noAutofit/>
          </a:bodyPr>
          <a:lstStyle>
            <a:lvl1pPr>
              <a:lnSpc>
                <a:spcPct val="100000"/>
              </a:lnSpc>
              <a:spcAft>
                <a:spcPts val="0"/>
              </a:spcAft>
              <a:defRPr sz="1200">
                <a:solidFill>
                  <a:schemeClr val="accent1"/>
                </a:solidFill>
                <a:latin typeface="+mj-lt"/>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pic>
        <p:nvPicPr>
          <p:cNvPr id="13" name="Picture 12" descr="NSW Government logo">
            <a:extLst>
              <a:ext uri="{FF2B5EF4-FFF2-40B4-BE49-F238E27FC236}">
                <a16:creationId xmlns:a16="http://schemas.microsoft.com/office/drawing/2014/main" id="{DA3B4100-576A-4FEC-911E-EC081C184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4" name="Straight Connector 13">
            <a:extLst>
              <a:ext uri="{FF2B5EF4-FFF2-40B4-BE49-F238E27FC236}">
                <a16:creationId xmlns:a16="http://schemas.microsoft.com/office/drawing/2014/main" id="{AF8A6249-6BDF-41A6-A092-B905F093D923}"/>
              </a:ext>
            </a:extLst>
          </p:cNvPr>
          <p:cNvCxnSpPr>
            <a:cxnSpLocks/>
          </p:cNvCxnSpPr>
          <p:nvPr userDrawn="1"/>
        </p:nvCxnSpPr>
        <p:spPr>
          <a:xfrm>
            <a:off x="339680" y="372533"/>
            <a:ext cx="0" cy="57702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616950" y="3249614"/>
            <a:ext cx="0" cy="2893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F4800EA-CB9E-42E6-A6A7-4101B442B5D5}"/>
              </a:ext>
            </a:extLst>
          </p:cNvPr>
          <p:cNvSpPr>
            <a:spLocks noGrp="1"/>
          </p:cNvSpPr>
          <p:nvPr>
            <p:ph type="ftr" sz="quarter" idx="19"/>
          </p:nvPr>
        </p:nvSpPr>
        <p:spPr/>
        <p:txBody>
          <a:bodyPr/>
          <a:lstStyle/>
          <a:p>
            <a:r>
              <a:rPr lang="en-US"/>
              <a:t>NSW Health</a:t>
            </a:r>
            <a:endParaRPr lang="en-AU"/>
          </a:p>
        </p:txBody>
      </p:sp>
      <p:sp>
        <p:nvSpPr>
          <p:cNvPr id="6" name="Slide Number Placeholder 5">
            <a:extLst>
              <a:ext uri="{FF2B5EF4-FFF2-40B4-BE49-F238E27FC236}">
                <a16:creationId xmlns:a16="http://schemas.microsoft.com/office/drawing/2014/main" id="{947A9245-B896-483E-B5ED-0388D8564A9B}"/>
              </a:ext>
            </a:extLst>
          </p:cNvPr>
          <p:cNvSpPr>
            <a:spLocks noGrp="1"/>
          </p:cNvSpPr>
          <p:nvPr>
            <p:ph type="sldNum" sz="quarter" idx="20"/>
          </p:nvPr>
        </p:nvSpPr>
        <p:spPr/>
        <p:txBody>
          <a:bodyPr/>
          <a:lstStyle/>
          <a:p>
            <a:fld id="{10A01DC5-1685-4615-8240-15192985C6A2}" type="slidenum">
              <a:rPr lang="en-AU" smtClean="0"/>
              <a:pPr/>
              <a:t>‹#›</a:t>
            </a:fld>
            <a:endParaRPr lang="en-AU"/>
          </a:p>
        </p:txBody>
      </p:sp>
      <p:sp>
        <p:nvSpPr>
          <p:cNvPr id="15" name="Text Placeholder 7">
            <a:extLst>
              <a:ext uri="{FF2B5EF4-FFF2-40B4-BE49-F238E27FC236}">
                <a16:creationId xmlns:a16="http://schemas.microsoft.com/office/drawing/2014/main" id="{DABA81B1-FC9D-4827-B127-C6B80F7B749E}"/>
              </a:ext>
            </a:extLst>
          </p:cNvPr>
          <p:cNvSpPr>
            <a:spLocks noGrp="1"/>
          </p:cNvSpPr>
          <p:nvPr>
            <p:ph type="body" sz="quarter" idx="22"/>
          </p:nvPr>
        </p:nvSpPr>
        <p:spPr>
          <a:xfrm>
            <a:off x="523490" y="374374"/>
            <a:ext cx="10359471"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517286280"/>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1026">
          <p15:clr>
            <a:srgbClr val="FBAE40"/>
          </p15:clr>
        </p15:guide>
        <p15:guide id="3" orient="horz" pos="4088">
          <p15:clr>
            <a:srgbClr val="FBAE40"/>
          </p15:clr>
        </p15:guide>
        <p15:guide id="4" orient="horz" pos="3974">
          <p15:clr>
            <a:srgbClr val="FBAE40"/>
          </p15:clr>
        </p15:guide>
        <p15:guide id="5" orient="horz" pos="3861">
          <p15:clr>
            <a:srgbClr val="FBAE40"/>
          </p15:clr>
        </p15:guide>
        <p15:guide id="6" pos="325">
          <p15:clr>
            <a:srgbClr val="FBAE40"/>
          </p15:clr>
        </p15:guide>
        <p15:guide id="7" pos="7469">
          <p15:clr>
            <a:srgbClr val="FBAE40"/>
          </p15:clr>
        </p15:guide>
        <p15:guide id="8" pos="5314">
          <p15:clr>
            <a:srgbClr val="FBAE40"/>
          </p15:clr>
        </p15:guide>
        <p15:guide id="9" pos="5541">
          <p15:clr>
            <a:srgbClr val="FBAE40"/>
          </p15:clr>
        </p15:guide>
        <p15:guide id="10" orient="horz" pos="20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19052B-9E20-444E-BAC1-5C7A4908FAA9}"/>
              </a:ext>
            </a:extLst>
          </p:cNvPr>
          <p:cNvSpPr>
            <a:spLocks noGrp="1"/>
          </p:cNvSpPr>
          <p:nvPr>
            <p:ph type="sldNum" sz="quarter" idx="11"/>
          </p:nvPr>
        </p:nvSpPr>
        <p:spPr/>
        <p:txBody>
          <a:bodyPr/>
          <a:lstStyle/>
          <a:p>
            <a:fld id="{10A01DC5-1685-4615-8240-15192985C6A2}" type="slidenum">
              <a:rPr lang="en-AU" smtClean="0"/>
              <a:pPr/>
              <a:t>‹#›</a:t>
            </a:fld>
            <a:endParaRPr lang="en-AU"/>
          </a:p>
        </p:txBody>
      </p:sp>
      <p:sp>
        <p:nvSpPr>
          <p:cNvPr id="5" name="Text Placeholder 7">
            <a:extLst>
              <a:ext uri="{FF2B5EF4-FFF2-40B4-BE49-F238E27FC236}">
                <a16:creationId xmlns:a16="http://schemas.microsoft.com/office/drawing/2014/main" id="{F23DA357-5E6B-43E7-8240-113A2D1CE934}"/>
              </a:ext>
            </a:extLst>
          </p:cNvPr>
          <p:cNvSpPr>
            <a:spLocks noGrp="1"/>
          </p:cNvSpPr>
          <p:nvPr>
            <p:ph type="body" sz="quarter" idx="21"/>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36345606"/>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17573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cknowledgement / 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B7EDC-2E94-0420-C614-5FB4A0FB0C0B}"/>
              </a:ext>
              <a:ext uri="{C183D7F6-B498-43B3-948B-1728B52AA6E4}">
                <adec:decorative xmlns:adec="http://schemas.microsoft.com/office/drawing/2017/decorative" val="1"/>
              </a:ext>
            </a:extLst>
          </p:cNvPr>
          <p:cNvSpPr/>
          <p:nvPr userDrawn="1"/>
        </p:nvSpPr>
        <p:spPr>
          <a:xfrm>
            <a:off x="1" y="0"/>
            <a:ext cx="2520001" cy="6858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sz="1800"/>
          </a:p>
        </p:txBody>
      </p:sp>
      <p:sp>
        <p:nvSpPr>
          <p:cNvPr id="3" name="Rectangle 2">
            <a:extLst>
              <a:ext uri="{FF2B5EF4-FFF2-40B4-BE49-F238E27FC236}">
                <a16:creationId xmlns:a16="http://schemas.microsoft.com/office/drawing/2014/main" id="{E0F10F69-A5E3-A8B4-ED65-4E4905450AC5}"/>
              </a:ext>
              <a:ext uri="{C183D7F6-B498-43B3-948B-1728B52AA6E4}">
                <adec:decorative xmlns:adec="http://schemas.microsoft.com/office/drawing/2017/decorative" val="1"/>
              </a:ext>
            </a:extLst>
          </p:cNvPr>
          <p:cNvSpPr/>
          <p:nvPr userDrawn="1"/>
        </p:nvSpPr>
        <p:spPr>
          <a:xfrm>
            <a:off x="2520000" y="0"/>
            <a:ext cx="1260000" cy="68580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sz="1800"/>
          </a:p>
        </p:txBody>
      </p:sp>
      <p:sp>
        <p:nvSpPr>
          <p:cNvPr id="4" name="Rectangle 3">
            <a:extLst>
              <a:ext uri="{FF2B5EF4-FFF2-40B4-BE49-F238E27FC236}">
                <a16:creationId xmlns:a16="http://schemas.microsoft.com/office/drawing/2014/main" id="{AA5306B6-0429-3B80-CCA6-322A36485515}"/>
              </a:ext>
              <a:ext uri="{C183D7F6-B498-43B3-948B-1728B52AA6E4}">
                <adec:decorative xmlns:adec="http://schemas.microsoft.com/office/drawing/2017/decorative" val="1"/>
              </a:ext>
            </a:extLst>
          </p:cNvPr>
          <p:cNvSpPr/>
          <p:nvPr userDrawn="1"/>
        </p:nvSpPr>
        <p:spPr>
          <a:xfrm>
            <a:off x="3780000" y="0"/>
            <a:ext cx="1260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sz="180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lvl1pPr>
          </a:lstStyle>
          <a:p>
            <a:r>
              <a:rPr lang="en-US" noProof="0"/>
              <a:t>Click to edit Master title style</a:t>
            </a:r>
            <a:endParaRPr lang="en-AU" noProof="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20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0"/>
            <a:ext cx="5040000" cy="6858000"/>
          </a:xfrm>
        </p:spPr>
        <p:txBody>
          <a:bodyPr/>
          <a:lstStyle>
            <a:lvl1pPr>
              <a:defRPr>
                <a:solidFill>
                  <a:schemeClr val="bg1"/>
                </a:solidFill>
              </a:defRPr>
            </a:lvl1pPr>
          </a:lstStyle>
          <a:p>
            <a:r>
              <a:rPr lang="en-US" noProof="0"/>
              <a:t>Click icon to add picture</a:t>
            </a:r>
            <a:endParaRPr lang="en-AU" noProof="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AU" noProof="0"/>
              <a:t>Caption</a:t>
            </a:r>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11714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Centered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5040001" y="0"/>
            <a:ext cx="2879998" cy="6858000"/>
          </a:xfrm>
          <a:solidFill>
            <a:srgbClr val="EBEBEB"/>
          </a:solidFill>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34963" y="3972534"/>
            <a:ext cx="4525038" cy="1176813"/>
          </a:xfrm>
        </p:spPr>
        <p:txBody>
          <a:bodyPr anchor="t">
            <a:noAutofit/>
          </a:bodyPr>
          <a:lstStyle>
            <a:lvl1pPr>
              <a:defRPr sz="20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8100000" y="3972534"/>
            <a:ext cx="2338228" cy="1062997"/>
          </a:xfrm>
        </p:spPr>
        <p:txBody>
          <a:bodyPr>
            <a:noAutofit/>
          </a:bodyPr>
          <a:lstStyle>
            <a:lvl1pPr>
              <a:lnSpc>
                <a:spcPct val="100000"/>
              </a:lnSpc>
              <a:spcAft>
                <a:spcPts val="0"/>
              </a:spcAft>
              <a:defRPr sz="1600" b="0">
                <a:solidFill>
                  <a:schemeClr val="bg1"/>
                </a:solidFill>
                <a:latin typeface="+mj-lt"/>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34963" y="6315841"/>
            <a:ext cx="2725037" cy="221599"/>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pic>
        <p:nvPicPr>
          <p:cNvPr id="10" name="Picture 9" descr="NSW Government logo">
            <a:extLst>
              <a:ext uri="{FF2B5EF4-FFF2-40B4-BE49-F238E27FC236}">
                <a16:creationId xmlns:a16="http://schemas.microsoft.com/office/drawing/2014/main" id="{8850B318-06C7-4E38-8E3C-B3AB143DDE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12" name="Text Placeholder 6">
            <a:extLst>
              <a:ext uri="{FF2B5EF4-FFF2-40B4-BE49-F238E27FC236}">
                <a16:creationId xmlns:a16="http://schemas.microsoft.com/office/drawing/2014/main" id="{5D62BA6E-0D44-4581-9239-DBB250FFC705}"/>
              </a:ext>
            </a:extLst>
          </p:cNvPr>
          <p:cNvSpPr>
            <a:spLocks noGrp="1"/>
          </p:cNvSpPr>
          <p:nvPr>
            <p:ph type="body" sz="quarter" idx="14" hasCustomPrompt="1"/>
          </p:nvPr>
        </p:nvSpPr>
        <p:spPr>
          <a:xfrm>
            <a:off x="334963" y="368839"/>
            <a:ext cx="2146300" cy="166199"/>
          </a:xfrm>
        </p:spPr>
        <p:txBody>
          <a:bodyPr>
            <a:spAutoFit/>
          </a:bodyPr>
          <a:lstStyle>
            <a:lvl1pPr>
              <a:defRPr sz="1200">
                <a:solidFill>
                  <a:schemeClr val="bg1"/>
                </a:solidFill>
                <a:latin typeface="+mj-lt"/>
              </a:defRPr>
            </a:lvl1pPr>
          </a:lstStyle>
          <a:p>
            <a:pPr lvl="0"/>
            <a:r>
              <a:rPr lang="en-AU"/>
              <a:t>NSW Health</a:t>
            </a:r>
          </a:p>
        </p:txBody>
      </p:sp>
      <p:sp>
        <p:nvSpPr>
          <p:cNvPr id="13" name="Text Placeholder 7">
            <a:extLst>
              <a:ext uri="{FF2B5EF4-FFF2-40B4-BE49-F238E27FC236}">
                <a16:creationId xmlns:a16="http://schemas.microsoft.com/office/drawing/2014/main" id="{9BB4C353-42E1-4716-93FD-FE62A6BE7C63}"/>
              </a:ext>
            </a:extLst>
          </p:cNvPr>
          <p:cNvSpPr>
            <a:spLocks noGrp="1"/>
          </p:cNvSpPr>
          <p:nvPr>
            <p:ph type="body" sz="quarter" idx="15" hasCustomPrompt="1"/>
          </p:nvPr>
        </p:nvSpPr>
        <p:spPr>
          <a:xfrm>
            <a:off x="334963" y="1070077"/>
            <a:ext cx="4525037" cy="2679008"/>
          </a:xfrm>
        </p:spPr>
        <p:txBody>
          <a:bodyPr anchor="b" anchorCtr="0">
            <a:normAutofit/>
          </a:bodyPr>
          <a:lstStyle>
            <a:lvl1pPr>
              <a:spcAft>
                <a:spcPts val="600"/>
              </a:spcAft>
              <a:defRPr sz="4800">
                <a:solidFill>
                  <a:schemeClr val="bg1"/>
                </a:solidFill>
              </a:defRPr>
            </a:lvl1pPr>
          </a:lstStyle>
          <a:p>
            <a:pPr lvl="0"/>
            <a:r>
              <a:rPr lang="en-US"/>
              <a:t>Click to </a:t>
            </a:r>
            <a:br>
              <a:rPr lang="en-US"/>
            </a:br>
            <a:r>
              <a:rPr lang="en-US"/>
              <a:t>edit Master </a:t>
            </a:r>
            <a:br>
              <a:rPr lang="en-US"/>
            </a:br>
            <a:r>
              <a:rPr lang="en-US"/>
              <a:t>text styles</a:t>
            </a:r>
          </a:p>
        </p:txBody>
      </p:sp>
    </p:spTree>
    <p:extLst>
      <p:ext uri="{BB962C8B-B14F-4D97-AF65-F5344CB8AC3E}">
        <p14:creationId xmlns:p14="http://schemas.microsoft.com/office/powerpoint/2010/main" val="967883484"/>
      </p:ext>
    </p:extLst>
  </p:cSld>
  <p:clrMapOvr>
    <a:masterClrMapping/>
  </p:clrMapOvr>
  <p:extLst>
    <p:ext uri="{DCECCB84-F9BA-43D5-87BE-67443E8EF086}">
      <p15:sldGuideLst xmlns:p15="http://schemas.microsoft.com/office/powerpoint/2012/main">
        <p15:guide id="1" pos="211">
          <p15:clr>
            <a:srgbClr val="FBAE40"/>
          </p15:clr>
        </p15:guide>
        <p15:guide id="2" orient="horz" pos="232">
          <p15:clr>
            <a:srgbClr val="FBAE40"/>
          </p15:clr>
        </p15:guide>
        <p15:guide id="3" pos="7469">
          <p15:clr>
            <a:srgbClr val="FBAE40"/>
          </p15:clr>
        </p15:guide>
        <p15:guide id="4"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Right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7128000" y="0"/>
            <a:ext cx="3692926" cy="6858000"/>
          </a:xfrm>
          <a:solidFill>
            <a:srgbClr val="EBEBEB"/>
          </a:solidFill>
        </p:spPr>
        <p:txBody>
          <a:bodyPr/>
          <a:lstStyle/>
          <a:p>
            <a:r>
              <a:rPr lang="en-US"/>
              <a:t>Click icon to add picture</a:t>
            </a:r>
            <a:endParaRPr lang="en-AU"/>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195891" y="3972534"/>
            <a:ext cx="1772263" cy="1176813"/>
          </a:xfrm>
        </p:spPr>
        <p:txBody>
          <a:bodyPr>
            <a:noAutofit/>
          </a:bodyPr>
          <a:lstStyle>
            <a:lvl1pPr>
              <a:lnSpc>
                <a:spcPct val="100000"/>
              </a:lnSpc>
              <a:spcAft>
                <a:spcPts val="0"/>
              </a:spcAft>
              <a:defRPr sz="1600" b="0">
                <a:solidFill>
                  <a:schemeClr val="bg1"/>
                </a:solidFill>
                <a:latin typeface="+mj-lt"/>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pic>
        <p:nvPicPr>
          <p:cNvPr id="10" name="Picture 9" descr="NSW Government logo">
            <a:extLst>
              <a:ext uri="{FF2B5EF4-FFF2-40B4-BE49-F238E27FC236}">
                <a16:creationId xmlns:a16="http://schemas.microsoft.com/office/drawing/2014/main" id="{9580B58F-AFD2-47F6-BD77-FDDD2F5DA8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22" name="Text Placeholder 10">
            <a:extLst>
              <a:ext uri="{FF2B5EF4-FFF2-40B4-BE49-F238E27FC236}">
                <a16:creationId xmlns:a16="http://schemas.microsoft.com/office/drawing/2014/main" id="{53A44DF9-AFDF-4EF2-8CE9-C689C30014D1}"/>
              </a:ext>
            </a:extLst>
          </p:cNvPr>
          <p:cNvSpPr>
            <a:spLocks noGrp="1"/>
          </p:cNvSpPr>
          <p:nvPr>
            <p:ph type="body" sz="quarter" idx="10" hasCustomPrompt="1"/>
          </p:nvPr>
        </p:nvSpPr>
        <p:spPr>
          <a:xfrm>
            <a:off x="515940" y="3972534"/>
            <a:ext cx="4344539" cy="1176813"/>
          </a:xfrm>
        </p:spPr>
        <p:txBody>
          <a:bodyPr anchor="t">
            <a:noAutofit/>
          </a:bodyPr>
          <a:lstStyle>
            <a:lvl1pPr>
              <a:defRPr sz="20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3" name="Text Placeholder 14">
            <a:extLst>
              <a:ext uri="{FF2B5EF4-FFF2-40B4-BE49-F238E27FC236}">
                <a16:creationId xmlns:a16="http://schemas.microsoft.com/office/drawing/2014/main" id="{486F38B9-C67E-4119-93B2-5CB97E5EAF6A}"/>
              </a:ext>
            </a:extLst>
          </p:cNvPr>
          <p:cNvSpPr>
            <a:spLocks noGrp="1"/>
          </p:cNvSpPr>
          <p:nvPr>
            <p:ph type="body" sz="quarter" idx="12" hasCustomPrompt="1"/>
          </p:nvPr>
        </p:nvSpPr>
        <p:spPr>
          <a:xfrm>
            <a:off x="508982" y="6315841"/>
            <a:ext cx="2713461" cy="221599"/>
          </a:xfrm>
        </p:spPr>
        <p:txBody>
          <a:bodyPr anchor="t">
            <a:noAutofit/>
          </a:bodyPr>
          <a:lstStyle>
            <a:lvl1pPr algn="l">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2" name="Straight Connector 11">
            <a:extLst>
              <a:ext uri="{FF2B5EF4-FFF2-40B4-BE49-F238E27FC236}">
                <a16:creationId xmlns:a16="http://schemas.microsoft.com/office/drawing/2014/main" id="{3283C022-C11C-47A8-B2C6-38BBC7F57777}"/>
              </a:ext>
            </a:extLst>
          </p:cNvPr>
          <p:cNvCxnSpPr>
            <a:cxnSpLocks/>
          </p:cNvCxnSpPr>
          <p:nvPr userDrawn="1"/>
        </p:nvCxnSpPr>
        <p:spPr>
          <a:xfrm>
            <a:off x="339680" y="372533"/>
            <a:ext cx="0" cy="61171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9D214D-CCF2-46E0-9ADE-7AC49F38946B}"/>
              </a:ext>
            </a:extLst>
          </p:cNvPr>
          <p:cNvCxnSpPr>
            <a:cxnSpLocks/>
          </p:cNvCxnSpPr>
          <p:nvPr userDrawn="1"/>
        </p:nvCxnSpPr>
        <p:spPr>
          <a:xfrm>
            <a:off x="5020325" y="372533"/>
            <a:ext cx="0" cy="61171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751F68B-1714-484D-A0A6-07E399356A99}"/>
              </a:ext>
            </a:extLst>
          </p:cNvPr>
          <p:cNvSpPr>
            <a:spLocks noGrp="1"/>
          </p:cNvSpPr>
          <p:nvPr>
            <p:ph type="body" sz="quarter" idx="14" hasCustomPrompt="1"/>
          </p:nvPr>
        </p:nvSpPr>
        <p:spPr>
          <a:xfrm>
            <a:off x="515940" y="368839"/>
            <a:ext cx="2146300" cy="166199"/>
          </a:xfrm>
        </p:spPr>
        <p:txBody>
          <a:bodyPr>
            <a:spAutoFit/>
          </a:bodyPr>
          <a:lstStyle>
            <a:lvl1pPr>
              <a:defRPr sz="1200">
                <a:solidFill>
                  <a:schemeClr val="bg1"/>
                </a:solidFill>
                <a:latin typeface="+mj-lt"/>
              </a:defRPr>
            </a:lvl1pPr>
          </a:lstStyle>
          <a:p>
            <a:pPr lvl="0"/>
            <a:r>
              <a:rPr lang="en-AU"/>
              <a:t>NSW Health</a:t>
            </a:r>
          </a:p>
        </p:txBody>
      </p:sp>
      <p:sp>
        <p:nvSpPr>
          <p:cNvPr id="16" name="Text Placeholder 7">
            <a:extLst>
              <a:ext uri="{FF2B5EF4-FFF2-40B4-BE49-F238E27FC236}">
                <a16:creationId xmlns:a16="http://schemas.microsoft.com/office/drawing/2014/main" id="{20D671F6-6023-4FFB-9AB4-85AAAE174BC2}"/>
              </a:ext>
            </a:extLst>
          </p:cNvPr>
          <p:cNvSpPr>
            <a:spLocks noGrp="1"/>
          </p:cNvSpPr>
          <p:nvPr>
            <p:ph type="body" sz="quarter" idx="15" hasCustomPrompt="1"/>
          </p:nvPr>
        </p:nvSpPr>
        <p:spPr>
          <a:xfrm>
            <a:off x="515938" y="1070077"/>
            <a:ext cx="4344062" cy="2679008"/>
          </a:xfrm>
        </p:spPr>
        <p:txBody>
          <a:bodyPr anchor="b" anchorCtr="0">
            <a:normAutofit/>
          </a:bodyPr>
          <a:lstStyle>
            <a:lvl1pPr>
              <a:spcAft>
                <a:spcPts val="600"/>
              </a:spcAft>
              <a:defRPr sz="4800">
                <a:solidFill>
                  <a:schemeClr val="bg1"/>
                </a:solidFill>
              </a:defRPr>
            </a:lvl1pPr>
          </a:lstStyle>
          <a:p>
            <a:pPr lvl="0"/>
            <a:r>
              <a:rPr lang="en-US"/>
              <a:t>Click to </a:t>
            </a:r>
            <a:br>
              <a:rPr lang="en-US"/>
            </a:br>
            <a:r>
              <a:rPr lang="en-US"/>
              <a:t>edit Master </a:t>
            </a:r>
            <a:br>
              <a:rPr lang="en-US"/>
            </a:br>
            <a:r>
              <a:rPr lang="en-US"/>
              <a:t>text styles</a:t>
            </a:r>
          </a:p>
        </p:txBody>
      </p:sp>
    </p:spTree>
    <p:extLst>
      <p:ext uri="{BB962C8B-B14F-4D97-AF65-F5344CB8AC3E}">
        <p14:creationId xmlns:p14="http://schemas.microsoft.com/office/powerpoint/2010/main" val="2649987133"/>
      </p:ext>
    </p:extLst>
  </p:cSld>
  <p:clrMapOvr>
    <a:masterClrMapping/>
  </p:clrMapOvr>
  <p:extLst>
    <p:ext uri="{DCECCB84-F9BA-43D5-87BE-67443E8EF086}">
      <p15:sldGuideLst xmlns:p15="http://schemas.microsoft.com/office/powerpoint/2012/main">
        <p15:guide id="1" pos="7469">
          <p15:clr>
            <a:srgbClr val="FBAE40"/>
          </p15:clr>
        </p15:guide>
        <p15:guide id="3" orient="horz" pos="232">
          <p15:clr>
            <a:srgbClr val="FBAE40"/>
          </p15:clr>
        </p15:guide>
        <p15:guide id="4" orient="horz" pos="4088">
          <p15:clr>
            <a:srgbClr val="FBAE40"/>
          </p15:clr>
        </p15:guide>
        <p15:guide id="5" pos="325">
          <p15:clr>
            <a:srgbClr val="FBAE40"/>
          </p15:clr>
        </p15:guide>
        <p15:guide id="6" pos="327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34963" y="3600000"/>
            <a:ext cx="7200000" cy="2529338"/>
          </a:xfrm>
          <a:prstGeom prst="rect">
            <a:avLst/>
          </a:prstGeom>
          <a:ln>
            <a:noFill/>
          </a:ln>
        </p:spPr>
        <p:txBody>
          <a:bodyPr lIns="0" tIns="0" rIns="0" bIns="0"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34963" y="1908000"/>
            <a:ext cx="7200000" cy="1089583"/>
          </a:xfrm>
        </p:spPr>
        <p:txBody>
          <a:bodyPr>
            <a:noAutofit/>
          </a:bodyPr>
          <a:lstStyle>
            <a:lvl1pPr>
              <a:defRPr sz="2000">
                <a:solidFill>
                  <a:schemeClr val="bg1"/>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13" name="Picture 12" descr="NSW Government logo">
            <a:extLst>
              <a:ext uri="{FF2B5EF4-FFF2-40B4-BE49-F238E27FC236}">
                <a16:creationId xmlns:a16="http://schemas.microsoft.com/office/drawing/2014/main" id="{8A90B026-D42A-42B5-8530-C68D32F380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10" name="Text Placeholder 6">
            <a:extLst>
              <a:ext uri="{FF2B5EF4-FFF2-40B4-BE49-F238E27FC236}">
                <a16:creationId xmlns:a16="http://schemas.microsoft.com/office/drawing/2014/main" id="{8B17F047-F123-41D0-8865-66B686107C61}"/>
              </a:ext>
            </a:extLst>
          </p:cNvPr>
          <p:cNvSpPr>
            <a:spLocks noGrp="1"/>
          </p:cNvSpPr>
          <p:nvPr>
            <p:ph type="body" sz="quarter" idx="14" hasCustomPrompt="1"/>
          </p:nvPr>
        </p:nvSpPr>
        <p:spPr>
          <a:xfrm>
            <a:off x="334963" y="368839"/>
            <a:ext cx="2146300" cy="166199"/>
          </a:xfrm>
        </p:spPr>
        <p:txBody>
          <a:bodyPr>
            <a:spAutoFit/>
          </a:bodyPr>
          <a:lstStyle>
            <a:lvl1pPr>
              <a:defRPr sz="1200">
                <a:solidFill>
                  <a:schemeClr val="tx1"/>
                </a:solidFill>
                <a:latin typeface="+mj-lt"/>
              </a:defRPr>
            </a:lvl1pPr>
          </a:lstStyle>
          <a:p>
            <a:pPr lvl="0"/>
            <a:r>
              <a:rPr lang="en-AU"/>
              <a:t>NSW Health</a:t>
            </a:r>
          </a:p>
        </p:txBody>
      </p:sp>
      <p:sp>
        <p:nvSpPr>
          <p:cNvPr id="14" name="Text Placeholder 7">
            <a:extLst>
              <a:ext uri="{FF2B5EF4-FFF2-40B4-BE49-F238E27FC236}">
                <a16:creationId xmlns:a16="http://schemas.microsoft.com/office/drawing/2014/main" id="{79FA91C4-2756-4835-9BB9-72DC30977DF2}"/>
              </a:ext>
            </a:extLst>
          </p:cNvPr>
          <p:cNvSpPr>
            <a:spLocks noGrp="1"/>
          </p:cNvSpPr>
          <p:nvPr>
            <p:ph type="body" sz="quarter" idx="15" hasCustomPrompt="1"/>
          </p:nvPr>
        </p:nvSpPr>
        <p:spPr>
          <a:xfrm>
            <a:off x="9178925" y="4005385"/>
            <a:ext cx="2778613" cy="2631490"/>
          </a:xfrm>
        </p:spPr>
        <p:txBody>
          <a:bodyPr wrap="square" anchor="b" anchorCtr="0">
            <a:spAutoFit/>
          </a:bodyPr>
          <a:lstStyle>
            <a:lvl1pPr algn="r">
              <a:spcAft>
                <a:spcPts val="600"/>
              </a:spcAft>
              <a:defRPr sz="19000">
                <a:solidFill>
                  <a:schemeClr val="bg1"/>
                </a:solidFill>
              </a:defRPr>
            </a:lvl1pPr>
          </a:lstStyle>
          <a:p>
            <a:pPr lvl="0"/>
            <a:r>
              <a:rPr lang="en-US"/>
              <a:t>#</a:t>
            </a:r>
          </a:p>
        </p:txBody>
      </p:sp>
    </p:spTree>
    <p:extLst>
      <p:ext uri="{BB962C8B-B14F-4D97-AF65-F5344CB8AC3E}">
        <p14:creationId xmlns:p14="http://schemas.microsoft.com/office/powerpoint/2010/main" val="1635306844"/>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4088">
          <p15:clr>
            <a:srgbClr val="FBAE40"/>
          </p15:clr>
        </p15:guide>
        <p15:guide id="4" orient="horz" pos="3974">
          <p15:clr>
            <a:srgbClr val="FBAE40"/>
          </p15:clr>
        </p15:guide>
        <p15:guide id="5" orient="horz" pos="2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41" y="4417983"/>
            <a:ext cx="10161173" cy="1009606"/>
          </a:xfrm>
          <a:prstGeom prst="rect">
            <a:avLst/>
          </a:prstGeom>
          <a:ln>
            <a:noFill/>
          </a:ln>
        </p:spPr>
        <p:txBody>
          <a:bodyPr lIns="0" tIns="0" rIns="0" bIns="0" anchor="t">
            <a:normAutofit/>
          </a:bodyPr>
          <a:lstStyle>
            <a:lvl1pPr algn="l">
              <a:lnSpc>
                <a:spcPct val="90000"/>
              </a:lnSpc>
              <a:defRPr sz="4800">
                <a:solidFill>
                  <a:schemeClr val="bg2"/>
                </a:solidFill>
                <a:latin typeface="+mn-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15941" y="5591958"/>
            <a:ext cx="10161173" cy="523717"/>
          </a:xfrm>
        </p:spPr>
        <p:txBody>
          <a:bodyPr anchor="b" anchorCtr="0">
            <a:noAutofit/>
          </a:bodyPr>
          <a:lstStyle>
            <a:lvl1pPr>
              <a:defRPr sz="2000">
                <a:solidFill>
                  <a:schemeClr val="bg2"/>
                </a:solidFill>
                <a:latin typeface="+mn-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8" name="Picture 7" descr="NSW Government logo">
            <a:extLst>
              <a:ext uri="{FF2B5EF4-FFF2-40B4-BE49-F238E27FC236}">
                <a16:creationId xmlns:a16="http://schemas.microsoft.com/office/drawing/2014/main" id="{CD2849B5-EDA5-47F4-95B2-34E33DABE4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4" name="Slide Number Placeholder 3">
            <a:extLst>
              <a:ext uri="{FF2B5EF4-FFF2-40B4-BE49-F238E27FC236}">
                <a16:creationId xmlns:a16="http://schemas.microsoft.com/office/drawing/2014/main" id="{A32B27C4-39FD-47FB-872A-713D2FB7348E}"/>
              </a:ext>
            </a:extLst>
          </p:cNvPr>
          <p:cNvSpPr>
            <a:spLocks noGrp="1"/>
          </p:cNvSpPr>
          <p:nvPr>
            <p:ph type="sldNum" sz="quarter" idx="13"/>
          </p:nvPr>
        </p:nvSpPr>
        <p:spPr/>
        <p:txBody>
          <a:bodyPr/>
          <a:lstStyle/>
          <a:p>
            <a:fld id="{10A01DC5-1685-4615-8240-15192985C6A2}" type="slidenum">
              <a:rPr lang="en-AU" smtClean="0"/>
              <a:pPr/>
              <a:t>‹#›</a:t>
            </a:fld>
            <a:endParaRPr lang="en-AU"/>
          </a:p>
        </p:txBody>
      </p:sp>
      <p:sp>
        <p:nvSpPr>
          <p:cNvPr id="9" name="Text Placeholder 6">
            <a:extLst>
              <a:ext uri="{FF2B5EF4-FFF2-40B4-BE49-F238E27FC236}">
                <a16:creationId xmlns:a16="http://schemas.microsoft.com/office/drawing/2014/main" id="{B1D141EA-04D8-40BC-B96D-481FF153446F}"/>
              </a:ext>
            </a:extLst>
          </p:cNvPr>
          <p:cNvSpPr>
            <a:spLocks noGrp="1"/>
          </p:cNvSpPr>
          <p:nvPr>
            <p:ph type="body" sz="quarter" idx="14" hasCustomPrompt="1"/>
          </p:nvPr>
        </p:nvSpPr>
        <p:spPr>
          <a:xfrm>
            <a:off x="515941" y="368839"/>
            <a:ext cx="2146300" cy="166199"/>
          </a:xfrm>
        </p:spPr>
        <p:txBody>
          <a:bodyPr>
            <a:spAutoFit/>
          </a:bodyPr>
          <a:lstStyle>
            <a:lvl1pPr>
              <a:defRPr sz="1200">
                <a:solidFill>
                  <a:schemeClr val="bg2"/>
                </a:solidFill>
                <a:latin typeface="+mj-lt"/>
              </a:defRPr>
            </a:lvl1pPr>
          </a:lstStyle>
          <a:p>
            <a:pPr lvl="0"/>
            <a:r>
              <a:rPr lang="en-AU"/>
              <a:t>NSW Health</a:t>
            </a:r>
          </a:p>
        </p:txBody>
      </p:sp>
      <p:cxnSp>
        <p:nvCxnSpPr>
          <p:cNvPr id="13" name="Straight Connector 12">
            <a:extLst>
              <a:ext uri="{FF2B5EF4-FFF2-40B4-BE49-F238E27FC236}">
                <a16:creationId xmlns:a16="http://schemas.microsoft.com/office/drawing/2014/main" id="{C5D7A4CE-99A4-4997-A178-97867C7CAE65}"/>
              </a:ext>
            </a:extLst>
          </p:cNvPr>
          <p:cNvCxnSpPr>
            <a:cxnSpLocks/>
          </p:cNvCxnSpPr>
          <p:nvPr userDrawn="1"/>
        </p:nvCxnSpPr>
        <p:spPr>
          <a:xfrm>
            <a:off x="339680" y="372533"/>
            <a:ext cx="0" cy="575680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62510433-004D-4471-AA91-5B4AB9362271}"/>
              </a:ext>
            </a:extLst>
          </p:cNvPr>
          <p:cNvSpPr>
            <a:spLocks noGrp="1"/>
          </p:cNvSpPr>
          <p:nvPr>
            <p:ph type="body" sz="quarter" idx="15" hasCustomPrompt="1"/>
          </p:nvPr>
        </p:nvSpPr>
        <p:spPr>
          <a:xfrm>
            <a:off x="515941" y="1004183"/>
            <a:ext cx="2778613" cy="2631490"/>
          </a:xfrm>
        </p:spPr>
        <p:txBody>
          <a:bodyPr wrap="square" anchor="t" anchorCtr="0">
            <a:spAutoFit/>
          </a:bodyPr>
          <a:lstStyle>
            <a:lvl1pPr algn="l">
              <a:spcAft>
                <a:spcPts val="600"/>
              </a:spcAft>
              <a:defRPr sz="19000">
                <a:solidFill>
                  <a:schemeClr val="accent1"/>
                </a:solidFill>
              </a:defRPr>
            </a:lvl1pPr>
          </a:lstStyle>
          <a:p>
            <a:pPr lvl="0"/>
            <a:r>
              <a:rPr lang="en-US"/>
              <a:t>#</a:t>
            </a:r>
          </a:p>
        </p:txBody>
      </p:sp>
    </p:spTree>
    <p:extLst>
      <p:ext uri="{BB962C8B-B14F-4D97-AF65-F5344CB8AC3E}">
        <p14:creationId xmlns:p14="http://schemas.microsoft.com/office/powerpoint/2010/main" val="1388172783"/>
      </p:ext>
    </p:extLst>
  </p:cSld>
  <p:clrMapOvr>
    <a:masterClrMapping/>
  </p:clrMapOvr>
  <p:extLst>
    <p:ext uri="{DCECCB84-F9BA-43D5-87BE-67443E8EF086}">
      <p15:sldGuideLst xmlns:p15="http://schemas.microsoft.com/office/powerpoint/2012/main">
        <p15:guide id="1" orient="horz" pos="232">
          <p15:clr>
            <a:srgbClr val="FBAE40"/>
          </p15:clr>
        </p15:guide>
        <p15:guide id="2" orient="horz" pos="4088">
          <p15:clr>
            <a:srgbClr val="FBAE40"/>
          </p15:clr>
        </p15:guide>
        <p15:guide id="4" pos="7469">
          <p15:clr>
            <a:srgbClr val="FBAE40"/>
          </p15:clr>
        </p15:guide>
        <p15:guide id="5" pos="32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Grey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B94239-ABC6-4D7C-99D6-8A1E43F825A7}"/>
              </a:ext>
            </a:extLst>
          </p:cNvPr>
          <p:cNvSpPr/>
          <p:nvPr userDrawn="1"/>
        </p:nvSpPr>
        <p:spPr>
          <a:xfrm>
            <a:off x="0" y="1628776"/>
            <a:ext cx="12192000" cy="522922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NSW Government logo">
            <a:extLst>
              <a:ext uri="{FF2B5EF4-FFF2-40B4-BE49-F238E27FC236}">
                <a16:creationId xmlns:a16="http://schemas.microsoft.com/office/drawing/2014/main" id="{5E11B237-0613-48B1-B108-697D99177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11" name="Content Placeholder 2">
            <a:extLst>
              <a:ext uri="{FF2B5EF4-FFF2-40B4-BE49-F238E27FC236}">
                <a16:creationId xmlns:a16="http://schemas.microsoft.com/office/drawing/2014/main" id="{A1B19BA5-89CE-45F2-BAA0-6C1D2DA1F7D6}"/>
              </a:ext>
            </a:extLst>
          </p:cNvPr>
          <p:cNvSpPr>
            <a:spLocks noGrp="1"/>
          </p:cNvSpPr>
          <p:nvPr>
            <p:ph sz="half" idx="1"/>
          </p:nvPr>
        </p:nvSpPr>
        <p:spPr>
          <a:xfrm>
            <a:off x="334962" y="1810937"/>
            <a:ext cx="11522076" cy="4318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01D5BE6-AAB5-42A0-BEBD-B8C5A96048AC}"/>
              </a:ext>
            </a:extLst>
          </p:cNvPr>
          <p:cNvSpPr>
            <a:spLocks noGrp="1"/>
          </p:cNvSpPr>
          <p:nvPr>
            <p:ph type="ftr" sz="quarter" idx="10"/>
          </p:nvPr>
        </p:nvSpPr>
        <p:spPr/>
        <p:txBody>
          <a:bodyPr/>
          <a:lstStyle>
            <a:lvl1pPr>
              <a:defRPr>
                <a:solidFill>
                  <a:schemeClr val="tx1"/>
                </a:solidFill>
              </a:defRPr>
            </a:lvl1pPr>
          </a:lstStyle>
          <a:p>
            <a:r>
              <a:rPr lang="en-US"/>
              <a:t>NSW Health</a:t>
            </a:r>
            <a:endParaRPr lang="en-AU"/>
          </a:p>
        </p:txBody>
      </p:sp>
      <p:sp>
        <p:nvSpPr>
          <p:cNvPr id="6" name="Slide Number Placeholder 5">
            <a:extLst>
              <a:ext uri="{FF2B5EF4-FFF2-40B4-BE49-F238E27FC236}">
                <a16:creationId xmlns:a16="http://schemas.microsoft.com/office/drawing/2014/main" id="{18D1963C-EAD0-4288-939C-0F3FBDC65BA6}"/>
              </a:ext>
            </a:extLst>
          </p:cNvPr>
          <p:cNvSpPr>
            <a:spLocks noGrp="1"/>
          </p:cNvSpPr>
          <p:nvPr>
            <p:ph type="sldNum" sz="quarter" idx="11"/>
          </p:nvPr>
        </p:nvSpPr>
        <p:spPr/>
        <p:txBody>
          <a:bodyPr/>
          <a:lstStyle/>
          <a:p>
            <a:fld id="{10A01DC5-1685-4615-8240-15192985C6A2}" type="slidenum">
              <a:rPr lang="en-AU" smtClean="0"/>
              <a:pPr/>
              <a:t>‹#›</a:t>
            </a:fld>
            <a:endParaRPr lang="en-AU"/>
          </a:p>
        </p:txBody>
      </p:sp>
      <p:sp>
        <p:nvSpPr>
          <p:cNvPr id="9" name="Text Placeholder 7">
            <a:extLst>
              <a:ext uri="{FF2B5EF4-FFF2-40B4-BE49-F238E27FC236}">
                <a16:creationId xmlns:a16="http://schemas.microsoft.com/office/drawing/2014/main" id="{3A9E6C6D-7B74-4E2B-B0DB-C4F89A873E67}"/>
              </a:ext>
            </a:extLst>
          </p:cNvPr>
          <p:cNvSpPr>
            <a:spLocks noGrp="1"/>
          </p:cNvSpPr>
          <p:nvPr>
            <p:ph type="body" sz="quarter" idx="14"/>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595132756"/>
      </p:ext>
    </p:extLst>
  </p:cSld>
  <p:clrMapOvr>
    <a:masterClrMapping/>
  </p:clrMapOvr>
  <p:extLst>
    <p:ext uri="{DCECCB84-F9BA-43D5-87BE-67443E8EF086}">
      <p15:sldGuideLst xmlns:p15="http://schemas.microsoft.com/office/powerpoint/2012/main">
        <p15:guide id="1" pos="7469">
          <p15:clr>
            <a:srgbClr val="FBAE40"/>
          </p15:clr>
        </p15:guide>
        <p15:guide id="2" pos="211">
          <p15:clr>
            <a:srgbClr val="FBAE40"/>
          </p15:clr>
        </p15:guide>
        <p15:guide id="3" orient="horz" pos="4088">
          <p15:clr>
            <a:srgbClr val="FBAE40"/>
          </p15:clr>
        </p15:guide>
        <p15:guide id="4" orient="horz" pos="232">
          <p15:clr>
            <a:srgbClr val="FBAE40"/>
          </p15:clr>
        </p15:guide>
        <p15:guide id="6" orient="horz" pos="3974">
          <p15:clr>
            <a:srgbClr val="FBAE40"/>
          </p15:clr>
        </p15:guide>
        <p15:guide id="7" orient="horz" pos="11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ile &amp; Content">
    <p:spTree>
      <p:nvGrpSpPr>
        <p:cNvPr id="1" name=""/>
        <p:cNvGrpSpPr/>
        <p:nvPr/>
      </p:nvGrpSpPr>
      <p:grpSpPr>
        <a:xfrm>
          <a:off x="0" y="0"/>
          <a:ext cx="0" cy="0"/>
          <a:chOff x="0" y="0"/>
          <a:chExt cx="0" cy="0"/>
        </a:xfrm>
      </p:grpSpPr>
      <p:pic>
        <p:nvPicPr>
          <p:cNvPr id="7" name="Picture 6" descr="NSW Government logo">
            <a:extLst>
              <a:ext uri="{FF2B5EF4-FFF2-40B4-BE49-F238E27FC236}">
                <a16:creationId xmlns:a16="http://schemas.microsoft.com/office/drawing/2014/main" id="{5E11B237-0613-48B1-B108-697D99177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sp>
        <p:nvSpPr>
          <p:cNvPr id="12" name="Content Placeholder 2">
            <a:extLst>
              <a:ext uri="{FF2B5EF4-FFF2-40B4-BE49-F238E27FC236}">
                <a16:creationId xmlns:a16="http://schemas.microsoft.com/office/drawing/2014/main" id="{801B9F0D-826B-4C31-8DD7-6906B9026033}"/>
              </a:ext>
            </a:extLst>
          </p:cNvPr>
          <p:cNvSpPr>
            <a:spLocks noGrp="1"/>
          </p:cNvSpPr>
          <p:nvPr>
            <p:ph sz="half" idx="1"/>
          </p:nvPr>
        </p:nvSpPr>
        <p:spPr>
          <a:xfrm>
            <a:off x="334962" y="1628775"/>
            <a:ext cx="11522076"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6B2F4AE-671F-4730-A046-E0A68E333125}"/>
              </a:ext>
            </a:extLst>
          </p:cNvPr>
          <p:cNvSpPr>
            <a:spLocks noGrp="1"/>
          </p:cNvSpPr>
          <p:nvPr>
            <p:ph type="ftr" sz="quarter" idx="10"/>
          </p:nvPr>
        </p:nvSpPr>
        <p:spPr/>
        <p:txBody>
          <a:bodyPr/>
          <a:lstStyle/>
          <a:p>
            <a:r>
              <a:rPr lang="en-US"/>
              <a:t>NSW Health</a:t>
            </a:r>
            <a:endParaRPr lang="en-AU"/>
          </a:p>
        </p:txBody>
      </p:sp>
      <p:sp>
        <p:nvSpPr>
          <p:cNvPr id="6" name="Slide Number Placeholder 5">
            <a:extLst>
              <a:ext uri="{FF2B5EF4-FFF2-40B4-BE49-F238E27FC236}">
                <a16:creationId xmlns:a16="http://schemas.microsoft.com/office/drawing/2014/main" id="{34C298EC-2F51-4041-BC85-E73F12227FB4}"/>
              </a:ext>
            </a:extLst>
          </p:cNvPr>
          <p:cNvSpPr>
            <a:spLocks noGrp="1"/>
          </p:cNvSpPr>
          <p:nvPr>
            <p:ph type="sldNum" sz="quarter" idx="11"/>
          </p:nvPr>
        </p:nvSpPr>
        <p:spPr/>
        <p:txBody>
          <a:bodyPr/>
          <a:lstStyle/>
          <a:p>
            <a:fld id="{10A01DC5-1685-4615-8240-15192985C6A2}" type="slidenum">
              <a:rPr lang="en-AU" smtClean="0"/>
              <a:pPr/>
              <a:t>‹#›</a:t>
            </a:fld>
            <a:endParaRPr lang="en-AU"/>
          </a:p>
        </p:txBody>
      </p:sp>
      <p:sp>
        <p:nvSpPr>
          <p:cNvPr id="8" name="Text Placeholder 7">
            <a:extLst>
              <a:ext uri="{FF2B5EF4-FFF2-40B4-BE49-F238E27FC236}">
                <a16:creationId xmlns:a16="http://schemas.microsoft.com/office/drawing/2014/main" id="{ADAE9ACE-8F83-403B-9CF8-810EACEC3ECC}"/>
              </a:ext>
            </a:extLst>
          </p:cNvPr>
          <p:cNvSpPr>
            <a:spLocks noGrp="1"/>
          </p:cNvSpPr>
          <p:nvPr>
            <p:ph type="body" sz="quarter" idx="14"/>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9017577"/>
      </p:ext>
    </p:extLst>
  </p:cSld>
  <p:clrMapOvr>
    <a:masterClrMapping/>
  </p:clrMapOvr>
  <p:hf hdr="0" dt="0"/>
  <p:extLst>
    <p:ext uri="{DCECCB84-F9BA-43D5-87BE-67443E8EF086}">
      <p15:sldGuideLst xmlns:p15="http://schemas.microsoft.com/office/powerpoint/2012/main">
        <p15:guide id="1" pos="7469">
          <p15:clr>
            <a:srgbClr val="FBAE40"/>
          </p15:clr>
        </p15:guide>
        <p15:guide id="2" pos="211">
          <p15:clr>
            <a:srgbClr val="FBAE40"/>
          </p15:clr>
        </p15:guide>
        <p15:guide id="3" orient="horz" pos="4088">
          <p15:clr>
            <a:srgbClr val="FBAE40"/>
          </p15:clr>
        </p15:guide>
        <p15:guide id="4" orient="horz" pos="232">
          <p15:clr>
            <a:srgbClr val="FBAE40"/>
          </p15:clr>
        </p15:guide>
        <p15:guide id="5" orient="horz" pos="1026">
          <p15:clr>
            <a:srgbClr val="FBAE40"/>
          </p15:clr>
        </p15:guide>
        <p15:guide id="6" orient="horz" pos="397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H-Line)">
    <p:spTree>
      <p:nvGrpSpPr>
        <p:cNvPr id="1" name=""/>
        <p:cNvGrpSpPr/>
        <p:nvPr/>
      </p:nvGrpSpPr>
      <p:grpSpPr>
        <a:xfrm>
          <a:off x="0" y="0"/>
          <a:ext cx="0" cy="0"/>
          <a:chOff x="0" y="0"/>
          <a:chExt cx="0" cy="0"/>
        </a:xfrm>
      </p:grpSpPr>
      <p:pic>
        <p:nvPicPr>
          <p:cNvPr id="11" name="Picture 10" descr="NSW Government logo">
            <a:extLst>
              <a:ext uri="{FF2B5EF4-FFF2-40B4-BE49-F238E27FC236}">
                <a16:creationId xmlns:a16="http://schemas.microsoft.com/office/drawing/2014/main" id="{0FABAEDF-98EC-45EA-B2E1-76F397C66B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7038" y="360000"/>
            <a:ext cx="630000" cy="685525"/>
          </a:xfrm>
          <a:prstGeom prst="rect">
            <a:avLst/>
          </a:prstGeom>
        </p:spPr>
      </p:pic>
      <p:cxnSp>
        <p:nvCxnSpPr>
          <p:cNvPr id="10" name="Straight Connector 9">
            <a:extLst>
              <a:ext uri="{FF2B5EF4-FFF2-40B4-BE49-F238E27FC236}">
                <a16:creationId xmlns:a16="http://schemas.microsoft.com/office/drawing/2014/main" id="{C2A67116-4454-462F-A3FD-DC94D36B8379}"/>
              </a:ext>
            </a:extLst>
          </p:cNvPr>
          <p:cNvCxnSpPr>
            <a:cxnSpLocks/>
          </p:cNvCxnSpPr>
          <p:nvPr userDrawn="1"/>
        </p:nvCxnSpPr>
        <p:spPr>
          <a:xfrm>
            <a:off x="334962" y="6129338"/>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BE76B0-F78C-49E4-8D5B-0D8090DCF52C}"/>
              </a:ext>
            </a:extLst>
          </p:cNvPr>
          <p:cNvCxnSpPr>
            <a:cxnSpLocks/>
          </p:cNvCxnSpPr>
          <p:nvPr userDrawn="1"/>
        </p:nvCxnSpPr>
        <p:spPr>
          <a:xfrm>
            <a:off x="334962" y="1628775"/>
            <a:ext cx="11522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2D1A2A7-9792-4E45-B725-23E733D71C64}"/>
              </a:ext>
            </a:extLst>
          </p:cNvPr>
          <p:cNvSpPr>
            <a:spLocks noGrp="1"/>
          </p:cNvSpPr>
          <p:nvPr>
            <p:ph sz="half" idx="1"/>
          </p:nvPr>
        </p:nvSpPr>
        <p:spPr>
          <a:xfrm>
            <a:off x="334962" y="1810937"/>
            <a:ext cx="11522075" cy="4139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EF9E76D-A363-4966-BF51-CDFF99450733}"/>
              </a:ext>
            </a:extLst>
          </p:cNvPr>
          <p:cNvSpPr>
            <a:spLocks noGrp="1"/>
          </p:cNvSpPr>
          <p:nvPr>
            <p:ph type="ftr" sz="quarter" idx="10"/>
          </p:nvPr>
        </p:nvSpPr>
        <p:spPr/>
        <p:txBody>
          <a:bodyPr/>
          <a:lstStyle/>
          <a:p>
            <a:r>
              <a:rPr lang="en-US"/>
              <a:t>NSW Health</a:t>
            </a:r>
            <a:endParaRPr lang="en-AU"/>
          </a:p>
        </p:txBody>
      </p:sp>
      <p:sp>
        <p:nvSpPr>
          <p:cNvPr id="4" name="Slide Number Placeholder 3">
            <a:extLst>
              <a:ext uri="{FF2B5EF4-FFF2-40B4-BE49-F238E27FC236}">
                <a16:creationId xmlns:a16="http://schemas.microsoft.com/office/drawing/2014/main" id="{DFF522CF-DF50-4091-99FF-5BDD85F03AEE}"/>
              </a:ext>
            </a:extLst>
          </p:cNvPr>
          <p:cNvSpPr>
            <a:spLocks noGrp="1"/>
          </p:cNvSpPr>
          <p:nvPr>
            <p:ph type="sldNum" sz="quarter" idx="11"/>
          </p:nvPr>
        </p:nvSpPr>
        <p:spPr/>
        <p:txBody>
          <a:bodyPr/>
          <a:lstStyle/>
          <a:p>
            <a:fld id="{10A01DC5-1685-4615-8240-15192985C6A2}" type="slidenum">
              <a:rPr lang="en-AU" smtClean="0"/>
              <a:pPr/>
              <a:t>‹#›</a:t>
            </a:fld>
            <a:endParaRPr lang="en-AU"/>
          </a:p>
        </p:txBody>
      </p:sp>
      <p:sp>
        <p:nvSpPr>
          <p:cNvPr id="9" name="Text Placeholder 7">
            <a:extLst>
              <a:ext uri="{FF2B5EF4-FFF2-40B4-BE49-F238E27FC236}">
                <a16:creationId xmlns:a16="http://schemas.microsoft.com/office/drawing/2014/main" id="{893DCE7D-38D0-451C-8D94-631B7A2E8729}"/>
              </a:ext>
            </a:extLst>
          </p:cNvPr>
          <p:cNvSpPr>
            <a:spLocks noGrp="1"/>
          </p:cNvSpPr>
          <p:nvPr>
            <p:ph type="body" sz="quarter" idx="14"/>
          </p:nvPr>
        </p:nvSpPr>
        <p:spPr>
          <a:xfrm>
            <a:off x="334964" y="374374"/>
            <a:ext cx="10547998" cy="1009652"/>
          </a:xfrm>
        </p:spPr>
        <p:txBody>
          <a:bodyPr>
            <a:normAutofit/>
          </a:bodyPr>
          <a:lstStyle>
            <a:lvl1pPr>
              <a:spcAft>
                <a:spcPts val="600"/>
              </a:spcAft>
              <a:defRPr sz="36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370085621"/>
      </p:ext>
    </p:extLst>
  </p:cSld>
  <p:clrMapOvr>
    <a:masterClrMapping/>
  </p:clrMapOvr>
  <p:extLst>
    <p:ext uri="{DCECCB84-F9BA-43D5-87BE-67443E8EF086}">
      <p15:sldGuideLst xmlns:p15="http://schemas.microsoft.com/office/powerpoint/2012/main">
        <p15:guide id="1" pos="211">
          <p15:clr>
            <a:srgbClr val="FBAE40"/>
          </p15:clr>
        </p15:guide>
        <p15:guide id="2" pos="7469">
          <p15:clr>
            <a:srgbClr val="FBAE40"/>
          </p15:clr>
        </p15:guide>
        <p15:guide id="3" orient="horz" pos="232">
          <p15:clr>
            <a:srgbClr val="FBAE40"/>
          </p15:clr>
        </p15:guide>
        <p15:guide id="5" orient="horz" pos="4088">
          <p15:clr>
            <a:srgbClr val="FBAE40"/>
          </p15:clr>
        </p15:guide>
        <p15:guide id="9" orient="horz" pos="1026">
          <p15:clr>
            <a:srgbClr val="FBAE40"/>
          </p15:clr>
        </p15:guide>
        <p15:guide id="10" orient="horz" pos="1139">
          <p15:clr>
            <a:srgbClr val="FBAE40"/>
          </p15:clr>
        </p15:guide>
        <p15:guide id="11" orient="horz" pos="374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4963" y="1628776"/>
            <a:ext cx="11520000" cy="45005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4963" y="6343380"/>
            <a:ext cx="6720000" cy="252000"/>
          </a:xfrm>
          <a:prstGeom prst="rect">
            <a:avLst/>
          </a:prstGeom>
        </p:spPr>
        <p:txBody>
          <a:bodyPr vert="horz" lIns="0" tIns="0" rIns="0" bIns="0" rtlCol="0" anchor="t"/>
          <a:lstStyle>
            <a:lvl1pPr algn="l">
              <a:lnSpc>
                <a:spcPct val="90000"/>
              </a:lnSpc>
              <a:spcAft>
                <a:spcPts val="600"/>
              </a:spcAft>
              <a:defRPr sz="1200" b="1">
                <a:solidFill>
                  <a:schemeClr val="bg2"/>
                </a:solidFill>
                <a:latin typeface="+mn-lt"/>
              </a:defRPr>
            </a:lvl1pPr>
          </a:lstStyle>
          <a:p>
            <a:r>
              <a:rPr lang="en-US"/>
              <a:t>NSW Health</a:t>
            </a:r>
            <a:endParaRPr lang="en-AU"/>
          </a:p>
        </p:txBody>
      </p:sp>
      <p:sp>
        <p:nvSpPr>
          <p:cNvPr id="6" name="Slide Number Placeholder 5"/>
          <p:cNvSpPr>
            <a:spLocks noGrp="1"/>
          </p:cNvSpPr>
          <p:nvPr>
            <p:ph type="sldNum" sz="quarter" idx="4"/>
          </p:nvPr>
        </p:nvSpPr>
        <p:spPr>
          <a:xfrm>
            <a:off x="11366496" y="6343380"/>
            <a:ext cx="490542" cy="180000"/>
          </a:xfrm>
          <a:prstGeom prst="rect">
            <a:avLst/>
          </a:prstGeom>
        </p:spPr>
        <p:txBody>
          <a:bodyPr vert="horz" lIns="0" tIns="0" rIns="0" bIns="0" rtlCol="0" anchor="t"/>
          <a:lstStyle>
            <a:lvl1pPr algn="r">
              <a:lnSpc>
                <a:spcPct val="90000"/>
              </a:lnSpc>
              <a:spcAft>
                <a:spcPts val="600"/>
              </a:spcAft>
              <a:defRPr sz="1200">
                <a:solidFill>
                  <a:schemeClr val="tx1"/>
                </a:solidFill>
                <a:latin typeface="+mn-lt"/>
              </a:defRPr>
            </a:lvl1pPr>
          </a:lstStyle>
          <a:p>
            <a:fld id="{10A01DC5-1685-4615-8240-15192985C6A2}" type="slidenum">
              <a:rPr lang="en-AU" smtClean="0"/>
              <a:pPr/>
              <a:t>‹#›</a:t>
            </a:fld>
            <a:endParaRPr lang="en-AU"/>
          </a:p>
        </p:txBody>
      </p:sp>
    </p:spTree>
    <p:custDataLst>
      <p:tags r:id="rId26"/>
    </p:custDataLst>
    <p:extLst>
      <p:ext uri="{BB962C8B-B14F-4D97-AF65-F5344CB8AC3E}">
        <p14:creationId xmlns:p14="http://schemas.microsoft.com/office/powerpoint/2010/main" val="339737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dt="0"/>
  <p:txStyles>
    <p:titleStyle>
      <a:lvl1pPr algn="l" defTabSz="914377" rtl="0" eaLnBrk="1" latinLnBrk="0" hangingPunct="1">
        <a:lnSpc>
          <a:spcPct val="90000"/>
        </a:lnSpc>
        <a:spcBef>
          <a:spcPct val="0"/>
        </a:spcBef>
        <a:spcAft>
          <a:spcPts val="600"/>
        </a:spcAft>
        <a:buNone/>
        <a:defRPr sz="3600" kern="1200">
          <a:solidFill>
            <a:schemeClr val="accent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90000"/>
        </a:lnSpc>
        <a:spcBef>
          <a:spcPts val="0"/>
        </a:spcBef>
        <a:spcAft>
          <a:spcPts val="600"/>
        </a:spcAft>
        <a:buFont typeface="Arial" panose="020B0604020202020204" pitchFamily="34" charset="0"/>
        <a:buNone/>
        <a:defRPr sz="1400" b="0" kern="1200">
          <a:solidFill>
            <a:schemeClr val="tx1"/>
          </a:solidFill>
          <a:latin typeface="+mj-lt"/>
          <a:ea typeface="+mn-ea"/>
          <a:cs typeface="+mn-cs"/>
        </a:defRPr>
      </a:lvl2pPr>
      <a:lvl3pPr marL="0" indent="0" algn="l" defTabSz="914377" rtl="0" eaLnBrk="1" latinLnBrk="0" hangingPunct="1">
        <a:lnSpc>
          <a:spcPct val="9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9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9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orient="horz" pos="3974">
          <p15:clr>
            <a:srgbClr val="F26B43"/>
          </p15:clr>
        </p15:guide>
        <p15:guide id="3"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0"/>
          </p:nvPr>
        </p:nvSpPr>
        <p:spPr>
          <a:xfrm>
            <a:off x="334964" y="4284000"/>
            <a:ext cx="2086657" cy="1089583"/>
          </a:xfrm>
        </p:spPr>
        <p:txBody>
          <a:bodyPr vert="horz" lIns="0" tIns="0" rIns="0" bIns="0" rtlCol="0" anchor="t">
            <a:noAutofit/>
          </a:bodyPr>
          <a:lstStyle/>
          <a:p>
            <a:r>
              <a:rPr lang="en-US" sz="1600" dirty="0"/>
              <a:t>Australasian Sexual &amp; Reproductive Health Conference</a:t>
            </a:r>
            <a:endParaRPr lang="en-US" dirty="0"/>
          </a:p>
          <a:p>
            <a:br>
              <a:rPr lang="en-US" dirty="0"/>
            </a:br>
            <a:endParaRPr lang="en-US" dirty="0"/>
          </a:p>
          <a:p>
            <a:endParaRPr lang="en-US" dirty="0">
              <a:cs typeface="Arial"/>
            </a:endParaRPr>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1"/>
          </p:nvPr>
        </p:nvSpPr>
        <p:spPr>
          <a:xfrm>
            <a:off x="3429364" y="4284000"/>
            <a:ext cx="4776382" cy="1089858"/>
          </a:xfrm>
        </p:spPr>
        <p:txBody>
          <a:bodyPr vert="horz" lIns="0" tIns="0" rIns="0" bIns="0" rtlCol="0" anchor="t">
            <a:noAutofit/>
          </a:bodyPr>
          <a:lstStyle/>
          <a:p>
            <a:r>
              <a:rPr lang="en-AU" b="1" dirty="0">
                <a:latin typeface="+mn-lt"/>
              </a:rPr>
              <a:t>Jordan Murray</a:t>
            </a:r>
          </a:p>
          <a:p>
            <a:pPr lvl="1"/>
            <a:r>
              <a:rPr lang="en-AU" dirty="0"/>
              <a:t>Senior Program Manager, STI Programs Unit</a:t>
            </a:r>
          </a:p>
          <a:p>
            <a:pPr lvl="1"/>
            <a:r>
              <a:rPr lang="en-AU" dirty="0"/>
              <a:t>NSW Ministry of Health</a:t>
            </a:r>
          </a:p>
          <a:p>
            <a:pPr lvl="1"/>
            <a:endParaRPr lang="en-AU" dirty="0">
              <a:cs typeface="Arial"/>
            </a:endParaRP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2"/>
          </p:nvPr>
        </p:nvSpPr>
        <p:spPr/>
        <p:txBody>
          <a:bodyPr vert="horz" lIns="0" tIns="0" rIns="0" bIns="0" rtlCol="0" anchor="t">
            <a:noAutofit/>
          </a:bodyPr>
          <a:lstStyle/>
          <a:p>
            <a:r>
              <a:rPr lang="en-AU" dirty="0"/>
              <a:t>September 2025</a:t>
            </a:r>
          </a:p>
        </p:txBody>
      </p:sp>
      <p:sp>
        <p:nvSpPr>
          <p:cNvPr id="16" name="Footer Placeholder 15">
            <a:extLst>
              <a:ext uri="{FF2B5EF4-FFF2-40B4-BE49-F238E27FC236}">
                <a16:creationId xmlns:a16="http://schemas.microsoft.com/office/drawing/2014/main" id="{6018885A-D59F-4712-844D-7195E8AEFD3E}"/>
              </a:ext>
            </a:extLst>
          </p:cNvPr>
          <p:cNvSpPr>
            <a:spLocks noGrp="1"/>
          </p:cNvSpPr>
          <p:nvPr>
            <p:ph type="ftr" sz="quarter" idx="13"/>
          </p:nvPr>
        </p:nvSpPr>
        <p:spPr/>
        <p:txBody>
          <a:bodyPr/>
          <a:lstStyle/>
          <a:p>
            <a:pPr marL="0" marR="0" lvl="0" indent="0" algn="l" defTabSz="609585"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2664"/>
                </a:solidFill>
                <a:effectLst/>
                <a:uLnTx/>
                <a:uFillTx/>
                <a:latin typeface="Arial"/>
                <a:ea typeface="+mn-ea"/>
                <a:cs typeface="+mn-cs"/>
              </a:rPr>
              <a:t>NSW Health</a:t>
            </a:r>
            <a:endParaRPr kumimoji="0" lang="en-AU" sz="1200" b="1" i="0" u="none" strike="noStrike" kern="1200" cap="none" spc="0" normalizeH="0" baseline="0" noProof="0">
              <a:ln>
                <a:noFill/>
              </a:ln>
              <a:solidFill>
                <a:srgbClr val="002664"/>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DC91F778-4B84-3C3C-5110-10C839A2A04B}"/>
              </a:ext>
            </a:extLst>
          </p:cNvPr>
          <p:cNvSpPr>
            <a:spLocks noGrp="1"/>
          </p:cNvSpPr>
          <p:nvPr>
            <p:ph type="body" sz="quarter" idx="14"/>
          </p:nvPr>
        </p:nvSpPr>
        <p:spPr>
          <a:xfrm>
            <a:off x="334964" y="286755"/>
            <a:ext cx="10108447" cy="2379300"/>
          </a:xfrm>
        </p:spPr>
        <p:txBody>
          <a:bodyPr vert="horz" lIns="0" tIns="0" rIns="0" bIns="0" rtlCol="0" anchor="t">
            <a:normAutofit/>
          </a:bodyPr>
          <a:lstStyle/>
          <a:p>
            <a:r>
              <a:rPr lang="en-AU" dirty="0">
                <a:solidFill>
                  <a:srgbClr val="FFFFFF"/>
                </a:solidFill>
                <a:ea typeface="+mn-lt"/>
                <a:cs typeface="+mn-lt"/>
              </a:rPr>
              <a:t>Developing a digital tool that </a:t>
            </a:r>
            <a:r>
              <a:rPr lang="en-AU" i="1" dirty="0">
                <a:solidFill>
                  <a:srgbClr val="FFFFFF"/>
                </a:solidFill>
                <a:ea typeface="+mn-lt"/>
                <a:cs typeface="+mn-lt"/>
              </a:rPr>
              <a:t>*actually*</a:t>
            </a:r>
            <a:r>
              <a:rPr lang="en-AU" dirty="0">
                <a:solidFill>
                  <a:srgbClr val="FFFFFF"/>
                </a:solidFill>
                <a:ea typeface="+mn-lt"/>
                <a:cs typeface="+mn-lt"/>
              </a:rPr>
              <a:t> tells people where they can get an STI test</a:t>
            </a:r>
          </a:p>
        </p:txBody>
      </p:sp>
    </p:spTree>
    <p:custDataLst>
      <p:tags r:id="rId1"/>
    </p:custDataLst>
    <p:extLst>
      <p:ext uri="{BB962C8B-B14F-4D97-AF65-F5344CB8AC3E}">
        <p14:creationId xmlns:p14="http://schemas.microsoft.com/office/powerpoint/2010/main" val="3898389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2">
            <a:extLst>
              <a:ext uri="{FF2B5EF4-FFF2-40B4-BE49-F238E27FC236}">
                <a16:creationId xmlns:a16="http://schemas.microsoft.com/office/drawing/2014/main" id="{78011898-A9FB-5482-D988-80DB6C8653F4}"/>
              </a:ext>
            </a:extLst>
          </p:cNvPr>
          <p:cNvSpPr>
            <a:spLocks noGrp="1"/>
          </p:cNvSpPr>
          <p:nvPr>
            <p:ph type="ftr" sz="quarter" idx="10"/>
          </p:nvPr>
        </p:nvSpPr>
        <p:spPr>
          <a:xfrm>
            <a:off x="334963" y="6343380"/>
            <a:ext cx="6720000" cy="252000"/>
          </a:xfrm>
        </p:spPr>
        <p:txBody>
          <a:bodyPr anchor="t">
            <a:normAutofit/>
          </a:bodyPr>
          <a:lstStyle/>
          <a:p>
            <a:r>
              <a:rPr lang="en-US"/>
              <a:t>NSW Health</a:t>
            </a:r>
            <a:endParaRPr lang="en-AU"/>
          </a:p>
        </p:txBody>
      </p:sp>
      <p:sp>
        <p:nvSpPr>
          <p:cNvPr id="31" name="Slide Number Placeholder 3">
            <a:extLst>
              <a:ext uri="{FF2B5EF4-FFF2-40B4-BE49-F238E27FC236}">
                <a16:creationId xmlns:a16="http://schemas.microsoft.com/office/drawing/2014/main" id="{36E10869-603C-D47C-70F4-5F8BCF437510}"/>
              </a:ext>
            </a:extLst>
          </p:cNvPr>
          <p:cNvSpPr>
            <a:spLocks noGrp="1"/>
          </p:cNvSpPr>
          <p:nvPr>
            <p:ph type="sldNum" sz="quarter" idx="11"/>
          </p:nvPr>
        </p:nvSpPr>
        <p:spPr>
          <a:xfrm>
            <a:off x="11366496" y="6343380"/>
            <a:ext cx="490542" cy="180000"/>
          </a:xfrm>
        </p:spPr>
        <p:txBody>
          <a:bodyPr anchor="t">
            <a:normAutofit/>
          </a:bodyPr>
          <a:lstStyle/>
          <a:p>
            <a:fld id="{10A01DC5-1685-4615-8240-15192985C6A2}" type="slidenum">
              <a:rPr lang="en-AU" smtClean="0"/>
              <a:pPr/>
              <a:t>2</a:t>
            </a:fld>
            <a:endParaRPr lang="en-AU"/>
          </a:p>
        </p:txBody>
      </p:sp>
      <p:sp>
        <p:nvSpPr>
          <p:cNvPr id="37" name="Text Placeholder 4">
            <a:extLst>
              <a:ext uri="{FF2B5EF4-FFF2-40B4-BE49-F238E27FC236}">
                <a16:creationId xmlns:a16="http://schemas.microsoft.com/office/drawing/2014/main" id="{179F631E-BF60-D327-8564-95C593911C4C}"/>
              </a:ext>
            </a:extLst>
          </p:cNvPr>
          <p:cNvSpPr>
            <a:spLocks noGrp="1"/>
          </p:cNvSpPr>
          <p:nvPr>
            <p:ph type="body" sz="quarter" idx="14"/>
          </p:nvPr>
        </p:nvSpPr>
        <p:spPr>
          <a:xfrm>
            <a:off x="334963" y="2924174"/>
            <a:ext cx="10547998" cy="1009652"/>
          </a:xfrm>
        </p:spPr>
        <p:txBody>
          <a:bodyPr vert="horz" lIns="0" tIns="0" rIns="0" bIns="0" rtlCol="0" anchor="t">
            <a:normAutofit fontScale="85000" lnSpcReduction="10000"/>
          </a:bodyPr>
          <a:lstStyle/>
          <a:p>
            <a:r>
              <a:rPr lang="en-US" b="1"/>
              <a:t>Disclosure of interest</a:t>
            </a:r>
            <a:endParaRPr lang="en-US" b="1">
              <a:cs typeface="Arial"/>
            </a:endParaRPr>
          </a:p>
          <a:p>
            <a:r>
              <a:rPr lang="en-US" dirty="0">
                <a:cs typeface="Arial"/>
              </a:rPr>
              <a:t>The development of this tool was paid for by NSW Health</a:t>
            </a:r>
          </a:p>
        </p:txBody>
      </p:sp>
    </p:spTree>
    <p:extLst>
      <p:ext uri="{BB962C8B-B14F-4D97-AF65-F5344CB8AC3E}">
        <p14:creationId xmlns:p14="http://schemas.microsoft.com/office/powerpoint/2010/main" val="2658978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a:xfrm>
            <a:off x="5454467" y="804685"/>
            <a:ext cx="6924449" cy="1008000"/>
          </a:xfrm>
        </p:spPr>
        <p:txBody>
          <a:bodyPr lIns="91440" tIns="45720" rIns="91440" bIns="45720" anchor="t"/>
          <a:lstStyle/>
          <a:p>
            <a:r>
              <a:rPr lang="en-AU" dirty="0">
                <a:ea typeface="+mn-ea"/>
                <a:cs typeface="+mn-cs"/>
              </a:rPr>
              <a:t>Acknowledgement of Country</a:t>
            </a:r>
          </a:p>
        </p:txBody>
      </p:sp>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a:xfrm>
            <a:off x="5555933" y="1479884"/>
            <a:ext cx="6300709" cy="2466975"/>
          </a:xfrm>
        </p:spPr>
        <p:txBody>
          <a:bodyPr vert="horz" lIns="0" tIns="0" rIns="0" bIns="0" rtlCol="0" anchor="t">
            <a:noAutofit/>
          </a:bodyPr>
          <a:lstStyle/>
          <a:p>
            <a:r>
              <a:rPr lang="en-AU" dirty="0"/>
              <a:t>We acknowledge the Traditional Custodians of the lands that we are meeting on today. We pay our respects to Elders past, present and emerging and celebrate the diversity of Aboriginal peoples and their ongoing cultures and connections to the lands and waters of NSW. </a:t>
            </a:r>
          </a:p>
          <a:p>
            <a:r>
              <a:rPr lang="en-AU" dirty="0"/>
              <a:t>We also acknowledge and pay our respects to our Aboriginal and Torres Strait Islander people/colleagues joining us today.</a:t>
            </a:r>
          </a:p>
        </p:txBody>
      </p:sp>
      <p:sp>
        <p:nvSpPr>
          <p:cNvPr id="5" name="Text Placeholder 4">
            <a:extLst>
              <a:ext uri="{FF2B5EF4-FFF2-40B4-BE49-F238E27FC236}">
                <a16:creationId xmlns:a16="http://schemas.microsoft.com/office/drawing/2014/main" id="{23273771-A9C4-4ED6-1483-FEDDDF8F638A}"/>
              </a:ext>
            </a:extLst>
          </p:cNvPr>
          <p:cNvSpPr>
            <a:spLocks noGrp="1"/>
          </p:cNvSpPr>
          <p:nvPr>
            <p:ph type="body" sz="quarter" idx="15"/>
          </p:nvPr>
        </p:nvSpPr>
        <p:spPr>
          <a:xfrm>
            <a:off x="5555933" y="5372100"/>
            <a:ext cx="5548734" cy="1151507"/>
          </a:xfrm>
        </p:spPr>
        <p:txBody>
          <a:bodyPr/>
          <a:lstStyle/>
          <a:p>
            <a:r>
              <a:rPr lang="en-AU" sz="1100" dirty="0"/>
              <a:t>This artwork, titled Shared Journeys, was created by Charmaine Mumbulla. It features weaving lines of land and waterways found on Country throughout NSW. Together they symbolise connection and togetherness on a shared journey towards sexual health. </a:t>
            </a:r>
          </a:p>
        </p:txBody>
      </p:sp>
      <p:sp>
        <p:nvSpPr>
          <p:cNvPr id="6" name="Slide Number Placeholder 5">
            <a:extLst>
              <a:ext uri="{FF2B5EF4-FFF2-40B4-BE49-F238E27FC236}">
                <a16:creationId xmlns:a16="http://schemas.microsoft.com/office/drawing/2014/main" id="{6FBD2E57-FAEE-4DD9-AA26-6A2BF267275D}"/>
              </a:ext>
            </a:extLst>
          </p:cNvPr>
          <p:cNvSpPr>
            <a:spLocks noGrp="1"/>
          </p:cNvSpPr>
          <p:nvPr>
            <p:ph type="sldNum" sz="quarter" idx="16"/>
          </p:nvPr>
        </p:nvSpPr>
        <p:spPr/>
        <p:txBody>
          <a:bodyPr/>
          <a:lstStyle/>
          <a:p>
            <a:fld id="{10A01DC5-1685-4615-8240-15192985C6A2}" type="slidenum">
              <a:rPr lang="en-AU" smtClean="0"/>
              <a:t>3</a:t>
            </a:fld>
            <a:endParaRPr lang="en-AU"/>
          </a:p>
        </p:txBody>
      </p:sp>
      <p:pic>
        <p:nvPicPr>
          <p:cNvPr id="11" name="Picture Placeholder 10" descr="A colorful art with circles and lines&#10;&#10;Description automatically generated">
            <a:extLst>
              <a:ext uri="{FF2B5EF4-FFF2-40B4-BE49-F238E27FC236}">
                <a16:creationId xmlns:a16="http://schemas.microsoft.com/office/drawing/2014/main" id="{FF43988B-0CD1-12D6-01F4-EDCD8C0B28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483" b="9483"/>
          <a:stretch>
            <a:fillRect/>
          </a:stretch>
        </p:blipFill>
        <p:spPr/>
      </p:pic>
    </p:spTree>
    <p:extLst>
      <p:ext uri="{BB962C8B-B14F-4D97-AF65-F5344CB8AC3E}">
        <p14:creationId xmlns:p14="http://schemas.microsoft.com/office/powerpoint/2010/main" val="340582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27D6D-91F8-CE27-C9F7-872FF5EB21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575971-F994-DF76-930E-23CFEC115BD2}"/>
              </a:ext>
            </a:extLst>
          </p:cNvPr>
          <p:cNvSpPr>
            <a:spLocks noGrp="1"/>
          </p:cNvSpPr>
          <p:nvPr>
            <p:ph type="ftr" sz="quarter" idx="10"/>
          </p:nvPr>
        </p:nvSpPr>
        <p:spPr/>
        <p:txBody>
          <a:bodyPr/>
          <a:lstStyle/>
          <a:p>
            <a:r>
              <a:rPr lang="en-US"/>
              <a:t>NSW Health</a:t>
            </a:r>
            <a:endParaRPr lang="en-AU"/>
          </a:p>
        </p:txBody>
      </p:sp>
      <p:sp>
        <p:nvSpPr>
          <p:cNvPr id="4" name="Slide Number Placeholder 3">
            <a:extLst>
              <a:ext uri="{FF2B5EF4-FFF2-40B4-BE49-F238E27FC236}">
                <a16:creationId xmlns:a16="http://schemas.microsoft.com/office/drawing/2014/main" id="{59D8FB97-C154-A901-8985-4F4C54AC3E62}"/>
              </a:ext>
            </a:extLst>
          </p:cNvPr>
          <p:cNvSpPr>
            <a:spLocks noGrp="1"/>
          </p:cNvSpPr>
          <p:nvPr>
            <p:ph type="sldNum" sz="quarter" idx="11"/>
          </p:nvPr>
        </p:nvSpPr>
        <p:spPr/>
        <p:txBody>
          <a:bodyPr/>
          <a:lstStyle/>
          <a:p>
            <a:fld id="{10A01DC5-1685-4615-8240-15192985C6A2}" type="slidenum">
              <a:rPr lang="en-AU" smtClean="0"/>
              <a:pPr/>
              <a:t>4</a:t>
            </a:fld>
            <a:endParaRPr lang="en-AU"/>
          </a:p>
        </p:txBody>
      </p:sp>
      <p:sp>
        <p:nvSpPr>
          <p:cNvPr id="5" name="Text Placeholder 4">
            <a:extLst>
              <a:ext uri="{FF2B5EF4-FFF2-40B4-BE49-F238E27FC236}">
                <a16:creationId xmlns:a16="http://schemas.microsoft.com/office/drawing/2014/main" id="{ED9FF3A3-CCE4-6A8B-D83E-325D0833387B}"/>
              </a:ext>
            </a:extLst>
          </p:cNvPr>
          <p:cNvSpPr>
            <a:spLocks noGrp="1"/>
          </p:cNvSpPr>
          <p:nvPr>
            <p:ph type="body" sz="quarter" idx="14"/>
          </p:nvPr>
        </p:nvSpPr>
        <p:spPr/>
        <p:txBody>
          <a:bodyPr vert="horz" lIns="0" tIns="0" rIns="0" bIns="0" rtlCol="0" anchor="t">
            <a:normAutofit/>
          </a:bodyPr>
          <a:lstStyle/>
          <a:p>
            <a:r>
              <a:rPr lang="en-AU" dirty="0"/>
              <a:t>Background</a:t>
            </a:r>
            <a:endParaRPr lang="en-US" dirty="0"/>
          </a:p>
        </p:txBody>
      </p:sp>
      <p:sp>
        <p:nvSpPr>
          <p:cNvPr id="8" name="TextBox 7">
            <a:extLst>
              <a:ext uri="{FF2B5EF4-FFF2-40B4-BE49-F238E27FC236}">
                <a16:creationId xmlns:a16="http://schemas.microsoft.com/office/drawing/2014/main" id="{64C8CA5F-8467-DCB5-8C49-94E41C1BD9C8}"/>
              </a:ext>
            </a:extLst>
          </p:cNvPr>
          <p:cNvSpPr txBox="1"/>
          <p:nvPr/>
        </p:nvSpPr>
        <p:spPr>
          <a:xfrm>
            <a:off x="297800" y="1827384"/>
            <a:ext cx="6239997" cy="5647700"/>
          </a:xfrm>
          <a:prstGeom prst="rect">
            <a:avLst/>
          </a:prstGeom>
          <a:noFill/>
        </p:spPr>
        <p:txBody>
          <a:bodyPr wrap="square" lIns="91440" tIns="45720" rIns="91440" bIns="45720" anchor="t">
            <a:spAutoFit/>
          </a:bodyPr>
          <a:lstStyle/>
          <a:p>
            <a:pPr>
              <a:defRPr/>
            </a:pPr>
            <a:r>
              <a:rPr lang="en-AU" sz="2000" dirty="0">
                <a:ea typeface="+mn-lt"/>
                <a:cs typeface="+mn-lt"/>
              </a:rPr>
              <a:t>Play Safe is NSW</a:t>
            </a:r>
            <a:r>
              <a:rPr lang="en-AU" sz="2000" i="0" kern="1200" dirty="0">
                <a:effectLst/>
                <a:ea typeface="+mn-lt"/>
                <a:cs typeface="+mn-lt"/>
              </a:rPr>
              <a:t> Health’s leading sexual health prevention program for young people aged 15–29.</a:t>
            </a:r>
          </a:p>
          <a:p>
            <a:pPr>
              <a:defRPr/>
            </a:pPr>
            <a:endParaRPr lang="en-AU" sz="2000" i="0" kern="1200" dirty="0">
              <a:effectLst/>
              <a:ea typeface="+mn-lt"/>
              <a:cs typeface="+mn-lt"/>
            </a:endParaRPr>
          </a:p>
          <a:p>
            <a:pPr>
              <a:defRPr/>
            </a:pPr>
            <a:r>
              <a:rPr lang="en-AU" sz="2000" dirty="0">
                <a:ea typeface="+mn-lt"/>
                <a:cs typeface="+mn-lt"/>
              </a:rPr>
              <a:t>Young people in NSW remain disproportionately affected by STIs, accounting for 53% of notifications, yet only 46% have ever been tested.</a:t>
            </a:r>
          </a:p>
          <a:p>
            <a:pPr>
              <a:defRPr/>
            </a:pPr>
            <a:endParaRPr lang="en-AU" sz="2000" dirty="0">
              <a:solidFill>
                <a:srgbClr val="FF0000"/>
              </a:solidFill>
              <a:latin typeface="Calibri"/>
              <a:ea typeface="Calibri"/>
              <a:cs typeface="Calibri"/>
            </a:endParaRPr>
          </a:p>
          <a:p>
            <a:pPr>
              <a:defRPr/>
            </a:pPr>
            <a:r>
              <a:rPr lang="en-AU" sz="2000" dirty="0">
                <a:ea typeface="+mn-lt"/>
                <a:cs typeface="+mn-lt"/>
              </a:rPr>
              <a:t>Increasing barriers to testing for young people include lack of knowledge of services, cost and appointment availability. </a:t>
            </a:r>
          </a:p>
          <a:p>
            <a:pPr>
              <a:defRPr/>
            </a:pPr>
            <a:endParaRPr lang="en-AU" sz="2000" dirty="0">
              <a:ea typeface="+mn-lt"/>
              <a:cs typeface="+mn-lt"/>
            </a:endParaRPr>
          </a:p>
          <a:p>
            <a:pPr>
              <a:defRPr/>
            </a:pPr>
            <a:r>
              <a:rPr lang="en-AU" sz="2000" dirty="0">
                <a:ea typeface="+mn-lt"/>
                <a:cs typeface="+mn-lt"/>
              </a:rPr>
              <a:t>The previous healthdirect widget was no longer fit for purpose.</a:t>
            </a:r>
            <a:endParaRPr lang="en-AU" dirty="0">
              <a:ea typeface="+mn-lt"/>
              <a:cs typeface="+mn-lt"/>
            </a:endParaRPr>
          </a:p>
          <a:p>
            <a:pPr>
              <a:defRPr/>
            </a:pPr>
            <a:endParaRPr lang="en-AU" dirty="0">
              <a:ea typeface="+mn-lt"/>
              <a:cs typeface="+mn-lt"/>
            </a:endParaRPr>
          </a:p>
          <a:p>
            <a:pPr>
              <a:defRPr/>
            </a:pPr>
            <a:br>
              <a:rPr lang="en-AU" dirty="0">
                <a:ea typeface="+mn-lt"/>
                <a:cs typeface="+mn-lt"/>
              </a:rPr>
            </a:br>
            <a:endParaRPr lang="en-US" dirty="0">
              <a:ea typeface="+mn-lt"/>
              <a:cs typeface="+mn-lt"/>
            </a:endParaRPr>
          </a:p>
          <a:p>
            <a:pPr>
              <a:defRPr/>
            </a:pPr>
            <a:endParaRPr lang="en-AU" sz="1400" dirty="0">
              <a:cs typeface="Arial"/>
            </a:endParaRPr>
          </a:p>
          <a:p>
            <a:pPr>
              <a:defRPr/>
            </a:pPr>
            <a:endParaRPr lang="en-AU" sz="1100" b="1" dirty="0">
              <a:cs typeface="Arial"/>
            </a:endParaRPr>
          </a:p>
          <a:p>
            <a:pPr>
              <a:defRPr/>
            </a:pPr>
            <a:endParaRPr lang="en-AU" sz="1100" b="1" i="0" kern="1200" dirty="0">
              <a:effectLst/>
              <a:latin typeface="+mn-lt"/>
              <a:cs typeface="Arial"/>
            </a:endParaRPr>
          </a:p>
          <a:p>
            <a:pPr fontAlgn="base">
              <a:defRPr/>
            </a:pPr>
            <a:endParaRPr lang="en-AU" sz="1100" dirty="0">
              <a:cs typeface="Arial"/>
            </a:endParaRPr>
          </a:p>
        </p:txBody>
      </p:sp>
      <p:pic>
        <p:nvPicPr>
          <p:cNvPr id="2" name="Picture 1" descr="A screenshot of a computer&#10;&#10;AI-generated content may be incorrect.">
            <a:extLst>
              <a:ext uri="{FF2B5EF4-FFF2-40B4-BE49-F238E27FC236}">
                <a16:creationId xmlns:a16="http://schemas.microsoft.com/office/drawing/2014/main" id="{DCD1BF86-B8DE-EEE1-5CF4-B23F94AC98BF}"/>
              </a:ext>
            </a:extLst>
          </p:cNvPr>
          <p:cNvPicPr>
            <a:picLocks noChangeAspect="1"/>
          </p:cNvPicPr>
          <p:nvPr/>
        </p:nvPicPr>
        <p:blipFill>
          <a:blip r:embed="rId3"/>
          <a:stretch>
            <a:fillRect/>
          </a:stretch>
        </p:blipFill>
        <p:spPr>
          <a:xfrm>
            <a:off x="6623046" y="1827384"/>
            <a:ext cx="4743450" cy="2628900"/>
          </a:xfrm>
          <a:prstGeom prst="rect">
            <a:avLst/>
          </a:prstGeom>
        </p:spPr>
      </p:pic>
      <p:pic>
        <p:nvPicPr>
          <p:cNvPr id="6" name="Picture 5" descr="A screenshot of a map&#10;&#10;AI-generated content may be incorrect.">
            <a:extLst>
              <a:ext uri="{FF2B5EF4-FFF2-40B4-BE49-F238E27FC236}">
                <a16:creationId xmlns:a16="http://schemas.microsoft.com/office/drawing/2014/main" id="{681D0D10-0144-26D4-FE85-F3A6FBF1A1BD}"/>
              </a:ext>
            </a:extLst>
          </p:cNvPr>
          <p:cNvPicPr>
            <a:picLocks noChangeAspect="1"/>
          </p:cNvPicPr>
          <p:nvPr/>
        </p:nvPicPr>
        <p:blipFill>
          <a:blip r:embed="rId4"/>
          <a:stretch>
            <a:fillRect/>
          </a:stretch>
        </p:blipFill>
        <p:spPr>
          <a:xfrm>
            <a:off x="7973966" y="3176339"/>
            <a:ext cx="3836239" cy="2594395"/>
          </a:xfrm>
          <a:prstGeom prst="rect">
            <a:avLst/>
          </a:prstGeom>
        </p:spPr>
      </p:pic>
      <p:sp>
        <p:nvSpPr>
          <p:cNvPr id="7" name="TextBox 6">
            <a:extLst>
              <a:ext uri="{FF2B5EF4-FFF2-40B4-BE49-F238E27FC236}">
                <a16:creationId xmlns:a16="http://schemas.microsoft.com/office/drawing/2014/main" id="{27A09E35-2FF3-84C5-73E6-CC437AA9703B}"/>
              </a:ext>
            </a:extLst>
          </p:cNvPr>
          <p:cNvSpPr txBox="1"/>
          <p:nvPr/>
        </p:nvSpPr>
        <p:spPr>
          <a:xfrm>
            <a:off x="8059496" y="5805239"/>
            <a:ext cx="3834704" cy="276999"/>
          </a:xfrm>
          <a:prstGeom prst="rect">
            <a:avLst/>
          </a:prstGeom>
          <a:noFill/>
        </p:spPr>
        <p:txBody>
          <a:bodyPr wrap="none" rtlCol="0">
            <a:spAutoFit/>
          </a:bodyPr>
          <a:lstStyle/>
          <a:p>
            <a:r>
              <a:rPr lang="en-AU" sz="1200" i="1" dirty="0"/>
              <a:t>Previous healthdirect widget on the Play Safe website</a:t>
            </a:r>
          </a:p>
        </p:txBody>
      </p:sp>
    </p:spTree>
    <p:extLst>
      <p:ext uri="{BB962C8B-B14F-4D97-AF65-F5344CB8AC3E}">
        <p14:creationId xmlns:p14="http://schemas.microsoft.com/office/powerpoint/2010/main" val="729608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A196FF-DE59-7C4E-52CE-27803BD61B25}"/>
              </a:ext>
            </a:extLst>
          </p:cNvPr>
          <p:cNvSpPr>
            <a:spLocks noGrp="1"/>
          </p:cNvSpPr>
          <p:nvPr>
            <p:ph type="ftr" sz="quarter" idx="10"/>
          </p:nvPr>
        </p:nvSpPr>
        <p:spPr/>
        <p:txBody>
          <a:bodyPr/>
          <a:lstStyle/>
          <a:p>
            <a:r>
              <a:rPr lang="en-US"/>
              <a:t>NSW Health</a:t>
            </a:r>
            <a:endParaRPr lang="en-AU"/>
          </a:p>
        </p:txBody>
      </p:sp>
      <p:sp>
        <p:nvSpPr>
          <p:cNvPr id="4" name="Slide Number Placeholder 3">
            <a:extLst>
              <a:ext uri="{FF2B5EF4-FFF2-40B4-BE49-F238E27FC236}">
                <a16:creationId xmlns:a16="http://schemas.microsoft.com/office/drawing/2014/main" id="{7CA176D9-625C-34C6-C4E5-C3600C06E0CE}"/>
              </a:ext>
            </a:extLst>
          </p:cNvPr>
          <p:cNvSpPr>
            <a:spLocks noGrp="1"/>
          </p:cNvSpPr>
          <p:nvPr>
            <p:ph type="sldNum" sz="quarter" idx="11"/>
          </p:nvPr>
        </p:nvSpPr>
        <p:spPr/>
        <p:txBody>
          <a:bodyPr/>
          <a:lstStyle/>
          <a:p>
            <a:fld id="{10A01DC5-1685-4615-8240-15192985C6A2}" type="slidenum">
              <a:rPr lang="en-AU" smtClean="0"/>
              <a:pPr/>
              <a:t>5</a:t>
            </a:fld>
            <a:endParaRPr lang="en-AU"/>
          </a:p>
        </p:txBody>
      </p:sp>
      <p:sp>
        <p:nvSpPr>
          <p:cNvPr id="5" name="Text Placeholder 4">
            <a:extLst>
              <a:ext uri="{FF2B5EF4-FFF2-40B4-BE49-F238E27FC236}">
                <a16:creationId xmlns:a16="http://schemas.microsoft.com/office/drawing/2014/main" id="{0DD952C6-FCC0-ED17-3EBA-252A1DE97252}"/>
              </a:ext>
            </a:extLst>
          </p:cNvPr>
          <p:cNvSpPr>
            <a:spLocks noGrp="1"/>
          </p:cNvSpPr>
          <p:nvPr>
            <p:ph type="body" sz="quarter" idx="14"/>
          </p:nvPr>
        </p:nvSpPr>
        <p:spPr/>
        <p:txBody>
          <a:bodyPr vert="horz" lIns="0" tIns="0" rIns="0" bIns="0" rtlCol="0" anchor="t">
            <a:normAutofit/>
          </a:bodyPr>
          <a:lstStyle/>
          <a:p>
            <a:r>
              <a:rPr lang="en-AU" dirty="0"/>
              <a:t>Play Safe STI Testing Locator</a:t>
            </a:r>
            <a:endParaRPr lang="en-US" dirty="0"/>
          </a:p>
        </p:txBody>
      </p:sp>
      <p:sp>
        <p:nvSpPr>
          <p:cNvPr id="7" name="TextBox 6">
            <a:extLst>
              <a:ext uri="{FF2B5EF4-FFF2-40B4-BE49-F238E27FC236}">
                <a16:creationId xmlns:a16="http://schemas.microsoft.com/office/drawing/2014/main" id="{C859E431-DB04-2E9A-725F-2D5DF7A94445}"/>
              </a:ext>
            </a:extLst>
          </p:cNvPr>
          <p:cNvSpPr txBox="1"/>
          <p:nvPr/>
        </p:nvSpPr>
        <p:spPr>
          <a:xfrm>
            <a:off x="358627" y="1674058"/>
            <a:ext cx="350521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Powered by the </a:t>
            </a:r>
            <a:r>
              <a:rPr lang="en-US" sz="2000" b="1" dirty="0">
                <a:cs typeface="Arial"/>
              </a:rPr>
              <a:t>healthdirect Service Finder API</a:t>
            </a:r>
          </a:p>
          <a:p>
            <a:pPr marL="285750" indent="-285750">
              <a:buFont typeface="Arial"/>
              <a:buChar char="•"/>
            </a:pPr>
            <a:endParaRPr lang="en-US" sz="2000" b="1" dirty="0">
              <a:cs typeface="Arial"/>
            </a:endParaRPr>
          </a:p>
          <a:p>
            <a:r>
              <a:rPr lang="en-US" sz="2000" dirty="0">
                <a:cs typeface="Arial"/>
              </a:rPr>
              <a:t>Users asked five simple questions to receive tailored results based on their answers:</a:t>
            </a:r>
          </a:p>
          <a:p>
            <a:pPr marL="800100" lvl="1" indent="-342900">
              <a:buAutoNum type="arabicPeriod"/>
            </a:pPr>
            <a:r>
              <a:rPr lang="en-US" sz="2000" dirty="0">
                <a:cs typeface="Arial"/>
              </a:rPr>
              <a:t>Bulk billing preference</a:t>
            </a:r>
          </a:p>
          <a:p>
            <a:pPr marL="800100" lvl="1" indent="-342900">
              <a:buAutoNum type="arabicPeriod"/>
            </a:pPr>
            <a:r>
              <a:rPr lang="en-US" sz="2000" dirty="0">
                <a:cs typeface="Arial"/>
              </a:rPr>
              <a:t>Accessibility needs (optional)</a:t>
            </a:r>
          </a:p>
          <a:p>
            <a:pPr marL="800100" lvl="1" indent="-342900">
              <a:buAutoNum type="arabicPeriod"/>
            </a:pPr>
            <a:r>
              <a:rPr lang="en-US" sz="2000" dirty="0">
                <a:cs typeface="Arial"/>
              </a:rPr>
              <a:t>Aboriginal or Torres Strait Islander status </a:t>
            </a:r>
          </a:p>
          <a:p>
            <a:pPr marL="800100" lvl="1" indent="-342900">
              <a:buAutoNum type="arabicPeriod"/>
            </a:pPr>
            <a:r>
              <a:rPr lang="en-US" sz="2000" dirty="0">
                <a:cs typeface="Arial"/>
              </a:rPr>
              <a:t>Age</a:t>
            </a:r>
          </a:p>
          <a:p>
            <a:pPr marL="800100" lvl="1" indent="-342900">
              <a:buAutoNum type="arabicPeriod"/>
            </a:pPr>
            <a:r>
              <a:rPr lang="en-US" sz="2000" dirty="0">
                <a:cs typeface="Arial"/>
              </a:rPr>
              <a:t>Postcode </a:t>
            </a:r>
          </a:p>
        </p:txBody>
      </p:sp>
      <p:pic>
        <p:nvPicPr>
          <p:cNvPr id="10" name="Locator - Play Safe - 3 September 2025 (1)">
            <a:hlinkClick r:id="" action="ppaction://media"/>
            <a:extLst>
              <a:ext uri="{FF2B5EF4-FFF2-40B4-BE49-F238E27FC236}">
                <a16:creationId xmlns:a16="http://schemas.microsoft.com/office/drawing/2014/main" id="{A30348D3-E770-D824-1E89-73783594C7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6535" y="1712627"/>
            <a:ext cx="7716838" cy="4340721"/>
          </a:xfrm>
          <a:prstGeom prst="rect">
            <a:avLst/>
          </a:prstGeom>
        </p:spPr>
      </p:pic>
    </p:spTree>
    <p:extLst>
      <p:ext uri="{BB962C8B-B14F-4D97-AF65-F5344CB8AC3E}">
        <p14:creationId xmlns:p14="http://schemas.microsoft.com/office/powerpoint/2010/main" val="20554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272D13-5D56-0E2A-7B2F-AC2C6086B95E}"/>
              </a:ext>
            </a:extLst>
          </p:cNvPr>
          <p:cNvSpPr>
            <a:spLocks noGrp="1"/>
          </p:cNvSpPr>
          <p:nvPr>
            <p:ph type="ftr" sz="quarter" idx="10"/>
          </p:nvPr>
        </p:nvSpPr>
        <p:spPr/>
        <p:txBody>
          <a:bodyPr/>
          <a:lstStyle/>
          <a:p>
            <a:r>
              <a:rPr lang="en-US" dirty="0"/>
              <a:t>NSW Health</a:t>
            </a:r>
            <a:endParaRPr lang="en-AU" dirty="0"/>
          </a:p>
        </p:txBody>
      </p:sp>
      <p:sp>
        <p:nvSpPr>
          <p:cNvPr id="4" name="Slide Number Placeholder 3">
            <a:extLst>
              <a:ext uri="{FF2B5EF4-FFF2-40B4-BE49-F238E27FC236}">
                <a16:creationId xmlns:a16="http://schemas.microsoft.com/office/drawing/2014/main" id="{AC869E3F-1668-1C21-080A-BDB542A6B1D4}"/>
              </a:ext>
            </a:extLst>
          </p:cNvPr>
          <p:cNvSpPr>
            <a:spLocks noGrp="1"/>
          </p:cNvSpPr>
          <p:nvPr>
            <p:ph type="sldNum" sz="quarter" idx="11"/>
          </p:nvPr>
        </p:nvSpPr>
        <p:spPr/>
        <p:txBody>
          <a:bodyPr/>
          <a:lstStyle/>
          <a:p>
            <a:fld id="{10A01DC5-1685-4615-8240-15192985C6A2}" type="slidenum">
              <a:rPr lang="en-AU" smtClean="0"/>
              <a:pPr/>
              <a:t>6</a:t>
            </a:fld>
            <a:endParaRPr lang="en-AU"/>
          </a:p>
        </p:txBody>
      </p:sp>
      <p:sp>
        <p:nvSpPr>
          <p:cNvPr id="5" name="Text Placeholder 4">
            <a:extLst>
              <a:ext uri="{FF2B5EF4-FFF2-40B4-BE49-F238E27FC236}">
                <a16:creationId xmlns:a16="http://schemas.microsoft.com/office/drawing/2014/main" id="{6D32F87E-2F22-3642-5BD6-21D72732334A}"/>
              </a:ext>
            </a:extLst>
          </p:cNvPr>
          <p:cNvSpPr>
            <a:spLocks noGrp="1"/>
          </p:cNvSpPr>
          <p:nvPr>
            <p:ph type="body" sz="quarter" idx="14"/>
          </p:nvPr>
        </p:nvSpPr>
        <p:spPr/>
        <p:txBody>
          <a:bodyPr vert="horz" lIns="0" tIns="0" rIns="0" bIns="0" rtlCol="0" anchor="t">
            <a:normAutofit/>
          </a:bodyPr>
          <a:lstStyle/>
          <a:p>
            <a:r>
              <a:rPr lang="en-AU" dirty="0">
                <a:cs typeface="Arial"/>
              </a:rPr>
              <a:t>Results and findings</a:t>
            </a:r>
          </a:p>
        </p:txBody>
      </p:sp>
      <p:graphicFrame>
        <p:nvGraphicFramePr>
          <p:cNvPr id="8" name="Chart 7">
            <a:extLst>
              <a:ext uri="{FF2B5EF4-FFF2-40B4-BE49-F238E27FC236}">
                <a16:creationId xmlns:a16="http://schemas.microsoft.com/office/drawing/2014/main" id="{8D7C258C-120F-A65E-136A-48F5B67FB47A}"/>
              </a:ext>
            </a:extLst>
          </p:cNvPr>
          <p:cNvGraphicFramePr>
            <a:graphicFrameLocks/>
          </p:cNvGraphicFramePr>
          <p:nvPr>
            <p:extLst>
              <p:ext uri="{D42A27DB-BD31-4B8C-83A1-F6EECF244321}">
                <p14:modId xmlns:p14="http://schemas.microsoft.com/office/powerpoint/2010/main" val="4205680166"/>
              </p:ext>
            </p:extLst>
          </p:nvPr>
        </p:nvGraphicFramePr>
        <p:xfrm>
          <a:off x="6821473" y="2278438"/>
          <a:ext cx="3819549" cy="317052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83EA950-33D7-B865-71B0-F514E1088BED}"/>
              </a:ext>
            </a:extLst>
          </p:cNvPr>
          <p:cNvSpPr txBox="1"/>
          <p:nvPr/>
        </p:nvSpPr>
        <p:spPr>
          <a:xfrm>
            <a:off x="431800" y="1863155"/>
            <a:ext cx="5664200" cy="4616648"/>
          </a:xfrm>
          <a:prstGeom prst="rect">
            <a:avLst/>
          </a:prstGeom>
          <a:noFill/>
        </p:spPr>
        <p:txBody>
          <a:bodyPr wrap="square" rtlCol="0">
            <a:spAutoFit/>
          </a:bodyPr>
          <a:lstStyle/>
          <a:p>
            <a:r>
              <a:rPr lang="en-AU" sz="2000" dirty="0"/>
              <a:t>Early evaluation data indicates:</a:t>
            </a:r>
          </a:p>
          <a:p>
            <a:pPr marL="285750" indent="-285750">
              <a:buFont typeface="Arial" panose="020B0604020202020204" pitchFamily="34" charset="0"/>
              <a:buChar char="•"/>
            </a:pPr>
            <a:r>
              <a:rPr lang="en-AU" sz="2000" dirty="0"/>
              <a:t>Over </a:t>
            </a:r>
            <a:r>
              <a:rPr lang="en-AU" sz="2000" b="1" dirty="0"/>
              <a:t>25,000 people have used the locator </a:t>
            </a:r>
            <a:r>
              <a:rPr lang="en-AU" sz="2000" dirty="0"/>
              <a:t>since it launched in November 2024</a:t>
            </a:r>
          </a:p>
          <a:p>
            <a:pPr marL="285750" indent="-285750">
              <a:buFont typeface="Arial" panose="020B0604020202020204" pitchFamily="34" charset="0"/>
              <a:buChar char="•"/>
            </a:pPr>
            <a:r>
              <a:rPr lang="en-AU" sz="2000" dirty="0"/>
              <a:t>There has been a </a:t>
            </a:r>
            <a:r>
              <a:rPr lang="en-AU" sz="2000" b="1" dirty="0"/>
              <a:t>240% increase in searches</a:t>
            </a:r>
            <a:r>
              <a:rPr lang="en-AU" sz="2000" dirty="0"/>
              <a:t>, compared to the previous tool.</a:t>
            </a:r>
          </a:p>
          <a:p>
            <a:pPr marL="285750" indent="-285750">
              <a:buFont typeface="Arial" panose="020B0604020202020204" pitchFamily="34" charset="0"/>
              <a:buChar char="•"/>
            </a:pPr>
            <a:r>
              <a:rPr lang="en-AU" sz="2000" dirty="0"/>
              <a:t>Form/questionnaire </a:t>
            </a:r>
            <a:r>
              <a:rPr lang="en-AU" sz="2000" b="1" dirty="0"/>
              <a:t>completion rate is 89%</a:t>
            </a:r>
          </a:p>
          <a:p>
            <a:endParaRPr lang="en-AU" sz="2000" b="1" dirty="0"/>
          </a:p>
          <a:p>
            <a:r>
              <a:rPr lang="en-AU" sz="2000" u="sng" dirty="0"/>
              <a:t>User search data insights</a:t>
            </a:r>
          </a:p>
          <a:p>
            <a:pPr marL="285750" indent="-285750">
              <a:buFont typeface="Arial" panose="020B0604020202020204" pitchFamily="34" charset="0"/>
              <a:buChar char="•"/>
            </a:pPr>
            <a:r>
              <a:rPr lang="en-AU" sz="2000" dirty="0"/>
              <a:t>68% of users aged between 16-29 years</a:t>
            </a:r>
          </a:p>
          <a:p>
            <a:pPr marL="285750" indent="-285750">
              <a:buFont typeface="Arial" panose="020B0604020202020204" pitchFamily="34" charset="0"/>
              <a:buChar char="•"/>
            </a:pPr>
            <a:r>
              <a:rPr lang="en-AU" sz="2000" dirty="0"/>
              <a:t>6% identified as Aboriginal and/or Torres Strait Islander</a:t>
            </a:r>
          </a:p>
          <a:p>
            <a:pPr marL="285750" indent="-285750">
              <a:buFont typeface="Arial" panose="020B0604020202020204" pitchFamily="34" charset="0"/>
              <a:buChar char="•"/>
            </a:pPr>
            <a:r>
              <a:rPr lang="en-AU" sz="2000" dirty="0"/>
              <a:t>57% searched for bulk billing only services</a:t>
            </a:r>
          </a:p>
          <a:p>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184017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EE5897-6C08-C5BA-05F3-179F61E1F556}"/>
              </a:ext>
            </a:extLst>
          </p:cNvPr>
          <p:cNvSpPr>
            <a:spLocks noGrp="1"/>
          </p:cNvSpPr>
          <p:nvPr>
            <p:ph sz="half" idx="1"/>
          </p:nvPr>
        </p:nvSpPr>
        <p:spPr>
          <a:xfrm>
            <a:off x="334963" y="1908646"/>
            <a:ext cx="4544090" cy="4208283"/>
          </a:xfrm>
        </p:spPr>
        <p:txBody>
          <a:bodyPr vert="horz" lIns="0" tIns="0" rIns="0" bIns="0" rtlCol="0" anchor="t">
            <a:normAutofit/>
          </a:bodyPr>
          <a:lstStyle/>
          <a:p>
            <a:pPr marL="342900" indent="-342900">
              <a:buFont typeface="Arial" panose="020B0604020202020204" pitchFamily="34" charset="0"/>
              <a:buChar char="•"/>
            </a:pPr>
            <a:r>
              <a:rPr lang="en-US" dirty="0">
                <a:solidFill>
                  <a:srgbClr val="000000"/>
                </a:solidFill>
                <a:ea typeface="Calibri"/>
                <a:cs typeface="Calibri"/>
              </a:rPr>
              <a:t>International Student Health Hub adaptation </a:t>
            </a:r>
          </a:p>
          <a:p>
            <a:pPr marL="342900" indent="-342900">
              <a:buFont typeface="Arial" panose="020B0604020202020204" pitchFamily="34" charset="0"/>
              <a:buChar char="•"/>
            </a:pPr>
            <a:r>
              <a:rPr lang="en-US" dirty="0">
                <a:solidFill>
                  <a:srgbClr val="000000"/>
                </a:solidFill>
                <a:ea typeface="Calibri"/>
                <a:cs typeface="Calibri"/>
              </a:rPr>
              <a:t>Take Blaktion adaptation</a:t>
            </a:r>
          </a:p>
          <a:p>
            <a:pPr marL="342900" indent="-342900">
              <a:buFont typeface="Arial" panose="020B0604020202020204" pitchFamily="34" charset="0"/>
              <a:buChar char="•"/>
            </a:pPr>
            <a:r>
              <a:rPr lang="en-US" dirty="0">
                <a:solidFill>
                  <a:srgbClr val="000000"/>
                </a:solidFill>
                <a:ea typeface="Calibri"/>
                <a:cs typeface="Calibri"/>
              </a:rPr>
              <a:t>Future optimisations include:</a:t>
            </a:r>
          </a:p>
          <a:p>
            <a:pPr marL="342900" lvl="1" indent="-342900">
              <a:buFont typeface="Courier New" panose="020B0604020202020204" pitchFamily="34" charset="0"/>
              <a:buChar char="o"/>
            </a:pPr>
            <a:endParaRPr lang="en-US" sz="1800" dirty="0">
              <a:solidFill>
                <a:srgbClr val="000000"/>
              </a:solidFill>
              <a:latin typeface="Calibri"/>
              <a:ea typeface="Calibri"/>
              <a:cs typeface="Calibri"/>
            </a:endParaRPr>
          </a:p>
          <a:p>
            <a:pPr marL="342900" lvl="1" indent="-342900">
              <a:buFont typeface="Courier New" panose="020B0604020202020204" pitchFamily="34" charset="0"/>
              <a:buChar char="o"/>
            </a:pPr>
            <a:endParaRPr lang="en-US" sz="1800" dirty="0">
              <a:solidFill>
                <a:srgbClr val="000000"/>
              </a:solidFill>
              <a:latin typeface="Calibri"/>
              <a:ea typeface="Calibri"/>
              <a:cs typeface="Calibri"/>
            </a:endParaRPr>
          </a:p>
        </p:txBody>
      </p:sp>
      <p:sp>
        <p:nvSpPr>
          <p:cNvPr id="3" name="Footer Placeholder 2">
            <a:extLst>
              <a:ext uri="{FF2B5EF4-FFF2-40B4-BE49-F238E27FC236}">
                <a16:creationId xmlns:a16="http://schemas.microsoft.com/office/drawing/2014/main" id="{47F6AAF9-91DB-438B-A9C3-B0A3145DEEDD}"/>
              </a:ext>
            </a:extLst>
          </p:cNvPr>
          <p:cNvSpPr>
            <a:spLocks noGrp="1"/>
          </p:cNvSpPr>
          <p:nvPr>
            <p:ph type="ftr" sz="quarter" idx="10"/>
          </p:nvPr>
        </p:nvSpPr>
        <p:spPr/>
        <p:txBody>
          <a:bodyPr/>
          <a:lstStyle/>
          <a:p>
            <a:r>
              <a:rPr lang="en-US"/>
              <a:t>NSW Health</a:t>
            </a:r>
            <a:endParaRPr lang="en-AU"/>
          </a:p>
        </p:txBody>
      </p:sp>
      <p:sp>
        <p:nvSpPr>
          <p:cNvPr id="4" name="Slide Number Placeholder 3">
            <a:extLst>
              <a:ext uri="{FF2B5EF4-FFF2-40B4-BE49-F238E27FC236}">
                <a16:creationId xmlns:a16="http://schemas.microsoft.com/office/drawing/2014/main" id="{9E5461B1-D854-BE36-5491-9D7799E66F57}"/>
              </a:ext>
            </a:extLst>
          </p:cNvPr>
          <p:cNvSpPr>
            <a:spLocks noGrp="1"/>
          </p:cNvSpPr>
          <p:nvPr>
            <p:ph type="sldNum" sz="quarter" idx="11"/>
          </p:nvPr>
        </p:nvSpPr>
        <p:spPr/>
        <p:txBody>
          <a:bodyPr/>
          <a:lstStyle/>
          <a:p>
            <a:fld id="{10A01DC5-1685-4615-8240-15192985C6A2}" type="slidenum">
              <a:rPr lang="en-AU" smtClean="0"/>
              <a:pPr/>
              <a:t>7</a:t>
            </a:fld>
            <a:endParaRPr lang="en-AU"/>
          </a:p>
        </p:txBody>
      </p:sp>
      <p:sp>
        <p:nvSpPr>
          <p:cNvPr id="5" name="Text Placeholder 4">
            <a:extLst>
              <a:ext uri="{FF2B5EF4-FFF2-40B4-BE49-F238E27FC236}">
                <a16:creationId xmlns:a16="http://schemas.microsoft.com/office/drawing/2014/main" id="{075D61D5-240F-EE9F-BF68-EBB268483323}"/>
              </a:ext>
            </a:extLst>
          </p:cNvPr>
          <p:cNvSpPr>
            <a:spLocks noGrp="1"/>
          </p:cNvSpPr>
          <p:nvPr>
            <p:ph type="body" sz="quarter" idx="14"/>
          </p:nvPr>
        </p:nvSpPr>
        <p:spPr/>
        <p:txBody>
          <a:bodyPr vert="horz" lIns="0" tIns="0" rIns="0" bIns="0" rtlCol="0" anchor="t">
            <a:normAutofit/>
          </a:bodyPr>
          <a:lstStyle/>
          <a:p>
            <a:r>
              <a:rPr lang="en-US" dirty="0">
                <a:cs typeface="Arial"/>
              </a:rPr>
              <a:t>What's next </a:t>
            </a:r>
            <a:endParaRPr lang="en-US" dirty="0"/>
          </a:p>
        </p:txBody>
      </p:sp>
      <p:sp>
        <p:nvSpPr>
          <p:cNvPr id="7" name="TextBox 6">
            <a:extLst>
              <a:ext uri="{FF2B5EF4-FFF2-40B4-BE49-F238E27FC236}">
                <a16:creationId xmlns:a16="http://schemas.microsoft.com/office/drawing/2014/main" id="{D9CDE5B5-030E-A6F5-35F3-6A5AE5A4F8F3}"/>
              </a:ext>
            </a:extLst>
          </p:cNvPr>
          <p:cNvSpPr txBox="1"/>
          <p:nvPr/>
        </p:nvSpPr>
        <p:spPr>
          <a:xfrm>
            <a:off x="653602" y="3416121"/>
            <a:ext cx="3854898" cy="1631216"/>
          </a:xfrm>
          <a:prstGeom prst="rect">
            <a:avLst/>
          </a:prstGeom>
          <a:noFill/>
        </p:spPr>
        <p:txBody>
          <a:bodyPr wrap="square">
            <a:spAutoFit/>
          </a:bodyPr>
          <a:lstStyle/>
          <a:p>
            <a:pPr marL="342900" lvl="1" indent="-342900">
              <a:buFont typeface="Courier New" panose="020B0604020202020204" pitchFamily="34" charset="0"/>
              <a:buChar char="o"/>
            </a:pPr>
            <a:r>
              <a:rPr lang="en-US" sz="2000" dirty="0">
                <a:solidFill>
                  <a:srgbClr val="000000"/>
                </a:solidFill>
                <a:ea typeface="Calibri"/>
                <a:cs typeface="Calibri"/>
              </a:rPr>
              <a:t>improved load times </a:t>
            </a:r>
            <a:endParaRPr lang="en-US" sz="2000" dirty="0">
              <a:solidFill>
                <a:srgbClr val="22272B"/>
              </a:solidFill>
              <a:ea typeface="Calibri"/>
              <a:cs typeface="Arial"/>
            </a:endParaRPr>
          </a:p>
          <a:p>
            <a:pPr marL="342900" lvl="1" indent="-342900">
              <a:buFont typeface="Courier New" panose="020B0604020202020204" pitchFamily="34" charset="0"/>
              <a:buChar char="o"/>
            </a:pPr>
            <a:r>
              <a:rPr lang="en-US" sz="2000" dirty="0">
                <a:solidFill>
                  <a:srgbClr val="000000"/>
                </a:solidFill>
                <a:ea typeface="Calibri"/>
                <a:cs typeface="Calibri"/>
              </a:rPr>
              <a:t>online appointment booking options (through </a:t>
            </a:r>
            <a:r>
              <a:rPr lang="en-US" sz="2000" dirty="0" err="1">
                <a:solidFill>
                  <a:srgbClr val="000000"/>
                </a:solidFill>
                <a:ea typeface="Calibri"/>
                <a:cs typeface="Calibri"/>
              </a:rPr>
              <a:t>HotDoc</a:t>
            </a:r>
            <a:r>
              <a:rPr lang="en-US" sz="2000" dirty="0">
                <a:solidFill>
                  <a:srgbClr val="000000"/>
                </a:solidFill>
                <a:ea typeface="Calibri"/>
                <a:cs typeface="Calibri"/>
              </a:rPr>
              <a:t> etc.)</a:t>
            </a:r>
          </a:p>
          <a:p>
            <a:pPr marL="342900" lvl="1" indent="-342900">
              <a:buFont typeface="Courier New" panose="020B0604020202020204" pitchFamily="34" charset="0"/>
              <a:buChar char="o"/>
            </a:pPr>
            <a:r>
              <a:rPr lang="en-US" sz="2000" dirty="0">
                <a:solidFill>
                  <a:srgbClr val="000000"/>
                </a:solidFill>
                <a:ea typeface="Calibri"/>
                <a:cs typeface="Calibri"/>
              </a:rPr>
              <a:t>Filter options by practitioner language and gender</a:t>
            </a:r>
          </a:p>
        </p:txBody>
      </p:sp>
      <p:pic>
        <p:nvPicPr>
          <p:cNvPr id="9" name="Picture 8">
            <a:extLst>
              <a:ext uri="{FF2B5EF4-FFF2-40B4-BE49-F238E27FC236}">
                <a16:creationId xmlns:a16="http://schemas.microsoft.com/office/drawing/2014/main" id="{0802303E-E895-228F-6EF2-EC0E9912E1D4}"/>
              </a:ext>
            </a:extLst>
          </p:cNvPr>
          <p:cNvPicPr>
            <a:picLocks noChangeAspect="1"/>
          </p:cNvPicPr>
          <p:nvPr/>
        </p:nvPicPr>
        <p:blipFill>
          <a:blip r:embed="rId3"/>
          <a:srcRect l="44712"/>
          <a:stretch>
            <a:fillRect/>
          </a:stretch>
        </p:blipFill>
        <p:spPr>
          <a:xfrm>
            <a:off x="4969716" y="1873416"/>
            <a:ext cx="3813165" cy="2903022"/>
          </a:xfrm>
          <a:prstGeom prst="rect">
            <a:avLst/>
          </a:prstGeom>
        </p:spPr>
      </p:pic>
      <p:pic>
        <p:nvPicPr>
          <p:cNvPr id="13" name="Picture 12">
            <a:extLst>
              <a:ext uri="{FF2B5EF4-FFF2-40B4-BE49-F238E27FC236}">
                <a16:creationId xmlns:a16="http://schemas.microsoft.com/office/drawing/2014/main" id="{1E667968-0AA4-C8B4-BBA8-E7BDA3651EDE}"/>
              </a:ext>
            </a:extLst>
          </p:cNvPr>
          <p:cNvPicPr>
            <a:picLocks noChangeAspect="1"/>
          </p:cNvPicPr>
          <p:nvPr/>
        </p:nvPicPr>
        <p:blipFill>
          <a:blip r:embed="rId4"/>
          <a:stretch>
            <a:fillRect/>
          </a:stretch>
        </p:blipFill>
        <p:spPr>
          <a:xfrm>
            <a:off x="8873544" y="1754286"/>
            <a:ext cx="2983493" cy="3836880"/>
          </a:xfrm>
          <a:prstGeom prst="rect">
            <a:avLst/>
          </a:prstGeom>
        </p:spPr>
      </p:pic>
      <p:sp>
        <p:nvSpPr>
          <p:cNvPr id="14" name="TextBox 13">
            <a:extLst>
              <a:ext uri="{FF2B5EF4-FFF2-40B4-BE49-F238E27FC236}">
                <a16:creationId xmlns:a16="http://schemas.microsoft.com/office/drawing/2014/main" id="{7BEFDD5B-6C9B-1490-0FBD-F71B387BFC13}"/>
              </a:ext>
            </a:extLst>
          </p:cNvPr>
          <p:cNvSpPr txBox="1"/>
          <p:nvPr/>
        </p:nvSpPr>
        <p:spPr>
          <a:xfrm>
            <a:off x="4879053" y="4804163"/>
            <a:ext cx="4845729" cy="461665"/>
          </a:xfrm>
          <a:prstGeom prst="rect">
            <a:avLst/>
          </a:prstGeom>
          <a:noFill/>
        </p:spPr>
        <p:txBody>
          <a:bodyPr wrap="square" rtlCol="0">
            <a:spAutoFit/>
          </a:bodyPr>
          <a:lstStyle/>
          <a:p>
            <a:r>
              <a:rPr lang="en-AU" sz="1200" i="1" dirty="0"/>
              <a:t>Screenshot from the International Students</a:t>
            </a:r>
            <a:br>
              <a:rPr lang="en-AU" sz="1200" i="1" dirty="0"/>
            </a:br>
            <a:r>
              <a:rPr lang="en-AU" sz="1200" i="1" dirty="0"/>
              <a:t>Health Hub adaptation</a:t>
            </a:r>
          </a:p>
        </p:txBody>
      </p:sp>
      <p:sp>
        <p:nvSpPr>
          <p:cNvPr id="15" name="TextBox 14">
            <a:extLst>
              <a:ext uri="{FF2B5EF4-FFF2-40B4-BE49-F238E27FC236}">
                <a16:creationId xmlns:a16="http://schemas.microsoft.com/office/drawing/2014/main" id="{93AB1963-4FE4-690E-F355-6C4E62FEDE42}"/>
              </a:ext>
            </a:extLst>
          </p:cNvPr>
          <p:cNvSpPr txBox="1"/>
          <p:nvPr/>
        </p:nvSpPr>
        <p:spPr>
          <a:xfrm>
            <a:off x="8943631" y="5499761"/>
            <a:ext cx="4845729" cy="461665"/>
          </a:xfrm>
          <a:prstGeom prst="rect">
            <a:avLst/>
          </a:prstGeom>
          <a:noFill/>
        </p:spPr>
        <p:txBody>
          <a:bodyPr wrap="square" rtlCol="0">
            <a:spAutoFit/>
          </a:bodyPr>
          <a:lstStyle/>
          <a:p>
            <a:r>
              <a:rPr lang="en-AU" sz="1200" i="1" dirty="0"/>
              <a:t>Online booking integration </a:t>
            </a:r>
            <a:br>
              <a:rPr lang="en-AU" sz="1200" i="1" dirty="0"/>
            </a:br>
            <a:r>
              <a:rPr lang="en-AU" sz="1200" i="1" dirty="0"/>
              <a:t>example on healthdirect</a:t>
            </a:r>
          </a:p>
        </p:txBody>
      </p:sp>
    </p:spTree>
    <p:extLst>
      <p:ext uri="{BB962C8B-B14F-4D97-AF65-F5344CB8AC3E}">
        <p14:creationId xmlns:p14="http://schemas.microsoft.com/office/powerpoint/2010/main" val="336919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BD20-B18D-91A3-53CB-CDAF43BC3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674BA-BB84-87A9-A7C4-5C97AED5D077}"/>
              </a:ext>
            </a:extLst>
          </p:cNvPr>
          <p:cNvSpPr>
            <a:spLocks noGrp="1"/>
          </p:cNvSpPr>
          <p:nvPr>
            <p:ph type="ctrTitle"/>
          </p:nvPr>
        </p:nvSpPr>
        <p:spPr>
          <a:xfrm>
            <a:off x="515941" y="4653078"/>
            <a:ext cx="10161173" cy="1009606"/>
          </a:xfrm>
        </p:spPr>
        <p:txBody>
          <a:bodyPr>
            <a:normAutofit/>
          </a:bodyPr>
          <a:lstStyle/>
          <a:p>
            <a:r>
              <a:rPr lang="en-AU" sz="5400"/>
              <a:t>Thank you</a:t>
            </a:r>
          </a:p>
        </p:txBody>
      </p:sp>
      <p:sp>
        <p:nvSpPr>
          <p:cNvPr id="9" name="Text Placeholder 8">
            <a:extLst>
              <a:ext uri="{FF2B5EF4-FFF2-40B4-BE49-F238E27FC236}">
                <a16:creationId xmlns:a16="http://schemas.microsoft.com/office/drawing/2014/main" id="{382ED881-C751-A842-B155-737FCFBAF9B8}"/>
              </a:ext>
            </a:extLst>
          </p:cNvPr>
          <p:cNvSpPr>
            <a:spLocks noGrp="1"/>
          </p:cNvSpPr>
          <p:nvPr>
            <p:ph type="body" sz="quarter" idx="14"/>
          </p:nvPr>
        </p:nvSpPr>
        <p:spPr/>
        <p:txBody>
          <a:bodyPr/>
          <a:lstStyle/>
          <a:p>
            <a:r>
              <a:rPr lang="en-AU"/>
              <a:t>NSW Health</a:t>
            </a:r>
          </a:p>
        </p:txBody>
      </p:sp>
      <p:sp>
        <p:nvSpPr>
          <p:cNvPr id="4" name="TextBox 3">
            <a:extLst>
              <a:ext uri="{FF2B5EF4-FFF2-40B4-BE49-F238E27FC236}">
                <a16:creationId xmlns:a16="http://schemas.microsoft.com/office/drawing/2014/main" id="{184E534C-93FC-7021-B9F9-7132051ABAF4}"/>
              </a:ext>
            </a:extLst>
          </p:cNvPr>
          <p:cNvSpPr txBox="1"/>
          <p:nvPr/>
        </p:nvSpPr>
        <p:spPr>
          <a:xfrm>
            <a:off x="515941" y="5422618"/>
            <a:ext cx="7854336" cy="480131"/>
          </a:xfrm>
          <a:prstGeom prst="rect">
            <a:avLst/>
          </a:prstGeom>
          <a:noFill/>
        </p:spPr>
        <p:txBody>
          <a:bodyPr wrap="square">
            <a:spAutoFit/>
          </a:bodyPr>
          <a:lstStyle/>
          <a:p>
            <a:pPr defTabSz="914377">
              <a:lnSpc>
                <a:spcPct val="90000"/>
              </a:lnSpc>
              <a:spcBef>
                <a:spcPct val="0"/>
              </a:spcBef>
              <a:spcAft>
                <a:spcPts val="600"/>
              </a:spcAft>
            </a:pPr>
            <a:r>
              <a:rPr lang="en-AU" sz="2800">
                <a:solidFill>
                  <a:schemeClr val="bg2"/>
                </a:solidFill>
                <a:ea typeface="+mj-ea"/>
                <a:cs typeface="+mj-cs"/>
              </a:rPr>
              <a:t>Questions? jordan.murray@health.nsw.gov.au </a:t>
            </a:r>
          </a:p>
        </p:txBody>
      </p:sp>
      <p:pic>
        <p:nvPicPr>
          <p:cNvPr id="6" name="Picture 5" descr="A qr code on a white background&#10;&#10;AI-generated content may be incorrect.">
            <a:extLst>
              <a:ext uri="{FF2B5EF4-FFF2-40B4-BE49-F238E27FC236}">
                <a16:creationId xmlns:a16="http://schemas.microsoft.com/office/drawing/2014/main" id="{A3980E69-16EC-BD78-1D15-BFB2AA77C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41" y="1214562"/>
            <a:ext cx="2758992" cy="2758992"/>
          </a:xfrm>
          <a:prstGeom prst="rect">
            <a:avLst/>
          </a:prstGeom>
        </p:spPr>
      </p:pic>
    </p:spTree>
    <p:extLst>
      <p:ext uri="{BB962C8B-B14F-4D97-AF65-F5344CB8AC3E}">
        <p14:creationId xmlns:p14="http://schemas.microsoft.com/office/powerpoint/2010/main" val="1741904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Health">
      <a:majorFont>
        <a:latin typeface="Arial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Gov_B1_PPT_Corporate_v3" id="{394730F3-E2CB-4F7F-9864-878478E3344D}" vid="{CABB42E2-2283-4F4E-86BD-C2DC532073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e2cfd215-822f-4fb9-b8a1-7faf4bd9755e" xsi:nil="true"/>
    <Preview xmlns="e2cfd215-822f-4fb9-b8a1-7faf4bd9755e" xsi:nil="true"/>
    <lcf76f155ced4ddcb4097134ff3c332f xmlns="e2cfd215-822f-4fb9-b8a1-7faf4bd9755e">
      <Terms xmlns="http://schemas.microsoft.com/office/infopath/2007/PartnerControls"/>
    </lcf76f155ced4ddcb4097134ff3c332f>
    <TaxCatchAll xmlns="715e9ad1-91b2-4fc7-a56a-37234264ad1a" xsi:nil="true"/>
    <Date xmlns="e2cfd215-822f-4fb9-b8a1-7faf4bd9755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B9A02C2F0CD14BA873EAA1AA263728" ma:contentTypeVersion="22" ma:contentTypeDescription="Create a new document." ma:contentTypeScope="" ma:versionID="39e2d92728d66f3e2e549c178a75e6d0">
  <xsd:schema xmlns:xsd="http://www.w3.org/2001/XMLSchema" xmlns:xs="http://www.w3.org/2001/XMLSchema" xmlns:p="http://schemas.microsoft.com/office/2006/metadata/properties" xmlns:ns2="e2cfd215-822f-4fb9-b8a1-7faf4bd9755e" xmlns:ns3="715e9ad1-91b2-4fc7-a56a-37234264ad1a" targetNamespace="http://schemas.microsoft.com/office/2006/metadata/properties" ma:root="true" ma:fieldsID="a400224e8ab5a33d098fc2902449c679" ns2:_="" ns3:_="">
    <xsd:import namespace="e2cfd215-822f-4fb9-b8a1-7faf4bd9755e"/>
    <xsd:import namespace="715e9ad1-91b2-4fc7-a56a-37234264ad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_Flow_SignoffStatus" minOccurs="0"/>
                <xsd:element ref="ns2:Preview" minOccurs="0"/>
                <xsd:element ref="ns2:MediaServiceObjectDetectorVersions"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fd215-822f-4fb9-b8a1-7faf4bd975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4c9e2d-f8e3-4a57-bac9-17bee8f45792"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Preview" ma:index="25" nillable="true" ma:displayName="Preview" ma:internalName="Preview">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 ma:index="28" nillable="true" ma:displayName="Date" ma:format="DateOnly" ma:internalName="Date">
      <xsd:simpleType>
        <xsd:restriction base="dms:DateTim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5e9ad1-91b2-4fc7-a56a-37234264ad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58f5fe-37ab-4481-92b0-e311b4cea847}" ma:internalName="TaxCatchAll" ma:showField="CatchAllData" ma:web="715e9ad1-91b2-4fc7-a56a-37234264ad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C635DA-98A7-4310-A9E6-E2BCFA0BC539}">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715e9ad1-91b2-4fc7-a56a-37234264ad1a"/>
    <ds:schemaRef ds:uri="http://schemas.microsoft.com/office/2006/metadata/properties"/>
    <ds:schemaRef ds:uri="e2cfd215-822f-4fb9-b8a1-7faf4bd9755e"/>
    <ds:schemaRef ds:uri="http://www.w3.org/XML/1998/namespace"/>
    <ds:schemaRef ds:uri="http://purl.org/dc/dcmitype/"/>
  </ds:schemaRefs>
</ds:datastoreItem>
</file>

<file path=customXml/itemProps2.xml><?xml version="1.0" encoding="utf-8"?>
<ds:datastoreItem xmlns:ds="http://schemas.openxmlformats.org/officeDocument/2006/customXml" ds:itemID="{78AB2654-CDD3-4D99-AD46-F050AB1427C6}">
  <ds:schemaRefs>
    <ds:schemaRef ds:uri="http://schemas.microsoft.com/sharepoint/v3/contenttype/forms"/>
  </ds:schemaRefs>
</ds:datastoreItem>
</file>

<file path=customXml/itemProps3.xml><?xml version="1.0" encoding="utf-8"?>
<ds:datastoreItem xmlns:ds="http://schemas.openxmlformats.org/officeDocument/2006/customXml" ds:itemID="{6CF1A5DE-52C5-4325-AFA3-436E827ED297}">
  <ds:schemaRefs>
    <ds:schemaRef ds:uri="715e9ad1-91b2-4fc7-a56a-37234264ad1a"/>
    <ds:schemaRef ds:uri="e2cfd215-822f-4fb9-b8a1-7faf4bd97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2065</TotalTime>
  <Words>1604</Words>
  <Application>Microsoft Office PowerPoint</Application>
  <PresentationFormat>Widescreen</PresentationFormat>
  <Paragraphs>142</Paragraphs>
  <Slides>8</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Arial Bold</vt:lpstr>
      <vt:lpstr>Calibri</vt:lpstr>
      <vt:lpstr>Courier New</vt:lpstr>
      <vt:lpstr>Public Sans SemiBold</vt:lpstr>
      <vt:lpstr>Times New Roman</vt:lpstr>
      <vt:lpstr>NSWG Corporate</vt:lpstr>
      <vt:lpstr>PowerPoint Presentation</vt:lpstr>
      <vt:lpstr>PowerPoint Presentation</vt:lpstr>
      <vt:lpstr>Acknowledgement of Country</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Slattery (Ministry of Health)</dc:creator>
  <cp:lastModifiedBy>PF535LC8@outlook.com</cp:lastModifiedBy>
  <cp:revision>1483</cp:revision>
  <dcterms:created xsi:type="dcterms:W3CDTF">2024-07-02T23:06:04Z</dcterms:created>
  <dcterms:modified xsi:type="dcterms:W3CDTF">2025-09-15T04:11:26Z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0x01010042B9A02C2F0CD14BA873EAA1AA263728</vt:lpwstr>
  </property>
  <property fmtid="{D5CDD505-2E9C-101B-9397-08002B2CF9AE}" pid="3" name="MediaServiceImageTags">
    <vt:lpwstr/>
  </property>
</Properties>
</file>