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01" r:id="rId5"/>
    <p:sldId id="302" r:id="rId6"/>
    <p:sldId id="293" r:id="rId7"/>
    <p:sldId id="303" r:id="rId8"/>
    <p:sldId id="304" r:id="rId9"/>
    <p:sldId id="305" r:id="rId10"/>
    <p:sldId id="295" r:id="rId11"/>
    <p:sldId id="279" r:id="rId12"/>
    <p:sldId id="306" r:id="rId13"/>
    <p:sldId id="291" r:id="rId14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7EFD219-C19F-FFC6-82C7-E0777B5D240B}" name="Nathanael Wells" initials="NW" userId="S::z3534348@ad.unsw.edu.au::8a558cc3-81db-4cd1-9704-9cd76fa96b4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578" autoAdjust="0"/>
  </p:normalViewPr>
  <p:slideViewPr>
    <p:cSldViewPr snapToGrid="0" snapToObjects="1">
      <p:cViewPr varScale="1">
        <p:scale>
          <a:sx n="76" d="100"/>
          <a:sy n="76" d="100"/>
        </p:scale>
        <p:origin x="29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9E6D02C-7B83-4577-8F29-6B8A2ECF32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4D21B-7B2B-4CD8-9C0F-CA433A33EA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597AF-00CB-468D-AE88-A01F27246D9A}" type="datetimeFigureOut">
              <a:rPr lang="en-AU" smtClean="0"/>
              <a:t>15/09/2025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F704B4-4CF1-439E-BD52-BAF952206E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2B69C9-2988-4379-9E9C-7BDA420AFC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65121-0A39-4B2C-AD13-512FF0E614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54650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90F7E-41A2-6C4B-A0B3-CE146D04B91C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249EB-BE83-2B44-92D8-99DE19BDF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623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rimar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42CC400F-21E7-CDF9-F73E-AEF8AD5B2F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1470028"/>
            <a:ext cx="6518075" cy="2852737"/>
          </a:xfrm>
        </p:spPr>
        <p:txBody>
          <a:bodyPr anchor="b">
            <a:normAutofit/>
          </a:bodyPr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 slide example 1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6518075" cy="116315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200" baseline="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Author  |  Date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: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7043963" cy="18256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for a quote page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438402"/>
            <a:ext cx="3294891" cy="3476263"/>
          </a:xfrm>
        </p:spPr>
        <p:txBody>
          <a:bodyPr/>
          <a:lstStyle>
            <a:lvl1pPr marL="0" indent="0">
              <a:spcBef>
                <a:spcPts val="500"/>
              </a:spcBef>
              <a:buNone/>
              <a:defRPr sz="1600" b="0" i="0">
                <a:latin typeface="+mn-lt"/>
                <a:ea typeface="Roboto Mono" charset="0"/>
                <a:cs typeface="Roboto Mono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>
          <a:xfrm>
            <a:off x="4587272" y="2438402"/>
            <a:ext cx="3294891" cy="3476263"/>
          </a:xfrm>
        </p:spPr>
        <p:txBody>
          <a:bodyPr/>
          <a:lstStyle>
            <a:lvl1pPr marL="0" indent="0">
              <a:spcBef>
                <a:spcPts val="500"/>
              </a:spcBef>
              <a:buNone/>
              <a:defRPr sz="1600" b="0" i="0">
                <a:latin typeface="+mn-lt"/>
                <a:ea typeface="Roboto Mono" charset="0"/>
                <a:cs typeface="Roboto Mono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5"/>
          </p:nvPr>
        </p:nvSpPr>
        <p:spPr>
          <a:xfrm>
            <a:off x="8334755" y="2438402"/>
            <a:ext cx="3294891" cy="3476263"/>
          </a:xfrm>
        </p:spPr>
        <p:txBody>
          <a:bodyPr/>
          <a:lstStyle>
            <a:lvl1pPr marL="0" indent="0">
              <a:spcBef>
                <a:spcPts val="500"/>
              </a:spcBef>
              <a:buNone/>
              <a:defRPr sz="1600" b="0" i="0">
                <a:latin typeface="+mn-lt"/>
                <a:ea typeface="Roboto Mono" charset="0"/>
                <a:cs typeface="Roboto Mono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0" y="-231222"/>
            <a:ext cx="964096" cy="1825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11449017" y="5808664"/>
            <a:ext cx="1909175" cy="1825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9A1CDB8A-30CE-48B1-9B8A-FE450FB11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08172"/>
            <a:ext cx="60440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2"/>
                </a:solidFill>
                <a:latin typeface="+mn-lt"/>
                <a:ea typeface="Roboto" charset="0"/>
                <a:cs typeface="Roboto" charset="0"/>
              </a:defRPr>
            </a:lvl1pPr>
          </a:lstStyle>
          <a:p>
            <a:r>
              <a:rPr lang="en-US"/>
              <a:t>nwells@kirby.unsw.edu.au</a:t>
            </a:r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D37FFED-CA07-41E6-95AE-DE1EBD7C81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63002" y="6292768"/>
            <a:ext cx="89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2"/>
                </a:solidFill>
                <a:latin typeface="+mn-lt"/>
                <a:ea typeface="Roboto" charset="0"/>
                <a:cs typeface="Roboto" charset="0"/>
              </a:defRPr>
            </a:lvl1pPr>
          </a:lstStyle>
          <a:p>
            <a:fld id="{27658008-9535-442B-8149-213DFE0C04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53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alt interio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CC400F-21E7-CDF9-F73E-AEF8AD5B2F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1470028"/>
            <a:ext cx="6518075" cy="2852737"/>
          </a:xfrm>
        </p:spPr>
        <p:txBody>
          <a:bodyPr anchor="b">
            <a:normAutofit/>
          </a:bodyPr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 slide example 1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6518075" cy="116315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200" baseline="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Author  |  Date</a:t>
            </a:r>
          </a:p>
        </p:txBody>
      </p:sp>
    </p:spTree>
    <p:extLst>
      <p:ext uri="{BB962C8B-B14F-4D97-AF65-F5344CB8AC3E}">
        <p14:creationId xmlns:p14="http://schemas.microsoft.com/office/powerpoint/2010/main" val="3256226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alt interio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CC400F-21E7-CDF9-F73E-AEF8AD5B2F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1470028"/>
            <a:ext cx="6518075" cy="2852737"/>
          </a:xfrm>
        </p:spPr>
        <p:txBody>
          <a:bodyPr anchor="b">
            <a:normAutofit/>
          </a:bodyPr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 slide example 1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6518075" cy="116315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200" baseline="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Author  |  Date</a:t>
            </a:r>
          </a:p>
        </p:txBody>
      </p:sp>
    </p:spTree>
    <p:extLst>
      <p:ext uri="{BB962C8B-B14F-4D97-AF65-F5344CB8AC3E}">
        <p14:creationId xmlns:p14="http://schemas.microsoft.com/office/powerpoint/2010/main" val="183125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alt cell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CC400F-21E7-CDF9-F73E-AEF8AD5B2F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1470028"/>
            <a:ext cx="6518075" cy="2852737"/>
          </a:xfrm>
        </p:spPr>
        <p:txBody>
          <a:bodyPr anchor="b">
            <a:normAutofit/>
          </a:bodyPr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 slide example 1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6518075" cy="116315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200" baseline="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Author  |  Date</a:t>
            </a:r>
          </a:p>
        </p:txBody>
      </p:sp>
    </p:spTree>
    <p:extLst>
      <p:ext uri="{BB962C8B-B14F-4D97-AF65-F5344CB8AC3E}">
        <p14:creationId xmlns:p14="http://schemas.microsoft.com/office/powerpoint/2010/main" val="779833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alt cell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CC400F-21E7-CDF9-F73E-AEF8AD5B2F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1470028"/>
            <a:ext cx="6518075" cy="2852737"/>
          </a:xfrm>
        </p:spPr>
        <p:txBody>
          <a:bodyPr anchor="b">
            <a:normAutofit/>
          </a:bodyPr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 slide example 1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6518075" cy="116315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200" baseline="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Author  |  Date</a:t>
            </a:r>
          </a:p>
        </p:txBody>
      </p:sp>
    </p:spTree>
    <p:extLst>
      <p:ext uri="{BB962C8B-B14F-4D97-AF65-F5344CB8AC3E}">
        <p14:creationId xmlns:p14="http://schemas.microsoft.com/office/powerpoint/2010/main" val="3171682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: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524000" y="1450067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 slide example 2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524000" y="4151314"/>
            <a:ext cx="9144000" cy="69214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2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lvl="0"/>
            <a:r>
              <a:rPr lang="en-US" dirty="0"/>
              <a:t>Author  |  Date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DDA6032-1C15-6A47-AD9E-235670A45C86}"/>
              </a:ext>
            </a:extLst>
          </p:cNvPr>
          <p:cNvCxnSpPr>
            <a:cxnSpLocks/>
          </p:cNvCxnSpPr>
          <p:nvPr userDrawn="1"/>
        </p:nvCxnSpPr>
        <p:spPr>
          <a:xfrm>
            <a:off x="4932218" y="4002304"/>
            <a:ext cx="2452255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03FDB3BD-5D66-4F82-B41D-20962C0CFB74}"/>
              </a:ext>
            </a:extLst>
          </p:cNvPr>
          <p:cNvSpPr/>
          <p:nvPr userDrawn="1"/>
        </p:nvSpPr>
        <p:spPr>
          <a:xfrm>
            <a:off x="0" y="6124756"/>
            <a:ext cx="12192000" cy="7332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351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059353-C37E-4E0E-8C8E-744EC5F66D07}"/>
              </a:ext>
            </a:extLst>
          </p:cNvPr>
          <p:cNvGrpSpPr/>
          <p:nvPr userDrawn="1"/>
        </p:nvGrpSpPr>
        <p:grpSpPr>
          <a:xfrm>
            <a:off x="4802710" y="6250331"/>
            <a:ext cx="2701615" cy="450000"/>
            <a:chOff x="4852937" y="6250330"/>
            <a:chExt cx="2701615" cy="450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0E901BA-6C93-4F92-B874-B7D456AFE0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2937" y="6250330"/>
              <a:ext cx="1300579" cy="450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F3B86C0-1E5F-49B9-B642-4168538EEC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575197" y="6268330"/>
              <a:ext cx="979355" cy="41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0697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82897" y="-8092"/>
            <a:ext cx="4911429" cy="6876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1470028"/>
            <a:ext cx="8873259" cy="28527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section title slide example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8873259" cy="125575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200" baseline="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Introductory copy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31851" y="4456253"/>
            <a:ext cx="88732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AC97F-BC8A-4D50-8CCE-38A2B9866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074009-109E-4519-8F97-6BE11C3F66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651246"/>
            <a:ext cx="10515600" cy="44517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8178C76-0B40-4D3C-AE8E-ECF661F4D6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08172"/>
            <a:ext cx="60440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 i="0">
                <a:solidFill>
                  <a:schemeClr val="tx2"/>
                </a:solidFill>
                <a:latin typeface="+mn-lt"/>
                <a:ea typeface="Roboto" charset="0"/>
                <a:cs typeface="Roboto" charset="0"/>
              </a:defRPr>
            </a:lvl1pPr>
          </a:lstStyle>
          <a:p>
            <a:r>
              <a:rPr lang="en-US"/>
              <a:t>nwells@kirby.unsw.edu.au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A4350CD-EA1B-422C-B3B3-0401552697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63002" y="6292768"/>
            <a:ext cx="89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2"/>
                </a:solidFill>
                <a:latin typeface="+mn-lt"/>
                <a:ea typeface="Roboto" charset="0"/>
                <a:cs typeface="Roboto" charset="0"/>
              </a:defRPr>
            </a:lvl1pPr>
          </a:lstStyle>
          <a:p>
            <a:fld id="{27658008-9535-442B-8149-213DFE0C04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023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AC97F-BC8A-4D50-8CCE-38A2B9866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8178C76-0B40-4D3C-AE8E-ECF661F4D6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08172"/>
            <a:ext cx="60440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 i="0">
                <a:solidFill>
                  <a:schemeClr val="tx2"/>
                </a:solidFill>
                <a:latin typeface="+mn-lt"/>
                <a:ea typeface="Roboto" charset="0"/>
                <a:cs typeface="Roboto" charset="0"/>
              </a:defRPr>
            </a:lvl1pPr>
          </a:lstStyle>
          <a:p>
            <a:r>
              <a:rPr lang="en-US"/>
              <a:t>nwells@kirby.unsw.edu.au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A4350CD-EA1B-422C-B3B3-0401552697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63002" y="6292768"/>
            <a:ext cx="89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2"/>
                </a:solidFill>
                <a:latin typeface="+mn-lt"/>
                <a:ea typeface="Roboto" charset="0"/>
                <a:cs typeface="Roboto" charset="0"/>
              </a:defRPr>
            </a:lvl1pPr>
          </a:lstStyle>
          <a:p>
            <a:fld id="{27658008-9535-442B-8149-213DFE0C04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00F32-ECAE-A7A4-2F69-A49E5943149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1" y="1649840"/>
            <a:ext cx="10515600" cy="4451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58384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: whole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00F32-ECAE-A7A4-2F69-A49E5943149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1" y="365125"/>
            <a:ext cx="10515600" cy="57360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8178C76-0B40-4D3C-AE8E-ECF661F4D6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08172"/>
            <a:ext cx="60440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 i="0">
                <a:solidFill>
                  <a:schemeClr val="tx2"/>
                </a:solidFill>
                <a:latin typeface="+mn-lt"/>
                <a:ea typeface="Roboto" charset="0"/>
                <a:cs typeface="Roboto" charset="0"/>
              </a:defRPr>
            </a:lvl1pPr>
          </a:lstStyle>
          <a:p>
            <a:r>
              <a:rPr lang="en-US"/>
              <a:t>nwells@kirby.unsw.edu.au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A4350CD-EA1B-422C-B3B3-0401552697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63002" y="6292768"/>
            <a:ext cx="89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2"/>
                </a:solidFill>
                <a:latin typeface="+mn-lt"/>
                <a:ea typeface="Roboto" charset="0"/>
                <a:cs typeface="Roboto" charset="0"/>
              </a:defRPr>
            </a:lvl1pPr>
          </a:lstStyle>
          <a:p>
            <a:fld id="{27658008-9535-442B-8149-213DFE0C04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794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: colou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F6C3BB-95F3-4761-AD3E-5567B97DC153}"/>
              </a:ext>
            </a:extLst>
          </p:cNvPr>
          <p:cNvSpPr/>
          <p:nvPr userDrawn="1"/>
        </p:nvSpPr>
        <p:spPr>
          <a:xfrm>
            <a:off x="0" y="6067425"/>
            <a:ext cx="12192000" cy="80010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351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76200" y="76201"/>
            <a:ext cx="12039600" cy="5890886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E8E631-CD29-42B1-924B-D0DD6A4905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12" y="6250331"/>
            <a:ext cx="1300579" cy="45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5FBF32-2273-48D2-B45E-ACF283AD99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37272" y="6268331"/>
            <a:ext cx="979355" cy="414000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B24373C-4F0B-4E37-B10F-C64348E92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08172"/>
            <a:ext cx="60440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 i="0">
                <a:solidFill>
                  <a:schemeClr val="tx2"/>
                </a:solidFill>
                <a:latin typeface="+mn-lt"/>
                <a:ea typeface="Roboto" charset="0"/>
                <a:cs typeface="Roboto" charset="0"/>
              </a:defRPr>
            </a:lvl1pPr>
          </a:lstStyle>
          <a:p>
            <a:r>
              <a:rPr lang="en-US"/>
              <a:t>nwells@kirby.unsw.edu.au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5522F7C-F3BE-48F9-ACF6-DC409BE3D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63002" y="6292768"/>
            <a:ext cx="89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2"/>
                </a:solidFill>
                <a:latin typeface="+mn-lt"/>
                <a:ea typeface="Roboto" charset="0"/>
                <a:cs typeface="Roboto" charset="0"/>
              </a:defRPr>
            </a:lvl1pPr>
          </a:lstStyle>
          <a:p>
            <a:fld id="{27658008-9535-442B-8149-213DFE0C04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79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: whole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F6C3BB-95F3-4761-AD3E-5567B97DC153}"/>
              </a:ext>
            </a:extLst>
          </p:cNvPr>
          <p:cNvSpPr/>
          <p:nvPr userDrawn="1"/>
        </p:nvSpPr>
        <p:spPr>
          <a:xfrm>
            <a:off x="0" y="6124756"/>
            <a:ext cx="12192000" cy="7332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351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065627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E8E631-CD29-42B1-924B-D0DD6A4905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12" y="6250331"/>
            <a:ext cx="1300579" cy="45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5FBF32-2273-48D2-B45E-ACF283AD99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37272" y="6268331"/>
            <a:ext cx="979355" cy="414000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B24373C-4F0B-4E37-B10F-C64348E92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08172"/>
            <a:ext cx="60440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 i="0">
                <a:solidFill>
                  <a:schemeClr val="tx2"/>
                </a:solidFill>
                <a:latin typeface="+mn-lt"/>
                <a:ea typeface="Roboto" charset="0"/>
                <a:cs typeface="Roboto" charset="0"/>
              </a:defRPr>
            </a:lvl1pPr>
          </a:lstStyle>
          <a:p>
            <a:r>
              <a:rPr lang="en-US"/>
              <a:t>nwells@kirby.unsw.edu.au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5522F7C-F3BE-48F9-ACF6-DC409BE3D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63002" y="6292768"/>
            <a:ext cx="89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2"/>
                </a:solidFill>
                <a:latin typeface="+mn-lt"/>
                <a:ea typeface="Roboto" charset="0"/>
                <a:cs typeface="Roboto" charset="0"/>
              </a:defRPr>
            </a:lvl1pPr>
          </a:lstStyle>
          <a:p>
            <a:fld id="{27658008-9535-442B-8149-213DFE0C04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836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de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9" y="3"/>
            <a:ext cx="7008812" cy="5856791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91246"/>
            <a:ext cx="3932237" cy="3565545"/>
          </a:xfrm>
        </p:spPr>
        <p:txBody>
          <a:bodyPr/>
          <a:lstStyle>
            <a:lvl1pPr marL="0" indent="0">
              <a:spcBef>
                <a:spcPts val="500"/>
              </a:spcBef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riangle 8"/>
          <p:cNvSpPr/>
          <p:nvPr userDrawn="1"/>
        </p:nvSpPr>
        <p:spPr>
          <a:xfrm rot="5400000">
            <a:off x="3604452" y="1578739"/>
            <a:ext cx="5856793" cy="2699317"/>
          </a:xfrm>
          <a:prstGeom prst="triangle">
            <a:avLst>
              <a:gd name="adj" fmla="val 50424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8F60C30-2950-440C-B1F8-DA1E6A39A9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08172"/>
            <a:ext cx="60440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 i="0">
                <a:solidFill>
                  <a:schemeClr val="tx2"/>
                </a:solidFill>
                <a:latin typeface="+mn-lt"/>
                <a:ea typeface="Roboto" charset="0"/>
                <a:cs typeface="Roboto" charset="0"/>
              </a:defRPr>
            </a:lvl1pPr>
          </a:lstStyle>
          <a:p>
            <a:r>
              <a:rPr lang="en-US"/>
              <a:t>nwells@kirby.unsw.edu.au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C637F6D-D1AA-4FFF-804F-3D9900064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63002" y="6292768"/>
            <a:ext cx="89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2"/>
                </a:solidFill>
                <a:latin typeface="+mn-lt"/>
                <a:ea typeface="Roboto" charset="0"/>
                <a:cs typeface="Roboto" charset="0"/>
              </a:defRPr>
            </a:lvl1pPr>
          </a:lstStyle>
          <a:p>
            <a:fld id="{27658008-9535-442B-8149-213DFE0C04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4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8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42370"/>
            <a:ext cx="10515600" cy="4439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-3313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12" y="6250331"/>
            <a:ext cx="1300579" cy="45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537272" y="6268331"/>
            <a:ext cx="979355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6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49" r:id="rId2"/>
    <p:sldLayoutId id="2147483666" r:id="rId3"/>
    <p:sldLayoutId id="2147483667" r:id="rId4"/>
    <p:sldLayoutId id="2147483668" r:id="rId5"/>
    <p:sldLayoutId id="2147483669" r:id="rId6"/>
    <p:sldLayoutId id="2147483655" r:id="rId7"/>
    <p:sldLayoutId id="2147483670" r:id="rId8"/>
    <p:sldLayoutId id="2147483657" r:id="rId9"/>
    <p:sldLayoutId id="2147483658" r:id="rId10"/>
    <p:sldLayoutId id="2147483671" r:id="rId11"/>
    <p:sldLayoutId id="2147483672" r:id="rId12"/>
    <p:sldLayoutId id="2147483673" r:id="rId13"/>
    <p:sldLayoutId id="2147483674" r:id="rId14"/>
  </p:sldLayoutIdLst>
  <p:hf hdr="0" dt="0"/>
  <p:txStyles>
    <p:titleStyle>
      <a:lvl1pPr algn="l" defTabSz="914377" rtl="0" eaLnBrk="1" latinLnBrk="0" hangingPunct="1">
        <a:lnSpc>
          <a:spcPct val="110000"/>
        </a:lnSpc>
        <a:spcBef>
          <a:spcPct val="0"/>
        </a:spcBef>
        <a:buNone/>
        <a:defRPr sz="3600" b="1" i="0" kern="1200" baseline="0">
          <a:solidFill>
            <a:schemeClr val="tx1"/>
          </a:solidFill>
          <a:latin typeface="+mj-lt"/>
          <a:ea typeface="Clancy Bold" charset="0"/>
          <a:cs typeface="Clancy Bold" charset="0"/>
        </a:defRPr>
      </a:lvl1pPr>
    </p:titleStyle>
    <p:bodyStyle>
      <a:lvl1pPr marL="228594" indent="-228594" algn="l" defTabSz="914377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SzPct val="80000"/>
        <a:buFont typeface="Arial"/>
        <a:buChar char="•"/>
        <a:defRPr sz="2800" b="0" i="0" kern="1000" spc="51" baseline="0">
          <a:solidFill>
            <a:schemeClr val="tx1"/>
          </a:solidFill>
          <a:latin typeface="+mn-lt"/>
          <a:ea typeface="Roboto Light" charset="0"/>
          <a:cs typeface="Roboto Light" charset="0"/>
        </a:defRPr>
      </a:lvl1pPr>
      <a:lvl2pPr marL="685783" indent="-228594" algn="l" defTabSz="914377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SzPct val="80000"/>
        <a:buFont typeface="Arial"/>
        <a:buChar char="•"/>
        <a:defRPr sz="2400" b="0" i="0" kern="1000" spc="51" baseline="0">
          <a:solidFill>
            <a:schemeClr val="tx1"/>
          </a:solidFill>
          <a:latin typeface="+mn-lt"/>
          <a:ea typeface="Roboto Light" charset="0"/>
          <a:cs typeface="Roboto Light" charset="0"/>
        </a:defRPr>
      </a:lvl2pPr>
      <a:lvl3pPr marL="1142971" indent="-228594" algn="l" defTabSz="914377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SzPct val="80000"/>
        <a:buFont typeface="Arial"/>
        <a:buChar char="•"/>
        <a:defRPr sz="2000" b="0" i="0" kern="1000" spc="51" baseline="0">
          <a:solidFill>
            <a:schemeClr val="tx1"/>
          </a:solidFill>
          <a:latin typeface="+mn-lt"/>
          <a:ea typeface="Roboto Light" charset="0"/>
          <a:cs typeface="Roboto Light" charset="0"/>
        </a:defRPr>
      </a:lvl3pPr>
      <a:lvl4pPr marL="1600160" indent="-228594" algn="l" defTabSz="914377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SzPct val="80000"/>
        <a:buFont typeface="Arial"/>
        <a:buChar char="•"/>
        <a:defRPr sz="1800" b="0" i="0" kern="1000" spc="51" baseline="0">
          <a:solidFill>
            <a:schemeClr val="tx1"/>
          </a:solidFill>
          <a:latin typeface="+mn-lt"/>
          <a:ea typeface="Roboto Light" charset="0"/>
          <a:cs typeface="Roboto Light" charset="0"/>
        </a:defRPr>
      </a:lvl4pPr>
      <a:lvl5pPr marL="2114505" indent="-285750" algn="l" defTabSz="914377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SzPct val="80000"/>
        <a:buFont typeface="Arial" panose="020B0604020202020204" pitchFamily="34" charset="0"/>
        <a:buChar char="•"/>
        <a:defRPr sz="1800" b="0" i="0" kern="1000" spc="51" baseline="0">
          <a:solidFill>
            <a:schemeClr val="tx1"/>
          </a:solidFill>
          <a:latin typeface="+mn-lt"/>
          <a:ea typeface="Roboto Light" charset="0"/>
          <a:cs typeface="Roboto Light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288BC-F98D-4BF5-A171-D1BA61511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800100"/>
            <a:ext cx="4921968" cy="242302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AU" sz="2800" dirty="0"/>
              <a:t>Experiences and impact of LGBTQ+ stigma on accessing sexual healthcare services among recently arrived, overseas-born gay, bisexual, and other men who have sex with men in Australia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39544-AC09-44AB-964B-1C0AA60C3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429210"/>
            <a:ext cx="4274303" cy="1965827"/>
          </a:xfrm>
        </p:spPr>
        <p:txBody>
          <a:bodyPr>
            <a:normAutofit fontScale="25000" lnSpcReduction="20000"/>
          </a:bodyPr>
          <a:lstStyle/>
          <a:p>
            <a:r>
              <a:rPr lang="en-AU" sz="7200" dirty="0">
                <a:latin typeface="Arial" panose="020B0604020202020204" pitchFamily="34" charset="0"/>
                <a:cs typeface="Arial" panose="020B0604020202020204" pitchFamily="34" charset="0"/>
              </a:rPr>
              <a:t>Nathanael Wells</a:t>
            </a:r>
          </a:p>
          <a:p>
            <a:r>
              <a:rPr lang="en-AU" sz="7200" dirty="0">
                <a:latin typeface="Arial" panose="020B0604020202020204" pitchFamily="34" charset="0"/>
                <a:cs typeface="Arial" panose="020B0604020202020204" pitchFamily="34" charset="0"/>
              </a:rPr>
              <a:t>Australasian HIV Conference 2025</a:t>
            </a:r>
          </a:p>
          <a:p>
            <a:r>
              <a:rPr lang="en-AU" sz="7200" dirty="0">
                <a:latin typeface="Arial" panose="020B0604020202020204" pitchFamily="34" charset="0"/>
                <a:cs typeface="Arial" panose="020B0604020202020204" pitchFamily="34" charset="0"/>
              </a:rPr>
              <a:t>15-17 September, </a:t>
            </a:r>
            <a:r>
              <a:rPr lang="en-AU" sz="7200" dirty="0" err="1">
                <a:latin typeface="Arial" panose="020B0604020202020204" pitchFamily="34" charset="0"/>
                <a:cs typeface="Arial" panose="020B0604020202020204" pitchFamily="34" charset="0"/>
              </a:rPr>
              <a:t>Tarndanya</a:t>
            </a:r>
            <a:endParaRPr lang="en-AU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7200" dirty="0">
                <a:latin typeface="Arial" panose="020B0604020202020204" pitchFamily="34" charset="0"/>
                <a:cs typeface="Arial" panose="020B0604020202020204" pitchFamily="34" charset="0"/>
              </a:rPr>
              <a:t>nwells@kirby.unsw.edu.au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25617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8AC7F2-56CD-301B-F88F-F0FA925249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 charset="0"/>
                <a:cs typeface="Roboto" charset="0"/>
              </a:rPr>
              <a:t>nwells@kirby.unsw.edu.au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AED4A-C5B8-CE78-EC1B-62DE48B00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58008-9535-442B-8149-213DFE0C0411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BABCBE"/>
                </a:solidFill>
                <a:effectLst/>
                <a:uLnTx/>
                <a:uFillTx/>
                <a:latin typeface="Roboto"/>
                <a:ea typeface="Roboto" charset="0"/>
                <a:cs typeface="Roboto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BABCBE"/>
              </a:solidFill>
              <a:effectLst/>
              <a:uLnTx/>
              <a:uFillTx/>
              <a:latin typeface="Roboto"/>
              <a:ea typeface="Roboto" charset="0"/>
              <a:cs typeface="Roboto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4A0D838-6FBB-14F3-BA07-7FCB344E69D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32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9765"/>
              </a:buClr>
              <a:buSzPts val="4400"/>
              <a:buFont typeface="Arial"/>
              <a:buNone/>
              <a:tabLst/>
              <a:defRPr/>
            </a:pPr>
            <a:r>
              <a:rPr lang="en-AU" sz="3200" kern="0" dirty="0">
                <a:solidFill>
                  <a:srgbClr val="BA9765"/>
                </a:solidFill>
              </a:rPr>
              <a:t>Discussion/Conclusion</a:t>
            </a:r>
            <a:endParaRPr kumimoji="0" lang="en-AU" sz="3200" b="1" i="0" u="none" strike="noStrike" kern="0" cap="none" spc="0" normalizeH="0" baseline="0" noProof="0" dirty="0">
              <a:ln>
                <a:noFill/>
              </a:ln>
              <a:solidFill>
                <a:srgbClr val="BA9765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12F504C-9198-AAE1-7B05-3A41B8FAB9B3}"/>
              </a:ext>
            </a:extLst>
          </p:cNvPr>
          <p:cNvSpPr txBox="1">
            <a:spLocks/>
          </p:cNvSpPr>
          <p:nvPr/>
        </p:nvSpPr>
        <p:spPr>
          <a:xfrm>
            <a:off x="1409408" y="2144450"/>
            <a:ext cx="9373184" cy="25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70840" algn="l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0519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0039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0039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marR="0" lvl="0" indent="-3708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9765"/>
              </a:buClr>
              <a:buSzPts val="2240"/>
              <a:buFont typeface="Arial"/>
              <a:buChar char="•"/>
              <a:tabLst/>
              <a:defRPr/>
            </a:pPr>
            <a:r>
              <a:rPr kumimoji="0" lang="en-A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Stigma was rarely reported in publicly funded, dedicated sexual health services</a:t>
            </a:r>
          </a:p>
          <a:p>
            <a:pPr marL="457200" marR="0" lvl="0" indent="-3708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9765"/>
              </a:buClr>
              <a:buSzPts val="2240"/>
              <a:buFont typeface="Arial"/>
              <a:buChar char="•"/>
              <a:tabLst/>
              <a:defRPr/>
            </a:pPr>
            <a:r>
              <a:rPr lang="en-AU" sz="2200" kern="0" dirty="0">
                <a:solidFill>
                  <a:srgbClr val="000000"/>
                </a:solidFill>
              </a:rPr>
              <a:t>Promoting services that also address mental health may also empower individuals to engage in full and healthy sexual relationships</a:t>
            </a:r>
          </a:p>
          <a:p>
            <a:pPr marL="457200" marR="0" lvl="0" indent="-3708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9765"/>
              </a:buClr>
              <a:buSzPts val="2240"/>
              <a:buFont typeface="Arial"/>
              <a:buChar char="•"/>
              <a:tabLst/>
              <a:defRPr/>
            </a:pPr>
            <a:r>
              <a:rPr lang="en-AU" sz="2200" kern="0" dirty="0">
                <a:solidFill>
                  <a:srgbClr val="000000"/>
                </a:solidFill>
              </a:rPr>
              <a:t>Sexual health is more than </a:t>
            </a:r>
            <a:r>
              <a:rPr lang="en-AU" sz="2200" i="1" kern="0" dirty="0">
                <a:solidFill>
                  <a:srgbClr val="000000"/>
                </a:solidFill>
              </a:rPr>
              <a:t>just</a:t>
            </a:r>
            <a:r>
              <a:rPr lang="en-AU" sz="2200" kern="0" dirty="0">
                <a:solidFill>
                  <a:srgbClr val="000000"/>
                </a:solidFill>
              </a:rPr>
              <a:t> the prevention of HIV/STIs and includes mental wellbeing.</a:t>
            </a:r>
            <a:endParaRPr kumimoji="0" lang="en-AU" sz="2200" b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8723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8AC7F2-56CD-301B-F88F-F0FA925249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nwells@kirby.unsw.edu.au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AED4A-C5B8-CE78-EC1B-62DE48B00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658008-9535-442B-8149-213DFE0C041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AEF1B2-5A9D-EB56-1AF5-762EAFEF532B}"/>
              </a:ext>
            </a:extLst>
          </p:cNvPr>
          <p:cNvSpPr txBox="1"/>
          <p:nvPr/>
        </p:nvSpPr>
        <p:spPr>
          <a:xfrm>
            <a:off x="2896678" y="434192"/>
            <a:ext cx="639864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AU" sz="3800" b="1" i="0" u="none" strike="noStrike" kern="1200" cap="none" spc="0" normalizeH="0" baseline="0" noProof="0" dirty="0">
                <a:ln>
                  <a:noFill/>
                </a:ln>
                <a:solidFill>
                  <a:srgbClr val="BA9765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Acknowledgement of Country</a:t>
            </a:r>
            <a:endParaRPr lang="en-AU" sz="3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87AC9A-79C7-5883-6234-226A377F8799}"/>
              </a:ext>
            </a:extLst>
          </p:cNvPr>
          <p:cNvSpPr txBox="1"/>
          <p:nvPr/>
        </p:nvSpPr>
        <p:spPr>
          <a:xfrm>
            <a:off x="851140" y="2758271"/>
            <a:ext cx="10489720" cy="1341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lnSpc>
                <a:spcPct val="200000"/>
              </a:lnSpc>
              <a:defRPr/>
            </a:pPr>
            <a:r>
              <a:rPr lang="en-AU" sz="2200" dirty="0">
                <a:solidFill>
                  <a:srgbClr val="000000"/>
                </a:solidFill>
                <a:latin typeface="Arial"/>
              </a:rPr>
              <a:t>I acknowledge the traditional custodians of the land, the Kaurna People Sovereignty was never ceded and this was, and always will be, Aboriginal land. </a:t>
            </a:r>
          </a:p>
        </p:txBody>
      </p:sp>
    </p:spTree>
    <p:extLst>
      <p:ext uri="{BB962C8B-B14F-4D97-AF65-F5344CB8AC3E}">
        <p14:creationId xmlns:p14="http://schemas.microsoft.com/office/powerpoint/2010/main" val="2863990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8AC7F2-56CD-301B-F88F-F0FA925249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 charset="0"/>
                <a:cs typeface="Roboto" charset="0"/>
              </a:rPr>
              <a:t>nwells@kirby.unsw.edu.au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AED4A-C5B8-CE78-EC1B-62DE48B00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58008-9535-442B-8149-213DFE0C0411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BABCBE"/>
                </a:solidFill>
                <a:effectLst/>
                <a:uLnTx/>
                <a:uFillTx/>
                <a:latin typeface="Roboto"/>
                <a:ea typeface="Roboto" charset="0"/>
                <a:cs typeface="Roboto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BABCBE"/>
              </a:solidFill>
              <a:effectLst/>
              <a:uLnTx/>
              <a:uFillTx/>
              <a:latin typeface="Roboto"/>
              <a:ea typeface="Roboto" charset="0"/>
              <a:cs typeface="Roboto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AAB03F1-9373-BD7D-08E3-2F6D7A66DC3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32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9765"/>
              </a:buClr>
              <a:buSzPts val="4400"/>
              <a:buFont typeface="Arial"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BA976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Acknowledgements</a:t>
            </a:r>
            <a:endParaRPr kumimoji="0" lang="en-AU" sz="3200" b="1" i="0" u="none" strike="noStrike" kern="0" cap="none" spc="0" normalizeH="0" baseline="0" noProof="0" dirty="0">
              <a:ln>
                <a:noFill/>
              </a:ln>
              <a:solidFill>
                <a:srgbClr val="BA9765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FB0E07-4CC2-CA24-483C-7A807E2EFE2F}"/>
              </a:ext>
            </a:extLst>
          </p:cNvPr>
          <p:cNvGrpSpPr/>
          <p:nvPr/>
        </p:nvGrpSpPr>
        <p:grpSpPr>
          <a:xfrm>
            <a:off x="562708" y="1237668"/>
            <a:ext cx="11051929" cy="4908155"/>
            <a:chOff x="1895302" y="1080655"/>
            <a:chExt cx="8104909" cy="243973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DC1596D-1897-2B12-5D87-E4D4F72348CF}"/>
                </a:ext>
              </a:extLst>
            </p:cNvPr>
            <p:cNvSpPr txBox="1"/>
            <p:nvPr/>
          </p:nvSpPr>
          <p:spPr>
            <a:xfrm>
              <a:off x="1895302" y="1080655"/>
              <a:ext cx="81049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2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Thank you to all participants who generously shared their time, experiences, and expertise for this project.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81B8A00-9C77-75FF-097B-6DA6230CF257}"/>
                </a:ext>
              </a:extLst>
            </p:cNvPr>
            <p:cNvGrpSpPr/>
            <p:nvPr/>
          </p:nvGrpSpPr>
          <p:grpSpPr>
            <a:xfrm>
              <a:off x="2519683" y="1515414"/>
              <a:ext cx="7222616" cy="2004972"/>
              <a:chOff x="872239" y="1186811"/>
              <a:chExt cx="7222616" cy="2004972"/>
            </a:xfrm>
          </p:grpSpPr>
          <p:sp>
            <p:nvSpPr>
              <p:cNvPr id="20" name="Text Placeholder 2">
                <a:extLst>
                  <a:ext uri="{FF2B5EF4-FFF2-40B4-BE49-F238E27FC236}">
                    <a16:creationId xmlns:a16="http://schemas.microsoft.com/office/drawing/2014/main" id="{07B9856D-4839-6262-7CA7-2774280209A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84195" y="1186811"/>
                <a:ext cx="3810660" cy="2004972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AU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Co-Authors</a:t>
                </a:r>
              </a:p>
              <a:p>
                <a:pPr defTabSz="914400">
                  <a:defRPr/>
                </a:pPr>
                <a:r>
                  <a:rPr kumimoji="0" lang="en-AU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Curtis Chan, Kirby Institute</a:t>
                </a:r>
              </a:p>
              <a:p>
                <a:pPr defTabSz="914400">
                  <a:defRPr/>
                </a:pPr>
                <a:r>
                  <a:rPr lang="en-AU" sz="1700" kern="0" dirty="0"/>
                  <a:t>Horas Wong, Sydney University</a:t>
                </a:r>
              </a:p>
              <a:p>
                <a:pPr defTabSz="914400">
                  <a:defRPr/>
                </a:pPr>
                <a:r>
                  <a:rPr lang="en-AU" sz="1700" kern="0" dirty="0"/>
                  <a:t>Bridget Haire, Kirby Institute</a:t>
                </a:r>
              </a:p>
              <a:p>
                <a:pPr defTabSz="914400">
                  <a:defRPr/>
                </a:pPr>
                <a:r>
                  <a:rPr lang="en-AU" sz="1700" kern="0" dirty="0"/>
                  <a:t>Timothy R Broady, Centre for Social Research in Health</a:t>
                </a:r>
              </a:p>
              <a:p>
                <a:pPr defTabSz="914400">
                  <a:defRPr/>
                </a:pPr>
                <a:r>
                  <a:rPr lang="en-AU" sz="1700" kern="0" dirty="0"/>
                  <a:t>David Templeton, Sydney Local Health District</a:t>
                </a:r>
              </a:p>
              <a:p>
                <a:pPr defTabSz="914400">
                  <a:defRPr/>
                </a:pPr>
                <a:r>
                  <a:rPr lang="en-AU" sz="1700" kern="0" dirty="0"/>
                  <a:t>Bernard Saliba, Kirby Institute, University of Technology Sydney</a:t>
                </a:r>
              </a:p>
              <a:p>
                <a:pPr defTabSz="914400">
                  <a:defRPr/>
                </a:pPr>
                <a:r>
                  <a:rPr lang="en-AU" sz="1700" kern="0" dirty="0"/>
                  <a:t>Andrew Grulich, Kirby Institute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AU" sz="1700" kern="0" dirty="0"/>
                  <a:t>Dean Murphy, Australian Research Centre in Sex, Health, and Society</a:t>
                </a:r>
              </a:p>
              <a:p>
                <a:pPr defTabSz="914400">
                  <a:defRPr/>
                </a:pPr>
                <a:r>
                  <a:rPr lang="en-AU" sz="1700" kern="0" dirty="0"/>
                  <a:t>Tina Gordon, NSW Ministry of Health</a:t>
                </a:r>
              </a:p>
              <a:p>
                <a:pPr defTabSz="914400">
                  <a:defRPr/>
                </a:pPr>
                <a:r>
                  <a:rPr lang="en-AU" sz="1700" kern="0" dirty="0"/>
                  <a:t>Loc Nguyen, New South Wales Ministry of Health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AU" sz="1700" kern="0" dirty="0"/>
                  <a:t>Benjamin Bavinton, Kirby Institute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lang="en-AU" sz="1600" kern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AU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AU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A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Text Placeholder 3">
                <a:extLst>
                  <a:ext uri="{FF2B5EF4-FFF2-40B4-BE49-F238E27FC236}">
                    <a16:creationId xmlns:a16="http://schemas.microsoft.com/office/drawing/2014/main" id="{F45220B6-BCE7-FA88-BC1E-03D8C7A189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2239" y="1780964"/>
                <a:ext cx="3294890" cy="558581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AU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Sexual Health Clinics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AU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Liverpool Sexual Health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AU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RPA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AU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Sydney Sexual Health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A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A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Text Placeholder 4">
                <a:extLst>
                  <a:ext uri="{FF2B5EF4-FFF2-40B4-BE49-F238E27FC236}">
                    <a16:creationId xmlns:a16="http://schemas.microsoft.com/office/drawing/2014/main" id="{F9F65B3A-4981-56BC-B129-95C7966DB4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2240" y="1396243"/>
                <a:ext cx="2670507" cy="35261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AU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Funding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AU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NSW Ministry of Health BRISE Grant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8556A6E-1D7B-9211-9DC8-6E587211C409}"/>
                  </a:ext>
                </a:extLst>
              </p:cNvPr>
              <p:cNvSpPr txBox="1"/>
              <p:nvPr/>
            </p:nvSpPr>
            <p:spPr>
              <a:xfrm>
                <a:off x="872240" y="2371653"/>
                <a:ext cx="3294890" cy="504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Community Partners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MHAHS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ACON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3529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8AC7F2-56CD-301B-F88F-F0FA925249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/>
                <a:ea typeface="Roboto" charset="0"/>
                <a:cs typeface="Roboto" charset="0"/>
              </a:rPr>
              <a:t>nwells@kirby.unsw.edu.au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AED4A-C5B8-CE78-EC1B-62DE48B00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58008-9535-442B-8149-213DFE0C0411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BABCBE"/>
                </a:solidFill>
                <a:effectLst/>
                <a:uLnTx/>
                <a:uFillTx/>
                <a:latin typeface="Roboto"/>
                <a:ea typeface="Roboto" charset="0"/>
                <a:cs typeface="Roboto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BABCBE"/>
              </a:solidFill>
              <a:effectLst/>
              <a:uLnTx/>
              <a:uFillTx/>
              <a:latin typeface="Roboto"/>
              <a:ea typeface="Roboto" charset="0"/>
              <a:cs typeface="Roboto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AEF1B2-5A9D-EB56-1AF5-762EAFEF532B}"/>
              </a:ext>
            </a:extLst>
          </p:cNvPr>
          <p:cNvSpPr txBox="1"/>
          <p:nvPr/>
        </p:nvSpPr>
        <p:spPr>
          <a:xfrm>
            <a:off x="851140" y="435242"/>
            <a:ext cx="26253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 dirty="0">
                <a:ln>
                  <a:noFill/>
                </a:ln>
                <a:solidFill>
                  <a:srgbClr val="BA976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Background</a:t>
            </a:r>
            <a:endParaRPr kumimoji="0" lang="en-AU" sz="3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lancy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FCD615-9489-DBFB-2823-747D2935C921}"/>
              </a:ext>
            </a:extLst>
          </p:cNvPr>
          <p:cNvSpPr txBox="1"/>
          <p:nvPr/>
        </p:nvSpPr>
        <p:spPr>
          <a:xfrm>
            <a:off x="851140" y="1194029"/>
            <a:ext cx="10502661" cy="4469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3708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9765"/>
              </a:buClr>
              <a:buSzPts val="2240"/>
              <a:buFont typeface="Arial"/>
              <a:buChar char="•"/>
              <a:tabLst/>
              <a:defRPr/>
            </a:pPr>
            <a:r>
              <a:rPr kumimoji="0" lang="en-A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Overseas-born gay, bisexual, and other men who have sex with men (GBM) account for an increasing proportion of new HIV diagnoses</a:t>
            </a:r>
          </a:p>
          <a:p>
            <a:pPr marL="457200" marR="0" lvl="0" indent="-3708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9765"/>
              </a:buClr>
              <a:buSzPts val="2240"/>
              <a:buFont typeface="Arial"/>
              <a:buChar char="•"/>
              <a:tabLst/>
              <a:defRPr/>
            </a:pPr>
            <a:endParaRPr kumimoji="0" lang="en-AU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3708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9765"/>
              </a:buClr>
              <a:buSzPts val="2240"/>
              <a:buFont typeface="Arial"/>
              <a:buChar char="•"/>
              <a:tabLst/>
              <a:defRPr/>
            </a:pPr>
            <a:r>
              <a:rPr kumimoji="0" lang="en-A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Overseas-born GBM experience increased barriers to accessing sexual healthcare, including:</a:t>
            </a:r>
          </a:p>
          <a:p>
            <a:pPr marL="914389" lvl="1" indent="-370840" defTabSz="914400">
              <a:lnSpc>
                <a:spcPct val="90000"/>
              </a:lnSpc>
              <a:spcBef>
                <a:spcPts val="1000"/>
              </a:spcBef>
              <a:buClr>
                <a:srgbClr val="BA9765"/>
              </a:buClr>
              <a:buSzPts val="2240"/>
              <a:buFont typeface="Arial"/>
              <a:buChar char="•"/>
              <a:defRPr/>
            </a:pPr>
            <a:r>
              <a:rPr lang="en-AU" sz="2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Exclusion from Medicare</a:t>
            </a:r>
          </a:p>
          <a:p>
            <a:pPr marL="914389" lvl="1" indent="-370840" defTabSz="914400">
              <a:lnSpc>
                <a:spcPct val="90000"/>
              </a:lnSpc>
              <a:spcBef>
                <a:spcPts val="1000"/>
              </a:spcBef>
              <a:buClr>
                <a:srgbClr val="BA9765"/>
              </a:buClr>
              <a:buSzPts val="2240"/>
              <a:buFont typeface="Arial"/>
              <a:buChar char="•"/>
              <a:defRPr/>
            </a:pPr>
            <a:r>
              <a:rPr kumimoji="0" lang="en-A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Limitations on working hours (for international students)</a:t>
            </a:r>
          </a:p>
          <a:p>
            <a:pPr marL="914389" lvl="1" indent="-370840" defTabSz="914400">
              <a:lnSpc>
                <a:spcPct val="90000"/>
              </a:lnSpc>
              <a:spcBef>
                <a:spcPts val="1000"/>
              </a:spcBef>
              <a:buClr>
                <a:srgbClr val="BA9765"/>
              </a:buClr>
              <a:buSzPts val="2240"/>
              <a:buFont typeface="Arial"/>
              <a:buChar char="•"/>
              <a:defRPr/>
            </a:pPr>
            <a:r>
              <a:rPr lang="en-AU" sz="2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Discriminatory migration policies (for people living with HIV)</a:t>
            </a:r>
          </a:p>
          <a:p>
            <a:pPr marL="914389" lvl="1" indent="-370840" defTabSz="914400">
              <a:lnSpc>
                <a:spcPct val="90000"/>
              </a:lnSpc>
              <a:spcBef>
                <a:spcPts val="1000"/>
              </a:spcBef>
              <a:buClr>
                <a:srgbClr val="BA9765"/>
              </a:buClr>
              <a:buSzPts val="2240"/>
              <a:buFont typeface="Arial"/>
              <a:buChar char="•"/>
              <a:defRPr/>
            </a:pPr>
            <a:r>
              <a:rPr kumimoji="0" lang="en-A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Unfamiliar</a:t>
            </a:r>
            <a:r>
              <a:rPr lang="en-AU" sz="2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healthcare system</a:t>
            </a:r>
          </a:p>
          <a:p>
            <a:pPr marL="914389" lvl="1" indent="-370840" defTabSz="914400">
              <a:lnSpc>
                <a:spcPct val="90000"/>
              </a:lnSpc>
              <a:spcBef>
                <a:spcPts val="1000"/>
              </a:spcBef>
              <a:buClr>
                <a:srgbClr val="BA9765"/>
              </a:buClr>
              <a:buSzPts val="2240"/>
              <a:buFont typeface="Arial"/>
              <a:buChar char="•"/>
              <a:defRPr/>
            </a:pPr>
            <a:r>
              <a:rPr kumimoji="0" lang="en-A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Stigma</a:t>
            </a:r>
          </a:p>
          <a:p>
            <a:pPr marL="457200" marR="0" lvl="0" indent="-3708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9765"/>
              </a:buClr>
              <a:buSzPts val="2240"/>
              <a:buFont typeface="Arial"/>
              <a:buChar char="•"/>
              <a:tabLst/>
              <a:defRPr/>
            </a:pPr>
            <a:endParaRPr kumimoji="0" lang="en-AU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665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8AC7F2-56CD-301B-F88F-F0FA925249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/>
                <a:ea typeface="Roboto" charset="0"/>
                <a:cs typeface="Roboto" charset="0"/>
              </a:rPr>
              <a:t>nwells@kirby.unsw.edu.au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AED4A-C5B8-CE78-EC1B-62DE48B00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58008-9535-442B-8149-213DFE0C0411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BABCBE"/>
                </a:solidFill>
                <a:effectLst/>
                <a:uLnTx/>
                <a:uFillTx/>
                <a:latin typeface="Roboto"/>
                <a:ea typeface="Roboto" charset="0"/>
                <a:cs typeface="Roboto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BABCBE"/>
              </a:solidFill>
              <a:effectLst/>
              <a:uLnTx/>
              <a:uFillTx/>
              <a:latin typeface="Roboto"/>
              <a:ea typeface="Roboto" charset="0"/>
              <a:cs typeface="Roboto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AEF1B2-5A9D-EB56-1AF5-762EAFEF532B}"/>
              </a:ext>
            </a:extLst>
          </p:cNvPr>
          <p:cNvSpPr txBox="1"/>
          <p:nvPr/>
        </p:nvSpPr>
        <p:spPr>
          <a:xfrm>
            <a:off x="851140" y="435242"/>
            <a:ext cx="26253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 dirty="0">
                <a:ln>
                  <a:noFill/>
                </a:ln>
                <a:solidFill>
                  <a:srgbClr val="BA9765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Background</a:t>
            </a:r>
            <a:endParaRPr kumimoji="0" lang="en-AU" sz="3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lancy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FCD615-9489-DBFB-2823-747D2935C921}"/>
              </a:ext>
            </a:extLst>
          </p:cNvPr>
          <p:cNvSpPr txBox="1"/>
          <p:nvPr/>
        </p:nvSpPr>
        <p:spPr>
          <a:xfrm>
            <a:off x="844669" y="2492846"/>
            <a:ext cx="10502661" cy="1872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3708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9765"/>
              </a:buClr>
              <a:buSzPts val="2240"/>
              <a:buFont typeface="Arial"/>
              <a:buChar char="•"/>
              <a:tabLst/>
              <a:defRPr/>
            </a:pPr>
            <a:r>
              <a:rPr kumimoji="0" lang="en-A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Despite the barriers, some overseas-born GBM do engage with sexual health services</a:t>
            </a:r>
          </a:p>
          <a:p>
            <a:pPr marL="8636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9765"/>
              </a:buClr>
              <a:buSzPts val="2240"/>
              <a:buFont typeface="Arial"/>
              <a:buNone/>
              <a:tabLst/>
              <a:defRPr/>
            </a:pPr>
            <a:endParaRPr kumimoji="0" lang="en-AU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3708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9765"/>
              </a:buClr>
              <a:buSzPts val="2240"/>
              <a:buFont typeface="Arial"/>
              <a:buChar char="•"/>
              <a:tabLst/>
              <a:defRPr/>
            </a:pPr>
            <a:r>
              <a:rPr lang="en-AU" sz="2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This presentation focuses on experiences of stigma (or not?) within healthcare settings</a:t>
            </a:r>
            <a:endParaRPr kumimoji="0" lang="en-AU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5765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8AC7F2-56CD-301B-F88F-F0FA925249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/>
                <a:ea typeface="Roboto" charset="0"/>
                <a:cs typeface="Roboto" charset="0"/>
              </a:rPr>
              <a:t>nwells@kirby.unsw.edu.au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AED4A-C5B8-CE78-EC1B-62DE48B00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58008-9535-442B-8149-213DFE0C0411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BABCBE"/>
                </a:solidFill>
                <a:effectLst/>
                <a:uLnTx/>
                <a:uFillTx/>
                <a:latin typeface="Roboto"/>
                <a:ea typeface="Roboto" charset="0"/>
                <a:cs typeface="Roboto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BABCBE"/>
              </a:solidFill>
              <a:effectLst/>
              <a:uLnTx/>
              <a:uFillTx/>
              <a:latin typeface="Roboto"/>
              <a:ea typeface="Roboto" charset="0"/>
              <a:cs typeface="Roboto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AEF1B2-5A9D-EB56-1AF5-762EAFEF532B}"/>
              </a:ext>
            </a:extLst>
          </p:cNvPr>
          <p:cNvSpPr txBox="1"/>
          <p:nvPr/>
        </p:nvSpPr>
        <p:spPr>
          <a:xfrm>
            <a:off x="851140" y="435242"/>
            <a:ext cx="26253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200" b="1" kern="0" dirty="0">
                <a:solidFill>
                  <a:srgbClr val="BA9765"/>
                </a:solidFill>
                <a:latin typeface="Arial"/>
                <a:cs typeface="Arial"/>
                <a:sym typeface="Arial"/>
              </a:rPr>
              <a:t>Methods</a:t>
            </a:r>
            <a:endParaRPr kumimoji="0" lang="en-AU" sz="3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lancy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FCD615-9489-DBFB-2823-747D2935C921}"/>
              </a:ext>
            </a:extLst>
          </p:cNvPr>
          <p:cNvSpPr txBox="1"/>
          <p:nvPr/>
        </p:nvSpPr>
        <p:spPr>
          <a:xfrm>
            <a:off x="851140" y="1875498"/>
            <a:ext cx="10502661" cy="3107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3708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9765"/>
              </a:buClr>
              <a:buSzPts val="2240"/>
              <a:buFont typeface="Arial"/>
              <a:buChar char="•"/>
              <a:tabLst/>
              <a:defRPr/>
            </a:pPr>
            <a:r>
              <a:rPr kumimoji="0" lang="en-A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Semi-structured, in-depth interviews with overseas-born GBM:</a:t>
            </a:r>
          </a:p>
          <a:p>
            <a:pPr marL="457200" marR="0" lvl="0" indent="-3708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9765"/>
              </a:buClr>
              <a:buSzPts val="2240"/>
              <a:buFont typeface="Arial"/>
              <a:buChar char="•"/>
              <a:tabLst/>
              <a:defRPr/>
            </a:pPr>
            <a:endParaRPr kumimoji="0" lang="en-AU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914400" marR="0" lvl="1" indent="-350519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9765"/>
              </a:buClr>
              <a:buSzPts val="1920"/>
              <a:buFont typeface="Arial"/>
              <a:buChar char="•"/>
              <a:tabLst/>
              <a:defRPr/>
            </a:pPr>
            <a:r>
              <a:rPr kumimoji="0" lang="en-A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Born in Asia, Latin America, Africa, the Middle East, or Eastern Europe</a:t>
            </a:r>
          </a:p>
          <a:p>
            <a:pPr marL="914400" marR="0" lvl="1" indent="-350519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9765"/>
              </a:buClr>
              <a:buSzPts val="1920"/>
              <a:buFont typeface="Arial"/>
              <a:buChar char="•"/>
              <a:tabLst/>
              <a:defRPr/>
            </a:pPr>
            <a:endParaRPr kumimoji="0" lang="en-AU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914400" marR="0" lvl="1" indent="-350519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9765"/>
              </a:buClr>
              <a:buSzPts val="1920"/>
              <a:buFont typeface="Arial"/>
              <a:buChar char="•"/>
              <a:tabLst/>
              <a:defRPr/>
            </a:pPr>
            <a:r>
              <a:rPr kumimoji="0" lang="en-A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Live in NSW and </a:t>
            </a:r>
            <a:r>
              <a:rPr lang="en-AU" sz="2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had</a:t>
            </a:r>
            <a:r>
              <a:rPr kumimoji="0" lang="en-A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arrived on or after 1</a:t>
            </a:r>
            <a:r>
              <a:rPr kumimoji="0" lang="en-AU" sz="22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</a:t>
            </a:r>
            <a:r>
              <a:rPr kumimoji="0" lang="en-A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January 2017</a:t>
            </a:r>
          </a:p>
          <a:p>
            <a:pPr marL="914400" marR="0" lvl="1" indent="-350519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9765"/>
              </a:buClr>
              <a:buSzPts val="1920"/>
              <a:buFont typeface="Arial"/>
              <a:buChar char="•"/>
              <a:tabLst/>
              <a:defRPr/>
            </a:pPr>
            <a:endParaRPr kumimoji="0" lang="en-AU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914400" marR="0" lvl="1" indent="-350519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9765"/>
              </a:buClr>
              <a:buSzPts val="1920"/>
              <a:buFont typeface="Arial"/>
              <a:buChar char="•"/>
              <a:tabLst/>
              <a:defRPr/>
            </a:pPr>
            <a:r>
              <a:rPr kumimoji="0" lang="en-A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Identify as GBM</a:t>
            </a:r>
          </a:p>
          <a:p>
            <a:pPr marL="8636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9765"/>
              </a:buClr>
              <a:buSzPts val="2240"/>
              <a:buFont typeface="Arial"/>
              <a:buNone/>
              <a:tabLst/>
              <a:defRPr/>
            </a:pPr>
            <a:endParaRPr kumimoji="0" lang="en-AU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721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8AC7F2-56CD-301B-F88F-F0FA925249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/>
                <a:ea typeface="Roboto" charset="0"/>
                <a:cs typeface="Roboto" charset="0"/>
              </a:rPr>
              <a:t>nwells@kirby.unsw.edu.au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AED4A-C5B8-CE78-EC1B-62DE48B00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58008-9535-442B-8149-213DFE0C0411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BABCBE"/>
                </a:solidFill>
                <a:effectLst/>
                <a:uLnTx/>
                <a:uFillTx/>
                <a:latin typeface="Roboto"/>
                <a:ea typeface="Roboto" charset="0"/>
                <a:cs typeface="Roboto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BABCBE"/>
              </a:solidFill>
              <a:effectLst/>
              <a:uLnTx/>
              <a:uFillTx/>
              <a:latin typeface="Roboto"/>
              <a:ea typeface="Roboto" charset="0"/>
              <a:cs typeface="Roboto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AEF1B2-5A9D-EB56-1AF5-762EAFEF532B}"/>
              </a:ext>
            </a:extLst>
          </p:cNvPr>
          <p:cNvSpPr txBox="1"/>
          <p:nvPr/>
        </p:nvSpPr>
        <p:spPr>
          <a:xfrm>
            <a:off x="851139" y="435242"/>
            <a:ext cx="98754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 dirty="0">
                <a:ln>
                  <a:noFill/>
                </a:ln>
                <a:solidFill>
                  <a:srgbClr val="BA9765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Negative experiences in generalist health settings</a:t>
            </a:r>
            <a:endParaRPr kumimoji="0" lang="en-AU" sz="3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lancy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E26A1D0-1CF7-E9CD-3EB0-BAF2805DBABD}"/>
              </a:ext>
            </a:extLst>
          </p:cNvPr>
          <p:cNvGrpSpPr/>
          <p:nvPr/>
        </p:nvGrpSpPr>
        <p:grpSpPr>
          <a:xfrm>
            <a:off x="2604741" y="1486707"/>
            <a:ext cx="6982518" cy="3884586"/>
            <a:chOff x="1360684" y="1659774"/>
            <a:chExt cx="3926065" cy="474012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D84DDFE-57ED-53BD-DE92-0221A647CB1D}"/>
                </a:ext>
              </a:extLst>
            </p:cNvPr>
            <p:cNvSpPr txBox="1"/>
            <p:nvPr/>
          </p:nvSpPr>
          <p:spPr>
            <a:xfrm>
              <a:off x="1360684" y="1659774"/>
              <a:ext cx="3926065" cy="4740124"/>
            </a:xfrm>
            <a:prstGeom prst="rect">
              <a:avLst/>
            </a:prstGeom>
            <a:solidFill>
              <a:srgbClr val="BA9765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67200EF-3E15-1102-28E1-8B7E9ACCE6B7}"/>
                </a:ext>
              </a:extLst>
            </p:cNvPr>
            <p:cNvSpPr txBox="1"/>
            <p:nvPr/>
          </p:nvSpPr>
          <p:spPr>
            <a:xfrm>
              <a:off x="1615186" y="2549855"/>
              <a:ext cx="3417060" cy="3004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“</a:t>
              </a:r>
              <a:r>
                <a:rPr lang="en-AU" sz="2200" i="1" kern="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Sometimes they’re [general practitioners] like: “Oh, just use protection, just use protection, just use protection.” … </a:t>
              </a:r>
              <a:r>
                <a:rPr lang="en-AU" sz="2200" b="1" i="1" kern="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It’s like, it’s putting an extra level of shame on top of my consultation</a:t>
              </a:r>
              <a:r>
                <a:rPr lang="en-AU" sz="2200" i="1" kern="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. … Because </a:t>
              </a:r>
              <a:r>
                <a:rPr lang="en-AU" sz="2200" b="1" i="1" kern="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it feels like sort of, slut-shaming, in a sense</a:t>
              </a:r>
              <a:r>
                <a:rPr lang="en-AU" sz="2200" kern="0" dirty="0">
                  <a:solidFill>
                    <a:srgbClr val="000000"/>
                  </a:solidFill>
                  <a:latin typeface="Arial"/>
                </a:rPr>
                <a:t>” </a:t>
              </a:r>
              <a:r>
                <a:rPr kumimoji="0" lang="en-AU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(John, gay man, 20-29, East Asia).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3744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8AC7F2-56CD-301B-F88F-F0FA925249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/>
                <a:ea typeface="Roboto" charset="0"/>
                <a:cs typeface="Roboto" charset="0"/>
              </a:rPr>
              <a:t>nwells@kirby.unsw.edu.au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AED4A-C5B8-CE78-EC1B-62DE48B00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58008-9535-442B-8149-213DFE0C0411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BABCBE"/>
                </a:solidFill>
                <a:effectLst/>
                <a:uLnTx/>
                <a:uFillTx/>
                <a:latin typeface="Roboto"/>
                <a:ea typeface="Roboto" charset="0"/>
                <a:cs typeface="Roboto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BABCBE"/>
              </a:solidFill>
              <a:effectLst/>
              <a:uLnTx/>
              <a:uFillTx/>
              <a:latin typeface="Roboto"/>
              <a:ea typeface="Roboto" charset="0"/>
              <a:cs typeface="Roboto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AEF1B2-5A9D-EB56-1AF5-762EAFEF532B}"/>
              </a:ext>
            </a:extLst>
          </p:cNvPr>
          <p:cNvSpPr txBox="1"/>
          <p:nvPr/>
        </p:nvSpPr>
        <p:spPr>
          <a:xfrm>
            <a:off x="851140" y="435242"/>
            <a:ext cx="71498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 dirty="0">
                <a:ln>
                  <a:noFill/>
                </a:ln>
                <a:solidFill>
                  <a:srgbClr val="BA9765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Mental health support</a:t>
            </a:r>
            <a:endParaRPr kumimoji="0" lang="en-AU" sz="3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lancy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E26A1D0-1CF7-E9CD-3EB0-BAF2805DBABD}"/>
              </a:ext>
            </a:extLst>
          </p:cNvPr>
          <p:cNvGrpSpPr/>
          <p:nvPr/>
        </p:nvGrpSpPr>
        <p:grpSpPr>
          <a:xfrm>
            <a:off x="1120873" y="1145584"/>
            <a:ext cx="5068911" cy="3352223"/>
            <a:chOff x="1360685" y="1659775"/>
            <a:chExt cx="3783030" cy="28920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D84DDFE-57ED-53BD-DE92-0221A647CB1D}"/>
                </a:ext>
              </a:extLst>
            </p:cNvPr>
            <p:cNvSpPr txBox="1"/>
            <p:nvPr/>
          </p:nvSpPr>
          <p:spPr>
            <a:xfrm>
              <a:off x="1360685" y="1659775"/>
              <a:ext cx="3783030" cy="2892081"/>
            </a:xfrm>
            <a:prstGeom prst="rect">
              <a:avLst/>
            </a:prstGeom>
            <a:solidFill>
              <a:srgbClr val="BA9765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67200EF-3E15-1102-28E1-8B7E9ACCE6B7}"/>
                </a:ext>
              </a:extLst>
            </p:cNvPr>
            <p:cNvSpPr txBox="1"/>
            <p:nvPr/>
          </p:nvSpPr>
          <p:spPr>
            <a:xfrm>
              <a:off x="1474717" y="1905150"/>
              <a:ext cx="3553072" cy="2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“</a:t>
              </a:r>
              <a:r>
                <a:rPr lang="en-AU" sz="2200" i="1" kern="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It's a very holistic service in terms of how they deal with you. They’ve also offered me some mental health support. … It’s very full service. Like, it’s not just one specific thing that they help you with … It’s a pretty great clinic for a free service</a:t>
              </a:r>
              <a:r>
                <a:rPr lang="en-AU" sz="2200" i="1" kern="0" dirty="0">
                  <a:solidFill>
                    <a:srgbClr val="000000"/>
                  </a:solidFill>
                  <a:latin typeface="Arial"/>
                </a:rPr>
                <a:t>”</a:t>
              </a:r>
              <a:endParaRPr kumimoji="0" lang="en-AU" sz="2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</a:t>
              </a:r>
              <a:r>
                <a:rPr kumimoji="0" lang="en-AU" sz="2200" b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Kabir, gay male 20-29, South Asia</a:t>
              </a:r>
              <a:r>
                <a:rPr kumimoji="0" lang="en-AU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3567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0496C-7727-A97B-99C1-2A314C163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FABAE8-3E89-3AAD-1197-815968098E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/>
                <a:ea typeface="Roboto" charset="0"/>
                <a:cs typeface="Roboto" charset="0"/>
              </a:rPr>
              <a:t>nwells@kirby.unsw.edu.au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34459-9E6B-E23D-2CE9-8BB9AF0B34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58008-9535-442B-8149-213DFE0C0411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BABCBE"/>
                </a:solidFill>
                <a:effectLst/>
                <a:uLnTx/>
                <a:uFillTx/>
                <a:latin typeface="Roboto"/>
                <a:ea typeface="Roboto" charset="0"/>
                <a:cs typeface="Roboto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BABCBE"/>
              </a:solidFill>
              <a:effectLst/>
              <a:uLnTx/>
              <a:uFillTx/>
              <a:latin typeface="Roboto"/>
              <a:ea typeface="Roboto" charset="0"/>
              <a:cs typeface="Roboto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CBA379-E130-B4A2-D658-5AC7FA4E0835}"/>
              </a:ext>
            </a:extLst>
          </p:cNvPr>
          <p:cNvSpPr txBox="1"/>
          <p:nvPr/>
        </p:nvSpPr>
        <p:spPr>
          <a:xfrm>
            <a:off x="851140" y="435242"/>
            <a:ext cx="71498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 dirty="0">
                <a:ln>
                  <a:noFill/>
                </a:ln>
                <a:solidFill>
                  <a:srgbClr val="BA9765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Mental health support</a:t>
            </a:r>
            <a:endParaRPr kumimoji="0" lang="en-AU" sz="3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lancy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1872CEA-B14B-4D57-3B8D-DAE3BEFB282D}"/>
              </a:ext>
            </a:extLst>
          </p:cNvPr>
          <p:cNvGrpSpPr/>
          <p:nvPr/>
        </p:nvGrpSpPr>
        <p:grpSpPr>
          <a:xfrm>
            <a:off x="6638191" y="3149612"/>
            <a:ext cx="4715609" cy="2696389"/>
            <a:chOff x="6638191" y="3486696"/>
            <a:chExt cx="4715609" cy="269638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3BD4EF1-CB08-E14A-B671-C54160A22AD2}"/>
                </a:ext>
              </a:extLst>
            </p:cNvPr>
            <p:cNvSpPr txBox="1"/>
            <p:nvPr/>
          </p:nvSpPr>
          <p:spPr>
            <a:xfrm>
              <a:off x="6638191" y="3486696"/>
              <a:ext cx="4715609" cy="2696389"/>
            </a:xfrm>
            <a:prstGeom prst="rect">
              <a:avLst/>
            </a:prstGeom>
            <a:solidFill>
              <a:srgbClr val="BA9765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F493AD6-CEF2-95A6-48E1-0FA2E8CF9565}"/>
                </a:ext>
              </a:extLst>
            </p:cNvPr>
            <p:cNvSpPr txBox="1"/>
            <p:nvPr/>
          </p:nvSpPr>
          <p:spPr>
            <a:xfrm>
              <a:off x="7060639" y="3603783"/>
              <a:ext cx="4064299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AU" sz="2200" b="1" kern="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A state of physical, emotional, mental and social well-being in relation to sexuality</a:t>
              </a:r>
              <a:r>
                <a:rPr lang="en-AU" sz="2200" kern="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; it is not merely the absence of disease, dysfunction or infirmity (</a:t>
              </a:r>
              <a:r>
                <a:rPr lang="en-AU" sz="2200" i="1" kern="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World Health Organization 2006, p.4</a:t>
              </a:r>
              <a:r>
                <a:rPr lang="en-AU" sz="2200" kern="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)</a:t>
              </a:r>
              <a:endParaRPr kumimoji="0" lang="en-AU" sz="2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1BAF8A7-A4D1-413F-8A0B-0345D39AABDE}"/>
              </a:ext>
            </a:extLst>
          </p:cNvPr>
          <p:cNvGrpSpPr/>
          <p:nvPr/>
        </p:nvGrpSpPr>
        <p:grpSpPr>
          <a:xfrm>
            <a:off x="1120873" y="1145584"/>
            <a:ext cx="5068911" cy="3352223"/>
            <a:chOff x="1360685" y="1659775"/>
            <a:chExt cx="3783030" cy="289208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7376A8F-7278-5722-3E51-52E3D55A8065}"/>
                </a:ext>
              </a:extLst>
            </p:cNvPr>
            <p:cNvSpPr txBox="1"/>
            <p:nvPr/>
          </p:nvSpPr>
          <p:spPr>
            <a:xfrm>
              <a:off x="1360685" y="1659775"/>
              <a:ext cx="3783030" cy="2892081"/>
            </a:xfrm>
            <a:prstGeom prst="rect">
              <a:avLst/>
            </a:prstGeom>
            <a:solidFill>
              <a:srgbClr val="BA9765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49FEBC4-0ABF-FB22-0301-9552AC62FE9C}"/>
                </a:ext>
              </a:extLst>
            </p:cNvPr>
            <p:cNvSpPr txBox="1"/>
            <p:nvPr/>
          </p:nvSpPr>
          <p:spPr>
            <a:xfrm>
              <a:off x="1474717" y="1905150"/>
              <a:ext cx="3553072" cy="2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“</a:t>
              </a:r>
              <a:r>
                <a:rPr lang="en-AU" sz="2200" i="1" kern="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It's a very holistic service in terms of how they deal with you. They’ve also offered me some mental health support. … It’s very full service. Like, it’s not just one specific thing that they help you with … It’s a pretty great clinic for a free service</a:t>
              </a:r>
              <a:r>
                <a:rPr lang="en-AU" sz="2200" i="1" kern="0" dirty="0">
                  <a:solidFill>
                    <a:srgbClr val="000000"/>
                  </a:solidFill>
                  <a:latin typeface="Arial"/>
                </a:rPr>
                <a:t>”</a:t>
              </a:r>
              <a:endParaRPr kumimoji="0" lang="en-AU" sz="2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</a:t>
              </a:r>
              <a:r>
                <a:rPr kumimoji="0" lang="en-AU" sz="2200" b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Kabir, gay male 20-29, South Asia</a:t>
              </a:r>
              <a:r>
                <a:rPr kumimoji="0" lang="en-AU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8237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I Colours - 2023">
      <a:dk1>
        <a:srgbClr val="000000"/>
      </a:dk1>
      <a:lt1>
        <a:srgbClr val="FFFFFF"/>
      </a:lt1>
      <a:dk2>
        <a:srgbClr val="BABCBE"/>
      </a:dk2>
      <a:lt2>
        <a:srgbClr val="FFDC00"/>
      </a:lt2>
      <a:accent1>
        <a:srgbClr val="BA9765"/>
      </a:accent1>
      <a:accent2>
        <a:srgbClr val="2DAAE2"/>
      </a:accent2>
      <a:accent3>
        <a:srgbClr val="FA91B6"/>
      </a:accent3>
      <a:accent4>
        <a:srgbClr val="8A68C8"/>
      </a:accent4>
      <a:accent5>
        <a:srgbClr val="007882"/>
      </a:accent5>
      <a:accent6>
        <a:srgbClr val="3F61C4"/>
      </a:accent6>
      <a:hlink>
        <a:srgbClr val="3F61C4"/>
      </a:hlink>
      <a:folHlink>
        <a:srgbClr val="808285"/>
      </a:folHlink>
    </a:clrScheme>
    <a:fontScheme name="KI Clancy (preferred)">
      <a:majorFont>
        <a:latin typeface="Clancy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-KI_PPT-Clancy-16x9-FINAL.pptx" id="{7288E65A-8A8A-4A65-A37D-29304E3CFA12}" vid="{5921664E-7A11-4724-BA63-0889DDCB542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3CF1FDB94CC6449F3421FB462A4D5E" ma:contentTypeVersion="18" ma:contentTypeDescription="Create a new document." ma:contentTypeScope="" ma:versionID="40acfa7b25ffc6e42e9c3ae8a65839c7">
  <xsd:schema xmlns:xsd="http://www.w3.org/2001/XMLSchema" xmlns:xs="http://www.w3.org/2001/XMLSchema" xmlns:p="http://schemas.microsoft.com/office/2006/metadata/properties" xmlns:ns3="f653ee40-5d7a-4432-a691-9f3b9b6d4c03" xmlns:ns4="6e7dfa8a-0676-42ab-82ac-bec5b6b86e5d" targetNamespace="http://schemas.microsoft.com/office/2006/metadata/properties" ma:root="true" ma:fieldsID="94cc37b705913ad0df3238f8cabf6cf4" ns3:_="" ns4:_="">
    <xsd:import namespace="f653ee40-5d7a-4432-a691-9f3b9b6d4c03"/>
    <xsd:import namespace="6e7dfa8a-0676-42ab-82ac-bec5b6b86e5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earchPropertie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53ee40-5d7a-4432-a691-9f3b9b6d4c0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7dfa8a-0676-42ab-82ac-bec5b6b86e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e7dfa8a-0676-42ab-82ac-bec5b6b86e5d" xsi:nil="true"/>
  </documentManagement>
</p:properties>
</file>

<file path=customXml/itemProps1.xml><?xml version="1.0" encoding="utf-8"?>
<ds:datastoreItem xmlns:ds="http://schemas.openxmlformats.org/officeDocument/2006/customXml" ds:itemID="{5CBACF7A-9A78-44D4-A457-5E054885E3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6DF1A5-5C52-46B5-ADFB-522B1BA784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53ee40-5d7a-4432-a691-9f3b9b6d4c03"/>
    <ds:schemaRef ds:uri="6e7dfa8a-0676-42ab-82ac-bec5b6b86e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E9A763-F035-49BA-B9DF-12031FF9755C}">
  <ds:schemaRefs>
    <ds:schemaRef ds:uri="6e7dfa8a-0676-42ab-82ac-bec5b6b86e5d"/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f653ee40-5d7a-4432-a691-9f3b9b6d4c0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22-KI_PPT-Clancy-16x9-FINAL</Template>
  <TotalTime>21138</TotalTime>
  <Words>721</Words>
  <Application>Microsoft Office PowerPoint</Application>
  <PresentationFormat>Widescreen</PresentationFormat>
  <Paragraphs>85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Clancy</vt:lpstr>
      <vt:lpstr>Roboto</vt:lpstr>
      <vt:lpstr>Office Theme</vt:lpstr>
      <vt:lpstr>Experiences and impact of LGBTQ+ stigma on accessing sexual healthcare services among recently arrived, overseas-born gay, bisexual, and other men who have sex with men in Australia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of primary presentation title</dc:title>
  <dc:creator>Nathanael Wells</dc:creator>
  <cp:lastModifiedBy>PF53972B@outlook.com</cp:lastModifiedBy>
  <cp:revision>14</cp:revision>
  <dcterms:created xsi:type="dcterms:W3CDTF">2023-11-10T00:38:41Z</dcterms:created>
  <dcterms:modified xsi:type="dcterms:W3CDTF">2025-09-15T00:45:58Z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0x010100B23CF1FDB94CC6449F3421FB462A4D5E</vt:lpwstr>
  </property>
</Properties>
</file>