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62" r:id="rId6"/>
    <p:sldId id="263" r:id="rId7"/>
    <p:sldId id="26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7B3E4"/>
    <a:srgbClr val="A72B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330"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8027EA-9935-40CE-90AB-3DC5E0FAF1F7}" type="datetimeFigureOut">
              <a:rPr lang="en-AU" smtClean="0"/>
              <a:t>17/09/2019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D355064-C393-4132-B676-E372C522D2D3}" type="slidenum">
              <a:rPr lang="en-AU" smtClean="0"/>
              <a:t>‹#›</a:t>
            </a:fld>
            <a:endParaRPr lang="en-AU"/>
          </a:p>
        </p:txBody>
      </p:sp>
    </p:spTree>
    <p:extLst>
      <p:ext uri="{BB962C8B-B14F-4D97-AF65-F5344CB8AC3E}">
        <p14:creationId xmlns:p14="http://schemas.microsoft.com/office/powerpoint/2010/main" val="1613466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8027EA-9935-40CE-90AB-3DC5E0FAF1F7}" type="datetimeFigureOut">
              <a:rPr lang="en-AU" smtClean="0"/>
              <a:t>17/09/2019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D355064-C393-4132-B676-E372C522D2D3}" type="slidenum">
              <a:rPr lang="en-AU" smtClean="0"/>
              <a:t>‹#›</a:t>
            </a:fld>
            <a:endParaRPr lang="en-AU"/>
          </a:p>
        </p:txBody>
      </p:sp>
    </p:spTree>
    <p:extLst>
      <p:ext uri="{BB962C8B-B14F-4D97-AF65-F5344CB8AC3E}">
        <p14:creationId xmlns:p14="http://schemas.microsoft.com/office/powerpoint/2010/main" val="485240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8027EA-9935-40CE-90AB-3DC5E0FAF1F7}" type="datetimeFigureOut">
              <a:rPr lang="en-AU" smtClean="0"/>
              <a:t>17/09/2019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D355064-C393-4132-B676-E372C522D2D3}" type="slidenum">
              <a:rPr lang="en-AU" smtClean="0"/>
              <a:t>‹#›</a:t>
            </a:fld>
            <a:endParaRPr lang="en-AU"/>
          </a:p>
        </p:txBody>
      </p:sp>
    </p:spTree>
    <p:extLst>
      <p:ext uri="{BB962C8B-B14F-4D97-AF65-F5344CB8AC3E}">
        <p14:creationId xmlns:p14="http://schemas.microsoft.com/office/powerpoint/2010/main" val="3392917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8027EA-9935-40CE-90AB-3DC5E0FAF1F7}" type="datetimeFigureOut">
              <a:rPr lang="en-AU" smtClean="0"/>
              <a:t>17/09/2019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D355064-C393-4132-B676-E372C522D2D3}" type="slidenum">
              <a:rPr lang="en-AU" smtClean="0"/>
              <a:t>‹#›</a:t>
            </a:fld>
            <a:endParaRPr lang="en-AU"/>
          </a:p>
        </p:txBody>
      </p:sp>
    </p:spTree>
    <p:extLst>
      <p:ext uri="{BB962C8B-B14F-4D97-AF65-F5344CB8AC3E}">
        <p14:creationId xmlns:p14="http://schemas.microsoft.com/office/powerpoint/2010/main" val="2826856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8027EA-9935-40CE-90AB-3DC5E0FAF1F7}" type="datetimeFigureOut">
              <a:rPr lang="en-AU" smtClean="0"/>
              <a:t>17/09/2019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D355064-C393-4132-B676-E372C522D2D3}" type="slidenum">
              <a:rPr lang="en-AU" smtClean="0"/>
              <a:t>‹#›</a:t>
            </a:fld>
            <a:endParaRPr lang="en-AU"/>
          </a:p>
        </p:txBody>
      </p:sp>
    </p:spTree>
    <p:extLst>
      <p:ext uri="{BB962C8B-B14F-4D97-AF65-F5344CB8AC3E}">
        <p14:creationId xmlns:p14="http://schemas.microsoft.com/office/powerpoint/2010/main" val="29516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8027EA-9935-40CE-90AB-3DC5E0FAF1F7}" type="datetimeFigureOut">
              <a:rPr lang="en-AU" smtClean="0"/>
              <a:t>17/09/2019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D355064-C393-4132-B676-E372C522D2D3}" type="slidenum">
              <a:rPr lang="en-AU" smtClean="0"/>
              <a:t>‹#›</a:t>
            </a:fld>
            <a:endParaRPr lang="en-AU"/>
          </a:p>
        </p:txBody>
      </p:sp>
    </p:spTree>
    <p:extLst>
      <p:ext uri="{BB962C8B-B14F-4D97-AF65-F5344CB8AC3E}">
        <p14:creationId xmlns:p14="http://schemas.microsoft.com/office/powerpoint/2010/main" val="3674414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8027EA-9935-40CE-90AB-3DC5E0FAF1F7}" type="datetimeFigureOut">
              <a:rPr lang="en-AU" smtClean="0"/>
              <a:t>17/09/2019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D355064-C393-4132-B676-E372C522D2D3}" type="slidenum">
              <a:rPr lang="en-AU" smtClean="0"/>
              <a:t>‹#›</a:t>
            </a:fld>
            <a:endParaRPr lang="en-AU"/>
          </a:p>
        </p:txBody>
      </p:sp>
    </p:spTree>
    <p:extLst>
      <p:ext uri="{BB962C8B-B14F-4D97-AF65-F5344CB8AC3E}">
        <p14:creationId xmlns:p14="http://schemas.microsoft.com/office/powerpoint/2010/main" val="644093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8027EA-9935-40CE-90AB-3DC5E0FAF1F7}" type="datetimeFigureOut">
              <a:rPr lang="en-AU" smtClean="0"/>
              <a:t>17/09/2019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D355064-C393-4132-B676-E372C522D2D3}" type="slidenum">
              <a:rPr lang="en-AU" smtClean="0"/>
              <a:t>‹#›</a:t>
            </a:fld>
            <a:endParaRPr lang="en-AU"/>
          </a:p>
        </p:txBody>
      </p:sp>
    </p:spTree>
    <p:extLst>
      <p:ext uri="{BB962C8B-B14F-4D97-AF65-F5344CB8AC3E}">
        <p14:creationId xmlns:p14="http://schemas.microsoft.com/office/powerpoint/2010/main" val="1267655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8027EA-9935-40CE-90AB-3DC5E0FAF1F7}" type="datetimeFigureOut">
              <a:rPr lang="en-AU" smtClean="0"/>
              <a:t>17/09/2019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D355064-C393-4132-B676-E372C522D2D3}" type="slidenum">
              <a:rPr lang="en-AU" smtClean="0"/>
              <a:t>‹#›</a:t>
            </a:fld>
            <a:endParaRPr lang="en-AU"/>
          </a:p>
        </p:txBody>
      </p:sp>
    </p:spTree>
    <p:extLst>
      <p:ext uri="{BB962C8B-B14F-4D97-AF65-F5344CB8AC3E}">
        <p14:creationId xmlns:p14="http://schemas.microsoft.com/office/powerpoint/2010/main" val="3764138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68027EA-9935-40CE-90AB-3DC5E0FAF1F7}" type="datetimeFigureOut">
              <a:rPr lang="en-AU" smtClean="0"/>
              <a:t>17/09/2019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D355064-C393-4132-B676-E372C522D2D3}" type="slidenum">
              <a:rPr lang="en-AU" smtClean="0"/>
              <a:t>‹#›</a:t>
            </a:fld>
            <a:endParaRPr lang="en-AU"/>
          </a:p>
        </p:txBody>
      </p:sp>
    </p:spTree>
    <p:extLst>
      <p:ext uri="{BB962C8B-B14F-4D97-AF65-F5344CB8AC3E}">
        <p14:creationId xmlns:p14="http://schemas.microsoft.com/office/powerpoint/2010/main" val="3301494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68027EA-9935-40CE-90AB-3DC5E0FAF1F7}" type="datetimeFigureOut">
              <a:rPr lang="en-AU" smtClean="0"/>
              <a:t>17/09/2019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D355064-C393-4132-B676-E372C522D2D3}" type="slidenum">
              <a:rPr lang="en-AU" smtClean="0"/>
              <a:t>‹#›</a:t>
            </a:fld>
            <a:endParaRPr lang="en-AU"/>
          </a:p>
        </p:txBody>
      </p:sp>
    </p:spTree>
    <p:extLst>
      <p:ext uri="{BB962C8B-B14F-4D97-AF65-F5344CB8AC3E}">
        <p14:creationId xmlns:p14="http://schemas.microsoft.com/office/powerpoint/2010/main" val="3829941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027EA-9935-40CE-90AB-3DC5E0FAF1F7}" type="datetimeFigureOut">
              <a:rPr lang="en-AU" smtClean="0"/>
              <a:t>17/09/2019</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55064-C393-4132-B676-E372C522D2D3}" type="slidenum">
              <a:rPr lang="en-AU" smtClean="0"/>
              <a:t>‹#›</a:t>
            </a:fld>
            <a:endParaRPr lang="en-AU"/>
          </a:p>
        </p:txBody>
      </p:sp>
    </p:spTree>
    <p:extLst>
      <p:ext uri="{BB962C8B-B14F-4D97-AF65-F5344CB8AC3E}">
        <p14:creationId xmlns:p14="http://schemas.microsoft.com/office/powerpoint/2010/main" val="14932009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DC8FBFB-77DC-41B5-9535-F9205A79ABC4}"/>
              </a:ext>
            </a:extLst>
          </p:cNvPr>
          <p:cNvSpPr/>
          <p:nvPr/>
        </p:nvSpPr>
        <p:spPr>
          <a:xfrm>
            <a:off x="17756" y="835815"/>
            <a:ext cx="9144000" cy="861774"/>
          </a:xfrm>
          <a:prstGeom prst="rect">
            <a:avLst/>
          </a:prstGeom>
        </p:spPr>
        <p:txBody>
          <a:bodyPr wrap="square">
            <a:spAutoFit/>
          </a:bodyPr>
          <a:lstStyle/>
          <a:p>
            <a:pPr algn="ctr">
              <a:spcBef>
                <a:spcPts val="1200"/>
              </a:spcBef>
              <a:defRPr sz="1800" b="0">
                <a:solidFill>
                  <a:srgbClr val="000000"/>
                </a:solidFill>
              </a:defRPr>
            </a:pPr>
            <a:r>
              <a:rPr lang="en-US" sz="2000" b="1" dirty="0">
                <a:solidFill>
                  <a:schemeClr val="accent4"/>
                </a:solidFill>
              </a:rPr>
              <a:t>RISK PERCEPTIONS AND HIV TESTING </a:t>
            </a:r>
          </a:p>
          <a:p>
            <a:pPr algn="ctr">
              <a:spcBef>
                <a:spcPts val="1200"/>
              </a:spcBef>
              <a:defRPr sz="1800" b="0">
                <a:solidFill>
                  <a:srgbClr val="000000"/>
                </a:solidFill>
              </a:defRPr>
            </a:pPr>
            <a:r>
              <a:rPr lang="en-US" sz="2000" b="1" dirty="0">
                <a:solidFill>
                  <a:schemeClr val="accent4"/>
                </a:solidFill>
              </a:rPr>
              <a:t>IN FAMILIES LIVING WITH MIXED HIV STATUS</a:t>
            </a:r>
            <a:endParaRPr lang="en-AU" sz="2000" b="1" dirty="0">
              <a:solidFill>
                <a:schemeClr val="accent4"/>
              </a:solidFill>
            </a:endParaRPr>
          </a:p>
        </p:txBody>
      </p:sp>
      <p:sp>
        <p:nvSpPr>
          <p:cNvPr id="7" name="Shape 18">
            <a:extLst>
              <a:ext uri="{FF2B5EF4-FFF2-40B4-BE49-F238E27FC236}">
                <a16:creationId xmlns:a16="http://schemas.microsoft.com/office/drawing/2014/main" id="{239CA81E-8CE8-4CDA-AC45-D903C65F3403}"/>
              </a:ext>
            </a:extLst>
          </p:cNvPr>
          <p:cNvSpPr>
            <a:spLocks noGrp="1"/>
          </p:cNvSpPr>
          <p:nvPr/>
        </p:nvSpPr>
        <p:spPr>
          <a:xfrm>
            <a:off x="296532" y="1972521"/>
            <a:ext cx="8280001" cy="1473448"/>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cap="all" baseline="0">
                <a:solidFill>
                  <a:schemeClr val="tx1"/>
                </a:solidFill>
                <a:latin typeface="Arial Narrow" charset="0"/>
                <a:ea typeface="Arial Narrow" charset="0"/>
                <a:cs typeface="Arial Narrow" charset="0"/>
              </a:defRPr>
            </a:lvl1pPr>
          </a:lstStyle>
          <a:p>
            <a:pPr>
              <a:lnSpc>
                <a:spcPct val="100000"/>
              </a:lnSpc>
              <a:spcBef>
                <a:spcPts val="1200"/>
              </a:spcBef>
              <a:defRPr sz="1800" b="0">
                <a:solidFill>
                  <a:srgbClr val="000000"/>
                </a:solidFill>
              </a:defRPr>
            </a:pPr>
            <a:endParaRPr lang="en-AU" sz="1800" dirty="0"/>
          </a:p>
          <a:p>
            <a:pPr>
              <a:lnSpc>
                <a:spcPct val="100000"/>
              </a:lnSpc>
              <a:spcBef>
                <a:spcPts val="1200"/>
              </a:spcBef>
              <a:defRPr sz="1800" b="0">
                <a:solidFill>
                  <a:srgbClr val="000000"/>
                </a:solidFill>
              </a:defRPr>
            </a:pPr>
            <a:r>
              <a:rPr lang="en-AU" sz="1800" dirty="0"/>
              <a:t>Asha Persson</a:t>
            </a:r>
            <a:r>
              <a:rPr lang="en-AU" sz="1800" baseline="30000" dirty="0"/>
              <a:t>1</a:t>
            </a:r>
            <a:r>
              <a:rPr lang="en-AU" sz="1800" dirty="0"/>
              <a:t>, Christy E. Newman</a:t>
            </a:r>
            <a:r>
              <a:rPr lang="en-AU" sz="1800" baseline="30000" dirty="0"/>
              <a:t>1</a:t>
            </a:r>
            <a:r>
              <a:rPr lang="en-AU" sz="1800" dirty="0"/>
              <a:t>, Myra Hamilton</a:t>
            </a:r>
            <a:r>
              <a:rPr lang="en-AU" sz="1800" baseline="30000" dirty="0"/>
              <a:t>2</a:t>
            </a:r>
            <a:r>
              <a:rPr lang="en-AU" sz="1800" dirty="0"/>
              <a:t>, kylie valentine</a:t>
            </a:r>
            <a:r>
              <a:rPr lang="en-AU" sz="1800" baseline="30000" dirty="0"/>
              <a:t>2</a:t>
            </a:r>
            <a:r>
              <a:rPr lang="en-AU" sz="1800" dirty="0"/>
              <a:t>, jack Wallace</a:t>
            </a:r>
            <a:r>
              <a:rPr lang="en-AU" sz="1800" baseline="30000" dirty="0"/>
              <a:t>3</a:t>
            </a:r>
            <a:r>
              <a:rPr lang="en-AU" sz="1800" dirty="0"/>
              <a:t>, </a:t>
            </a:r>
            <a:r>
              <a:rPr lang="en-AU" sz="1800" dirty="0" err="1"/>
              <a:t>joanne</a:t>
            </a:r>
            <a:r>
              <a:rPr lang="en-AU" sz="1800" dirty="0"/>
              <a:t> Bryant</a:t>
            </a:r>
            <a:r>
              <a:rPr lang="en-AU" sz="1800" baseline="30000" dirty="0"/>
              <a:t>1</a:t>
            </a:r>
            <a:r>
              <a:rPr lang="en-AU" sz="1800" dirty="0"/>
              <a:t>, Rebecca  M. Gray</a:t>
            </a:r>
            <a:r>
              <a:rPr lang="en-AU" sz="1800" baseline="30000" dirty="0"/>
              <a:t>1</a:t>
            </a:r>
            <a:r>
              <a:rPr lang="en-AU" sz="1800" dirty="0"/>
              <a:t>, Kerryn Drysdale</a:t>
            </a:r>
            <a:r>
              <a:rPr lang="en-AU" sz="1800" baseline="30000" dirty="0"/>
              <a:t>1</a:t>
            </a:r>
            <a:r>
              <a:rPr lang="en-AU" sz="1800" dirty="0"/>
              <a:t> </a:t>
            </a:r>
          </a:p>
          <a:p>
            <a:pPr>
              <a:lnSpc>
                <a:spcPct val="100000"/>
              </a:lnSpc>
              <a:spcBef>
                <a:spcPts val="1200"/>
              </a:spcBef>
              <a:defRPr sz="1800" b="0">
                <a:solidFill>
                  <a:srgbClr val="000000"/>
                </a:solidFill>
              </a:defRPr>
            </a:pPr>
            <a:r>
              <a:rPr lang="en-AU" sz="1800" cap="small" baseline="30000" dirty="0">
                <a:solidFill>
                  <a:schemeClr val="tx2">
                    <a:lumMod val="50000"/>
                  </a:schemeClr>
                </a:solidFill>
                <a:latin typeface="+mn-lt"/>
              </a:rPr>
              <a:t>1 </a:t>
            </a:r>
            <a:r>
              <a:rPr lang="en-AU" sz="1800" cap="small" dirty="0">
                <a:solidFill>
                  <a:schemeClr val="tx2">
                    <a:lumMod val="50000"/>
                  </a:schemeClr>
                </a:solidFill>
                <a:latin typeface="+mn-lt"/>
              </a:rPr>
              <a:t>Centre for Social Research in Health, UNSW Sydney, </a:t>
            </a:r>
            <a:r>
              <a:rPr lang="en-AU" sz="1800" cap="small" baseline="30000" dirty="0">
                <a:solidFill>
                  <a:schemeClr val="tx2">
                    <a:lumMod val="50000"/>
                  </a:schemeClr>
                </a:solidFill>
                <a:latin typeface="+mn-lt"/>
              </a:rPr>
              <a:t>2 </a:t>
            </a:r>
            <a:r>
              <a:rPr lang="en-AU" sz="1800" cap="small" dirty="0">
                <a:solidFill>
                  <a:schemeClr val="tx2">
                    <a:lumMod val="50000"/>
                  </a:schemeClr>
                </a:solidFill>
                <a:latin typeface="+mn-lt"/>
              </a:rPr>
              <a:t>Social Policy Research Centre, UNSW Sydney, </a:t>
            </a:r>
            <a:r>
              <a:rPr lang="en-AU" sz="1800" cap="small" baseline="30000" dirty="0">
                <a:solidFill>
                  <a:schemeClr val="tx2">
                    <a:lumMod val="50000"/>
                  </a:schemeClr>
                </a:solidFill>
                <a:latin typeface="+mn-lt"/>
              </a:rPr>
              <a:t>3 </a:t>
            </a:r>
            <a:r>
              <a:rPr lang="en-AU" sz="1800" cap="small" dirty="0">
                <a:solidFill>
                  <a:schemeClr val="tx2">
                    <a:lumMod val="50000"/>
                  </a:schemeClr>
                </a:solidFill>
                <a:latin typeface="+mn-lt"/>
              </a:rPr>
              <a:t>Burnet Institute, Melbourne</a:t>
            </a:r>
          </a:p>
        </p:txBody>
      </p:sp>
      <p:sp>
        <p:nvSpPr>
          <p:cNvPr id="10" name="Rectangle 9">
            <a:extLst>
              <a:ext uri="{FF2B5EF4-FFF2-40B4-BE49-F238E27FC236}">
                <a16:creationId xmlns:a16="http://schemas.microsoft.com/office/drawing/2014/main" id="{B9CED32F-A0A4-4FEE-BE9C-17B089C0CE5D}"/>
              </a:ext>
            </a:extLst>
          </p:cNvPr>
          <p:cNvSpPr/>
          <p:nvPr/>
        </p:nvSpPr>
        <p:spPr>
          <a:xfrm>
            <a:off x="0" y="952"/>
            <a:ext cx="9152878" cy="323165"/>
          </a:xfrm>
          <a:prstGeom prst="rect">
            <a:avLst/>
          </a:prstGeom>
          <a:solidFill>
            <a:srgbClr val="404040"/>
          </a:solidFill>
        </p:spPr>
        <p:txBody>
          <a:bodyPr wrap="square" anchor="ctr">
            <a:spAutoFit/>
          </a:bodyPr>
          <a:lstStyle/>
          <a:p>
            <a:pPr>
              <a:spcBef>
                <a:spcPts val="1200"/>
              </a:spcBef>
              <a:defRPr sz="1800" b="0">
                <a:solidFill>
                  <a:srgbClr val="000000"/>
                </a:solidFill>
              </a:defRPr>
            </a:pPr>
            <a:r>
              <a:rPr lang="en-US" sz="1500" b="1" dirty="0">
                <a:solidFill>
                  <a:schemeClr val="bg1"/>
                </a:solidFill>
              </a:rPr>
              <a:t>2019 JOINT AUSTRALASIAN SEXUAL HEALTH AND HIV&amp;AIDS CONFERENCE</a:t>
            </a:r>
            <a:endParaRPr lang="en-AU" sz="825" b="1" dirty="0">
              <a:solidFill>
                <a:schemeClr val="bg1"/>
              </a:solidFill>
            </a:endParaRPr>
          </a:p>
        </p:txBody>
      </p:sp>
      <p:sp>
        <p:nvSpPr>
          <p:cNvPr id="12" name="Shape 88">
            <a:extLst>
              <a:ext uri="{FF2B5EF4-FFF2-40B4-BE49-F238E27FC236}">
                <a16:creationId xmlns:a16="http://schemas.microsoft.com/office/drawing/2014/main" id="{EB97C536-C229-41CC-A7D0-A8451CE2F55B}"/>
              </a:ext>
            </a:extLst>
          </p:cNvPr>
          <p:cNvSpPr>
            <a:spLocks noGrp="1"/>
          </p:cNvSpPr>
          <p:nvPr/>
        </p:nvSpPr>
        <p:spPr>
          <a:xfrm>
            <a:off x="157601" y="4172012"/>
            <a:ext cx="8760621" cy="2014299"/>
          </a:xfrm>
          <a:prstGeom prst="rect">
            <a:avLst/>
          </a:prstGeom>
        </p:spPr>
        <p:txBody>
          <a:bodyPr vert="horz" lIns="68580" tIns="34290" rIns="68580" bIns="34290" rtlCol="0" anchor="t">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Arial Narrow" charset="0"/>
                <a:ea typeface="Arial Narrow" charset="0"/>
                <a:cs typeface="Arial Narrow"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Arial Narrow" charset="0"/>
                <a:ea typeface="Arial Narrow" charset="0"/>
                <a:cs typeface="Arial Narrow"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Arial Narrow" charset="0"/>
                <a:ea typeface="Arial Narrow" charset="0"/>
                <a:cs typeface="Arial Narrow"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Arial Narrow" charset="0"/>
                <a:ea typeface="Arial Narrow" charset="0"/>
                <a:cs typeface="Arial Narrow"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Arial Narrow" charset="0"/>
                <a:ea typeface="Arial Narrow" charset="0"/>
                <a:cs typeface="Arial Narrow"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500" b="1" dirty="0">
                <a:solidFill>
                  <a:schemeClr val="tx2">
                    <a:lumMod val="50000"/>
                  </a:schemeClr>
                </a:solidFill>
                <a:latin typeface="+mn-lt"/>
              </a:rPr>
              <a:t>Acknowledgements</a:t>
            </a:r>
            <a:r>
              <a:rPr lang="en-US" sz="1500" dirty="0">
                <a:solidFill>
                  <a:schemeClr val="tx2">
                    <a:lumMod val="50000"/>
                  </a:schemeClr>
                </a:solidFill>
                <a:latin typeface="+mn-lt"/>
              </a:rPr>
              <a:t> :</a:t>
            </a:r>
            <a:endParaRPr lang="en-US" dirty="0">
              <a:solidFill>
                <a:schemeClr val="tx2">
                  <a:lumMod val="50000"/>
                </a:schemeClr>
              </a:solidFill>
            </a:endParaRPr>
          </a:p>
          <a:p>
            <a:pPr marL="285750" indent="-285750"/>
            <a:r>
              <a:rPr lang="en-US" sz="1500" dirty="0">
                <a:solidFill>
                  <a:schemeClr val="tx2">
                    <a:lumMod val="50000"/>
                  </a:schemeClr>
                </a:solidFill>
                <a:latin typeface="+mn-lt"/>
              </a:rPr>
              <a:t>Many thanks to all participants with lived experience, their families, and stakeholders, who generously shared their time and stories with us. Thanks also to the interviewers and research assistants, to the members of the project Advisory Committee, and other partner organisations who supported us with recruitment.</a:t>
            </a:r>
          </a:p>
          <a:p>
            <a:pPr marL="0" indent="0">
              <a:buNone/>
            </a:pPr>
            <a:r>
              <a:rPr lang="en-US" sz="1500" b="1" dirty="0">
                <a:solidFill>
                  <a:schemeClr val="tx2">
                    <a:lumMod val="50000"/>
                  </a:schemeClr>
                </a:solidFill>
                <a:latin typeface="+mn-lt"/>
                <a:cs typeface="Calibri"/>
              </a:rPr>
              <a:t>Disclosures</a:t>
            </a:r>
            <a:r>
              <a:rPr lang="en-US" sz="1500" dirty="0">
                <a:solidFill>
                  <a:schemeClr val="tx2">
                    <a:lumMod val="50000"/>
                  </a:schemeClr>
                </a:solidFill>
                <a:latin typeface="+mn-lt"/>
                <a:cs typeface="Calibri"/>
              </a:rPr>
              <a:t>:</a:t>
            </a:r>
            <a:endParaRPr lang="en-US" sz="1500" dirty="0">
              <a:solidFill>
                <a:schemeClr val="tx2">
                  <a:lumMod val="50000"/>
                </a:schemeClr>
              </a:solidFill>
            </a:endParaRPr>
          </a:p>
          <a:p>
            <a:pPr marL="285115" indent="-285115"/>
            <a:r>
              <a:rPr lang="en-US" sz="1500" dirty="0">
                <a:solidFill>
                  <a:schemeClr val="tx2">
                    <a:lumMod val="50000"/>
                  </a:schemeClr>
                </a:solidFill>
                <a:latin typeface="+mn-lt"/>
                <a:cs typeface="Calibri"/>
              </a:rPr>
              <a:t>This study is funded by an ARC Discovery grant (DP160100134). We have no other disclosures. </a:t>
            </a:r>
            <a:endParaRPr lang="en-US" dirty="0"/>
          </a:p>
          <a:p>
            <a:endParaRPr lang="en-US" sz="1500" dirty="0">
              <a:solidFill>
                <a:schemeClr val="tx2">
                  <a:lumMod val="50000"/>
                </a:schemeClr>
              </a:solidFill>
              <a:latin typeface="+mn-lt"/>
            </a:endParaRPr>
          </a:p>
        </p:txBody>
      </p:sp>
      <p:sp>
        <p:nvSpPr>
          <p:cNvPr id="9" name="Rectangle 8">
            <a:extLst>
              <a:ext uri="{FF2B5EF4-FFF2-40B4-BE49-F238E27FC236}">
                <a16:creationId xmlns:a16="http://schemas.microsoft.com/office/drawing/2014/main" id="{324C2B35-086B-4CE3-9AC9-A4E48B86F50C}"/>
              </a:ext>
            </a:extLst>
          </p:cNvPr>
          <p:cNvSpPr/>
          <p:nvPr/>
        </p:nvSpPr>
        <p:spPr>
          <a:xfrm>
            <a:off x="5175683" y="6467846"/>
            <a:ext cx="3968318" cy="253916"/>
          </a:xfrm>
          <a:prstGeom prst="rect">
            <a:avLst/>
          </a:prstGeom>
        </p:spPr>
        <p:txBody>
          <a:bodyPr wrap="square">
            <a:spAutoFit/>
          </a:bodyPr>
          <a:lstStyle/>
          <a:p>
            <a:r>
              <a:rPr lang="en-US" sz="1050" b="1" dirty="0"/>
              <a:t>        Join the Conversation @ASHMMEDIA           </a:t>
            </a:r>
            <a:r>
              <a:rPr lang="en-AU" sz="1050" b="1" dirty="0"/>
              <a:t>#HIVAUS19  #SH19</a:t>
            </a:r>
            <a:endParaRPr lang="en-AU" sz="1050" dirty="0"/>
          </a:p>
        </p:txBody>
      </p:sp>
      <p:pic>
        <p:nvPicPr>
          <p:cNvPr id="2" name="Picture 1">
            <a:extLst>
              <a:ext uri="{FF2B5EF4-FFF2-40B4-BE49-F238E27FC236}">
                <a16:creationId xmlns:a16="http://schemas.microsoft.com/office/drawing/2014/main" id="{A2A65A1B-A346-4890-8326-E56AD9EA7501}"/>
              </a:ext>
            </a:extLst>
          </p:cNvPr>
          <p:cNvPicPr>
            <a:picLocks noChangeAspect="1"/>
          </p:cNvPicPr>
          <p:nvPr/>
        </p:nvPicPr>
        <p:blipFill>
          <a:blip r:embed="rId2"/>
          <a:stretch>
            <a:fillRect/>
          </a:stretch>
        </p:blipFill>
        <p:spPr>
          <a:xfrm>
            <a:off x="7638397" y="6485602"/>
            <a:ext cx="261794" cy="203897"/>
          </a:xfrm>
          <a:prstGeom prst="rect">
            <a:avLst/>
          </a:prstGeom>
        </p:spPr>
      </p:pic>
    </p:spTree>
    <p:extLst>
      <p:ext uri="{BB962C8B-B14F-4D97-AF65-F5344CB8AC3E}">
        <p14:creationId xmlns:p14="http://schemas.microsoft.com/office/powerpoint/2010/main" val="148404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AD5EF98-8778-44E4-AE13-B31DC786A27C}"/>
              </a:ext>
            </a:extLst>
          </p:cNvPr>
          <p:cNvSpPr/>
          <p:nvPr/>
        </p:nvSpPr>
        <p:spPr>
          <a:xfrm>
            <a:off x="147051" y="546391"/>
            <a:ext cx="8849897" cy="5473293"/>
          </a:xfrm>
          <a:prstGeom prst="rect">
            <a:avLst/>
          </a:prstGeom>
        </p:spPr>
        <p:txBody>
          <a:bodyPr wrap="square" anchor="t">
            <a:spAutoFit/>
          </a:bodyPr>
          <a:lstStyle/>
          <a:p>
            <a:pPr>
              <a:buSzPct val="120000"/>
              <a:defRPr sz="1800">
                <a:solidFill>
                  <a:srgbClr val="000000"/>
                </a:solidFill>
              </a:defRPr>
            </a:pPr>
            <a:r>
              <a:rPr lang="en-US" sz="1500" b="1" dirty="0">
                <a:solidFill>
                  <a:srgbClr val="FF0000"/>
                </a:solidFill>
                <a:ea typeface="+mn-lt"/>
                <a:cs typeface="+mn-lt"/>
              </a:rPr>
              <a:t>BACKGROUND/AIMS &amp; METHODS:</a:t>
            </a:r>
            <a:endParaRPr lang="en-AU" sz="1500" dirty="0">
              <a:solidFill>
                <a:srgbClr val="FF0000"/>
              </a:solidFill>
              <a:ea typeface="+mn-lt"/>
              <a:cs typeface="+mn-lt"/>
            </a:endParaRPr>
          </a:p>
          <a:p>
            <a:pPr>
              <a:spcBef>
                <a:spcPts val="400"/>
              </a:spcBef>
              <a:buSzPct val="120000"/>
              <a:buFont typeface="Wingdings" panose="05000000000000000000" pitchFamily="2" charset="2"/>
              <a:defRPr sz="1800">
                <a:solidFill>
                  <a:srgbClr val="000000"/>
                </a:solidFill>
              </a:defRPr>
            </a:pPr>
            <a:endParaRPr lang="en-AU" sz="500" dirty="0">
              <a:solidFill>
                <a:schemeClr val="tx2">
                  <a:lumMod val="50000"/>
                </a:schemeClr>
              </a:solidFill>
              <a:cs typeface="Calibri"/>
            </a:endParaRPr>
          </a:p>
          <a:p>
            <a:pPr marL="285750" indent="-285750">
              <a:spcBef>
                <a:spcPts val="400"/>
              </a:spcBef>
              <a:buSzPct val="120000"/>
              <a:buFont typeface="Arial" panose="05000000000000000000" pitchFamily="2" charset="2"/>
              <a:buChar char="•"/>
              <a:defRPr sz="1800">
                <a:solidFill>
                  <a:srgbClr val="000000"/>
                </a:solidFill>
              </a:defRPr>
            </a:pPr>
            <a:r>
              <a:rPr lang="en-AU" sz="1500" dirty="0">
                <a:solidFill>
                  <a:schemeClr val="tx2">
                    <a:lumMod val="50000"/>
                  </a:schemeClr>
                </a:solidFill>
              </a:rPr>
              <a:t> </a:t>
            </a:r>
            <a:r>
              <a:rPr lang="en-AU" dirty="0">
                <a:solidFill>
                  <a:schemeClr val="tx2">
                    <a:lumMod val="50000"/>
                  </a:schemeClr>
                </a:solidFill>
              </a:rPr>
              <a:t>Little is known about families affected by HIV, including risk perceptions and HIV testing.</a:t>
            </a:r>
            <a:endParaRPr lang="en-AU" dirty="0">
              <a:solidFill>
                <a:schemeClr val="tx2">
                  <a:lumMod val="50000"/>
                </a:schemeClr>
              </a:solidFill>
              <a:cs typeface="Calibri" panose="020F0502020204030204"/>
            </a:endParaRPr>
          </a:p>
          <a:p>
            <a:pPr marL="285750" indent="-285750">
              <a:spcBef>
                <a:spcPts val="400"/>
              </a:spcBef>
              <a:buSzPct val="120000"/>
              <a:buFont typeface="Arial" panose="05000000000000000000" pitchFamily="2" charset="2"/>
              <a:buChar char="•"/>
              <a:defRPr sz="1800">
                <a:solidFill>
                  <a:srgbClr val="000000"/>
                </a:solidFill>
              </a:defRPr>
            </a:pPr>
            <a:endParaRPr lang="en-AU" sz="500" dirty="0">
              <a:solidFill>
                <a:schemeClr val="tx2">
                  <a:lumMod val="50000"/>
                </a:schemeClr>
              </a:solidFill>
              <a:cs typeface="Calibri" panose="020F0502020204030204"/>
            </a:endParaRPr>
          </a:p>
          <a:p>
            <a:pPr marL="285750" indent="-285750">
              <a:spcBef>
                <a:spcPts val="400"/>
              </a:spcBef>
              <a:buSzPct val="120000"/>
              <a:buFont typeface="Arial" panose="05000000000000000000" pitchFamily="2" charset="2"/>
              <a:buChar char="•"/>
              <a:defRPr sz="1800">
                <a:solidFill>
                  <a:srgbClr val="000000"/>
                </a:solidFill>
              </a:defRPr>
            </a:pPr>
            <a:r>
              <a:rPr lang="en-AU" sz="1500" dirty="0">
                <a:solidFill>
                  <a:schemeClr val="tx2">
                    <a:lumMod val="50000"/>
                  </a:schemeClr>
                </a:solidFill>
              </a:rPr>
              <a:t> </a:t>
            </a:r>
            <a:r>
              <a:rPr lang="en-AU" dirty="0">
                <a:solidFill>
                  <a:schemeClr val="tx2">
                    <a:lumMod val="50000"/>
                  </a:schemeClr>
                </a:solidFill>
              </a:rPr>
              <a:t>People with HIV (and other blood-borne viruses) are in a serodiscordant relationship with family members, but this is rarely explored.</a:t>
            </a:r>
            <a:endParaRPr lang="en-AU" dirty="0">
              <a:solidFill>
                <a:schemeClr val="tx2">
                  <a:lumMod val="50000"/>
                </a:schemeClr>
              </a:solidFill>
              <a:cs typeface="Calibri" panose="020F0502020204030204"/>
            </a:endParaRPr>
          </a:p>
          <a:p>
            <a:pPr marL="285750" indent="-285750">
              <a:spcBef>
                <a:spcPts val="400"/>
              </a:spcBef>
              <a:buSzPct val="120000"/>
              <a:buFont typeface="Arial" panose="05000000000000000000" pitchFamily="2" charset="2"/>
              <a:buChar char="•"/>
              <a:defRPr sz="1800">
                <a:solidFill>
                  <a:srgbClr val="000000"/>
                </a:solidFill>
              </a:defRPr>
            </a:pPr>
            <a:endParaRPr lang="en-AU" sz="500" dirty="0">
              <a:solidFill>
                <a:schemeClr val="tx2">
                  <a:lumMod val="50000"/>
                </a:schemeClr>
              </a:solidFill>
              <a:cs typeface="Calibri" panose="020F0502020204030204"/>
            </a:endParaRPr>
          </a:p>
          <a:p>
            <a:pPr marL="285750" indent="-285750">
              <a:spcBef>
                <a:spcPts val="400"/>
              </a:spcBef>
              <a:buSzPct val="120000"/>
              <a:buFont typeface="Arial" panose="05000000000000000000" pitchFamily="2" charset="2"/>
              <a:buChar char="•"/>
              <a:defRPr sz="1800">
                <a:solidFill>
                  <a:srgbClr val="000000"/>
                </a:solidFill>
              </a:defRPr>
            </a:pPr>
            <a:r>
              <a:rPr lang="en-AU" dirty="0">
                <a:solidFill>
                  <a:schemeClr val="tx2">
                    <a:lumMod val="50000"/>
                  </a:schemeClr>
                </a:solidFill>
              </a:rPr>
              <a:t> Aims: to document and understand the family life of viral infections, including impact, support, communication, relationship dynamics, and service engagement.</a:t>
            </a:r>
            <a:endParaRPr lang="en-US" dirty="0">
              <a:solidFill>
                <a:schemeClr val="tx2">
                  <a:lumMod val="50000"/>
                </a:schemeClr>
              </a:solidFill>
              <a:cs typeface="Calibri" panose="020F0502020204030204"/>
            </a:endParaRPr>
          </a:p>
          <a:p>
            <a:pPr>
              <a:spcBef>
                <a:spcPts val="400"/>
              </a:spcBef>
              <a:buSzPct val="120000"/>
              <a:defRPr sz="1800">
                <a:solidFill>
                  <a:srgbClr val="000000"/>
                </a:solidFill>
              </a:defRPr>
            </a:pPr>
            <a:r>
              <a:rPr lang="en-US" sz="1500" dirty="0">
                <a:solidFill>
                  <a:schemeClr val="tx2">
                    <a:lumMod val="50000"/>
                  </a:schemeClr>
                </a:solidFill>
              </a:rPr>
              <a:t>_</a:t>
            </a:r>
            <a:r>
              <a:rPr lang="en-AU" sz="800" dirty="0">
                <a:solidFill>
                  <a:schemeClr val="tx2">
                    <a:lumMod val="50000"/>
                  </a:schemeClr>
                </a:solidFill>
              </a:rPr>
              <a:t>______________________________________________________________________________________</a:t>
            </a:r>
            <a:endParaRPr lang="en-AU" sz="800" dirty="0">
              <a:solidFill>
                <a:schemeClr val="tx2">
                  <a:lumMod val="50000"/>
                </a:schemeClr>
              </a:solidFill>
              <a:cs typeface="Calibri" panose="020F0502020204030204"/>
            </a:endParaRPr>
          </a:p>
          <a:p>
            <a:pPr marL="285750" indent="-285750">
              <a:spcBef>
                <a:spcPts val="400"/>
              </a:spcBef>
              <a:buSzPct val="120000"/>
              <a:buFont typeface="Arial"/>
              <a:buChar char="•"/>
              <a:defRPr sz="1800">
                <a:solidFill>
                  <a:srgbClr val="000000"/>
                </a:solidFill>
              </a:defRPr>
            </a:pPr>
            <a:endParaRPr lang="en-AU" sz="500" dirty="0">
              <a:solidFill>
                <a:schemeClr val="tx2">
                  <a:lumMod val="50000"/>
                </a:schemeClr>
              </a:solidFill>
              <a:cs typeface="Calibri" panose="020F0502020204030204"/>
            </a:endParaRPr>
          </a:p>
          <a:p>
            <a:pPr marL="285750" indent="-285750">
              <a:spcBef>
                <a:spcPts val="400"/>
              </a:spcBef>
              <a:buSzPct val="120000"/>
              <a:buFont typeface="Arial"/>
              <a:buChar char="•"/>
              <a:defRPr sz="1800">
                <a:solidFill>
                  <a:srgbClr val="000000"/>
                </a:solidFill>
              </a:defRPr>
            </a:pPr>
            <a:r>
              <a:rPr lang="en-US" dirty="0">
                <a:solidFill>
                  <a:schemeClr val="tx2">
                    <a:lumMod val="50000"/>
                  </a:schemeClr>
                </a:solidFill>
                <a:ea typeface="+mn-lt"/>
                <a:cs typeface="+mn-lt"/>
              </a:rPr>
              <a:t> </a:t>
            </a:r>
            <a:r>
              <a:rPr lang="en-US" i="1" dirty="0">
                <a:solidFill>
                  <a:schemeClr val="tx2">
                    <a:lumMod val="50000"/>
                  </a:schemeClr>
                </a:solidFill>
                <a:ea typeface="+mn-lt"/>
                <a:cs typeface="+mn-lt"/>
              </a:rPr>
              <a:t>My Health, Our Family: </a:t>
            </a:r>
            <a:r>
              <a:rPr lang="en-US" dirty="0">
                <a:solidFill>
                  <a:schemeClr val="tx2">
                    <a:lumMod val="50000"/>
                  </a:schemeClr>
                </a:solidFill>
                <a:ea typeface="+mn-lt"/>
                <a:cs typeface="+mn-lt"/>
              </a:rPr>
              <a:t>Qualitative 3-year study. R</a:t>
            </a:r>
            <a:r>
              <a:rPr lang="en-US" dirty="0"/>
              <a:t>eferral sampling.</a:t>
            </a:r>
            <a:endParaRPr lang="en-US" dirty="0">
              <a:solidFill>
                <a:schemeClr val="tx2">
                  <a:lumMod val="50000"/>
                </a:schemeClr>
              </a:solidFill>
              <a:ea typeface="+mn-lt"/>
              <a:cs typeface="+mn-lt"/>
            </a:endParaRPr>
          </a:p>
          <a:p>
            <a:pPr marL="285750" indent="-285750">
              <a:spcBef>
                <a:spcPts val="400"/>
              </a:spcBef>
              <a:buSzPct val="120000"/>
              <a:buFont typeface="Arial"/>
              <a:buChar char="•"/>
              <a:defRPr sz="1800">
                <a:solidFill>
                  <a:srgbClr val="000000"/>
                </a:solidFill>
              </a:defRPr>
            </a:pPr>
            <a:endParaRPr lang="en-US" sz="500" dirty="0">
              <a:solidFill>
                <a:schemeClr val="tx2">
                  <a:lumMod val="50000"/>
                </a:schemeClr>
              </a:solidFill>
              <a:ea typeface="+mn-lt"/>
              <a:cs typeface="+mn-lt"/>
            </a:endParaRPr>
          </a:p>
          <a:p>
            <a:pPr marL="285750" indent="-285750">
              <a:spcBef>
                <a:spcPts val="400"/>
              </a:spcBef>
              <a:buSzPct val="120000"/>
              <a:buFont typeface="Arial"/>
              <a:buChar char="•"/>
              <a:defRPr sz="1800">
                <a:solidFill>
                  <a:srgbClr val="000000"/>
                </a:solidFill>
              </a:defRPr>
            </a:pPr>
            <a:r>
              <a:rPr lang="en-AU" dirty="0"/>
              <a:t>In-depth interviews in 2017-2019 with people diagnosed with HIV, hepatitis C and/or hepatitis B, and with family members (n=61 participants).</a:t>
            </a:r>
            <a:endParaRPr lang="en-US" dirty="0">
              <a:solidFill>
                <a:schemeClr val="tx2">
                  <a:lumMod val="50000"/>
                </a:schemeClr>
              </a:solidFill>
              <a:ea typeface="+mn-lt"/>
              <a:cs typeface="+mn-lt"/>
            </a:endParaRPr>
          </a:p>
          <a:p>
            <a:pPr marL="285750" indent="-285750">
              <a:spcBef>
                <a:spcPts val="400"/>
              </a:spcBef>
              <a:buSzPct val="120000"/>
              <a:buFont typeface="Arial"/>
              <a:buChar char="•"/>
              <a:defRPr sz="1800">
                <a:solidFill>
                  <a:srgbClr val="000000"/>
                </a:solidFill>
              </a:defRPr>
            </a:pPr>
            <a:endParaRPr lang="en-US" sz="500" dirty="0">
              <a:ea typeface="+mn-lt"/>
              <a:cs typeface="+mn-lt"/>
            </a:endParaRPr>
          </a:p>
          <a:p>
            <a:pPr marL="285750" indent="-285750">
              <a:spcBef>
                <a:spcPts val="400"/>
              </a:spcBef>
              <a:buSzPct val="120000"/>
              <a:buFont typeface="Arial"/>
              <a:buChar char="•"/>
              <a:defRPr sz="1800">
                <a:solidFill>
                  <a:srgbClr val="000000"/>
                </a:solidFill>
              </a:defRPr>
            </a:pPr>
            <a:r>
              <a:rPr lang="en-US" dirty="0">
                <a:ea typeface="+mn-lt"/>
                <a:cs typeface="+mn-lt"/>
              </a:rPr>
              <a:t>“Family” was self-defined and included partners, parents, children, siblings, pets and extended family, as well as families of choice, affinity, or intimate connection. </a:t>
            </a:r>
          </a:p>
          <a:p>
            <a:pPr>
              <a:spcBef>
                <a:spcPts val="400"/>
              </a:spcBef>
              <a:buSzPct val="120000"/>
              <a:defRPr sz="1800">
                <a:solidFill>
                  <a:srgbClr val="000000"/>
                </a:solidFill>
              </a:defRPr>
            </a:pPr>
            <a:endParaRPr lang="en-US" sz="500" dirty="0">
              <a:highlight>
                <a:srgbClr val="FFFF00"/>
              </a:highlight>
              <a:ea typeface="+mn-lt"/>
              <a:cs typeface="+mn-lt"/>
            </a:endParaRPr>
          </a:p>
          <a:p>
            <a:pPr marL="285750" indent="-285750">
              <a:spcBef>
                <a:spcPts val="400"/>
              </a:spcBef>
              <a:buSzPct val="120000"/>
              <a:buFont typeface="Arial"/>
              <a:buChar char="•"/>
              <a:defRPr sz="1800">
                <a:solidFill>
                  <a:srgbClr val="000000"/>
                </a:solidFill>
              </a:defRPr>
            </a:pPr>
            <a:r>
              <a:rPr lang="en-US" dirty="0">
                <a:solidFill>
                  <a:schemeClr val="tx2">
                    <a:lumMod val="50000"/>
                  </a:schemeClr>
                </a:solidFill>
                <a:ea typeface="+mn-lt"/>
                <a:cs typeface="+mn-lt"/>
              </a:rPr>
              <a:t> Study end point: to increase understanding of and support for serodiscordant families</a:t>
            </a:r>
            <a:r>
              <a:rPr lang="en-AU" dirty="0">
                <a:solidFill>
                  <a:schemeClr val="tx2">
                    <a:lumMod val="50000"/>
                  </a:schemeClr>
                </a:solidFill>
                <a:ea typeface="+mn-lt"/>
                <a:cs typeface="+mn-lt"/>
              </a:rPr>
              <a:t>. </a:t>
            </a:r>
            <a:endParaRPr lang="en-US" dirty="0">
              <a:solidFill>
                <a:schemeClr val="tx2">
                  <a:lumMod val="50000"/>
                </a:schemeClr>
              </a:solidFill>
              <a:cs typeface="Calibri" panose="020F0502020204030204"/>
            </a:endParaRPr>
          </a:p>
          <a:p>
            <a:pPr marL="285750" indent="-285750">
              <a:spcBef>
                <a:spcPts val="400"/>
              </a:spcBef>
              <a:buSzPct val="120000"/>
              <a:buFont typeface="Arial"/>
              <a:buChar char="•"/>
              <a:defRPr sz="1800">
                <a:solidFill>
                  <a:srgbClr val="000000"/>
                </a:solidFill>
              </a:defRPr>
            </a:pPr>
            <a:endParaRPr lang="en-US" sz="1500" dirty="0">
              <a:solidFill>
                <a:schemeClr val="tx2">
                  <a:lumMod val="50000"/>
                </a:schemeClr>
              </a:solidFill>
              <a:highlight>
                <a:srgbClr val="FFFF00"/>
              </a:highlight>
              <a:ea typeface="+mn-lt"/>
              <a:cs typeface="+mn-lt"/>
            </a:endParaRPr>
          </a:p>
          <a:p>
            <a:pPr marL="285750" indent="-285750">
              <a:spcBef>
                <a:spcPts val="400"/>
              </a:spcBef>
              <a:buSzPct val="120000"/>
              <a:buFont typeface="Arial"/>
              <a:buChar char="•"/>
              <a:defRPr sz="1800">
                <a:solidFill>
                  <a:srgbClr val="000000"/>
                </a:solidFill>
              </a:defRPr>
            </a:pPr>
            <a:endParaRPr lang="en-US" sz="1500" dirty="0">
              <a:ea typeface="+mn-lt"/>
              <a:cs typeface="+mn-lt"/>
            </a:endParaRPr>
          </a:p>
        </p:txBody>
      </p:sp>
      <p:sp>
        <p:nvSpPr>
          <p:cNvPr id="7" name="Rectangle 6">
            <a:extLst>
              <a:ext uri="{FF2B5EF4-FFF2-40B4-BE49-F238E27FC236}">
                <a16:creationId xmlns:a16="http://schemas.microsoft.com/office/drawing/2014/main" id="{5792168B-7900-498F-A2C4-3DF561953CF2}"/>
              </a:ext>
            </a:extLst>
          </p:cNvPr>
          <p:cNvSpPr/>
          <p:nvPr/>
        </p:nvSpPr>
        <p:spPr>
          <a:xfrm>
            <a:off x="5175683" y="6467846"/>
            <a:ext cx="3968318" cy="253916"/>
          </a:xfrm>
          <a:prstGeom prst="rect">
            <a:avLst/>
          </a:prstGeom>
        </p:spPr>
        <p:txBody>
          <a:bodyPr wrap="square">
            <a:spAutoFit/>
          </a:bodyPr>
          <a:lstStyle/>
          <a:p>
            <a:r>
              <a:rPr lang="en-US" sz="1050" b="1" dirty="0"/>
              <a:t>        Join the Conversation @ASHMMEDIA           </a:t>
            </a:r>
            <a:r>
              <a:rPr lang="en-AU" sz="1050" b="1" dirty="0"/>
              <a:t>#HIVAUS19  #SH19</a:t>
            </a:r>
            <a:endParaRPr lang="en-AU" sz="1050" dirty="0"/>
          </a:p>
        </p:txBody>
      </p:sp>
      <p:pic>
        <p:nvPicPr>
          <p:cNvPr id="8" name="Picture 7">
            <a:extLst>
              <a:ext uri="{FF2B5EF4-FFF2-40B4-BE49-F238E27FC236}">
                <a16:creationId xmlns:a16="http://schemas.microsoft.com/office/drawing/2014/main" id="{A119B731-9ECE-4353-80BB-713CBDA9EE63}"/>
              </a:ext>
            </a:extLst>
          </p:cNvPr>
          <p:cNvPicPr>
            <a:picLocks noChangeAspect="1"/>
          </p:cNvPicPr>
          <p:nvPr/>
        </p:nvPicPr>
        <p:blipFill>
          <a:blip r:embed="rId2"/>
          <a:stretch>
            <a:fillRect/>
          </a:stretch>
        </p:blipFill>
        <p:spPr>
          <a:xfrm>
            <a:off x="7638397" y="6485602"/>
            <a:ext cx="261794" cy="203897"/>
          </a:xfrm>
          <a:prstGeom prst="rect">
            <a:avLst/>
          </a:prstGeom>
        </p:spPr>
      </p:pic>
      <p:sp>
        <p:nvSpPr>
          <p:cNvPr id="14" name="Rectangle 13">
            <a:extLst>
              <a:ext uri="{FF2B5EF4-FFF2-40B4-BE49-F238E27FC236}">
                <a16:creationId xmlns:a16="http://schemas.microsoft.com/office/drawing/2014/main" id="{626F94F9-4B58-4A61-9C85-D26269B5A25E}"/>
              </a:ext>
            </a:extLst>
          </p:cNvPr>
          <p:cNvSpPr/>
          <p:nvPr/>
        </p:nvSpPr>
        <p:spPr>
          <a:xfrm>
            <a:off x="0" y="952"/>
            <a:ext cx="9152878" cy="323165"/>
          </a:xfrm>
          <a:prstGeom prst="rect">
            <a:avLst/>
          </a:prstGeom>
          <a:solidFill>
            <a:srgbClr val="404040"/>
          </a:solidFill>
        </p:spPr>
        <p:txBody>
          <a:bodyPr wrap="square" anchor="ctr">
            <a:spAutoFit/>
          </a:bodyPr>
          <a:lstStyle/>
          <a:p>
            <a:pPr>
              <a:spcBef>
                <a:spcPts val="1200"/>
              </a:spcBef>
              <a:defRPr sz="1800" b="0">
                <a:solidFill>
                  <a:srgbClr val="000000"/>
                </a:solidFill>
              </a:defRPr>
            </a:pPr>
            <a:r>
              <a:rPr lang="en-US" sz="1500" b="1" dirty="0">
                <a:solidFill>
                  <a:schemeClr val="bg1"/>
                </a:solidFill>
                <a:ea typeface="+mn-lt"/>
                <a:cs typeface="+mn-lt"/>
              </a:rPr>
              <a:t>2019 JOINT AUSTRALASIAN SEXUAL HEALTH AND HIV&amp;AIDS CONFERENCE </a:t>
            </a:r>
            <a:endParaRPr lang="en-US" sz="1500" b="1" dirty="0">
              <a:solidFill>
                <a:schemeClr val="bg1"/>
              </a:solidFill>
              <a:cs typeface="Calibri"/>
            </a:endParaRPr>
          </a:p>
        </p:txBody>
      </p:sp>
      <p:pic>
        <p:nvPicPr>
          <p:cNvPr id="6" name="Picture 5">
            <a:extLst>
              <a:ext uri="{FF2B5EF4-FFF2-40B4-BE49-F238E27FC236}">
                <a16:creationId xmlns:a16="http://schemas.microsoft.com/office/drawing/2014/main" id="{B6095734-C4BA-46DB-AFBD-428220D1B6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440292"/>
            <a:ext cx="5315174" cy="1416756"/>
          </a:xfrm>
          <a:prstGeom prst="rect">
            <a:avLst/>
          </a:prstGeom>
        </p:spPr>
      </p:pic>
    </p:spTree>
    <p:extLst>
      <p:ext uri="{BB962C8B-B14F-4D97-AF65-F5344CB8AC3E}">
        <p14:creationId xmlns:p14="http://schemas.microsoft.com/office/powerpoint/2010/main" val="637356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4C1604E-3EDB-45BC-B78A-56D8C5C53A57}"/>
              </a:ext>
            </a:extLst>
          </p:cNvPr>
          <p:cNvSpPr/>
          <p:nvPr/>
        </p:nvSpPr>
        <p:spPr>
          <a:xfrm>
            <a:off x="255733" y="782121"/>
            <a:ext cx="8442935" cy="4909036"/>
          </a:xfrm>
          <a:prstGeom prst="rect">
            <a:avLst/>
          </a:prstGeom>
        </p:spPr>
        <p:txBody>
          <a:bodyPr wrap="square" anchor="t">
            <a:spAutoFit/>
          </a:bodyPr>
          <a:lstStyle/>
          <a:p>
            <a:pPr>
              <a:defRPr sz="1800" b="0">
                <a:solidFill>
                  <a:srgbClr val="000000"/>
                </a:solidFill>
              </a:defRPr>
            </a:pPr>
            <a:r>
              <a:rPr lang="en-US" b="1" dirty="0">
                <a:solidFill>
                  <a:srgbClr val="FF0000"/>
                </a:solidFill>
                <a:ea typeface="+mn-lt"/>
                <a:cs typeface="+mn-lt"/>
              </a:rPr>
              <a:t>RESULTS:</a:t>
            </a:r>
            <a:endParaRPr lang="en-AU" dirty="0">
              <a:solidFill>
                <a:srgbClr val="FF0000"/>
              </a:solidFill>
              <a:cs typeface="Calibri"/>
            </a:endParaRPr>
          </a:p>
          <a:p>
            <a:pPr marL="213995" indent="-213995">
              <a:spcBef>
                <a:spcPts val="1200"/>
              </a:spcBef>
              <a:buFont typeface="Arial" panose="020B0604020202020204" pitchFamily="34" charset="0"/>
              <a:buChar char="•"/>
              <a:defRPr sz="1800" b="0">
                <a:solidFill>
                  <a:srgbClr val="000000"/>
                </a:solidFill>
              </a:defRPr>
            </a:pPr>
            <a:r>
              <a:rPr lang="en-US" dirty="0"/>
              <a:t>Partners and children tested for HIV </a:t>
            </a:r>
            <a:r>
              <a:rPr lang="en-AU" dirty="0">
                <a:solidFill>
                  <a:schemeClr val="tx2">
                    <a:lumMod val="50000"/>
                  </a:schemeClr>
                </a:solidFill>
              </a:rPr>
              <a:t>(direct bodily contact)</a:t>
            </a:r>
          </a:p>
          <a:p>
            <a:pPr marL="213995" indent="-213995">
              <a:spcBef>
                <a:spcPts val="1200"/>
              </a:spcBef>
              <a:buFont typeface="Arial" panose="020B0604020202020204" pitchFamily="34" charset="0"/>
              <a:buChar char="•"/>
              <a:defRPr sz="1800" b="0">
                <a:solidFill>
                  <a:srgbClr val="000000"/>
                </a:solidFill>
              </a:defRPr>
            </a:pPr>
            <a:r>
              <a:rPr lang="en-US" dirty="0"/>
              <a:t>But a few had sought testing despite an absence of exposure</a:t>
            </a:r>
          </a:p>
          <a:p>
            <a:pPr marL="213995" indent="-213995">
              <a:spcBef>
                <a:spcPts val="1200"/>
              </a:spcBef>
              <a:buFont typeface="Arial" panose="020B0604020202020204" pitchFamily="34" charset="0"/>
              <a:buChar char="•"/>
              <a:defRPr sz="1800" b="0">
                <a:solidFill>
                  <a:srgbClr val="000000"/>
                </a:solidFill>
              </a:defRPr>
            </a:pPr>
            <a:r>
              <a:rPr lang="en-US" dirty="0">
                <a:solidFill>
                  <a:schemeClr val="tx2">
                    <a:lumMod val="50000"/>
                  </a:schemeClr>
                </a:solidFill>
                <a:cs typeface="Calibri"/>
              </a:rPr>
              <a:t>Most family members had not tested or even considered it</a:t>
            </a:r>
          </a:p>
          <a:p>
            <a:pPr marL="213995" indent="-213995">
              <a:spcBef>
                <a:spcPts val="1200"/>
              </a:spcBef>
              <a:buFont typeface="Arial" panose="020B0604020202020204" pitchFamily="34" charset="0"/>
              <a:buChar char="•"/>
              <a:defRPr sz="1800" b="0">
                <a:solidFill>
                  <a:srgbClr val="000000"/>
                </a:solidFill>
              </a:defRPr>
            </a:pPr>
            <a:r>
              <a:rPr lang="en-US" dirty="0"/>
              <a:t>Absence of discussion about testing within families</a:t>
            </a:r>
          </a:p>
          <a:p>
            <a:pPr marL="213995" indent="-213995">
              <a:spcBef>
                <a:spcPts val="1200"/>
              </a:spcBef>
              <a:buFont typeface="Arial" panose="020B0604020202020204" pitchFamily="34" charset="0"/>
              <a:buChar char="•"/>
              <a:defRPr sz="1800" b="0">
                <a:solidFill>
                  <a:srgbClr val="000000"/>
                </a:solidFill>
              </a:defRPr>
            </a:pPr>
            <a:r>
              <a:rPr lang="en-US" dirty="0"/>
              <a:t>Popular framing of HIV as dangerous and contagious was largely rejected</a:t>
            </a:r>
          </a:p>
          <a:p>
            <a:pPr lvl="2">
              <a:spcBef>
                <a:spcPts val="1200"/>
              </a:spcBef>
              <a:defRPr sz="1800" b="0">
                <a:solidFill>
                  <a:srgbClr val="000000"/>
                </a:solidFill>
              </a:defRPr>
            </a:pPr>
            <a:r>
              <a:rPr lang="en-US" i="1" dirty="0">
                <a:solidFill>
                  <a:schemeClr val="accent4"/>
                </a:solidFill>
              </a:rPr>
              <a:t>“Just hug them and give them a kiss and, you know, tell them you love them and let them know you really care … You don’t have to be afraid of anything”. </a:t>
            </a:r>
          </a:p>
          <a:p>
            <a:pPr marL="213995" indent="-213995">
              <a:spcBef>
                <a:spcPts val="1200"/>
              </a:spcBef>
              <a:buFont typeface="Arial" panose="020B0604020202020204" pitchFamily="34" charset="0"/>
              <a:buChar char="•"/>
              <a:defRPr sz="1800" b="0">
                <a:solidFill>
                  <a:srgbClr val="000000"/>
                </a:solidFill>
              </a:defRPr>
            </a:pPr>
            <a:r>
              <a:rPr lang="en-US" dirty="0">
                <a:solidFill>
                  <a:schemeClr val="tx2">
                    <a:lumMod val="50000"/>
                  </a:schemeClr>
                </a:solidFill>
                <a:cs typeface="Calibri"/>
              </a:rPr>
              <a:t>Normalising effect – HIV no threat to the family body</a:t>
            </a:r>
          </a:p>
          <a:p>
            <a:pPr marL="213995" indent="-213995">
              <a:spcBef>
                <a:spcPts val="1200"/>
              </a:spcBef>
              <a:buFont typeface="Arial" panose="020B0604020202020204" pitchFamily="34" charset="0"/>
              <a:buChar char="•"/>
              <a:defRPr sz="1800" b="0">
                <a:solidFill>
                  <a:srgbClr val="000000"/>
                </a:solidFill>
              </a:defRPr>
            </a:pPr>
            <a:r>
              <a:rPr lang="en-US" dirty="0"/>
              <a:t>Concerns about personal risk seen as incompatible with support</a:t>
            </a:r>
          </a:p>
          <a:p>
            <a:pPr marL="213995" indent="-213995">
              <a:spcBef>
                <a:spcPts val="1200"/>
              </a:spcBef>
              <a:buFont typeface="Arial" panose="020B0604020202020204" pitchFamily="34" charset="0"/>
              <a:buChar char="•"/>
              <a:defRPr sz="1800" b="0">
                <a:solidFill>
                  <a:srgbClr val="000000"/>
                </a:solidFill>
              </a:defRPr>
            </a:pPr>
            <a:r>
              <a:rPr lang="en-US" dirty="0"/>
              <a:t>Several families were literate in the contemporary science of U=U</a:t>
            </a:r>
          </a:p>
          <a:p>
            <a:pPr marL="213995" indent="-213995">
              <a:spcBef>
                <a:spcPts val="1200"/>
              </a:spcBef>
              <a:buFont typeface="Arial" panose="020B0604020202020204" pitchFamily="34" charset="0"/>
              <a:buChar char="•"/>
              <a:defRPr sz="1800" b="0">
                <a:solidFill>
                  <a:srgbClr val="000000"/>
                </a:solidFill>
              </a:defRPr>
            </a:pPr>
            <a:endParaRPr lang="en-US" sz="1500" dirty="0">
              <a:solidFill>
                <a:schemeClr val="tx2">
                  <a:lumMod val="50000"/>
                </a:schemeClr>
              </a:solidFill>
              <a:cs typeface="Calibri"/>
            </a:endParaRPr>
          </a:p>
        </p:txBody>
      </p:sp>
      <p:sp>
        <p:nvSpPr>
          <p:cNvPr id="12" name="Rectangle 11">
            <a:extLst>
              <a:ext uri="{FF2B5EF4-FFF2-40B4-BE49-F238E27FC236}">
                <a16:creationId xmlns:a16="http://schemas.microsoft.com/office/drawing/2014/main" id="{B30799EC-507A-4A50-822F-6E7A399632AB}"/>
              </a:ext>
            </a:extLst>
          </p:cNvPr>
          <p:cNvSpPr/>
          <p:nvPr/>
        </p:nvSpPr>
        <p:spPr>
          <a:xfrm>
            <a:off x="5175683" y="6467846"/>
            <a:ext cx="3968318" cy="253916"/>
          </a:xfrm>
          <a:prstGeom prst="rect">
            <a:avLst/>
          </a:prstGeom>
        </p:spPr>
        <p:txBody>
          <a:bodyPr wrap="square">
            <a:spAutoFit/>
          </a:bodyPr>
          <a:lstStyle/>
          <a:p>
            <a:r>
              <a:rPr lang="en-US" sz="1050" b="1" dirty="0"/>
              <a:t>        Join the Conversation @ASHMMEDIA           </a:t>
            </a:r>
            <a:r>
              <a:rPr lang="en-AU" sz="1050" b="1" dirty="0"/>
              <a:t>#HIVAUS19  #SH19</a:t>
            </a:r>
            <a:endParaRPr lang="en-AU" sz="1050" dirty="0"/>
          </a:p>
        </p:txBody>
      </p:sp>
      <p:pic>
        <p:nvPicPr>
          <p:cNvPr id="13" name="Picture 12">
            <a:extLst>
              <a:ext uri="{FF2B5EF4-FFF2-40B4-BE49-F238E27FC236}">
                <a16:creationId xmlns:a16="http://schemas.microsoft.com/office/drawing/2014/main" id="{DAD2B147-9086-487E-89C8-DAC50D6D33CC}"/>
              </a:ext>
            </a:extLst>
          </p:cNvPr>
          <p:cNvPicPr>
            <a:picLocks noChangeAspect="1"/>
          </p:cNvPicPr>
          <p:nvPr/>
        </p:nvPicPr>
        <p:blipFill>
          <a:blip r:embed="rId2"/>
          <a:stretch>
            <a:fillRect/>
          </a:stretch>
        </p:blipFill>
        <p:spPr>
          <a:xfrm>
            <a:off x="7638397" y="6485602"/>
            <a:ext cx="261794" cy="203897"/>
          </a:xfrm>
          <a:prstGeom prst="rect">
            <a:avLst/>
          </a:prstGeom>
        </p:spPr>
      </p:pic>
      <p:sp>
        <p:nvSpPr>
          <p:cNvPr id="14" name="Rectangle 13">
            <a:extLst>
              <a:ext uri="{FF2B5EF4-FFF2-40B4-BE49-F238E27FC236}">
                <a16:creationId xmlns:a16="http://schemas.microsoft.com/office/drawing/2014/main" id="{91828F2F-38D3-4770-AE37-DB4A23C379B1}"/>
              </a:ext>
            </a:extLst>
          </p:cNvPr>
          <p:cNvSpPr/>
          <p:nvPr/>
        </p:nvSpPr>
        <p:spPr>
          <a:xfrm>
            <a:off x="0" y="952"/>
            <a:ext cx="9152878" cy="323165"/>
          </a:xfrm>
          <a:prstGeom prst="rect">
            <a:avLst/>
          </a:prstGeom>
          <a:solidFill>
            <a:srgbClr val="404040"/>
          </a:solidFill>
        </p:spPr>
        <p:txBody>
          <a:bodyPr wrap="square" anchor="ctr">
            <a:spAutoFit/>
          </a:bodyPr>
          <a:lstStyle/>
          <a:p>
            <a:pPr>
              <a:spcBef>
                <a:spcPts val="1200"/>
              </a:spcBef>
              <a:defRPr sz="1800" b="0">
                <a:solidFill>
                  <a:srgbClr val="000000"/>
                </a:solidFill>
              </a:defRPr>
            </a:pPr>
            <a:r>
              <a:rPr lang="en-US" sz="1500" b="1" dirty="0">
                <a:solidFill>
                  <a:schemeClr val="bg1"/>
                </a:solidFill>
              </a:rPr>
              <a:t>2019 JOINT AUSTRALASIAN SEXUAL HEALTH AND HIV&amp;AIDS CONFERENCE </a:t>
            </a:r>
            <a:endParaRPr lang="en-AU" sz="800" b="1" dirty="0">
              <a:solidFill>
                <a:schemeClr val="bg1"/>
              </a:solidFill>
              <a:cs typeface="Calibri"/>
            </a:endParaRPr>
          </a:p>
        </p:txBody>
      </p:sp>
    </p:spTree>
    <p:extLst>
      <p:ext uri="{BB962C8B-B14F-4D97-AF65-F5344CB8AC3E}">
        <p14:creationId xmlns:p14="http://schemas.microsoft.com/office/powerpoint/2010/main" val="3402019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12937B8-B73E-4B58-9ABE-09E354DF66A1}"/>
              </a:ext>
            </a:extLst>
          </p:cNvPr>
          <p:cNvSpPr/>
          <p:nvPr/>
        </p:nvSpPr>
        <p:spPr>
          <a:xfrm>
            <a:off x="157310" y="842947"/>
            <a:ext cx="8625446" cy="3908762"/>
          </a:xfrm>
          <a:prstGeom prst="rect">
            <a:avLst/>
          </a:prstGeom>
        </p:spPr>
        <p:txBody>
          <a:bodyPr wrap="square" anchor="t">
            <a:spAutoFit/>
          </a:bodyPr>
          <a:lstStyle/>
          <a:p>
            <a:pPr>
              <a:defRPr sz="1800" b="0">
                <a:solidFill>
                  <a:srgbClr val="000000"/>
                </a:solidFill>
              </a:defRPr>
            </a:pPr>
            <a:r>
              <a:rPr lang="en-US" b="1" dirty="0">
                <a:solidFill>
                  <a:srgbClr val="FF0000"/>
                </a:solidFill>
                <a:ea typeface="+mn-lt"/>
                <a:cs typeface="+mn-lt"/>
              </a:rPr>
              <a:t>CONCLUSIONS/IMPLICATIONS:</a:t>
            </a:r>
          </a:p>
          <a:p>
            <a:pPr>
              <a:defRPr sz="1800" b="0">
                <a:solidFill>
                  <a:srgbClr val="000000"/>
                </a:solidFill>
              </a:defRPr>
            </a:pPr>
            <a:endParaRPr lang="en-US" dirty="0">
              <a:solidFill>
                <a:srgbClr val="FF0000"/>
              </a:solidFill>
              <a:ea typeface="+mn-lt"/>
              <a:cs typeface="+mn-lt"/>
            </a:endParaRPr>
          </a:p>
          <a:p>
            <a:pPr marL="285750" indent="-285750">
              <a:spcBef>
                <a:spcPts val="1200"/>
              </a:spcBef>
              <a:buFont typeface="Arial" panose="020B0604020202020204" pitchFamily="34" charset="0"/>
              <a:buChar char="•"/>
              <a:defRPr sz="1800" b="0">
                <a:solidFill>
                  <a:srgbClr val="000000"/>
                </a:solidFill>
              </a:defRPr>
            </a:pPr>
            <a:r>
              <a:rPr lang="en-US" dirty="0">
                <a:solidFill>
                  <a:schemeClr val="tx2">
                    <a:lumMod val="50000"/>
                  </a:schemeClr>
                </a:solidFill>
              </a:rPr>
              <a:t>Little emphasis on testing in serodiscordant families </a:t>
            </a:r>
          </a:p>
          <a:p>
            <a:pPr marL="285750" indent="-285750">
              <a:spcBef>
                <a:spcPts val="1200"/>
              </a:spcBef>
              <a:buFont typeface="Arial" panose="020B0604020202020204" pitchFamily="34" charset="0"/>
              <a:buChar char="•"/>
              <a:defRPr sz="1800" b="0">
                <a:solidFill>
                  <a:srgbClr val="000000"/>
                </a:solidFill>
              </a:defRPr>
            </a:pPr>
            <a:r>
              <a:rPr lang="en-US" dirty="0"/>
              <a:t>Family connection prioritised over possibility of individual risk </a:t>
            </a:r>
          </a:p>
          <a:p>
            <a:pPr marL="213995" indent="-213995">
              <a:spcBef>
                <a:spcPts val="1200"/>
              </a:spcBef>
              <a:buFont typeface="Arial" panose="020B0604020202020204" pitchFamily="34" charset="0"/>
              <a:buChar char="•"/>
              <a:defRPr sz="1800" b="0">
                <a:solidFill>
                  <a:srgbClr val="000000"/>
                </a:solidFill>
              </a:defRPr>
            </a:pPr>
            <a:r>
              <a:rPr lang="en-US" dirty="0"/>
              <a:t> Some resistant to accepting U=U, but many were supportive and well-informed</a:t>
            </a:r>
          </a:p>
          <a:p>
            <a:pPr marL="214313" indent="-214313">
              <a:spcBef>
                <a:spcPts val="1200"/>
              </a:spcBef>
              <a:buFont typeface="Arial" panose="020B0604020202020204" pitchFamily="34" charset="0"/>
              <a:buChar char="•"/>
              <a:defRPr sz="1800" b="0">
                <a:solidFill>
                  <a:srgbClr val="000000"/>
                </a:solidFill>
              </a:defRPr>
            </a:pPr>
            <a:endParaRPr lang="en-US" sz="800" dirty="0">
              <a:solidFill>
                <a:schemeClr val="tx2">
                  <a:lumMod val="50000"/>
                </a:schemeClr>
              </a:solidFill>
            </a:endParaRPr>
          </a:p>
          <a:p>
            <a:pPr marL="214313" indent="-214313">
              <a:spcBef>
                <a:spcPts val="1200"/>
              </a:spcBef>
              <a:buFont typeface="Arial" panose="020B0604020202020204" pitchFamily="34" charset="0"/>
              <a:buChar char="•"/>
              <a:defRPr sz="1800" b="0">
                <a:solidFill>
                  <a:srgbClr val="000000"/>
                </a:solidFill>
              </a:defRPr>
            </a:pPr>
            <a:r>
              <a:rPr lang="en-US" sz="1500" dirty="0">
                <a:solidFill>
                  <a:schemeClr val="tx2">
                    <a:lumMod val="50000"/>
                  </a:schemeClr>
                </a:solidFill>
              </a:rPr>
              <a:t> </a:t>
            </a:r>
            <a:r>
              <a:rPr lang="en-US" dirty="0">
                <a:solidFill>
                  <a:schemeClr val="tx2">
                    <a:lumMod val="50000"/>
                  </a:schemeClr>
                </a:solidFill>
              </a:rPr>
              <a:t>Implications for research: serodiscordant relationships need to be considered beyond intimate couples.</a:t>
            </a:r>
            <a:endParaRPr lang="en-US" sz="800" dirty="0">
              <a:solidFill>
                <a:schemeClr val="tx2">
                  <a:lumMod val="50000"/>
                </a:schemeClr>
              </a:solidFill>
              <a:cs typeface="Calibri"/>
            </a:endParaRPr>
          </a:p>
          <a:p>
            <a:pPr marL="213995" indent="-213995">
              <a:spcBef>
                <a:spcPts val="1200"/>
              </a:spcBef>
              <a:buFont typeface="Arial" panose="020B0604020202020204" pitchFamily="34" charset="0"/>
              <a:buChar char="•"/>
              <a:defRPr sz="1800" b="0">
                <a:solidFill>
                  <a:srgbClr val="000000"/>
                </a:solidFill>
              </a:defRPr>
            </a:pPr>
            <a:r>
              <a:rPr lang="en-US" dirty="0">
                <a:solidFill>
                  <a:schemeClr val="tx2">
                    <a:lumMod val="50000"/>
                  </a:schemeClr>
                </a:solidFill>
                <a:cs typeface="Calibri"/>
              </a:rPr>
              <a:t>Family members were keen to tell their story. Potential to engage family members in social marketing campaigns to </a:t>
            </a:r>
            <a:r>
              <a:rPr lang="en-US" dirty="0"/>
              <a:t>normalise the support of loved ones with HIV and to destigmatise HIV in the community. </a:t>
            </a:r>
            <a:endParaRPr lang="en-AU" dirty="0"/>
          </a:p>
        </p:txBody>
      </p:sp>
      <p:sp>
        <p:nvSpPr>
          <p:cNvPr id="7" name="Rectangle 6">
            <a:extLst>
              <a:ext uri="{FF2B5EF4-FFF2-40B4-BE49-F238E27FC236}">
                <a16:creationId xmlns:a16="http://schemas.microsoft.com/office/drawing/2014/main" id="{876FBBDA-D807-43E6-9EDC-8D69C7CED224}"/>
              </a:ext>
            </a:extLst>
          </p:cNvPr>
          <p:cNvSpPr/>
          <p:nvPr/>
        </p:nvSpPr>
        <p:spPr>
          <a:xfrm>
            <a:off x="5175683" y="6467846"/>
            <a:ext cx="3968318" cy="253916"/>
          </a:xfrm>
          <a:prstGeom prst="rect">
            <a:avLst/>
          </a:prstGeom>
        </p:spPr>
        <p:txBody>
          <a:bodyPr wrap="square">
            <a:spAutoFit/>
          </a:bodyPr>
          <a:lstStyle/>
          <a:p>
            <a:r>
              <a:rPr lang="en-US" sz="1050" b="1" dirty="0"/>
              <a:t>        Join the Conversation @ASHMMEDIA           </a:t>
            </a:r>
            <a:r>
              <a:rPr lang="en-AU" sz="1050" b="1" dirty="0"/>
              <a:t>#HIVAUS19  #SH19</a:t>
            </a:r>
            <a:endParaRPr lang="en-AU" sz="1050" dirty="0"/>
          </a:p>
        </p:txBody>
      </p:sp>
      <p:pic>
        <p:nvPicPr>
          <p:cNvPr id="8" name="Picture 7">
            <a:extLst>
              <a:ext uri="{FF2B5EF4-FFF2-40B4-BE49-F238E27FC236}">
                <a16:creationId xmlns:a16="http://schemas.microsoft.com/office/drawing/2014/main" id="{48AC6C20-8F5B-4A86-B8BE-9BAC0B671249}"/>
              </a:ext>
            </a:extLst>
          </p:cNvPr>
          <p:cNvPicPr>
            <a:picLocks noChangeAspect="1"/>
          </p:cNvPicPr>
          <p:nvPr/>
        </p:nvPicPr>
        <p:blipFill>
          <a:blip r:embed="rId2"/>
          <a:stretch>
            <a:fillRect/>
          </a:stretch>
        </p:blipFill>
        <p:spPr>
          <a:xfrm>
            <a:off x="7638397" y="6485602"/>
            <a:ext cx="261794" cy="203897"/>
          </a:xfrm>
          <a:prstGeom prst="rect">
            <a:avLst/>
          </a:prstGeom>
        </p:spPr>
      </p:pic>
      <p:sp>
        <p:nvSpPr>
          <p:cNvPr id="12" name="Rectangle 11">
            <a:extLst>
              <a:ext uri="{FF2B5EF4-FFF2-40B4-BE49-F238E27FC236}">
                <a16:creationId xmlns:a16="http://schemas.microsoft.com/office/drawing/2014/main" id="{567CF548-B4B7-400C-A57F-EB3AC968E74C}"/>
              </a:ext>
            </a:extLst>
          </p:cNvPr>
          <p:cNvSpPr/>
          <p:nvPr/>
        </p:nvSpPr>
        <p:spPr>
          <a:xfrm>
            <a:off x="0" y="952"/>
            <a:ext cx="9152878" cy="323165"/>
          </a:xfrm>
          <a:prstGeom prst="rect">
            <a:avLst/>
          </a:prstGeom>
          <a:solidFill>
            <a:srgbClr val="404040"/>
          </a:solidFill>
        </p:spPr>
        <p:txBody>
          <a:bodyPr wrap="square" anchor="ctr">
            <a:spAutoFit/>
          </a:bodyPr>
          <a:lstStyle/>
          <a:p>
            <a:pPr>
              <a:spcBef>
                <a:spcPts val="1200"/>
              </a:spcBef>
              <a:defRPr sz="1800" b="0">
                <a:solidFill>
                  <a:srgbClr val="000000"/>
                </a:solidFill>
              </a:defRPr>
            </a:pPr>
            <a:r>
              <a:rPr lang="en-US" sz="1500" b="1" dirty="0">
                <a:solidFill>
                  <a:schemeClr val="bg1"/>
                </a:solidFill>
                <a:ea typeface="+mn-lt"/>
                <a:cs typeface="+mn-lt"/>
              </a:rPr>
              <a:t>2019 JOINT AUSTRALASIAN SEXUAL HEALTH AND HIV&amp;AIDS CONFERENCE </a:t>
            </a:r>
            <a:endParaRPr lang="en-US" sz="1500" b="1" dirty="0">
              <a:solidFill>
                <a:schemeClr val="bg1"/>
              </a:solidFill>
              <a:cs typeface="Calibri"/>
            </a:endParaRPr>
          </a:p>
        </p:txBody>
      </p:sp>
      <p:pic>
        <p:nvPicPr>
          <p:cNvPr id="3" name="Picture 2" descr="A group of people posing for a photo&#10;&#10;Description automatically generated">
            <a:extLst>
              <a:ext uri="{FF2B5EF4-FFF2-40B4-BE49-F238E27FC236}">
                <a16:creationId xmlns:a16="http://schemas.microsoft.com/office/drawing/2014/main" id="{5695BED9-71F3-4482-AD45-6C6845E8BF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70539"/>
            <a:ext cx="5700889" cy="1590248"/>
          </a:xfrm>
          <a:prstGeom prst="rect">
            <a:avLst/>
          </a:prstGeom>
        </p:spPr>
      </p:pic>
    </p:spTree>
    <p:extLst>
      <p:ext uri="{BB962C8B-B14F-4D97-AF65-F5344CB8AC3E}">
        <p14:creationId xmlns:p14="http://schemas.microsoft.com/office/powerpoint/2010/main" val="33221063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FA7DB0AE960954B9ABC128B05AD7AF3" ma:contentTypeVersion="10" ma:contentTypeDescription="Create a new document." ma:contentTypeScope="" ma:versionID="59c1616a2bb00e3667d01a2edb6d0b0a">
  <xsd:schema xmlns:xsd="http://www.w3.org/2001/XMLSchema" xmlns:xs="http://www.w3.org/2001/XMLSchema" xmlns:p="http://schemas.microsoft.com/office/2006/metadata/properties" xmlns:ns2="e3c4ae15-2483-431d-ab58-00ea4a692673" xmlns:ns3="626634ba-b3e7-477b-a3c5-34b9672cc021" targetNamespace="http://schemas.microsoft.com/office/2006/metadata/properties" ma:root="true" ma:fieldsID="2e514934a5133e1746473532f58461d1" ns2:_="" ns3:_="">
    <xsd:import namespace="e3c4ae15-2483-431d-ab58-00ea4a692673"/>
    <xsd:import namespace="626634ba-b3e7-477b-a3c5-34b9672cc02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4ae15-2483-431d-ab58-00ea4a6926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6634ba-b3e7-477b-a3c5-34b9672cc02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9D9E8F-4972-46E7-9D1D-504EE1AAFA82}">
  <ds:schemaRefs>
    <ds:schemaRef ds:uri="http://schemas.microsoft.com/sharepoint/v3/contenttype/forms"/>
  </ds:schemaRefs>
</ds:datastoreItem>
</file>

<file path=customXml/itemProps2.xml><?xml version="1.0" encoding="utf-8"?>
<ds:datastoreItem xmlns:ds="http://schemas.openxmlformats.org/officeDocument/2006/customXml" ds:itemID="{AE927CEC-155B-4DDA-8909-1D64B4583162}">
  <ds:schemaRefs>
    <ds:schemaRef ds:uri="http://purl.org/dc/elements/1.1/"/>
    <ds:schemaRef ds:uri="http://schemas.microsoft.com/office/2006/metadata/properties"/>
    <ds:schemaRef ds:uri="http://purl.org/dc/terms/"/>
    <ds:schemaRef ds:uri="e3c4ae15-2483-431d-ab58-00ea4a692673"/>
    <ds:schemaRef ds:uri="http://schemas.microsoft.com/office/2006/documentManagement/types"/>
    <ds:schemaRef ds:uri="http://schemas.microsoft.com/office/infopath/2007/PartnerControls"/>
    <ds:schemaRef ds:uri="http://schemas.openxmlformats.org/package/2006/metadata/core-properties"/>
    <ds:schemaRef ds:uri="626634ba-b3e7-477b-a3c5-34b9672cc021"/>
    <ds:schemaRef ds:uri="http://www.w3.org/XML/1998/namespace"/>
    <ds:schemaRef ds:uri="http://purl.org/dc/dcmitype/"/>
  </ds:schemaRefs>
</ds:datastoreItem>
</file>

<file path=customXml/itemProps3.xml><?xml version="1.0" encoding="utf-8"?>
<ds:datastoreItem xmlns:ds="http://schemas.openxmlformats.org/officeDocument/2006/customXml" ds:itemID="{1DF9A2A9-A073-428D-8FBC-32700DB38A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4ae15-2483-431d-ab58-00ea4a692673"/>
    <ds:schemaRef ds:uri="626634ba-b3e7-477b-a3c5-34b9672cc0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1439</TotalTime>
  <Words>304</Words>
  <Application>Microsoft Office PowerPoint</Application>
  <PresentationFormat>On-screen Show (4:3)</PresentationFormat>
  <Paragraphs>51</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 Narrow</vt:lpstr>
      <vt:lpstr>Calibri</vt:lpstr>
      <vt:lpstr>Calibri Light</vt:lpstr>
      <vt:lpstr>Wingdings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Rini Das</dc:creator>
  <cp:lastModifiedBy>raveav</cp:lastModifiedBy>
  <cp:revision>66</cp:revision>
  <dcterms:created xsi:type="dcterms:W3CDTF">2018-05-30T05:41:16Z</dcterms:created>
  <dcterms:modified xsi:type="dcterms:W3CDTF">2019-09-17T02:22:20Z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0x0101001FA7DB0AE960954B9ABC128B05AD7AF3</vt:lpwstr>
  </property>
  <property fmtid="{D5CDD505-2E9C-101B-9397-08002B2CF9AE}" pid="3" name="AuthorIds_UIVersion_3072">
    <vt:lpwstr>2032</vt:lpwstr>
  </property>
</Properties>
</file>