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2"/>
  </p:notesMasterIdLst>
  <p:sldIdLst>
    <p:sldId id="372" r:id="rId2"/>
    <p:sldId id="373" r:id="rId3"/>
    <p:sldId id="392" r:id="rId4"/>
    <p:sldId id="409" r:id="rId5"/>
    <p:sldId id="442" r:id="rId6"/>
    <p:sldId id="407" r:id="rId7"/>
    <p:sldId id="430" r:id="rId8"/>
    <p:sldId id="411" r:id="rId9"/>
    <p:sldId id="412" r:id="rId10"/>
    <p:sldId id="413" r:id="rId11"/>
    <p:sldId id="374" r:id="rId12"/>
    <p:sldId id="414" r:id="rId13"/>
    <p:sldId id="422" r:id="rId14"/>
    <p:sldId id="399" r:id="rId15"/>
    <p:sldId id="398" r:id="rId16"/>
    <p:sldId id="401" r:id="rId17"/>
    <p:sldId id="378" r:id="rId18"/>
    <p:sldId id="423" r:id="rId19"/>
    <p:sldId id="424" r:id="rId20"/>
    <p:sldId id="425" r:id="rId21"/>
    <p:sldId id="426" r:id="rId22"/>
    <p:sldId id="379" r:id="rId23"/>
    <p:sldId id="421" r:id="rId24"/>
    <p:sldId id="380" r:id="rId25"/>
    <p:sldId id="381" r:id="rId26"/>
    <p:sldId id="416" r:id="rId27"/>
    <p:sldId id="382" r:id="rId28"/>
    <p:sldId id="393" r:id="rId29"/>
    <p:sldId id="383" r:id="rId30"/>
    <p:sldId id="434" r:id="rId31"/>
    <p:sldId id="439" r:id="rId32"/>
    <p:sldId id="443" r:id="rId33"/>
    <p:sldId id="445" r:id="rId34"/>
    <p:sldId id="387" r:id="rId35"/>
    <p:sldId id="427" r:id="rId36"/>
    <p:sldId id="428" r:id="rId37"/>
    <p:sldId id="429" r:id="rId38"/>
    <p:sldId id="389" r:id="rId39"/>
    <p:sldId id="390" r:id="rId40"/>
    <p:sldId id="419"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Wojciechowski" initials="L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8F7"/>
    <a:srgbClr val="FF8AD8"/>
    <a:srgbClr val="7A81FF"/>
    <a:srgbClr val="73FDD6"/>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37"/>
    <p:restoredTop sz="96208"/>
  </p:normalViewPr>
  <p:slideViewPr>
    <p:cSldViewPr snapToGrid="0" snapToObjects="1">
      <p:cViewPr varScale="1">
        <p:scale>
          <a:sx n="91" d="100"/>
          <a:sy n="91" d="100"/>
        </p:scale>
        <p:origin x="1181" y="77"/>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5">
                      <a:shade val="58000"/>
                      <a:lumMod val="110000"/>
                      <a:satMod val="105000"/>
                      <a:tint val="67000"/>
                    </a:schemeClr>
                  </a:gs>
                  <a:gs pos="50000">
                    <a:schemeClr val="accent5">
                      <a:shade val="58000"/>
                      <a:lumMod val="105000"/>
                      <a:satMod val="103000"/>
                      <a:tint val="73000"/>
                    </a:schemeClr>
                  </a:gs>
                  <a:gs pos="100000">
                    <a:schemeClr val="accent5">
                      <a:shade val="58000"/>
                      <a:lumMod val="105000"/>
                      <a:satMod val="109000"/>
                      <a:tint val="81000"/>
                    </a:schemeClr>
                  </a:gs>
                </a:gsLst>
                <a:lin ang="5400000" scaled="0"/>
              </a:gradFill>
              <a:ln w="9525" cap="flat" cmpd="sng" algn="ctr">
                <a:solidFill>
                  <a:schemeClr val="accent5">
                    <a:shade val="58000"/>
                    <a:shade val="95000"/>
                  </a:schemeClr>
                </a:solidFill>
                <a:round/>
              </a:ln>
              <a:effectLst/>
            </c:spPr>
            <c:extLst>
              <c:ext xmlns:c16="http://schemas.microsoft.com/office/drawing/2014/chart" uri="{C3380CC4-5D6E-409C-BE32-E72D297353CC}">
                <c16:uniqueId val="{00000001-1763-F640-8343-CED206E3B9BA}"/>
              </c:ext>
            </c:extLst>
          </c:dPt>
          <c:dPt>
            <c:idx val="1"/>
            <c:bubble3D val="0"/>
            <c:spPr>
              <a:gradFill rotWithShape="1">
                <a:gsLst>
                  <a:gs pos="0">
                    <a:schemeClr val="accent5">
                      <a:shade val="86000"/>
                      <a:lumMod val="110000"/>
                      <a:satMod val="105000"/>
                      <a:tint val="67000"/>
                    </a:schemeClr>
                  </a:gs>
                  <a:gs pos="50000">
                    <a:schemeClr val="accent5">
                      <a:shade val="86000"/>
                      <a:lumMod val="105000"/>
                      <a:satMod val="103000"/>
                      <a:tint val="73000"/>
                    </a:schemeClr>
                  </a:gs>
                  <a:gs pos="100000">
                    <a:schemeClr val="accent5">
                      <a:shade val="86000"/>
                      <a:lumMod val="105000"/>
                      <a:satMod val="109000"/>
                      <a:tint val="81000"/>
                    </a:schemeClr>
                  </a:gs>
                </a:gsLst>
                <a:lin ang="5400000" scaled="0"/>
              </a:gradFill>
              <a:ln w="9525" cap="flat" cmpd="sng" algn="ctr">
                <a:solidFill>
                  <a:schemeClr val="accent5">
                    <a:shade val="86000"/>
                    <a:shade val="95000"/>
                  </a:schemeClr>
                </a:solidFill>
                <a:round/>
              </a:ln>
              <a:effectLst/>
            </c:spPr>
            <c:extLst>
              <c:ext xmlns:c16="http://schemas.microsoft.com/office/drawing/2014/chart" uri="{C3380CC4-5D6E-409C-BE32-E72D297353CC}">
                <c16:uniqueId val="{00000003-1763-F640-8343-CED206E3B9BA}"/>
              </c:ext>
            </c:extLst>
          </c:dPt>
          <c:dPt>
            <c:idx val="2"/>
            <c:bubble3D val="0"/>
            <c:spPr>
              <a:gradFill rotWithShape="1">
                <a:gsLst>
                  <a:gs pos="0">
                    <a:schemeClr val="accent5">
                      <a:tint val="86000"/>
                      <a:lumMod val="110000"/>
                      <a:satMod val="105000"/>
                      <a:tint val="67000"/>
                    </a:schemeClr>
                  </a:gs>
                  <a:gs pos="50000">
                    <a:schemeClr val="accent5">
                      <a:tint val="86000"/>
                      <a:lumMod val="105000"/>
                      <a:satMod val="103000"/>
                      <a:tint val="73000"/>
                    </a:schemeClr>
                  </a:gs>
                  <a:gs pos="100000">
                    <a:schemeClr val="accent5">
                      <a:tint val="86000"/>
                      <a:lumMod val="105000"/>
                      <a:satMod val="109000"/>
                      <a:tint val="81000"/>
                    </a:schemeClr>
                  </a:gs>
                </a:gsLst>
                <a:lin ang="5400000" scaled="0"/>
              </a:gradFill>
              <a:ln w="9525" cap="flat" cmpd="sng" algn="ctr">
                <a:solidFill>
                  <a:schemeClr val="accent5">
                    <a:tint val="86000"/>
                    <a:shade val="95000"/>
                  </a:schemeClr>
                </a:solidFill>
                <a:round/>
              </a:ln>
              <a:effectLst/>
            </c:spPr>
            <c:extLst>
              <c:ext xmlns:c16="http://schemas.microsoft.com/office/drawing/2014/chart" uri="{C3380CC4-5D6E-409C-BE32-E72D297353CC}">
                <c16:uniqueId val="{00000005-1763-F640-8343-CED206E3B9BA}"/>
              </c:ext>
            </c:extLst>
          </c:dPt>
          <c:dPt>
            <c:idx val="3"/>
            <c:bubble3D val="0"/>
            <c:spPr>
              <a:gradFill rotWithShape="1">
                <a:gsLst>
                  <a:gs pos="0">
                    <a:schemeClr val="accent5">
                      <a:tint val="58000"/>
                      <a:lumMod val="110000"/>
                      <a:satMod val="105000"/>
                      <a:tint val="67000"/>
                    </a:schemeClr>
                  </a:gs>
                  <a:gs pos="50000">
                    <a:schemeClr val="accent5">
                      <a:tint val="58000"/>
                      <a:lumMod val="105000"/>
                      <a:satMod val="103000"/>
                      <a:tint val="73000"/>
                    </a:schemeClr>
                  </a:gs>
                  <a:gs pos="100000">
                    <a:schemeClr val="accent5">
                      <a:tint val="58000"/>
                      <a:lumMod val="105000"/>
                      <a:satMod val="109000"/>
                      <a:tint val="81000"/>
                    </a:schemeClr>
                  </a:gs>
                </a:gsLst>
                <a:lin ang="5400000" scaled="0"/>
              </a:gradFill>
              <a:ln w="9525" cap="flat" cmpd="sng" algn="ctr">
                <a:solidFill>
                  <a:schemeClr val="accent5">
                    <a:tint val="58000"/>
                    <a:shade val="95000"/>
                  </a:schemeClr>
                </a:solidFill>
                <a:round/>
              </a:ln>
              <a:effectLst/>
            </c:spPr>
            <c:extLst>
              <c:ext xmlns:c16="http://schemas.microsoft.com/office/drawing/2014/chart" uri="{C3380CC4-5D6E-409C-BE32-E72D297353CC}">
                <c16:uniqueId val="{00000007-5F3A-E846-8DDD-F36FEA34DA03}"/>
              </c:ext>
            </c:extLst>
          </c:dPt>
          <c:cat>
            <c:strRef>
              <c:f>Sheet1!$A$2:$A$6</c:f>
              <c:strCache>
                <c:ptCount val="5"/>
                <c:pt idx="0">
                  <c:v>Lesbian, Gay, Homosexual, Bisexual, Queer [n48]</c:v>
                </c:pt>
                <c:pt idx="1">
                  <c:v>Heterosexual [n10]</c:v>
                </c:pt>
                <c:pt idx="2">
                  <c:v>Rather not say [n1]</c:v>
                </c:pt>
                <c:pt idx="3">
                  <c:v>Different identity [n1]</c:v>
                </c:pt>
                <c:pt idx="4">
                  <c:v>Don't like labels [n1]</c:v>
                </c:pt>
              </c:strCache>
            </c:strRef>
          </c:cat>
          <c:val>
            <c:numRef>
              <c:f>Sheet1!$B$2:$B$6</c:f>
              <c:numCache>
                <c:formatCode>General</c:formatCode>
                <c:ptCount val="5"/>
                <c:pt idx="0">
                  <c:v>47</c:v>
                </c:pt>
                <c:pt idx="1">
                  <c:v>10</c:v>
                </c:pt>
                <c:pt idx="2">
                  <c:v>1</c:v>
                </c:pt>
                <c:pt idx="3">
                  <c:v>1</c:v>
                </c:pt>
                <c:pt idx="4">
                  <c:v>1</c:v>
                </c:pt>
              </c:numCache>
            </c:numRef>
          </c:val>
          <c:extLst>
            <c:ext xmlns:c16="http://schemas.microsoft.com/office/drawing/2014/chart" uri="{C3380CC4-5D6E-409C-BE32-E72D297353CC}">
              <c16:uniqueId val="{00000000-FC49-2140-B734-F1716472AF2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spPr>
            <a:solidFill>
              <a:srgbClr val="FF8AD8"/>
            </a:solidFill>
          </c:spPr>
          <c:dPt>
            <c:idx val="0"/>
            <c:bubble3D val="0"/>
            <c:spPr>
              <a:solidFill>
                <a:srgbClr val="FF8AD8"/>
              </a:solidFill>
              <a:ln w="19050">
                <a:solidFill>
                  <a:schemeClr val="lt1"/>
                </a:solidFill>
              </a:ln>
              <a:effectLst/>
            </c:spPr>
            <c:extLst>
              <c:ext xmlns:c16="http://schemas.microsoft.com/office/drawing/2014/chart" uri="{C3380CC4-5D6E-409C-BE32-E72D297353CC}">
                <c16:uniqueId val="{00000001-466C-C94B-99EF-B77D41C8A236}"/>
              </c:ext>
            </c:extLst>
          </c:dPt>
          <c:dPt>
            <c:idx val="1"/>
            <c:bubble3D val="0"/>
            <c:spPr>
              <a:solidFill>
                <a:srgbClr val="D5FC79"/>
              </a:solidFill>
              <a:ln w="19050">
                <a:solidFill>
                  <a:schemeClr val="lt1"/>
                </a:solidFill>
              </a:ln>
              <a:effectLst/>
            </c:spPr>
            <c:extLst>
              <c:ext xmlns:c16="http://schemas.microsoft.com/office/drawing/2014/chart" uri="{C3380CC4-5D6E-409C-BE32-E72D297353CC}">
                <c16:uniqueId val="{00000001-E80D-F24B-9B9B-BDDD949FB706}"/>
              </c:ext>
            </c:extLst>
          </c:dPt>
          <c:dLbls>
            <c:dLbl>
              <c:idx val="0"/>
              <c:layout>
                <c:manualLayout>
                  <c:x val="0.35349474494191402"/>
                  <c:y val="-4.6892266468337232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fld id="{52F86710-55CA-3840-9E43-CBB83B2EE8D9}" type="CATEGORYNAME">
                      <a:rPr lang="en-US" sz="950">
                        <a:solidFill>
                          <a:schemeClr val="tx1"/>
                        </a:solidFill>
                        <a:latin typeface="Arial" panose="020B0604020202020204" pitchFamily="34" charset="0"/>
                        <a:cs typeface="Arial" panose="020B0604020202020204" pitchFamily="34" charset="0"/>
                      </a:rPr>
                      <a:pPr>
                        <a:defRPr>
                          <a:solidFill>
                            <a:schemeClr val="tx1"/>
                          </a:solidFill>
                          <a:latin typeface="Arial" panose="020B0604020202020204" pitchFamily="34" charset="0"/>
                          <a:cs typeface="Arial" panose="020B0604020202020204" pitchFamily="34" charset="0"/>
                        </a:defRPr>
                      </a:pPr>
                      <a:t>[CATEGORY NAME]</a:t>
                    </a:fld>
                    <a:r>
                      <a:rPr lang="en-US" baseline="0" dirty="0">
                        <a:solidFill>
                          <a:schemeClr val="tx1"/>
                        </a:solidFill>
                        <a:latin typeface="Arial" panose="020B0604020202020204" pitchFamily="34" charset="0"/>
                        <a:cs typeface="Arial" panose="020B0604020202020204" pitchFamily="34" charset="0"/>
                      </a:rPr>
                      <a:t>
</a:t>
                    </a:r>
                    <a:fld id="{0B1657A2-69BE-1149-B65F-484EED70B6C1}" type="PERCENTAGE">
                      <a:rPr lang="en-US" b="1" baseline="0">
                        <a:solidFill>
                          <a:schemeClr val="tx1"/>
                        </a:solidFill>
                        <a:latin typeface="Arial" panose="020B0604020202020204" pitchFamily="34" charset="0"/>
                        <a:cs typeface="Arial" panose="020B0604020202020204" pitchFamily="34" charset="0"/>
                      </a:rPr>
                      <a:pPr>
                        <a:defRPr>
                          <a:solidFill>
                            <a:schemeClr val="tx1"/>
                          </a:solidFill>
                          <a:latin typeface="Arial" panose="020B0604020202020204" pitchFamily="34" charset="0"/>
                          <a:cs typeface="Arial" panose="020B0604020202020204" pitchFamily="34" charset="0"/>
                        </a:defRPr>
                      </a:pPr>
                      <a:t>[PERCENTAGE]</a:t>
                    </a:fld>
                    <a:endParaRPr lang="en-US" baseline="0" dirty="0">
                      <a:solidFill>
                        <a:schemeClr val="tx1"/>
                      </a:solidFill>
                      <a:latin typeface="Arial" panose="020B0604020202020204" pitchFamily="34" charset="0"/>
                      <a:cs typeface="Arial" panose="020B0604020202020204" pitchFamily="34" charset="0"/>
                    </a:endParaRPr>
                  </a:p>
                </c:rich>
              </c:tx>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552102763984119"/>
                      <c:h val="0.28416871721431453"/>
                    </c:manualLayout>
                  </c15:layout>
                  <c15:dlblFieldTable/>
                  <c15:showDataLabelsRange val="0"/>
                </c:ext>
                <c:ext xmlns:c16="http://schemas.microsoft.com/office/drawing/2014/chart" uri="{C3380CC4-5D6E-409C-BE32-E72D297353CC}">
                  <c16:uniqueId val="{00000001-466C-C94B-99EF-B77D41C8A236}"/>
                </c:ext>
              </c:extLst>
            </c:dLbl>
            <c:dLbl>
              <c:idx val="1"/>
              <c:layout>
                <c:manualLayout>
                  <c:x val="-0.3249868797511799"/>
                  <c:y val="3.8378643785896065E-18"/>
                </c:manualLayout>
              </c:layout>
              <c:tx>
                <c:rich>
                  <a:bodyPr/>
                  <a:lstStyle/>
                  <a:p>
                    <a:fld id="{9CB7BF07-3B9B-8E49-82F3-B048B794E3B5}" type="CATEGORYNAME">
                      <a:rPr lang="en-US" sz="800">
                        <a:solidFill>
                          <a:schemeClr val="tx1"/>
                        </a:solidFill>
                        <a:latin typeface="Arial" panose="020B0604020202020204" pitchFamily="34" charset="0"/>
                        <a:cs typeface="Arial" panose="020B0604020202020204" pitchFamily="34" charset="0"/>
                      </a:rPr>
                      <a:pPr/>
                      <a:t>[CATEGORY NAME]</a:t>
                    </a:fld>
                    <a:r>
                      <a:rPr lang="en-US" baseline="0" dirty="0"/>
                      <a:t>
</a:t>
                    </a:r>
                    <a:fld id="{EFDB5E8B-25B8-3F42-8257-7B0B837B78E2}" type="PERCENTAGE">
                      <a:rPr lang="en-US" b="1" baseline="0">
                        <a:solidFill>
                          <a:schemeClr val="tx1"/>
                        </a:solidFill>
                      </a:rPr>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4409229651717435"/>
                      <c:h val="0.34234202871030445"/>
                    </c:manualLayout>
                  </c15:layout>
                  <c15:dlblFieldTable/>
                  <c15:showDataLabelsRange val="0"/>
                </c:ext>
                <c:ext xmlns:c16="http://schemas.microsoft.com/office/drawing/2014/chart" uri="{C3380CC4-5D6E-409C-BE32-E72D297353CC}">
                  <c16:uniqueId val="{00000001-E80D-F24B-9B9B-BDDD949FB706}"/>
                </c:ext>
              </c:extLst>
            </c:dLbl>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English</c:v>
                </c:pt>
                <c:pt idx="1">
                  <c:v>Other language</c:v>
                </c:pt>
              </c:strCache>
            </c:strRef>
          </c:cat>
          <c:val>
            <c:numRef>
              <c:f>Sheet1!$B$2:$B$3</c:f>
              <c:numCache>
                <c:formatCode>General</c:formatCode>
                <c:ptCount val="2"/>
                <c:pt idx="0">
                  <c:v>57</c:v>
                </c:pt>
                <c:pt idx="1">
                  <c:v>3</c:v>
                </c:pt>
              </c:numCache>
            </c:numRef>
          </c:val>
          <c:extLst>
            <c:ext xmlns:c16="http://schemas.microsoft.com/office/drawing/2014/chart" uri="{C3380CC4-5D6E-409C-BE32-E72D297353CC}">
              <c16:uniqueId val="{00000000-E80D-F24B-9B9B-BDDD949FB706}"/>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0608-ED4D-88C6-64A75890CC42}"/>
              </c:ext>
            </c:extLst>
          </c:dPt>
          <c:dPt>
            <c:idx val="1"/>
            <c:bubble3D val="0"/>
            <c:spPr>
              <a:solidFill>
                <a:srgbClr val="7A81FF"/>
              </a:solidFill>
              <a:ln w="19050">
                <a:solidFill>
                  <a:schemeClr val="lt1"/>
                </a:solidFill>
              </a:ln>
              <a:effectLst/>
            </c:spPr>
            <c:extLst>
              <c:ext xmlns:c16="http://schemas.microsoft.com/office/drawing/2014/chart" uri="{C3380CC4-5D6E-409C-BE32-E72D297353CC}">
                <c16:uniqueId val="{00000002-0608-ED4D-88C6-64A75890CC42}"/>
              </c:ext>
            </c:extLst>
          </c:dPt>
          <c:dPt>
            <c:idx val="2"/>
            <c:bubble3D val="0"/>
            <c:spPr>
              <a:solidFill>
                <a:srgbClr val="73FDD6"/>
              </a:solidFill>
              <a:ln w="19050">
                <a:solidFill>
                  <a:schemeClr val="lt1"/>
                </a:solidFill>
              </a:ln>
              <a:effectLst/>
            </c:spPr>
            <c:extLst>
              <c:ext xmlns:c16="http://schemas.microsoft.com/office/drawing/2014/chart" uri="{C3380CC4-5D6E-409C-BE32-E72D297353CC}">
                <c16:uniqueId val="{00000003-0608-ED4D-88C6-64A75890CC42}"/>
              </c:ext>
            </c:extLst>
          </c:dPt>
          <c:cat>
            <c:strRef>
              <c:f>Sheet1!$A$2:$A$4</c:f>
              <c:strCache>
                <c:ptCount val="3"/>
                <c:pt idx="0">
                  <c:v>1987 - 1997</c:v>
                </c:pt>
                <c:pt idx="1">
                  <c:v>1998 - 2008</c:v>
                </c:pt>
                <c:pt idx="2">
                  <c:v>2009 - 2019</c:v>
                </c:pt>
              </c:strCache>
            </c:strRef>
          </c:cat>
          <c:val>
            <c:numRef>
              <c:f>Sheet1!$B$2:$B$4</c:f>
              <c:numCache>
                <c:formatCode>General</c:formatCode>
                <c:ptCount val="3"/>
                <c:pt idx="0">
                  <c:v>1</c:v>
                </c:pt>
                <c:pt idx="1">
                  <c:v>6</c:v>
                </c:pt>
                <c:pt idx="2">
                  <c:v>12</c:v>
                </c:pt>
              </c:numCache>
            </c:numRef>
          </c:val>
          <c:extLst>
            <c:ext xmlns:c16="http://schemas.microsoft.com/office/drawing/2014/chart" uri="{C3380CC4-5D6E-409C-BE32-E72D297353CC}">
              <c16:uniqueId val="{00000000-0608-ED4D-88C6-64A75890CC42}"/>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0"/>
        <c:txPr>
          <a:bodyPr rot="0" spcFirstLastPara="1" vertOverflow="ellipsis" vert="horz" wrap="square" anchor="ctr" anchorCtr="1"/>
          <a:lstStyle/>
          <a:p>
            <a:pPr>
              <a:defRPr sz="9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9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9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9.7448103299272257E-3"/>
          <c:y val="0.77150750225671205"/>
          <c:w val="0.95603340685340688"/>
          <c:h val="0.19298161403024763"/>
        </c:manualLayout>
      </c:layout>
      <c:overlay val="0"/>
      <c:spPr>
        <a:noFill/>
        <a:ln>
          <a:noFill/>
        </a:ln>
        <a:effectLst/>
      </c:spPr>
      <c:txPr>
        <a:bodyPr rot="0" spcFirstLastPara="1" vertOverflow="ellipsis" vert="horz" wrap="square" anchor="ctr" anchorCtr="1"/>
        <a:lstStyle/>
        <a:p>
          <a:pPr>
            <a:defRPr sz="9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200" b="1" i="0" u="none" strike="noStrike" kern="1200" cap="all" spc="5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Approximate age</a:t>
            </a:r>
          </a:p>
        </c:rich>
      </c:tx>
      <c:layout>
        <c:manualLayout>
          <c:xMode val="edge"/>
          <c:yMode val="edge"/>
          <c:x val="0.14513931947322797"/>
          <c:y val="5.6513214747546123E-3"/>
        </c:manualLayout>
      </c:layout>
      <c:overlay val="0"/>
      <c:spPr>
        <a:noFill/>
        <a:ln>
          <a:noFill/>
        </a:ln>
        <a:effectLst/>
      </c:spPr>
      <c:txPr>
        <a:bodyPr rot="0" spcFirstLastPara="1" vertOverflow="ellipsis" vert="horz" wrap="square" anchor="ctr" anchorCtr="1"/>
        <a:lstStyle/>
        <a:p>
          <a:pPr>
            <a:defRPr sz="1200" b="1" i="0" u="none" strike="noStrike" kern="1200" cap="all" spc="5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Approximate age</c:v>
                </c:pt>
              </c:strCache>
            </c:strRef>
          </c:tx>
          <c:dPt>
            <c:idx val="0"/>
            <c:bubble3D val="0"/>
            <c:spPr>
              <a:solidFill>
                <a:schemeClr val="accent5">
                  <a:shade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851-594C-A115-EAED63A1014D}"/>
              </c:ext>
            </c:extLst>
          </c:dPt>
          <c:dPt>
            <c:idx val="1"/>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851-594C-A115-EAED63A1014D}"/>
              </c:ext>
            </c:extLst>
          </c:dPt>
          <c:dPt>
            <c:idx val="2"/>
            <c:bubble3D val="0"/>
            <c:spPr>
              <a:solidFill>
                <a:schemeClr val="accent5">
                  <a:tint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8851-594C-A115-EAED63A1014D}"/>
              </c:ext>
            </c:extLst>
          </c:dPt>
          <c:dLbls>
            <c:dLbl>
              <c:idx val="0"/>
              <c:layout>
                <c:manualLayout>
                  <c:x val="0.12439468291805227"/>
                  <c:y val="-0.12870172681244998"/>
                </c:manualLayout>
              </c:layout>
              <c:tx>
                <c:rich>
                  <a:bodyPr/>
                  <a:lstStyle/>
                  <a:p>
                    <a:r>
                      <a:rPr lang="en-US" sz="800" b="0" dirty="0"/>
                      <a:t>18 to 20</a:t>
                    </a:r>
                    <a:r>
                      <a:rPr lang="en-US" baseline="0" dirty="0"/>
                      <a:t>
11.7%</a:t>
                    </a:r>
                  </a:p>
                </c:rich>
              </c:tx>
              <c:showLegendKey val="0"/>
              <c:showVal val="0"/>
              <c:showCatName val="1"/>
              <c:showSerName val="0"/>
              <c:showPercent val="1"/>
              <c:showBubbleSize val="0"/>
              <c:extLst>
                <c:ext xmlns:c15="http://schemas.microsoft.com/office/drawing/2012/chart" uri="{CE6537A1-D6FC-4f65-9D91-7224C49458BB}">
                  <c15:layout>
                    <c:manualLayout>
                      <c:w val="0.26982719526818189"/>
                      <c:h val="0.21896370464460238"/>
                    </c:manualLayout>
                  </c15:layout>
                </c:ext>
                <c:ext xmlns:c16="http://schemas.microsoft.com/office/drawing/2014/chart" uri="{C3380CC4-5D6E-409C-BE32-E72D297353CC}">
                  <c16:uniqueId val="{00000001-8851-594C-A115-EAED63A1014D}"/>
                </c:ext>
              </c:extLst>
            </c:dLbl>
            <c:dLbl>
              <c:idx val="1"/>
              <c:layout>
                <c:manualLayout>
                  <c:x val="0.15199558851512371"/>
                  <c:y val="-7.4496654150695382E-2"/>
                </c:manualLayout>
              </c:layout>
              <c:tx>
                <c:rich>
                  <a:bodyPr/>
                  <a:lstStyle/>
                  <a:p>
                    <a:r>
                      <a:rPr lang="en-US" sz="800" b="0" dirty="0"/>
                      <a:t>21 to 24</a:t>
                    </a:r>
                    <a:r>
                      <a:rPr lang="en-US" baseline="0" dirty="0"/>
                      <a:t>
18.3%</a:t>
                    </a:r>
                  </a:p>
                </c:rich>
              </c:tx>
              <c:showLegendKey val="0"/>
              <c:showVal val="0"/>
              <c:showCatName val="1"/>
              <c:showSerName val="0"/>
              <c:showPercent val="1"/>
              <c:showBubbleSize val="0"/>
              <c:extLst>
                <c:ext xmlns:c15="http://schemas.microsoft.com/office/drawing/2012/chart" uri="{CE6537A1-D6FC-4f65-9D91-7224C49458BB}">
                  <c15:layout>
                    <c:manualLayout>
                      <c:w val="0.24790784553071793"/>
                      <c:h val="0.21896370464460238"/>
                    </c:manualLayout>
                  </c15:layout>
                </c:ext>
                <c:ext xmlns:c16="http://schemas.microsoft.com/office/drawing/2014/chart" uri="{C3380CC4-5D6E-409C-BE32-E72D297353CC}">
                  <c16:uniqueId val="{00000003-8851-594C-A115-EAED63A1014D}"/>
                </c:ext>
              </c:extLst>
            </c:dLbl>
            <c:dLbl>
              <c:idx val="2"/>
              <c:layout>
                <c:manualLayout>
                  <c:x val="-0.17837474925428906"/>
                  <c:y val="8.4789846488749418E-2"/>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r>
                      <a:rPr lang="en-US" sz="800" b="0" i="0" dirty="0"/>
                      <a:t>25 to 29</a:t>
                    </a:r>
                    <a:r>
                      <a:rPr lang="en-US" sz="900" baseline="0" dirty="0"/>
                      <a:t>
</a:t>
                    </a:r>
                    <a:fld id="{418120D4-5A12-394D-B4FA-A199005566EC}" type="PERCENTAGE">
                      <a:rPr lang="en-US" sz="900" baseline="0"/>
                      <a:pPr>
                        <a:defRPr sz="900">
                          <a:solidFill>
                            <a:schemeClr val="tx1"/>
                          </a:solidFill>
                          <a:latin typeface="Arial" panose="020B0604020202020204" pitchFamily="34" charset="0"/>
                          <a:cs typeface="Arial" panose="020B0604020202020204" pitchFamily="34" charset="0"/>
                        </a:defRPr>
                      </a:pPr>
                      <a:t>[PERCENTAGE]</a:t>
                    </a:fld>
                    <a:endParaRPr lang="en-US" sz="900" baseline="0" dirty="0"/>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311461015271487"/>
                      <c:h val="0.19875526457870954"/>
                    </c:manualLayout>
                  </c15:layout>
                  <c15:dlblFieldTable/>
                  <c15:showDataLabelsRange val="0"/>
                </c:ext>
                <c:ext xmlns:c16="http://schemas.microsoft.com/office/drawing/2014/chart" uri="{C3380CC4-5D6E-409C-BE32-E72D297353CC}">
                  <c16:uniqueId val="{00000005-8851-594C-A115-EAED63A1014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18 - 20</c:v>
                </c:pt>
                <c:pt idx="1">
                  <c:v>21 - 24</c:v>
                </c:pt>
                <c:pt idx="2">
                  <c:v>25 - 29</c:v>
                </c:pt>
              </c:strCache>
            </c:strRef>
          </c:cat>
          <c:val>
            <c:numRef>
              <c:f>Sheet1!$B$2:$B$4</c:f>
              <c:numCache>
                <c:formatCode>General</c:formatCode>
                <c:ptCount val="3"/>
                <c:pt idx="0">
                  <c:v>7</c:v>
                </c:pt>
                <c:pt idx="1">
                  <c:v>11</c:v>
                </c:pt>
                <c:pt idx="2">
                  <c:v>42</c:v>
                </c:pt>
              </c:numCache>
            </c:numRef>
          </c:val>
          <c:extLst>
            <c:ext xmlns:c16="http://schemas.microsoft.com/office/drawing/2014/chart" uri="{C3380CC4-5D6E-409C-BE32-E72D297353CC}">
              <c16:uniqueId val="{00000006-8851-594C-A115-EAED63A1014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Approximate age at diagnosis</a:t>
            </a:r>
          </a:p>
        </c:rich>
      </c:tx>
      <c:layout>
        <c:manualLayout>
          <c:xMode val="edge"/>
          <c:yMode val="edge"/>
          <c:x val="0.14513931947322797"/>
          <c:y val="1.6833395335603116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Approximate age at diagnosis</c:v>
                </c:pt>
              </c:strCache>
            </c:strRef>
          </c:tx>
          <c:dPt>
            <c:idx val="0"/>
            <c:bubble3D val="0"/>
            <c:spPr>
              <a:solidFill>
                <a:schemeClr val="accent5">
                  <a:shade val="53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A6C-7E4D-8028-0F0526CAFEFF}"/>
              </c:ext>
            </c:extLst>
          </c:dPt>
          <c:dPt>
            <c:idx val="1"/>
            <c:bubble3D val="0"/>
            <c:spPr>
              <a:solidFill>
                <a:schemeClr val="accent5">
                  <a:shade val="7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A6C-7E4D-8028-0F0526CAFEFF}"/>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A6C-7E4D-8028-0F0526CAFEFF}"/>
              </c:ext>
            </c:extLst>
          </c:dPt>
          <c:dPt>
            <c:idx val="3"/>
            <c:bubble3D val="0"/>
            <c:spPr>
              <a:solidFill>
                <a:schemeClr val="accent5">
                  <a:tint val="77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DA6C-7E4D-8028-0F0526CAFEFF}"/>
              </c:ext>
            </c:extLst>
          </c:dPt>
          <c:dPt>
            <c:idx val="4"/>
            <c:bubble3D val="0"/>
            <c:spPr>
              <a:solidFill>
                <a:schemeClr val="accent5">
                  <a:tint val="54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DA6C-7E4D-8028-0F0526CAFEFF}"/>
              </c:ext>
            </c:extLst>
          </c:dPt>
          <c:dLbls>
            <c:dLbl>
              <c:idx val="0"/>
              <c:layout>
                <c:manualLayout>
                  <c:x val="-4.3844740240603752E-2"/>
                  <c:y val="-0.12647049207416589"/>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fld id="{35535D0B-1784-904A-8178-2DB34DEF3424}" type="CATEGORYNAME">
                      <a:rPr lang="en-US" sz="800" b="0" smtClean="0"/>
                      <a:pPr>
                        <a:defRPr sz="800">
                          <a:solidFill>
                            <a:schemeClr val="tx1"/>
                          </a:solidFill>
                          <a:latin typeface="Arial" panose="020B0604020202020204" pitchFamily="34" charset="0"/>
                          <a:cs typeface="Arial" panose="020B0604020202020204" pitchFamily="34" charset="0"/>
                        </a:defRPr>
                      </a:pPr>
                      <a:t>[CATEGORY NAME]</a:t>
                    </a:fld>
                    <a:r>
                      <a:rPr lang="en-US" sz="800" b="1" baseline="0" dirty="0"/>
                      <a:t> </a:t>
                    </a:r>
                    <a:fld id="{AE0735CC-6AAB-7E4A-8D96-7C0D00BD3391}" type="PERCENTAGE">
                      <a:rPr lang="en-US" sz="1200" baseline="0" smtClean="0">
                        <a:solidFill>
                          <a:schemeClr val="tx1"/>
                        </a:solidFill>
                      </a:rPr>
                      <a:pPr>
                        <a:defRPr sz="800">
                          <a:solidFill>
                            <a:schemeClr val="tx1"/>
                          </a:solidFill>
                          <a:latin typeface="Arial" panose="020B0604020202020204" pitchFamily="34" charset="0"/>
                          <a:cs typeface="Arial" panose="020B0604020202020204" pitchFamily="34" charset="0"/>
                        </a:defRPr>
                      </a:pPr>
                      <a:t>[PERCENTAGE]</a:t>
                    </a:fld>
                    <a:endParaRPr lang="en-US" sz="800" b="1" baseline="0" dirty="0"/>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7283433156986123"/>
                      <c:h val="0.15725439811112518"/>
                    </c:manualLayout>
                  </c15:layout>
                  <c15:dlblFieldTable/>
                  <c15:showDataLabelsRange val="0"/>
                </c:ext>
                <c:ext xmlns:c16="http://schemas.microsoft.com/office/drawing/2014/chart" uri="{C3380CC4-5D6E-409C-BE32-E72D297353CC}">
                  <c16:uniqueId val="{00000001-DA6C-7E4D-8028-0F0526CAFEFF}"/>
                </c:ext>
              </c:extLst>
            </c:dLbl>
            <c:dLbl>
              <c:idx val="1"/>
              <c:layout>
                <c:manualLayout>
                  <c:x val="0.13227766638318217"/>
                  <c:y val="-8.5901346583262594E-2"/>
                </c:manualLayout>
              </c:layout>
              <c:tx>
                <c:rich>
                  <a:bodyPr rot="0" spcFirstLastPara="1" vertOverflow="ellipsis" vert="horz" wrap="square" lIns="38100" tIns="19050" rIns="38100" bIns="19050" anchor="ctr" anchorCtr="0">
                    <a:noAutofit/>
                  </a:bodyPr>
                  <a:lstStyle/>
                  <a:p>
                    <a:pPr algn="r">
                      <a:defRPr sz="800" b="1" i="0" u="none" strike="noStrike" kern="1200" baseline="0">
                        <a:solidFill>
                          <a:schemeClr val="tx1"/>
                        </a:solidFill>
                        <a:latin typeface="Arial" panose="020B0604020202020204" pitchFamily="34" charset="0"/>
                        <a:ea typeface="+mn-ea"/>
                        <a:cs typeface="Arial" panose="020B0604020202020204" pitchFamily="34" charset="0"/>
                      </a:defRPr>
                    </a:pPr>
                    <a:fld id="{9B049948-D1DD-4F48-8107-6B46A861614A}" type="CATEGORYNAME">
                      <a:rPr lang="en-US" sz="800" b="0" smtClean="0"/>
                      <a:pPr algn="r">
                        <a:defRPr sz="800">
                          <a:solidFill>
                            <a:schemeClr val="tx1"/>
                          </a:solidFill>
                          <a:latin typeface="Arial" panose="020B0604020202020204" pitchFamily="34" charset="0"/>
                          <a:cs typeface="Arial" panose="020B0604020202020204" pitchFamily="34" charset="0"/>
                        </a:defRPr>
                      </a:pPr>
                      <a:t>[CATEGORY NAME]</a:t>
                    </a:fld>
                    <a:endParaRPr lang="en-US" sz="800" b="0" dirty="0"/>
                  </a:p>
                  <a:p>
                    <a:pPr algn="r">
                      <a:defRPr sz="800">
                        <a:solidFill>
                          <a:schemeClr val="tx1"/>
                        </a:solidFill>
                        <a:latin typeface="Arial" panose="020B0604020202020204" pitchFamily="34" charset="0"/>
                        <a:cs typeface="Arial" panose="020B0604020202020204" pitchFamily="34" charset="0"/>
                      </a:defRPr>
                    </a:pPr>
                    <a:r>
                      <a:rPr lang="en-US" sz="800" b="1" baseline="0" dirty="0"/>
                      <a:t> </a:t>
                    </a:r>
                    <a:fld id="{472E8A3E-0E59-5E4B-BD65-D99DA11FF610}" type="PERCENTAGE">
                      <a:rPr lang="en-US" sz="1200" baseline="0" smtClean="0">
                        <a:solidFill>
                          <a:schemeClr val="tx1"/>
                        </a:solidFill>
                      </a:rPr>
                      <a:pPr algn="r">
                        <a:defRPr sz="800">
                          <a:solidFill>
                            <a:schemeClr val="tx1"/>
                          </a:solidFill>
                          <a:latin typeface="Arial" panose="020B0604020202020204" pitchFamily="34" charset="0"/>
                          <a:cs typeface="Arial" panose="020B0604020202020204" pitchFamily="34" charset="0"/>
                        </a:defRPr>
                      </a:pPr>
                      <a:t>[PERCENTAGE]</a:t>
                    </a:fld>
                    <a:endParaRPr lang="en-US" sz="800" b="1" baseline="0" dirty="0"/>
                  </a:p>
                </c:rich>
              </c:tx>
              <c:spPr>
                <a:noFill/>
                <a:ln>
                  <a:noFill/>
                </a:ln>
                <a:effectLst/>
              </c:spPr>
              <c:txPr>
                <a:bodyPr rot="0" spcFirstLastPara="1" vertOverflow="ellipsis" vert="horz" wrap="square" lIns="38100" tIns="19050" rIns="38100" bIns="19050" anchor="ctr" anchorCtr="0">
                  <a:noAutofit/>
                </a:bodyPr>
                <a:lstStyle/>
                <a:p>
                  <a:pPr algn="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576272649095805"/>
                      <c:h val="0.19176241672771163"/>
                    </c:manualLayout>
                  </c15:layout>
                  <c15:dlblFieldTable/>
                  <c15:showDataLabelsRange val="0"/>
                </c:ext>
                <c:ext xmlns:c16="http://schemas.microsoft.com/office/drawing/2014/chart" uri="{C3380CC4-5D6E-409C-BE32-E72D297353CC}">
                  <c16:uniqueId val="{00000003-DA6C-7E4D-8028-0F0526CAFEFF}"/>
                </c:ext>
              </c:extLst>
            </c:dLbl>
            <c:dLbl>
              <c:idx val="2"/>
              <c:layout>
                <c:manualLayout>
                  <c:x val="0.19663684685839194"/>
                  <c:y val="-8.2039606637571774E-3"/>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sz="800" b="0" dirty="0">
                        <a:latin typeface="Arial" panose="020B0604020202020204" pitchFamily="34" charset="0"/>
                        <a:cs typeface="Arial" panose="020B0604020202020204" pitchFamily="34" charset="0"/>
                      </a:rPr>
                      <a:t>18 to 20</a:t>
                    </a:r>
                  </a:p>
                  <a:p>
                    <a:pPr>
                      <a:defRPr sz="1000">
                        <a:solidFill>
                          <a:schemeClr val="tx1"/>
                        </a:solidFill>
                        <a:latin typeface="Arial" panose="020B0604020202020204" pitchFamily="34" charset="0"/>
                        <a:cs typeface="Arial" panose="020B0604020202020204" pitchFamily="34" charset="0"/>
                      </a:defRPr>
                    </a:pPr>
                    <a:r>
                      <a:rPr lang="en-US" dirty="0"/>
                      <a:t>11.7%</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4440894775471211"/>
                      <c:h val="0.19087700664234289"/>
                    </c:manualLayout>
                  </c15:layout>
                </c:ext>
                <c:ext xmlns:c16="http://schemas.microsoft.com/office/drawing/2014/chart" uri="{C3380CC4-5D6E-409C-BE32-E72D297353CC}">
                  <c16:uniqueId val="{00000005-DA6C-7E4D-8028-0F0526CAFEFF}"/>
                </c:ext>
              </c:extLst>
            </c:dLbl>
            <c:dLbl>
              <c:idx val="3"/>
              <c:layout>
                <c:manualLayout>
                  <c:x val="0.17123326977584877"/>
                  <c:y val="8.9781643027749033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sz="800" b="0" baseline="0" dirty="0">
                        <a:latin typeface="Arial" panose="020B0604020202020204" pitchFamily="34" charset="0"/>
                        <a:cs typeface="Arial" panose="020B0604020202020204" pitchFamily="34" charset="0"/>
                      </a:rPr>
                      <a:t>21 to 24</a:t>
                    </a:r>
                    <a:r>
                      <a:rPr lang="en-US" sz="1000" baseline="0" dirty="0">
                        <a:latin typeface="Arial" panose="020B0604020202020204" pitchFamily="34" charset="0"/>
                        <a:cs typeface="Arial" panose="020B0604020202020204" pitchFamily="34" charset="0"/>
                      </a:rPr>
                      <a:t>
</a:t>
                    </a:r>
                    <a:fld id="{90CAB917-933A-DA40-A7FC-9A53826BAF4A}" type="PERCENTAGE">
                      <a:rPr lang="en-US" sz="1000" baseline="0">
                        <a:latin typeface="Arial" panose="020B0604020202020204" pitchFamily="34" charset="0"/>
                        <a:cs typeface="Arial" panose="020B0604020202020204" pitchFamily="34" charset="0"/>
                      </a:rPr>
                      <a:pPr>
                        <a:defRPr sz="1000">
                          <a:solidFill>
                            <a:schemeClr val="tx1"/>
                          </a:solidFill>
                          <a:latin typeface="Arial" panose="020B0604020202020204" pitchFamily="34" charset="0"/>
                          <a:cs typeface="Arial" panose="020B0604020202020204" pitchFamily="34" charset="0"/>
                        </a:defRPr>
                      </a:pPr>
                      <a:t>[PERCENTAGE]</a:t>
                    </a:fld>
                    <a:endParaRPr lang="en-US" sz="1000"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5861208230802124"/>
                      <c:h val="0.20214345233940012"/>
                    </c:manualLayout>
                  </c15:layout>
                  <c15:dlblFieldTable/>
                  <c15:showDataLabelsRange val="0"/>
                </c:ext>
                <c:ext xmlns:c16="http://schemas.microsoft.com/office/drawing/2014/chart" uri="{C3380CC4-5D6E-409C-BE32-E72D297353CC}">
                  <c16:uniqueId val="{00000007-DA6C-7E4D-8028-0F0526CAFEFF}"/>
                </c:ext>
              </c:extLst>
            </c:dLbl>
            <c:dLbl>
              <c:idx val="4"/>
              <c:layout>
                <c:manualLayout>
                  <c:x val="-0.15886523353815843"/>
                  <c:y val="0.1558063284730033"/>
                </c:manualLayout>
              </c:layout>
              <c:tx>
                <c:rich>
                  <a:bodyPr/>
                  <a:lstStyle/>
                  <a:p>
                    <a:r>
                      <a:rPr lang="en-US" sz="800" b="0" baseline="0" dirty="0"/>
                      <a:t>25 to 29</a:t>
                    </a:r>
                    <a:r>
                      <a:rPr lang="en-US" baseline="0" dirty="0"/>
                      <a:t>
</a:t>
                    </a:r>
                    <a:r>
                      <a:rPr lang="en-US" sz="1200" baseline="0" dirty="0"/>
                      <a:t>48.3%</a:t>
                    </a:r>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6301882086842909"/>
                      <c:h val="0.19176241672771163"/>
                    </c:manualLayout>
                  </c15:layout>
                </c:ext>
                <c:ext xmlns:c16="http://schemas.microsoft.com/office/drawing/2014/chart" uri="{C3380CC4-5D6E-409C-BE32-E72D297353CC}">
                  <c16:uniqueId val="{00000009-DA6C-7E4D-8028-0F0526CAFEF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Perinatal</c:v>
                </c:pt>
                <c:pt idx="1">
                  <c:v>17 or younger</c:v>
                </c:pt>
                <c:pt idx="2">
                  <c:v>18 - 20</c:v>
                </c:pt>
                <c:pt idx="3">
                  <c:v>21 - 24</c:v>
                </c:pt>
                <c:pt idx="4">
                  <c:v>25 - 29</c:v>
                </c:pt>
              </c:strCache>
            </c:strRef>
          </c:cat>
          <c:val>
            <c:numRef>
              <c:f>Sheet1!$B$2:$B$6</c:f>
              <c:numCache>
                <c:formatCode>General</c:formatCode>
                <c:ptCount val="5"/>
                <c:pt idx="0">
                  <c:v>3</c:v>
                </c:pt>
                <c:pt idx="1">
                  <c:v>3</c:v>
                </c:pt>
                <c:pt idx="2">
                  <c:v>7</c:v>
                </c:pt>
                <c:pt idx="3">
                  <c:v>18</c:v>
                </c:pt>
                <c:pt idx="4">
                  <c:v>29</c:v>
                </c:pt>
              </c:numCache>
            </c:numRef>
          </c:val>
          <c:extLst>
            <c:ext xmlns:c16="http://schemas.microsoft.com/office/drawing/2014/chart" uri="{C3380CC4-5D6E-409C-BE32-E72D297353CC}">
              <c16:uniqueId val="{0000000A-DA6C-7E4D-8028-0F0526CAFEFF}"/>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200" b="1" i="0" u="none" strike="noStrike" kern="1200" cap="all" spc="5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Approximate years living with HIV</a:t>
            </a:r>
          </a:p>
        </c:rich>
      </c:tx>
      <c:layout>
        <c:manualLayout>
          <c:xMode val="edge"/>
          <c:yMode val="edge"/>
          <c:x val="0.12223209152823861"/>
          <c:y val="2.8055658892671861E-2"/>
        </c:manualLayout>
      </c:layout>
      <c:overlay val="0"/>
      <c:spPr>
        <a:noFill/>
        <a:ln>
          <a:noFill/>
        </a:ln>
        <a:effectLst/>
      </c:spPr>
      <c:txPr>
        <a:bodyPr rot="0" spcFirstLastPara="1" vertOverflow="ellipsis" vert="horz" wrap="square" anchor="ctr" anchorCtr="1"/>
        <a:lstStyle/>
        <a:p>
          <a:pPr>
            <a:defRPr sz="1200" b="1" i="0" u="none" strike="noStrike" kern="1200" cap="all" spc="5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Approximate years living with HIV</c:v>
                </c:pt>
              </c:strCache>
            </c:strRef>
          </c:tx>
          <c:dPt>
            <c:idx val="0"/>
            <c:bubble3D val="0"/>
            <c:spPr>
              <a:solidFill>
                <a:schemeClr val="accent5">
                  <a:shade val="58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09A-5749-AA82-B38164F95C0C}"/>
              </c:ext>
            </c:extLst>
          </c:dPt>
          <c:dPt>
            <c:idx val="1"/>
            <c:bubble3D val="0"/>
            <c:spPr>
              <a:solidFill>
                <a:schemeClr val="accent5">
                  <a:shade val="8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09A-5749-AA82-B38164F95C0C}"/>
              </c:ext>
            </c:extLst>
          </c:dPt>
          <c:dPt>
            <c:idx val="2"/>
            <c:bubble3D val="0"/>
            <c:spPr>
              <a:solidFill>
                <a:schemeClr val="accent5">
                  <a:tint val="8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09A-5749-AA82-B38164F95C0C}"/>
              </c:ext>
            </c:extLst>
          </c:dPt>
          <c:dPt>
            <c:idx val="3"/>
            <c:bubble3D val="0"/>
            <c:spPr>
              <a:solidFill>
                <a:schemeClr val="accent5">
                  <a:tint val="58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09A-5749-AA82-B38164F95C0C}"/>
              </c:ext>
            </c:extLst>
          </c:dPt>
          <c:dLbls>
            <c:dLbl>
              <c:idx val="0"/>
              <c:layout>
                <c:manualLayout>
                  <c:x val="4.5430678704273947E-2"/>
                  <c:y val="-0.12949232953867662"/>
                </c:manualLayout>
              </c:layout>
              <c:tx>
                <c:rich>
                  <a:bodyPr/>
                  <a:lstStyle/>
                  <a:p>
                    <a:fld id="{99F97245-350A-CF45-9ADE-C6D8162EC68A}" type="CATEGORYNAME">
                      <a:rPr lang="en-US" sz="800" b="0"/>
                      <a:pPr/>
                      <a:t>[CATEGORY NAME]</a:t>
                    </a:fld>
                    <a:r>
                      <a:rPr lang="en-US" baseline="0" dirty="0"/>
                      <a:t>
</a:t>
                    </a:r>
                    <a:r>
                      <a:rPr lang="en-US" sz="1200" baseline="0" dirty="0"/>
                      <a:t>5.1%</a:t>
                    </a:r>
                  </a:p>
                </c:rich>
              </c:tx>
              <c:showLegendKey val="0"/>
              <c:showVal val="0"/>
              <c:showCatName val="1"/>
              <c:showSerName val="0"/>
              <c:showPercent val="1"/>
              <c:showBubbleSize val="0"/>
              <c:extLst>
                <c:ext xmlns:c15="http://schemas.microsoft.com/office/drawing/2012/chart" uri="{CE6537A1-D6FC-4f65-9D91-7224C49458BB}">
                  <c15:layout>
                    <c:manualLayout>
                      <c:w val="0.24836744671679525"/>
                      <c:h val="0.19737178122064647"/>
                    </c:manualLayout>
                  </c15:layout>
                  <c15:dlblFieldTable/>
                  <c15:showDataLabelsRange val="0"/>
                </c:ext>
                <c:ext xmlns:c16="http://schemas.microsoft.com/office/drawing/2014/chart" uri="{C3380CC4-5D6E-409C-BE32-E72D297353CC}">
                  <c16:uniqueId val="{00000001-409A-5749-AA82-B38164F95C0C}"/>
                </c:ext>
              </c:extLst>
            </c:dLbl>
            <c:dLbl>
              <c:idx val="1"/>
              <c:layout>
                <c:manualLayout>
                  <c:x val="0.18133182602114173"/>
                  <c:y val="-6.5257020762954864E-4"/>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fld id="{61D9A5BD-7454-ED4B-B02B-E8D9A0D0FB69}" type="CATEGORYNAME">
                      <a:rPr lang="en-US" sz="800" b="0"/>
                      <a:pPr>
                        <a:defRPr sz="800">
                          <a:solidFill>
                            <a:schemeClr val="tx1"/>
                          </a:solidFill>
                          <a:latin typeface="Arial" panose="020B0604020202020204" pitchFamily="34" charset="0"/>
                          <a:cs typeface="Arial" panose="020B0604020202020204" pitchFamily="34" charset="0"/>
                        </a:defRPr>
                      </a:pPr>
                      <a:t>[CATEGORY NAME]</a:t>
                    </a:fld>
                    <a:r>
                      <a:rPr lang="en-US" baseline="0" dirty="0"/>
                      <a:t>
</a:t>
                    </a:r>
                    <a:r>
                      <a:rPr lang="en-US" sz="1200" baseline="0" dirty="0"/>
                      <a:t>23.3%</a:t>
                    </a:r>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963293412860925"/>
                      <c:h val="0.35105714606350386"/>
                    </c:manualLayout>
                  </c15:layout>
                  <c15:dlblFieldTable/>
                  <c15:showDataLabelsRange val="0"/>
                </c:ext>
                <c:ext xmlns:c16="http://schemas.microsoft.com/office/drawing/2014/chart" uri="{C3380CC4-5D6E-409C-BE32-E72D297353CC}">
                  <c16:uniqueId val="{00000003-409A-5749-AA82-B38164F95C0C}"/>
                </c:ext>
              </c:extLst>
            </c:dLbl>
            <c:dLbl>
              <c:idx val="2"/>
              <c:layout>
                <c:manualLayout>
                  <c:x val="-0.27518269933420347"/>
                  <c:y val="4.9396737060597572E-2"/>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fld id="{BEF675E7-9546-B244-87B1-04F3FED143BD}" type="CATEGORYNAME">
                      <a:rPr lang="en-US" sz="800" b="0"/>
                      <a:pPr>
                        <a:defRPr sz="800">
                          <a:solidFill>
                            <a:schemeClr val="tx1"/>
                          </a:solidFill>
                          <a:latin typeface="Arial" panose="020B0604020202020204" pitchFamily="34" charset="0"/>
                          <a:cs typeface="Arial" panose="020B0604020202020204" pitchFamily="34" charset="0"/>
                        </a:defRPr>
                      </a:pPr>
                      <a:t>[CATEGORY NAME]</a:t>
                    </a:fld>
                    <a:r>
                      <a:rPr lang="en-US" baseline="0" dirty="0"/>
                      <a:t>
</a:t>
                    </a:r>
                    <a:r>
                      <a:rPr lang="en-US" sz="1200" baseline="0" dirty="0"/>
                      <a:t>51.7%</a:t>
                    </a:r>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4796695643859726"/>
                      <c:h val="0.28154052518426154"/>
                    </c:manualLayout>
                  </c15:layout>
                  <c15:dlblFieldTable/>
                  <c15:showDataLabelsRange val="0"/>
                </c:ext>
                <c:ext xmlns:c16="http://schemas.microsoft.com/office/drawing/2014/chart" uri="{C3380CC4-5D6E-409C-BE32-E72D297353CC}">
                  <c16:uniqueId val="{00000005-409A-5749-AA82-B38164F95C0C}"/>
                </c:ext>
              </c:extLst>
            </c:dLbl>
            <c:dLbl>
              <c:idx val="3"/>
              <c:layout>
                <c:manualLayout>
                  <c:x val="-0.18362352708642418"/>
                  <c:y val="-7.2944492210246945E-2"/>
                </c:manualLayout>
              </c:layout>
              <c:tx>
                <c:rich>
                  <a:bodyPr/>
                  <a:lstStyle/>
                  <a:p>
                    <a:fld id="{63FD64CF-2FA4-3644-ADAD-9A194D9594F3}" type="CATEGORYNAME">
                      <a:rPr lang="en-US" sz="800" b="0"/>
                      <a:pPr/>
                      <a:t>[CATEGORY NAME]</a:t>
                    </a:fld>
                    <a:r>
                      <a:rPr lang="en-US" baseline="0" dirty="0"/>
                      <a:t>
</a:t>
                    </a:r>
                    <a:fld id="{21309D9A-165C-6A4D-8671-24544948267A}" type="PERCENTAGE">
                      <a:rPr lang="en-US" sz="1200"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40354788829659655"/>
                      <c:h val="0.19176241672771163"/>
                    </c:manualLayout>
                  </c15:layout>
                  <c15:dlblFieldTable/>
                  <c15:showDataLabelsRange val="0"/>
                </c:ext>
                <c:ext xmlns:c16="http://schemas.microsoft.com/office/drawing/2014/chart" uri="{C3380CC4-5D6E-409C-BE32-E72D297353CC}">
                  <c16:uniqueId val="{00000007-409A-5749-AA82-B38164F95C0C}"/>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Perinatal</c:v>
                </c:pt>
                <c:pt idx="1">
                  <c:v>12 months or less</c:v>
                </c:pt>
                <c:pt idx="2">
                  <c:v>2 to 4 years</c:v>
                </c:pt>
                <c:pt idx="3">
                  <c:v>5 years or more</c:v>
                </c:pt>
              </c:strCache>
            </c:strRef>
          </c:cat>
          <c:val>
            <c:numRef>
              <c:f>Sheet1!$B$2:$B$5</c:f>
              <c:numCache>
                <c:formatCode>General</c:formatCode>
                <c:ptCount val="4"/>
                <c:pt idx="0">
                  <c:v>3</c:v>
                </c:pt>
                <c:pt idx="1">
                  <c:v>14</c:v>
                </c:pt>
                <c:pt idx="2">
                  <c:v>31</c:v>
                </c:pt>
                <c:pt idx="3">
                  <c:v>12</c:v>
                </c:pt>
              </c:numCache>
            </c:numRef>
          </c:val>
          <c:extLst>
            <c:ext xmlns:c16="http://schemas.microsoft.com/office/drawing/2014/chart" uri="{C3380CC4-5D6E-409C-BE32-E72D297353CC}">
              <c16:uniqueId val="{00000008-409A-5749-AA82-B38164F95C0C}"/>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Adherence</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3-1E2A-8541-AE97-C68C269DFB32}"/>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4-1E2A-8541-AE97-C68C269DFB32}"/>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1E2A-8541-AE97-C68C269DFB32}"/>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2-1E2A-8541-AE97-C68C269DFB32}"/>
              </c:ext>
            </c:extLst>
          </c:dPt>
          <c:dLbls>
            <c:dLbl>
              <c:idx val="0"/>
              <c:layout>
                <c:manualLayout>
                  <c:x val="-9.8618308320693279E-2"/>
                  <c:y val="6.8621751513168822E-2"/>
                </c:manualLayout>
              </c:layout>
              <c:tx>
                <c:rich>
                  <a:bodyPr/>
                  <a:lstStyle/>
                  <a:p>
                    <a:r>
                      <a:rPr lang="en-US" sz="1000" b="0" dirty="0"/>
                      <a:t>Less than 60% adherence</a:t>
                    </a:r>
                  </a:p>
                  <a:p>
                    <a:r>
                      <a:rPr lang="en-US" dirty="0"/>
                      <a:t>[n3]</a:t>
                    </a:r>
                  </a:p>
                </c:rich>
              </c:tx>
              <c:showLegendKey val="0"/>
              <c:showVal val="0"/>
              <c:showCatName val="0"/>
              <c:showSerName val="0"/>
              <c:showPercent val="1"/>
              <c:showBubbleSize val="0"/>
              <c:extLst>
                <c:ext xmlns:c15="http://schemas.microsoft.com/office/drawing/2012/chart" uri="{CE6537A1-D6FC-4f65-9D91-7224C49458BB}">
                  <c15:layout>
                    <c:manualLayout>
                      <c:w val="0.37564183250344074"/>
                      <c:h val="0.24527653583810541"/>
                    </c:manualLayout>
                  </c15:layout>
                </c:ext>
                <c:ext xmlns:c16="http://schemas.microsoft.com/office/drawing/2014/chart" uri="{C3380CC4-5D6E-409C-BE32-E72D297353CC}">
                  <c16:uniqueId val="{00000003-1E2A-8541-AE97-C68C269DFB32}"/>
                </c:ext>
              </c:extLst>
            </c:dLbl>
            <c:dLbl>
              <c:idx val="1"/>
              <c:layout>
                <c:manualLayout>
                  <c:x val="-6.4571511400453932E-3"/>
                  <c:y val="3.8242449874594388E-2"/>
                </c:manualLayout>
              </c:layout>
              <c:tx>
                <c:rich>
                  <a:bodyPr/>
                  <a:lstStyle/>
                  <a:p>
                    <a:r>
                      <a:rPr lang="en-US" sz="1000" b="0" dirty="0"/>
                      <a:t>60% - 90% adherence</a:t>
                    </a:r>
                  </a:p>
                  <a:p>
                    <a:r>
                      <a:rPr lang="en-US" dirty="0"/>
                      <a:t>[n6]</a:t>
                    </a:r>
                  </a:p>
                </c:rich>
              </c:tx>
              <c:showLegendKey val="0"/>
              <c:showVal val="0"/>
              <c:showCatName val="0"/>
              <c:showSerName val="0"/>
              <c:showPercent val="1"/>
              <c:showBubbleSize val="0"/>
              <c:extLst>
                <c:ext xmlns:c15="http://schemas.microsoft.com/office/drawing/2012/chart" uri="{CE6537A1-D6FC-4f65-9D91-7224C49458BB}">
                  <c15:layout>
                    <c:manualLayout>
                      <c:w val="0.29463393638287122"/>
                      <c:h val="0.20720686867138813"/>
                    </c:manualLayout>
                  </c15:layout>
                </c:ext>
                <c:ext xmlns:c16="http://schemas.microsoft.com/office/drawing/2014/chart" uri="{C3380CC4-5D6E-409C-BE32-E72D297353CC}">
                  <c16:uniqueId val="{00000004-1E2A-8541-AE97-C68C269DFB32}"/>
                </c:ext>
              </c:extLst>
            </c:dLbl>
            <c:dLbl>
              <c:idx val="2"/>
              <c:layout>
                <c:manualLayout>
                  <c:x val="-3.991674943406346E-2"/>
                  <c:y val="5.4461428808612267E-2"/>
                </c:manualLayout>
              </c:layout>
              <c:tx>
                <c:rich>
                  <a:bodyPr/>
                  <a:lstStyle/>
                  <a:p>
                    <a:r>
                      <a:rPr lang="en-US" sz="1200" b="0" dirty="0"/>
                      <a:t>91% - 99% adherence</a:t>
                    </a:r>
                  </a:p>
                  <a:p>
                    <a:r>
                      <a:rPr lang="en-US" dirty="0"/>
                      <a:t>[n13]</a:t>
                    </a:r>
                  </a:p>
                </c:rich>
              </c:tx>
              <c:showLegendKey val="0"/>
              <c:showVal val="0"/>
              <c:showCatName val="0"/>
              <c:showSerName val="0"/>
              <c:showPercent val="1"/>
              <c:showBubbleSize val="0"/>
              <c:extLst>
                <c:ext xmlns:c15="http://schemas.microsoft.com/office/drawing/2012/chart" uri="{CE6537A1-D6FC-4f65-9D91-7224C49458BB}">
                  <c15:layout>
                    <c:manualLayout>
                      <c:w val="0.35216128290327564"/>
                      <c:h val="0.20720686867138813"/>
                    </c:manualLayout>
                  </c15:layout>
                </c:ext>
                <c:ext xmlns:c16="http://schemas.microsoft.com/office/drawing/2014/chart" uri="{C3380CC4-5D6E-409C-BE32-E72D297353CC}">
                  <c16:uniqueId val="{00000005-1E2A-8541-AE97-C68C269DFB32}"/>
                </c:ext>
              </c:extLst>
            </c:dLbl>
            <c:dLbl>
              <c:idx val="3"/>
              <c:layout>
                <c:manualLayout>
                  <c:x val="0.16788611452739755"/>
                  <c:y val="9.2855662213367357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r>
                      <a:rPr lang="en-US" sz="1200" b="0" dirty="0"/>
                      <a:t>100% adherence</a:t>
                    </a:r>
                  </a:p>
                  <a:p>
                    <a:pPr>
                      <a:defRPr sz="1197" b="1" i="0" u="none" strike="noStrike" kern="1200" baseline="0">
                        <a:solidFill>
                          <a:schemeClr val="tx1">
                            <a:lumMod val="75000"/>
                            <a:lumOff val="25000"/>
                          </a:schemeClr>
                        </a:solidFill>
                        <a:latin typeface="+mn-lt"/>
                        <a:ea typeface="+mn-ea"/>
                        <a:cs typeface="+mn-cs"/>
                      </a:defRPr>
                    </a:pPr>
                    <a:r>
                      <a:rPr lang="en-US" b="1" dirty="0"/>
                      <a:t>[n21]</a:t>
                    </a:r>
                  </a:p>
                </c:rich>
              </c:tx>
              <c:spPr>
                <a:noFill/>
                <a:ln>
                  <a:noFill/>
                </a:ln>
                <a:effectLst/>
              </c:sp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9268523565227483"/>
                      <c:h val="0.19201648103884775"/>
                    </c:manualLayout>
                  </c15:layout>
                </c:ext>
                <c:ext xmlns:c16="http://schemas.microsoft.com/office/drawing/2014/chart" uri="{C3380CC4-5D6E-409C-BE32-E72D297353CC}">
                  <c16:uniqueId val="{00000002-1E2A-8541-AE97-C68C269DFB3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Less than 60%</c:v>
                </c:pt>
                <c:pt idx="1">
                  <c:v>60% to 90%</c:v>
                </c:pt>
                <c:pt idx="2">
                  <c:v>91% to 99%</c:v>
                </c:pt>
                <c:pt idx="3">
                  <c:v>100%</c:v>
                </c:pt>
              </c:strCache>
            </c:strRef>
          </c:cat>
          <c:val>
            <c:numRef>
              <c:f>Sheet1!$B$2:$B$5</c:f>
              <c:numCache>
                <c:formatCode>General</c:formatCode>
                <c:ptCount val="4"/>
                <c:pt idx="0">
                  <c:v>3</c:v>
                </c:pt>
                <c:pt idx="1">
                  <c:v>6</c:v>
                </c:pt>
                <c:pt idx="2">
                  <c:v>13</c:v>
                </c:pt>
                <c:pt idx="3">
                  <c:v>21</c:v>
                </c:pt>
              </c:numCache>
            </c:numRef>
          </c:val>
          <c:extLst>
            <c:ext xmlns:c16="http://schemas.microsoft.com/office/drawing/2014/chart" uri="{C3380CC4-5D6E-409C-BE32-E72D297353CC}">
              <c16:uniqueId val="{00000000-1E2A-8541-AE97-C68C269DFB32}"/>
            </c:ext>
          </c:extLst>
        </c:ser>
        <c:dLbls>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2225">
      <a:solidFill>
        <a:schemeClr val="tx1"/>
      </a:solid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Column2</c:v>
                </c:pt>
              </c:strCache>
            </c:strRef>
          </c:tx>
          <c:dPt>
            <c:idx val="0"/>
            <c:bubble3D val="0"/>
            <c:spPr>
              <a:solidFill>
                <a:schemeClr val="accent5">
                  <a:shade val="65000"/>
                </a:schemeClr>
              </a:solidFill>
              <a:ln w="19050">
                <a:solidFill>
                  <a:schemeClr val="lt1"/>
                </a:solidFill>
              </a:ln>
              <a:effectLst/>
            </c:spPr>
            <c:extLst>
              <c:ext xmlns:c16="http://schemas.microsoft.com/office/drawing/2014/chart" uri="{C3380CC4-5D6E-409C-BE32-E72D297353CC}">
                <c16:uniqueId val="{00000003-FA8E-8C45-9AAD-4E333F4AF349}"/>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4-FA8E-8C45-9AAD-4E333F4AF349}"/>
              </c:ext>
            </c:extLst>
          </c:dPt>
          <c:dPt>
            <c:idx val="2"/>
            <c:bubble3D val="0"/>
            <c:spPr>
              <a:solidFill>
                <a:schemeClr val="accent5">
                  <a:tint val="65000"/>
                </a:schemeClr>
              </a:solidFill>
              <a:ln w="19050">
                <a:solidFill>
                  <a:schemeClr val="lt1"/>
                </a:solidFill>
              </a:ln>
              <a:effectLst/>
            </c:spPr>
            <c:extLst>
              <c:ext xmlns:c16="http://schemas.microsoft.com/office/drawing/2014/chart" uri="{C3380CC4-5D6E-409C-BE32-E72D297353CC}">
                <c16:uniqueId val="{00000002-FA8E-8C45-9AAD-4E333F4AF349}"/>
              </c:ext>
            </c:extLst>
          </c:dPt>
          <c:dLbls>
            <c:dLbl>
              <c:idx val="0"/>
              <c:layout>
                <c:manualLayout>
                  <c:x val="4.3253083962829911E-2"/>
                  <c:y val="-0.22583220983565139"/>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8E-8C45-9AAD-4E333F4AF349}"/>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4-FA8E-8C45-9AAD-4E333F4AF349}"/>
                </c:ext>
              </c:extLst>
            </c:dLbl>
            <c:dLbl>
              <c:idx val="2"/>
              <c:layout>
                <c:manualLayout>
                  <c:x val="-3.2893115297520405E-2"/>
                  <c:y val="-0.12033396368701851"/>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fld id="{C48CDEE9-366A-214E-806E-A5D02F68A3C8}" type="CATEGORYNAME">
                      <a:rPr lang="en-US" b="1"/>
                      <a:pPr>
                        <a:defRPr sz="1000"/>
                      </a:pPr>
                      <a:t>[CATEGORY NAME]</a:t>
                    </a:fld>
                    <a:endParaRPr lang="en-AU"/>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A8E-8C45-9AAD-4E333F4AF34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No indicators selected</c:v>
                </c:pt>
                <c:pt idx="1">
                  <c:v>1 indicator selected</c:v>
                </c:pt>
                <c:pt idx="2">
                  <c:v>2 or more indicators selected</c:v>
                </c:pt>
              </c:strCache>
            </c:strRef>
          </c:cat>
          <c:val>
            <c:numRef>
              <c:f>Sheet1!$B$2:$B$4</c:f>
              <c:numCache>
                <c:formatCode>General</c:formatCode>
                <c:ptCount val="3"/>
                <c:pt idx="0">
                  <c:v>27</c:v>
                </c:pt>
                <c:pt idx="1">
                  <c:v>9</c:v>
                </c:pt>
                <c:pt idx="2">
                  <c:v>23</c:v>
                </c:pt>
              </c:numCache>
            </c:numRef>
          </c:val>
          <c:extLst>
            <c:ext xmlns:c16="http://schemas.microsoft.com/office/drawing/2014/chart" uri="{C3380CC4-5D6E-409C-BE32-E72D297353CC}">
              <c16:uniqueId val="{00000000-FA8E-8C45-9AAD-4E333F4AF34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7.2864842454394688E-2"/>
          <c:y val="8.632490362012385E-2"/>
          <c:w val="0.85427031509121065"/>
          <c:h val="0.71289881313388437"/>
        </c:manualLayout>
      </c:layout>
      <c:doughnutChart>
        <c:varyColors val="1"/>
        <c:ser>
          <c:idx val="0"/>
          <c:order val="0"/>
          <c:tx>
            <c:strRef>
              <c:f>Sheet1!$B$1</c:f>
              <c:strCache>
                <c:ptCount val="1"/>
                <c:pt idx="0">
                  <c:v>Sales</c:v>
                </c:pt>
              </c:strCache>
            </c:strRef>
          </c:tx>
          <c:dPt>
            <c:idx val="0"/>
            <c:bubble3D val="0"/>
            <c:spPr>
              <a:gradFill rotWithShape="1">
                <a:gsLst>
                  <a:gs pos="0">
                    <a:schemeClr val="accent5">
                      <a:shade val="76000"/>
                      <a:lumMod val="110000"/>
                      <a:satMod val="105000"/>
                      <a:tint val="67000"/>
                    </a:schemeClr>
                  </a:gs>
                  <a:gs pos="50000">
                    <a:schemeClr val="accent5">
                      <a:shade val="76000"/>
                      <a:lumMod val="105000"/>
                      <a:satMod val="103000"/>
                      <a:tint val="73000"/>
                    </a:schemeClr>
                  </a:gs>
                  <a:gs pos="100000">
                    <a:schemeClr val="accent5">
                      <a:shade val="76000"/>
                      <a:lumMod val="105000"/>
                      <a:satMod val="109000"/>
                      <a:tint val="81000"/>
                    </a:schemeClr>
                  </a:gs>
                </a:gsLst>
                <a:lin ang="5400000" scaled="0"/>
              </a:gradFill>
              <a:ln w="9525" cap="flat" cmpd="sng" algn="ctr">
                <a:solidFill>
                  <a:schemeClr val="accent5">
                    <a:shade val="76000"/>
                    <a:shade val="95000"/>
                  </a:schemeClr>
                </a:solidFill>
                <a:round/>
              </a:ln>
              <a:effectLst/>
            </c:spPr>
            <c:extLst>
              <c:ext xmlns:c16="http://schemas.microsoft.com/office/drawing/2014/chart" uri="{C3380CC4-5D6E-409C-BE32-E72D297353CC}">
                <c16:uniqueId val="{00000001-E9EB-DA48-9B3A-7C39B94FE1AF}"/>
              </c:ext>
            </c:extLst>
          </c:dPt>
          <c:dPt>
            <c:idx val="1"/>
            <c:bubble3D val="0"/>
            <c:spPr>
              <a:gradFill rotWithShape="1">
                <a:gsLst>
                  <a:gs pos="0">
                    <a:schemeClr val="accent5">
                      <a:tint val="77000"/>
                      <a:lumMod val="110000"/>
                      <a:satMod val="105000"/>
                      <a:tint val="67000"/>
                    </a:schemeClr>
                  </a:gs>
                  <a:gs pos="50000">
                    <a:schemeClr val="accent5">
                      <a:tint val="77000"/>
                      <a:lumMod val="105000"/>
                      <a:satMod val="103000"/>
                      <a:tint val="73000"/>
                    </a:schemeClr>
                  </a:gs>
                  <a:gs pos="100000">
                    <a:schemeClr val="accent5">
                      <a:tint val="77000"/>
                      <a:lumMod val="105000"/>
                      <a:satMod val="109000"/>
                      <a:tint val="81000"/>
                    </a:schemeClr>
                  </a:gs>
                </a:gsLst>
                <a:lin ang="5400000" scaled="0"/>
              </a:gradFill>
              <a:ln w="9525" cap="flat" cmpd="sng" algn="ctr">
                <a:solidFill>
                  <a:schemeClr val="accent5">
                    <a:tint val="77000"/>
                    <a:shade val="95000"/>
                  </a:schemeClr>
                </a:solidFill>
                <a:round/>
              </a:ln>
              <a:effectLst/>
            </c:spPr>
            <c:extLst>
              <c:ext xmlns:c16="http://schemas.microsoft.com/office/drawing/2014/chart" uri="{C3380CC4-5D6E-409C-BE32-E72D297353CC}">
                <c16:uniqueId val="{00000003-E9EB-DA48-9B3A-7C39B94FE1AF}"/>
              </c:ext>
            </c:extLst>
          </c:dPt>
          <c:dLbls>
            <c:dLbl>
              <c:idx val="0"/>
              <c:layout>
                <c:manualLayout>
                  <c:x val="2.5912106135986639E-2"/>
                  <c:y val="-0.2681371415572727"/>
                </c:manualLayout>
              </c:layout>
              <c:tx>
                <c:rich>
                  <a:bodyPr/>
                  <a:lstStyle/>
                  <a:p>
                    <a:fld id="{FE1F83B0-236C-F04E-8D56-500E4B02DE93}" type="CATEGORYNAME">
                      <a:rPr lang="en-US" smtClean="0">
                        <a:solidFill>
                          <a:schemeClr val="tx1"/>
                        </a:solidFill>
                        <a:latin typeface="Arial" panose="020B0604020202020204" pitchFamily="34" charset="0"/>
                        <a:cs typeface="Arial" panose="020B0604020202020204" pitchFamily="34" charset="0"/>
                      </a:rPr>
                      <a:pPr/>
                      <a:t>[CATEGORY NAME]</a:t>
                    </a:fld>
                    <a:r>
                      <a:rPr lang="en-US" baseline="0" dirty="0">
                        <a:solidFill>
                          <a:schemeClr val="tx1"/>
                        </a:solidFill>
                        <a:latin typeface="Arial" panose="020B0604020202020204" pitchFamily="34" charset="0"/>
                        <a:cs typeface="Arial" panose="020B0604020202020204" pitchFamily="34" charset="0"/>
                      </a:rPr>
                      <a:t>
</a:t>
                    </a:r>
                    <a:fld id="{D4E541EF-BE2A-2E4A-9C79-8A4425E2E6A1}" type="PERCENTAGE">
                      <a:rPr lang="en-US" b="1" baseline="0">
                        <a:solidFill>
                          <a:schemeClr val="tx1"/>
                        </a:solidFill>
                        <a:latin typeface="Arial" panose="020B0604020202020204" pitchFamily="34" charset="0"/>
                        <a:cs typeface="Arial" panose="020B0604020202020204" pitchFamily="34" charset="0"/>
                      </a:rPr>
                      <a:pPr/>
                      <a:t>[PERCENTAGE]</a:t>
                    </a:fld>
                    <a:endParaRPr lang="en-US" baseline="0" dirty="0">
                      <a:solidFill>
                        <a:schemeClr val="tx1"/>
                      </a:solidFill>
                      <a:latin typeface="Arial" panose="020B0604020202020204" pitchFamily="34" charset="0"/>
                      <a:cs typeface="Arial" panose="020B0604020202020204" pitchFamily="34" charset="0"/>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9EB-DA48-9B3A-7C39B94FE1AF}"/>
                </c:ext>
              </c:extLst>
            </c:dLbl>
            <c:dLbl>
              <c:idx val="1"/>
              <c:layout>
                <c:manualLayout>
                  <c:x val="-2.5912106135986736E-2"/>
                  <c:y val="-0.36328257888404686"/>
                </c:manualLayout>
              </c:layout>
              <c:tx>
                <c:rich>
                  <a:bodyPr/>
                  <a:lstStyle/>
                  <a:p>
                    <a:fld id="{FE1F83B0-236C-F04E-8D56-500E4B02DE93}" type="CATEGORYNAME">
                      <a:rPr lang="en-US" smtClean="0">
                        <a:solidFill>
                          <a:schemeClr val="tx1"/>
                        </a:solidFill>
                        <a:latin typeface="Arial" panose="020B0604020202020204" pitchFamily="34" charset="0"/>
                        <a:cs typeface="Arial" panose="020B0604020202020204" pitchFamily="34" charset="0"/>
                      </a:rPr>
                      <a:pPr/>
                      <a:t>[CATEGORY NAME]</a:t>
                    </a:fld>
                    <a:r>
                      <a:rPr lang="en-US" baseline="0" dirty="0">
                        <a:solidFill>
                          <a:schemeClr val="tx1"/>
                        </a:solidFill>
                        <a:latin typeface="Arial" panose="020B0604020202020204" pitchFamily="34" charset="0"/>
                        <a:cs typeface="Arial" panose="020B0604020202020204" pitchFamily="34" charset="0"/>
                      </a:rPr>
                      <a:t>
</a:t>
                    </a:r>
                    <a:fld id="{D4E541EF-BE2A-2E4A-9C79-8A4425E2E6A1}" type="PERCENTAGE">
                      <a:rPr lang="en-US" b="1" baseline="0">
                        <a:solidFill>
                          <a:schemeClr val="tx1"/>
                        </a:solidFill>
                        <a:latin typeface="Arial" panose="020B0604020202020204" pitchFamily="34" charset="0"/>
                        <a:cs typeface="Arial" panose="020B0604020202020204" pitchFamily="34" charset="0"/>
                      </a:rPr>
                      <a:pPr/>
                      <a:t>[PERCENTAGE]</a:t>
                    </a:fld>
                    <a:endParaRPr lang="en-US" baseline="0" dirty="0">
                      <a:solidFill>
                        <a:schemeClr val="tx1"/>
                      </a:solidFill>
                      <a:latin typeface="Arial" panose="020B0604020202020204" pitchFamily="34" charset="0"/>
                      <a:cs typeface="Arial" panose="020B0604020202020204" pitchFamily="34" charset="0"/>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9EB-DA48-9B3A-7C39B94FE1AF}"/>
                </c:ext>
              </c:extLst>
            </c:dLbl>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Yes</c:v>
                </c:pt>
                <c:pt idx="1">
                  <c:v>No</c:v>
                </c:pt>
              </c:strCache>
            </c:strRef>
          </c:cat>
          <c:val>
            <c:numRef>
              <c:f>Sheet1!$B$2:$B$3</c:f>
              <c:numCache>
                <c:formatCode>General</c:formatCode>
                <c:ptCount val="2"/>
                <c:pt idx="0">
                  <c:v>23</c:v>
                </c:pt>
                <c:pt idx="1">
                  <c:v>28</c:v>
                </c:pt>
              </c:numCache>
            </c:numRef>
          </c:val>
          <c:extLst>
            <c:ext xmlns:c16="http://schemas.microsoft.com/office/drawing/2014/chart" uri="{C3380CC4-5D6E-409C-BE32-E72D297353CC}">
              <c16:uniqueId val="{00000000-4421-3444-9FD0-5F85D401128E}"/>
            </c:ext>
          </c:extLst>
        </c:ser>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7.4645228581501938E-2"/>
          <c:y val="0.88557075513943706"/>
          <c:w val="0.87143922774578553"/>
          <c:h val="8.848048922598812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2225">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E1542-9507-504D-9F13-5219CD3A34A6}" type="doc">
      <dgm:prSet loTypeId="urn:microsoft.com/office/officeart/2005/8/layout/radial6" loCatId="" qsTypeId="urn:microsoft.com/office/officeart/2005/8/quickstyle/simple1" qsCatId="simple" csTypeId="urn:microsoft.com/office/officeart/2005/8/colors/accent0_1" csCatId="mainScheme" phldr="1"/>
      <dgm:spPr/>
      <dgm:t>
        <a:bodyPr/>
        <a:lstStyle/>
        <a:p>
          <a:endParaRPr lang="en-GB"/>
        </a:p>
      </dgm:t>
    </dgm:pt>
    <dgm:pt modelId="{B716ED31-4B72-004D-BB5E-A128F6C7F992}">
      <dgm:prSet phldrT="[Text]" custT="1"/>
      <dgm:spPr/>
      <dgm:t>
        <a:bodyPr/>
        <a:lstStyle/>
        <a:p>
          <a:r>
            <a:rPr lang="en-GB" sz="1000" b="1" dirty="0">
              <a:latin typeface="Arial" panose="020B0604020202020204" pitchFamily="34" charset="0"/>
              <a:cs typeface="Arial" panose="020B0604020202020204" pitchFamily="34" charset="0"/>
            </a:rPr>
            <a:t>DESIGN</a:t>
          </a:r>
        </a:p>
        <a:p>
          <a:r>
            <a:rPr lang="en-GB" sz="1000" b="1" dirty="0">
              <a:latin typeface="Arial" panose="020B0604020202020204" pitchFamily="34" charset="0"/>
              <a:cs typeface="Arial" panose="020B0604020202020204" pitchFamily="34" charset="0"/>
            </a:rPr>
            <a:t>+</a:t>
          </a:r>
        </a:p>
        <a:p>
          <a:r>
            <a:rPr lang="en-GB" sz="1000" b="1" dirty="0">
              <a:latin typeface="Arial" panose="020B0604020202020204" pitchFamily="34" charset="0"/>
              <a:cs typeface="Arial" panose="020B0604020202020204" pitchFamily="34" charset="0"/>
            </a:rPr>
            <a:t>RECRUITMENT</a:t>
          </a:r>
        </a:p>
        <a:p>
          <a:r>
            <a:rPr lang="en-GB" sz="1000" b="1" dirty="0">
              <a:latin typeface="Arial" panose="020B0604020202020204" pitchFamily="34" charset="0"/>
              <a:cs typeface="Arial" panose="020B0604020202020204" pitchFamily="34" charset="0"/>
            </a:rPr>
            <a:t>+</a:t>
          </a:r>
        </a:p>
        <a:p>
          <a:r>
            <a:rPr lang="en-GB" sz="1000" b="1" dirty="0">
              <a:latin typeface="Arial" panose="020B0604020202020204" pitchFamily="34" charset="0"/>
              <a:cs typeface="Arial" panose="020B0604020202020204" pitchFamily="34" charset="0"/>
            </a:rPr>
            <a:t>ANALYSIS</a:t>
          </a:r>
        </a:p>
      </dgm:t>
    </dgm:pt>
    <dgm:pt modelId="{C100B92F-3D08-A14E-8A56-6E858F4336F4}" type="parTrans" cxnId="{B1E22550-2746-6B48-86A0-929275312CB1}">
      <dgm:prSet/>
      <dgm:spPr/>
      <dgm:t>
        <a:bodyPr/>
        <a:lstStyle/>
        <a:p>
          <a:endParaRPr lang="en-GB">
            <a:latin typeface="Arial" panose="020B0604020202020204" pitchFamily="34" charset="0"/>
            <a:cs typeface="Arial" panose="020B0604020202020204" pitchFamily="34" charset="0"/>
          </a:endParaRPr>
        </a:p>
      </dgm:t>
    </dgm:pt>
    <dgm:pt modelId="{02D61090-038A-8046-84B3-DEF2F49AC2F8}" type="sibTrans" cxnId="{B1E22550-2746-6B48-86A0-929275312CB1}">
      <dgm:prSet/>
      <dgm:spPr/>
      <dgm:t>
        <a:bodyPr/>
        <a:lstStyle/>
        <a:p>
          <a:endParaRPr lang="en-GB">
            <a:latin typeface="Arial" panose="020B0604020202020204" pitchFamily="34" charset="0"/>
            <a:cs typeface="Arial" panose="020B0604020202020204" pitchFamily="34" charset="0"/>
          </a:endParaRPr>
        </a:p>
      </dgm:t>
    </dgm:pt>
    <dgm:pt modelId="{208F49D6-5A7D-BE40-9216-E3205778FA2A}">
      <dgm:prSet phldrT="[Text]" custT="1"/>
      <dgm:spPr/>
      <dgm:t>
        <a:bodyPr/>
        <a:lstStyle/>
        <a:p>
          <a:r>
            <a:rPr lang="en-GB" sz="900" dirty="0">
              <a:latin typeface="Arial" panose="020B0604020202020204" pitchFamily="34" charset="0"/>
              <a:cs typeface="Arial" panose="020B0604020202020204" pitchFamily="34" charset="0"/>
            </a:rPr>
            <a:t>Young PLHIV</a:t>
          </a:r>
        </a:p>
      </dgm:t>
    </dgm:pt>
    <dgm:pt modelId="{0F84EC2D-6D2A-1446-B2AB-4231BF71902E}" type="parTrans" cxnId="{3C19873A-DF3E-2849-BC5A-C9616060B46D}">
      <dgm:prSet/>
      <dgm:spPr/>
      <dgm:t>
        <a:bodyPr/>
        <a:lstStyle/>
        <a:p>
          <a:endParaRPr lang="en-GB">
            <a:latin typeface="Arial" panose="020B0604020202020204" pitchFamily="34" charset="0"/>
            <a:cs typeface="Arial" panose="020B0604020202020204" pitchFamily="34" charset="0"/>
          </a:endParaRPr>
        </a:p>
      </dgm:t>
    </dgm:pt>
    <dgm:pt modelId="{5A39CB9D-6116-D448-A97E-254BA119A894}" type="sibTrans" cxnId="{3C19873A-DF3E-2849-BC5A-C9616060B46D}">
      <dgm:prSet/>
      <dgm:spPr/>
      <dgm:t>
        <a:bodyPr/>
        <a:lstStyle/>
        <a:p>
          <a:endParaRPr lang="en-GB">
            <a:latin typeface="Arial" panose="020B0604020202020204" pitchFamily="34" charset="0"/>
            <a:cs typeface="Arial" panose="020B0604020202020204" pitchFamily="34" charset="0"/>
          </a:endParaRPr>
        </a:p>
      </dgm:t>
    </dgm:pt>
    <dgm:pt modelId="{1EDAD569-0BE1-CA4E-A03B-684B552E9744}">
      <dgm:prSet phldrT="[Text]"/>
      <dgm:spPr/>
      <dgm:t>
        <a:bodyPr/>
        <a:lstStyle/>
        <a:p>
          <a:r>
            <a:rPr lang="en-GB" dirty="0">
              <a:latin typeface="Arial" panose="020B0604020202020204" pitchFamily="34" charset="0"/>
              <a:cs typeface="Arial" panose="020B0604020202020204" pitchFamily="34" charset="0"/>
            </a:rPr>
            <a:t>Sydney Children's Hospital</a:t>
          </a:r>
        </a:p>
      </dgm:t>
    </dgm:pt>
    <dgm:pt modelId="{65F00CCA-4927-184D-9D94-D033F1816F1E}" type="parTrans" cxnId="{4590F724-4AED-C241-AF81-1CD4796499A1}">
      <dgm:prSet/>
      <dgm:spPr/>
      <dgm:t>
        <a:bodyPr/>
        <a:lstStyle/>
        <a:p>
          <a:endParaRPr lang="en-GB">
            <a:latin typeface="Arial" panose="020B0604020202020204" pitchFamily="34" charset="0"/>
            <a:cs typeface="Arial" panose="020B0604020202020204" pitchFamily="34" charset="0"/>
          </a:endParaRPr>
        </a:p>
      </dgm:t>
    </dgm:pt>
    <dgm:pt modelId="{CED0939C-87BC-514F-84AD-B1A1313573FB}" type="sibTrans" cxnId="{4590F724-4AED-C241-AF81-1CD4796499A1}">
      <dgm:prSet/>
      <dgm:spPr/>
      <dgm:t>
        <a:bodyPr/>
        <a:lstStyle/>
        <a:p>
          <a:endParaRPr lang="en-GB">
            <a:latin typeface="Arial" panose="020B0604020202020204" pitchFamily="34" charset="0"/>
            <a:cs typeface="Arial" panose="020B0604020202020204" pitchFamily="34" charset="0"/>
          </a:endParaRPr>
        </a:p>
      </dgm:t>
    </dgm:pt>
    <dgm:pt modelId="{DBA3D7C7-3220-E34A-9566-A1A1DEC041D0}">
      <dgm:prSet phldrT="[Text]"/>
      <dgm:spPr/>
      <dgm:t>
        <a:bodyPr/>
        <a:lstStyle/>
        <a:p>
          <a:r>
            <a:rPr lang="en-GB" dirty="0">
              <a:latin typeface="Arial" panose="020B0604020202020204" pitchFamily="34" charset="0"/>
              <a:cs typeface="Arial" panose="020B0604020202020204" pitchFamily="34" charset="0"/>
            </a:rPr>
            <a:t>Living Positive Victoria "Gen Next"</a:t>
          </a:r>
        </a:p>
      </dgm:t>
    </dgm:pt>
    <dgm:pt modelId="{BCEA6BAD-190B-C944-92BC-A649BF224721}" type="parTrans" cxnId="{3FD1EE8F-26E3-4343-A500-56496F0C9635}">
      <dgm:prSet/>
      <dgm:spPr/>
      <dgm:t>
        <a:bodyPr/>
        <a:lstStyle/>
        <a:p>
          <a:endParaRPr lang="en-GB">
            <a:latin typeface="Arial" panose="020B0604020202020204" pitchFamily="34" charset="0"/>
            <a:cs typeface="Arial" panose="020B0604020202020204" pitchFamily="34" charset="0"/>
          </a:endParaRPr>
        </a:p>
      </dgm:t>
    </dgm:pt>
    <dgm:pt modelId="{27C00EC0-1319-434B-9C14-BCB7EE0421FD}" type="sibTrans" cxnId="{3FD1EE8F-26E3-4343-A500-56496F0C9635}">
      <dgm:prSet/>
      <dgm:spPr/>
      <dgm:t>
        <a:bodyPr/>
        <a:lstStyle/>
        <a:p>
          <a:endParaRPr lang="en-GB">
            <a:latin typeface="Arial" panose="020B0604020202020204" pitchFamily="34" charset="0"/>
            <a:cs typeface="Arial" panose="020B0604020202020204" pitchFamily="34" charset="0"/>
          </a:endParaRPr>
        </a:p>
      </dgm:t>
    </dgm:pt>
    <dgm:pt modelId="{F1CB9398-972E-494C-9604-E05B6B54A894}">
      <dgm:prSet phldrT="[Text]" custT="1"/>
      <dgm:spPr/>
      <dgm:t>
        <a:bodyPr/>
        <a:lstStyle/>
        <a:p>
          <a:r>
            <a:rPr lang="en-GB" sz="900" dirty="0">
              <a:latin typeface="Arial" panose="020B0604020202020204" pitchFamily="34" charset="0"/>
              <a:cs typeface="Arial" panose="020B0604020202020204" pitchFamily="34" charset="0"/>
            </a:rPr>
            <a:t>Youth Empowerment Against HIV</a:t>
          </a:r>
        </a:p>
      </dgm:t>
    </dgm:pt>
    <dgm:pt modelId="{F84EF5F1-6625-D346-94B4-126724A0DBAC}" type="parTrans" cxnId="{164301A9-C98E-8840-B7E8-6B8F15E48C55}">
      <dgm:prSet/>
      <dgm:spPr/>
      <dgm:t>
        <a:bodyPr/>
        <a:lstStyle/>
        <a:p>
          <a:endParaRPr lang="en-GB">
            <a:latin typeface="Arial" panose="020B0604020202020204" pitchFamily="34" charset="0"/>
            <a:cs typeface="Arial" panose="020B0604020202020204" pitchFamily="34" charset="0"/>
          </a:endParaRPr>
        </a:p>
      </dgm:t>
    </dgm:pt>
    <dgm:pt modelId="{37284053-D8C0-F14A-A626-855B96B18F08}" type="sibTrans" cxnId="{164301A9-C98E-8840-B7E8-6B8F15E48C55}">
      <dgm:prSet/>
      <dgm:spPr/>
      <dgm:t>
        <a:bodyPr/>
        <a:lstStyle/>
        <a:p>
          <a:endParaRPr lang="en-GB">
            <a:latin typeface="Arial" panose="020B0604020202020204" pitchFamily="34" charset="0"/>
            <a:cs typeface="Arial" panose="020B0604020202020204" pitchFamily="34" charset="0"/>
          </a:endParaRPr>
        </a:p>
      </dgm:t>
    </dgm:pt>
    <dgm:pt modelId="{16D3ABB7-4B09-0149-9E40-9006DEF32A38}">
      <dgm:prSet phldrT="[Text]" custT="1"/>
      <dgm:spPr/>
      <dgm:t>
        <a:bodyPr/>
        <a:lstStyle/>
        <a:p>
          <a:r>
            <a:rPr lang="en-GB" sz="900" dirty="0">
              <a:latin typeface="Arial" panose="020B0604020202020204" pitchFamily="34" charset="0"/>
              <a:cs typeface="Arial" panose="020B0604020202020204" pitchFamily="34" charset="0"/>
            </a:rPr>
            <a:t>The Institute of Many</a:t>
          </a:r>
        </a:p>
      </dgm:t>
    </dgm:pt>
    <dgm:pt modelId="{EB0E9328-FF3E-5644-AB18-E00967535C00}" type="parTrans" cxnId="{01D631AF-C5B1-CB4E-871C-D45A4E6C4C27}">
      <dgm:prSet/>
      <dgm:spPr/>
      <dgm:t>
        <a:bodyPr/>
        <a:lstStyle/>
        <a:p>
          <a:endParaRPr lang="en-GB">
            <a:latin typeface="Arial" panose="020B0604020202020204" pitchFamily="34" charset="0"/>
            <a:cs typeface="Arial" panose="020B0604020202020204" pitchFamily="34" charset="0"/>
          </a:endParaRPr>
        </a:p>
      </dgm:t>
    </dgm:pt>
    <dgm:pt modelId="{9498B780-4C5E-9441-8AE7-A6AE98815A53}" type="sibTrans" cxnId="{01D631AF-C5B1-CB4E-871C-D45A4E6C4C27}">
      <dgm:prSet/>
      <dgm:spPr/>
      <dgm:t>
        <a:bodyPr/>
        <a:lstStyle/>
        <a:p>
          <a:endParaRPr lang="en-GB">
            <a:latin typeface="Arial" panose="020B0604020202020204" pitchFamily="34" charset="0"/>
            <a:cs typeface="Arial" panose="020B0604020202020204" pitchFamily="34" charset="0"/>
          </a:endParaRPr>
        </a:p>
      </dgm:t>
    </dgm:pt>
    <dgm:pt modelId="{86978E39-931E-FD47-9050-40B0CC2805B6}">
      <dgm:prSet phldrT="[Text]" custT="1"/>
      <dgm:spPr/>
      <dgm:t>
        <a:bodyPr/>
        <a:lstStyle/>
        <a:p>
          <a:r>
            <a:rPr lang="en-GB" sz="900" dirty="0">
              <a:latin typeface="Arial" panose="020B0604020202020204" pitchFamily="34" charset="0"/>
              <a:cs typeface="Arial" panose="020B0604020202020204" pitchFamily="34" charset="0"/>
            </a:rPr>
            <a:t>Alfred Hospital ID Social Work</a:t>
          </a:r>
        </a:p>
      </dgm:t>
    </dgm:pt>
    <dgm:pt modelId="{2050C666-541F-1546-88B5-DC5EB18793AD}" type="parTrans" cxnId="{588157A6-C142-1145-91B9-ED4BAB35B567}">
      <dgm:prSet/>
      <dgm:spPr/>
      <dgm:t>
        <a:bodyPr/>
        <a:lstStyle/>
        <a:p>
          <a:endParaRPr lang="en-GB">
            <a:latin typeface="Arial" panose="020B0604020202020204" pitchFamily="34" charset="0"/>
            <a:cs typeface="Arial" panose="020B0604020202020204" pitchFamily="34" charset="0"/>
          </a:endParaRPr>
        </a:p>
      </dgm:t>
    </dgm:pt>
    <dgm:pt modelId="{AE9810D6-E966-1A4E-B08B-24E10B1876C8}" type="sibTrans" cxnId="{588157A6-C142-1145-91B9-ED4BAB35B567}">
      <dgm:prSet/>
      <dgm:spPr/>
      <dgm:t>
        <a:bodyPr/>
        <a:lstStyle/>
        <a:p>
          <a:endParaRPr lang="en-GB">
            <a:latin typeface="Arial" panose="020B0604020202020204" pitchFamily="34" charset="0"/>
            <a:cs typeface="Arial" panose="020B0604020202020204" pitchFamily="34" charset="0"/>
          </a:endParaRPr>
        </a:p>
      </dgm:t>
    </dgm:pt>
    <dgm:pt modelId="{2D7F4516-2F6B-B040-914C-133943718190}" type="pres">
      <dgm:prSet presAssocID="{2ADE1542-9507-504D-9F13-5219CD3A34A6}" presName="Name0" presStyleCnt="0">
        <dgm:presLayoutVars>
          <dgm:chMax val="1"/>
          <dgm:dir/>
          <dgm:animLvl val="ctr"/>
          <dgm:resizeHandles val="exact"/>
        </dgm:presLayoutVars>
      </dgm:prSet>
      <dgm:spPr/>
    </dgm:pt>
    <dgm:pt modelId="{17A76C96-DD9C-4742-A6AD-BC00560534DC}" type="pres">
      <dgm:prSet presAssocID="{B716ED31-4B72-004D-BB5E-A128F6C7F992}" presName="centerShape" presStyleLbl="node0" presStyleIdx="0" presStyleCnt="1" custScaleX="105356" custScaleY="102030"/>
      <dgm:spPr/>
    </dgm:pt>
    <dgm:pt modelId="{4419AE5D-DCC6-724B-A67C-E2DB0574DB9E}" type="pres">
      <dgm:prSet presAssocID="{208F49D6-5A7D-BE40-9216-E3205778FA2A}" presName="node" presStyleLbl="node1" presStyleIdx="0" presStyleCnt="6" custRadScaleRad="99332">
        <dgm:presLayoutVars>
          <dgm:bulletEnabled val="1"/>
        </dgm:presLayoutVars>
      </dgm:prSet>
      <dgm:spPr/>
    </dgm:pt>
    <dgm:pt modelId="{9F716E5B-D53C-A64C-B59B-C89B90C08A45}" type="pres">
      <dgm:prSet presAssocID="{208F49D6-5A7D-BE40-9216-E3205778FA2A}" presName="dummy" presStyleCnt="0"/>
      <dgm:spPr/>
    </dgm:pt>
    <dgm:pt modelId="{BA9F4FF1-CAB0-9B44-95B0-C8190C80F9FD}" type="pres">
      <dgm:prSet presAssocID="{5A39CB9D-6116-D448-A97E-254BA119A894}" presName="sibTrans" presStyleLbl="sibTrans2D1" presStyleIdx="0" presStyleCnt="6"/>
      <dgm:spPr/>
    </dgm:pt>
    <dgm:pt modelId="{22564E45-E3AA-B94F-8CAB-1C4597548D37}" type="pres">
      <dgm:prSet presAssocID="{1EDAD569-0BE1-CA4E-A03B-684B552E9744}" presName="node" presStyleLbl="node1" presStyleIdx="1" presStyleCnt="6">
        <dgm:presLayoutVars>
          <dgm:bulletEnabled val="1"/>
        </dgm:presLayoutVars>
      </dgm:prSet>
      <dgm:spPr/>
    </dgm:pt>
    <dgm:pt modelId="{4762B713-1E47-704A-B3C1-7C20BB8D78B8}" type="pres">
      <dgm:prSet presAssocID="{1EDAD569-0BE1-CA4E-A03B-684B552E9744}" presName="dummy" presStyleCnt="0"/>
      <dgm:spPr/>
    </dgm:pt>
    <dgm:pt modelId="{6BCAB0E0-426F-6849-AAB7-BE0FFDF50F3B}" type="pres">
      <dgm:prSet presAssocID="{CED0939C-87BC-514F-84AD-B1A1313573FB}" presName="sibTrans" presStyleLbl="sibTrans2D1" presStyleIdx="1" presStyleCnt="6"/>
      <dgm:spPr/>
    </dgm:pt>
    <dgm:pt modelId="{828A69C6-E92B-B041-903A-4AEB1DD2E979}" type="pres">
      <dgm:prSet presAssocID="{DBA3D7C7-3220-E34A-9566-A1A1DEC041D0}" presName="node" presStyleLbl="node1" presStyleIdx="2" presStyleCnt="6">
        <dgm:presLayoutVars>
          <dgm:bulletEnabled val="1"/>
        </dgm:presLayoutVars>
      </dgm:prSet>
      <dgm:spPr/>
    </dgm:pt>
    <dgm:pt modelId="{2236CBE1-0ECC-B74B-8141-FFE6D3D544D9}" type="pres">
      <dgm:prSet presAssocID="{DBA3D7C7-3220-E34A-9566-A1A1DEC041D0}" presName="dummy" presStyleCnt="0"/>
      <dgm:spPr/>
    </dgm:pt>
    <dgm:pt modelId="{14CA38C3-3CD4-4246-885F-310C651605E2}" type="pres">
      <dgm:prSet presAssocID="{27C00EC0-1319-434B-9C14-BCB7EE0421FD}" presName="sibTrans" presStyleLbl="sibTrans2D1" presStyleIdx="2" presStyleCnt="6"/>
      <dgm:spPr/>
    </dgm:pt>
    <dgm:pt modelId="{7757E761-962E-E445-B6FF-7B47793D6C3A}" type="pres">
      <dgm:prSet presAssocID="{F1CB9398-972E-494C-9604-E05B6B54A894}" presName="node" presStyleLbl="node1" presStyleIdx="3" presStyleCnt="6">
        <dgm:presLayoutVars>
          <dgm:bulletEnabled val="1"/>
        </dgm:presLayoutVars>
      </dgm:prSet>
      <dgm:spPr/>
    </dgm:pt>
    <dgm:pt modelId="{9F31ABC4-5AB0-7A4C-A533-12171CC8B3F0}" type="pres">
      <dgm:prSet presAssocID="{F1CB9398-972E-494C-9604-E05B6B54A894}" presName="dummy" presStyleCnt="0"/>
      <dgm:spPr/>
    </dgm:pt>
    <dgm:pt modelId="{EE1F2535-DA0C-7F4B-BD77-3B9F9E270647}" type="pres">
      <dgm:prSet presAssocID="{37284053-D8C0-F14A-A626-855B96B18F08}" presName="sibTrans" presStyleLbl="sibTrans2D1" presStyleIdx="3" presStyleCnt="6"/>
      <dgm:spPr/>
    </dgm:pt>
    <dgm:pt modelId="{3044C5F1-DCDC-1449-8FF0-CB3CA9FFF67A}" type="pres">
      <dgm:prSet presAssocID="{16D3ABB7-4B09-0149-9E40-9006DEF32A38}" presName="node" presStyleLbl="node1" presStyleIdx="4" presStyleCnt="6">
        <dgm:presLayoutVars>
          <dgm:bulletEnabled val="1"/>
        </dgm:presLayoutVars>
      </dgm:prSet>
      <dgm:spPr/>
    </dgm:pt>
    <dgm:pt modelId="{30589E7E-43D7-E44C-BD47-DDDA32F66ED8}" type="pres">
      <dgm:prSet presAssocID="{16D3ABB7-4B09-0149-9E40-9006DEF32A38}" presName="dummy" presStyleCnt="0"/>
      <dgm:spPr/>
    </dgm:pt>
    <dgm:pt modelId="{39563B2A-517B-4044-95F6-BEA11630412F}" type="pres">
      <dgm:prSet presAssocID="{9498B780-4C5E-9441-8AE7-A6AE98815A53}" presName="sibTrans" presStyleLbl="sibTrans2D1" presStyleIdx="4" presStyleCnt="6"/>
      <dgm:spPr/>
    </dgm:pt>
    <dgm:pt modelId="{4F296F79-4E7E-F940-B9A8-42B203AC3333}" type="pres">
      <dgm:prSet presAssocID="{86978E39-931E-FD47-9050-40B0CC2805B6}" presName="node" presStyleLbl="node1" presStyleIdx="5" presStyleCnt="6">
        <dgm:presLayoutVars>
          <dgm:bulletEnabled val="1"/>
        </dgm:presLayoutVars>
      </dgm:prSet>
      <dgm:spPr/>
    </dgm:pt>
    <dgm:pt modelId="{C1D19936-A538-0B49-B17A-B2376678A24D}" type="pres">
      <dgm:prSet presAssocID="{86978E39-931E-FD47-9050-40B0CC2805B6}" presName="dummy" presStyleCnt="0"/>
      <dgm:spPr/>
    </dgm:pt>
    <dgm:pt modelId="{10CF955C-8309-1249-912A-1B7F5942BC98}" type="pres">
      <dgm:prSet presAssocID="{AE9810D6-E966-1A4E-B08B-24E10B1876C8}" presName="sibTrans" presStyleLbl="sibTrans2D1" presStyleIdx="5" presStyleCnt="6"/>
      <dgm:spPr/>
    </dgm:pt>
  </dgm:ptLst>
  <dgm:cxnLst>
    <dgm:cxn modelId="{CD5BB21D-0029-9044-82E0-688E73222663}" type="presOf" srcId="{16D3ABB7-4B09-0149-9E40-9006DEF32A38}" destId="{3044C5F1-DCDC-1449-8FF0-CB3CA9FFF67A}" srcOrd="0" destOrd="0" presId="urn:microsoft.com/office/officeart/2005/8/layout/radial6"/>
    <dgm:cxn modelId="{4590F724-4AED-C241-AF81-1CD4796499A1}" srcId="{B716ED31-4B72-004D-BB5E-A128F6C7F992}" destId="{1EDAD569-0BE1-CA4E-A03B-684B552E9744}" srcOrd="1" destOrd="0" parTransId="{65F00CCA-4927-184D-9D94-D033F1816F1E}" sibTransId="{CED0939C-87BC-514F-84AD-B1A1313573FB}"/>
    <dgm:cxn modelId="{96A2D926-B620-A84D-BD29-CB0998A8C431}" type="presOf" srcId="{5A39CB9D-6116-D448-A97E-254BA119A894}" destId="{BA9F4FF1-CAB0-9B44-95B0-C8190C80F9FD}" srcOrd="0" destOrd="0" presId="urn:microsoft.com/office/officeart/2005/8/layout/radial6"/>
    <dgm:cxn modelId="{3C19873A-DF3E-2849-BC5A-C9616060B46D}" srcId="{B716ED31-4B72-004D-BB5E-A128F6C7F992}" destId="{208F49D6-5A7D-BE40-9216-E3205778FA2A}" srcOrd="0" destOrd="0" parTransId="{0F84EC2D-6D2A-1446-B2AB-4231BF71902E}" sibTransId="{5A39CB9D-6116-D448-A97E-254BA119A894}"/>
    <dgm:cxn modelId="{1A862C3D-A278-AA42-816C-46CBA809B3F0}" type="presOf" srcId="{37284053-D8C0-F14A-A626-855B96B18F08}" destId="{EE1F2535-DA0C-7F4B-BD77-3B9F9E270647}" srcOrd="0" destOrd="0" presId="urn:microsoft.com/office/officeart/2005/8/layout/radial6"/>
    <dgm:cxn modelId="{7AE9A85B-A4D1-2D42-BECB-FD561CD3D3B9}" type="presOf" srcId="{86978E39-931E-FD47-9050-40B0CC2805B6}" destId="{4F296F79-4E7E-F940-B9A8-42B203AC3333}" srcOrd="0" destOrd="0" presId="urn:microsoft.com/office/officeart/2005/8/layout/radial6"/>
    <dgm:cxn modelId="{C42B126A-78B4-2C4B-8CE6-46AE6D1F6EBF}" type="presOf" srcId="{DBA3D7C7-3220-E34A-9566-A1A1DEC041D0}" destId="{828A69C6-E92B-B041-903A-4AEB1DD2E979}" srcOrd="0" destOrd="0" presId="urn:microsoft.com/office/officeart/2005/8/layout/radial6"/>
    <dgm:cxn modelId="{B1E22550-2746-6B48-86A0-929275312CB1}" srcId="{2ADE1542-9507-504D-9F13-5219CD3A34A6}" destId="{B716ED31-4B72-004D-BB5E-A128F6C7F992}" srcOrd="0" destOrd="0" parTransId="{C100B92F-3D08-A14E-8A56-6E858F4336F4}" sibTransId="{02D61090-038A-8046-84B3-DEF2F49AC2F8}"/>
    <dgm:cxn modelId="{06D8CE71-AE1C-CA46-9807-F940276346E3}" type="presOf" srcId="{27C00EC0-1319-434B-9C14-BCB7EE0421FD}" destId="{14CA38C3-3CD4-4246-885F-310C651605E2}" srcOrd="0" destOrd="0" presId="urn:microsoft.com/office/officeart/2005/8/layout/radial6"/>
    <dgm:cxn modelId="{A0402355-7447-D34D-9E6A-ED3AD3827D9F}" type="presOf" srcId="{9498B780-4C5E-9441-8AE7-A6AE98815A53}" destId="{39563B2A-517B-4044-95F6-BEA11630412F}" srcOrd="0" destOrd="0" presId="urn:microsoft.com/office/officeart/2005/8/layout/radial6"/>
    <dgm:cxn modelId="{C030807A-5EB6-8243-AF9A-B4BCFF7EB9E1}" type="presOf" srcId="{AE9810D6-E966-1A4E-B08B-24E10B1876C8}" destId="{10CF955C-8309-1249-912A-1B7F5942BC98}" srcOrd="0" destOrd="0" presId="urn:microsoft.com/office/officeart/2005/8/layout/radial6"/>
    <dgm:cxn modelId="{3FD1EE8F-26E3-4343-A500-56496F0C9635}" srcId="{B716ED31-4B72-004D-BB5E-A128F6C7F992}" destId="{DBA3D7C7-3220-E34A-9566-A1A1DEC041D0}" srcOrd="2" destOrd="0" parTransId="{BCEA6BAD-190B-C944-92BC-A649BF224721}" sibTransId="{27C00EC0-1319-434B-9C14-BCB7EE0421FD}"/>
    <dgm:cxn modelId="{B0A79E97-EF3F-704B-8E90-9EAA9B69D2D9}" type="presOf" srcId="{208F49D6-5A7D-BE40-9216-E3205778FA2A}" destId="{4419AE5D-DCC6-724B-A67C-E2DB0574DB9E}" srcOrd="0" destOrd="0" presId="urn:microsoft.com/office/officeart/2005/8/layout/radial6"/>
    <dgm:cxn modelId="{62D680A1-F089-AE4D-98F0-4DDAB04FBCCC}" type="presOf" srcId="{1EDAD569-0BE1-CA4E-A03B-684B552E9744}" destId="{22564E45-E3AA-B94F-8CAB-1C4597548D37}" srcOrd="0" destOrd="0" presId="urn:microsoft.com/office/officeart/2005/8/layout/radial6"/>
    <dgm:cxn modelId="{588157A6-C142-1145-91B9-ED4BAB35B567}" srcId="{B716ED31-4B72-004D-BB5E-A128F6C7F992}" destId="{86978E39-931E-FD47-9050-40B0CC2805B6}" srcOrd="5" destOrd="0" parTransId="{2050C666-541F-1546-88B5-DC5EB18793AD}" sibTransId="{AE9810D6-E966-1A4E-B08B-24E10B1876C8}"/>
    <dgm:cxn modelId="{164301A9-C98E-8840-B7E8-6B8F15E48C55}" srcId="{B716ED31-4B72-004D-BB5E-A128F6C7F992}" destId="{F1CB9398-972E-494C-9604-E05B6B54A894}" srcOrd="3" destOrd="0" parTransId="{F84EF5F1-6625-D346-94B4-126724A0DBAC}" sibTransId="{37284053-D8C0-F14A-A626-855B96B18F08}"/>
    <dgm:cxn modelId="{01D631AF-C5B1-CB4E-871C-D45A4E6C4C27}" srcId="{B716ED31-4B72-004D-BB5E-A128F6C7F992}" destId="{16D3ABB7-4B09-0149-9E40-9006DEF32A38}" srcOrd="4" destOrd="0" parTransId="{EB0E9328-FF3E-5644-AB18-E00967535C00}" sibTransId="{9498B780-4C5E-9441-8AE7-A6AE98815A53}"/>
    <dgm:cxn modelId="{38386BB8-2980-3744-9ECA-CF504DF9488A}" type="presOf" srcId="{F1CB9398-972E-494C-9604-E05B6B54A894}" destId="{7757E761-962E-E445-B6FF-7B47793D6C3A}" srcOrd="0" destOrd="0" presId="urn:microsoft.com/office/officeart/2005/8/layout/radial6"/>
    <dgm:cxn modelId="{6816F2C1-F505-7A40-9FF1-51912FA1F764}" type="presOf" srcId="{2ADE1542-9507-504D-9F13-5219CD3A34A6}" destId="{2D7F4516-2F6B-B040-914C-133943718190}" srcOrd="0" destOrd="0" presId="urn:microsoft.com/office/officeart/2005/8/layout/radial6"/>
    <dgm:cxn modelId="{BE991DD0-AE29-164B-A93E-774468E03EE7}" type="presOf" srcId="{CED0939C-87BC-514F-84AD-B1A1313573FB}" destId="{6BCAB0E0-426F-6849-AAB7-BE0FFDF50F3B}" srcOrd="0" destOrd="0" presId="urn:microsoft.com/office/officeart/2005/8/layout/radial6"/>
    <dgm:cxn modelId="{1580ADEF-B63E-D447-B7FE-1B613E1EE995}" type="presOf" srcId="{B716ED31-4B72-004D-BB5E-A128F6C7F992}" destId="{17A76C96-DD9C-4742-A6AD-BC00560534DC}" srcOrd="0" destOrd="0" presId="urn:microsoft.com/office/officeart/2005/8/layout/radial6"/>
    <dgm:cxn modelId="{5FEE9A8F-5E8D-1948-B3ED-27EB83AB6772}" type="presParOf" srcId="{2D7F4516-2F6B-B040-914C-133943718190}" destId="{17A76C96-DD9C-4742-A6AD-BC00560534DC}" srcOrd="0" destOrd="0" presId="urn:microsoft.com/office/officeart/2005/8/layout/radial6"/>
    <dgm:cxn modelId="{70BDB52D-883E-2F4E-BFAB-3CA924BDD663}" type="presParOf" srcId="{2D7F4516-2F6B-B040-914C-133943718190}" destId="{4419AE5D-DCC6-724B-A67C-E2DB0574DB9E}" srcOrd="1" destOrd="0" presId="urn:microsoft.com/office/officeart/2005/8/layout/radial6"/>
    <dgm:cxn modelId="{B178070C-2ABA-7B4C-81EF-B7C925D84F78}" type="presParOf" srcId="{2D7F4516-2F6B-B040-914C-133943718190}" destId="{9F716E5B-D53C-A64C-B59B-C89B90C08A45}" srcOrd="2" destOrd="0" presId="urn:microsoft.com/office/officeart/2005/8/layout/radial6"/>
    <dgm:cxn modelId="{500ABFB1-6D13-2541-A26F-A3D79CED139E}" type="presParOf" srcId="{2D7F4516-2F6B-B040-914C-133943718190}" destId="{BA9F4FF1-CAB0-9B44-95B0-C8190C80F9FD}" srcOrd="3" destOrd="0" presId="urn:microsoft.com/office/officeart/2005/8/layout/radial6"/>
    <dgm:cxn modelId="{0F7B0093-EAA0-9942-8FD8-AE92D7EE6A09}" type="presParOf" srcId="{2D7F4516-2F6B-B040-914C-133943718190}" destId="{22564E45-E3AA-B94F-8CAB-1C4597548D37}" srcOrd="4" destOrd="0" presId="urn:microsoft.com/office/officeart/2005/8/layout/radial6"/>
    <dgm:cxn modelId="{31FF322C-37C2-614B-B49E-C79C2DD02B17}" type="presParOf" srcId="{2D7F4516-2F6B-B040-914C-133943718190}" destId="{4762B713-1E47-704A-B3C1-7C20BB8D78B8}" srcOrd="5" destOrd="0" presId="urn:microsoft.com/office/officeart/2005/8/layout/radial6"/>
    <dgm:cxn modelId="{55C98148-DB37-594C-9E87-611CE3FCA4B4}" type="presParOf" srcId="{2D7F4516-2F6B-B040-914C-133943718190}" destId="{6BCAB0E0-426F-6849-AAB7-BE0FFDF50F3B}" srcOrd="6" destOrd="0" presId="urn:microsoft.com/office/officeart/2005/8/layout/radial6"/>
    <dgm:cxn modelId="{DDE62CFC-3EAA-9C42-AF7A-15A23A04A41B}" type="presParOf" srcId="{2D7F4516-2F6B-B040-914C-133943718190}" destId="{828A69C6-E92B-B041-903A-4AEB1DD2E979}" srcOrd="7" destOrd="0" presId="urn:microsoft.com/office/officeart/2005/8/layout/radial6"/>
    <dgm:cxn modelId="{2C54E831-07C9-4B4B-A831-2DFB9A265A74}" type="presParOf" srcId="{2D7F4516-2F6B-B040-914C-133943718190}" destId="{2236CBE1-0ECC-B74B-8141-FFE6D3D544D9}" srcOrd="8" destOrd="0" presId="urn:microsoft.com/office/officeart/2005/8/layout/radial6"/>
    <dgm:cxn modelId="{4E26410C-C9C5-6B4F-9261-23ADA4002B4C}" type="presParOf" srcId="{2D7F4516-2F6B-B040-914C-133943718190}" destId="{14CA38C3-3CD4-4246-885F-310C651605E2}" srcOrd="9" destOrd="0" presId="urn:microsoft.com/office/officeart/2005/8/layout/radial6"/>
    <dgm:cxn modelId="{25571A3F-B6BD-814A-A9C6-2F9E88D93758}" type="presParOf" srcId="{2D7F4516-2F6B-B040-914C-133943718190}" destId="{7757E761-962E-E445-B6FF-7B47793D6C3A}" srcOrd="10" destOrd="0" presId="urn:microsoft.com/office/officeart/2005/8/layout/radial6"/>
    <dgm:cxn modelId="{B6174AA9-497C-3146-B629-07D10215C71E}" type="presParOf" srcId="{2D7F4516-2F6B-B040-914C-133943718190}" destId="{9F31ABC4-5AB0-7A4C-A533-12171CC8B3F0}" srcOrd="11" destOrd="0" presId="urn:microsoft.com/office/officeart/2005/8/layout/radial6"/>
    <dgm:cxn modelId="{C7CE4B69-1EE4-D24A-AEC5-68834E1FBFEB}" type="presParOf" srcId="{2D7F4516-2F6B-B040-914C-133943718190}" destId="{EE1F2535-DA0C-7F4B-BD77-3B9F9E270647}" srcOrd="12" destOrd="0" presId="urn:microsoft.com/office/officeart/2005/8/layout/radial6"/>
    <dgm:cxn modelId="{A6DFE999-454F-7442-97C5-CB51CF3B5C13}" type="presParOf" srcId="{2D7F4516-2F6B-B040-914C-133943718190}" destId="{3044C5F1-DCDC-1449-8FF0-CB3CA9FFF67A}" srcOrd="13" destOrd="0" presId="urn:microsoft.com/office/officeart/2005/8/layout/radial6"/>
    <dgm:cxn modelId="{41CC3FC3-7A58-D047-9CD4-CBD58809F99C}" type="presParOf" srcId="{2D7F4516-2F6B-B040-914C-133943718190}" destId="{30589E7E-43D7-E44C-BD47-DDDA32F66ED8}" srcOrd="14" destOrd="0" presId="urn:microsoft.com/office/officeart/2005/8/layout/radial6"/>
    <dgm:cxn modelId="{83FD1658-5785-AB45-B4F1-D6947F3923E8}" type="presParOf" srcId="{2D7F4516-2F6B-B040-914C-133943718190}" destId="{39563B2A-517B-4044-95F6-BEA11630412F}" srcOrd="15" destOrd="0" presId="urn:microsoft.com/office/officeart/2005/8/layout/radial6"/>
    <dgm:cxn modelId="{3CCD1ED2-4105-CC4A-ADA9-6EFF0E0C717A}" type="presParOf" srcId="{2D7F4516-2F6B-B040-914C-133943718190}" destId="{4F296F79-4E7E-F940-B9A8-42B203AC3333}" srcOrd="16" destOrd="0" presId="urn:microsoft.com/office/officeart/2005/8/layout/radial6"/>
    <dgm:cxn modelId="{B27AD966-E1CF-7B4D-A22C-8CE54BA7D494}" type="presParOf" srcId="{2D7F4516-2F6B-B040-914C-133943718190}" destId="{C1D19936-A538-0B49-B17A-B2376678A24D}" srcOrd="17" destOrd="0" presId="urn:microsoft.com/office/officeart/2005/8/layout/radial6"/>
    <dgm:cxn modelId="{B085E768-C838-5E4A-92D4-CF8073859833}" type="presParOf" srcId="{2D7F4516-2F6B-B040-914C-133943718190}" destId="{10CF955C-8309-1249-912A-1B7F5942BC98}"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F955C-8309-1249-912A-1B7F5942BC98}">
      <dsp:nvSpPr>
        <dsp:cNvPr id="0" name=""/>
        <dsp:cNvSpPr/>
      </dsp:nvSpPr>
      <dsp:spPr>
        <a:xfrm>
          <a:off x="1432896" y="427298"/>
          <a:ext cx="2861510" cy="2861510"/>
        </a:xfrm>
        <a:prstGeom prst="blockArc">
          <a:avLst>
            <a:gd name="adj1" fmla="val 12626546"/>
            <a:gd name="adj2" fmla="val 16213362"/>
            <a:gd name="adj3" fmla="val 451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563B2A-517B-4044-95F6-BEA11630412F}">
      <dsp:nvSpPr>
        <dsp:cNvPr id="0" name=""/>
        <dsp:cNvSpPr/>
      </dsp:nvSpPr>
      <dsp:spPr>
        <a:xfrm>
          <a:off x="1438332" y="417967"/>
          <a:ext cx="2861510" cy="2861510"/>
        </a:xfrm>
        <a:prstGeom prst="blockArc">
          <a:avLst>
            <a:gd name="adj1" fmla="val 9000000"/>
            <a:gd name="adj2" fmla="val 12600000"/>
            <a:gd name="adj3" fmla="val 451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1F2535-DA0C-7F4B-BD77-3B9F9E270647}">
      <dsp:nvSpPr>
        <dsp:cNvPr id="0" name=""/>
        <dsp:cNvSpPr/>
      </dsp:nvSpPr>
      <dsp:spPr>
        <a:xfrm>
          <a:off x="1438332" y="417967"/>
          <a:ext cx="2861510" cy="2861510"/>
        </a:xfrm>
        <a:prstGeom prst="blockArc">
          <a:avLst>
            <a:gd name="adj1" fmla="val 5400000"/>
            <a:gd name="adj2" fmla="val 9000000"/>
            <a:gd name="adj3" fmla="val 451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CA38C3-3CD4-4246-885F-310C651605E2}">
      <dsp:nvSpPr>
        <dsp:cNvPr id="0" name=""/>
        <dsp:cNvSpPr/>
      </dsp:nvSpPr>
      <dsp:spPr>
        <a:xfrm>
          <a:off x="1438332" y="417967"/>
          <a:ext cx="2861510" cy="2861510"/>
        </a:xfrm>
        <a:prstGeom prst="blockArc">
          <a:avLst>
            <a:gd name="adj1" fmla="val 1800000"/>
            <a:gd name="adj2" fmla="val 5400000"/>
            <a:gd name="adj3" fmla="val 451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CAB0E0-426F-6849-AAB7-BE0FFDF50F3B}">
      <dsp:nvSpPr>
        <dsp:cNvPr id="0" name=""/>
        <dsp:cNvSpPr/>
      </dsp:nvSpPr>
      <dsp:spPr>
        <a:xfrm>
          <a:off x="1438332" y="417967"/>
          <a:ext cx="2861510" cy="2861510"/>
        </a:xfrm>
        <a:prstGeom prst="blockArc">
          <a:avLst>
            <a:gd name="adj1" fmla="val 19800000"/>
            <a:gd name="adj2" fmla="val 1800000"/>
            <a:gd name="adj3" fmla="val 451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9F4FF1-CAB0-9B44-95B0-C8190C80F9FD}">
      <dsp:nvSpPr>
        <dsp:cNvPr id="0" name=""/>
        <dsp:cNvSpPr/>
      </dsp:nvSpPr>
      <dsp:spPr>
        <a:xfrm>
          <a:off x="1443767" y="427298"/>
          <a:ext cx="2861510" cy="2861510"/>
        </a:xfrm>
        <a:prstGeom prst="blockArc">
          <a:avLst>
            <a:gd name="adj1" fmla="val 16186638"/>
            <a:gd name="adj2" fmla="val 19773454"/>
            <a:gd name="adj3" fmla="val 451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A76C96-DD9C-4742-A6AD-BC00560534DC}">
      <dsp:nvSpPr>
        <dsp:cNvPr id="0" name=""/>
        <dsp:cNvSpPr/>
      </dsp:nvSpPr>
      <dsp:spPr>
        <a:xfrm>
          <a:off x="2193838" y="1194790"/>
          <a:ext cx="1350498" cy="130786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DESIGN</a:t>
          </a:r>
        </a:p>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a:t>
          </a:r>
        </a:p>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RECRUITMENT</a:t>
          </a:r>
        </a:p>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a:t>
          </a:r>
        </a:p>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ANALYSIS</a:t>
          </a:r>
        </a:p>
      </dsp:txBody>
      <dsp:txXfrm>
        <a:off x="2391614" y="1386322"/>
        <a:ext cx="954946" cy="924800"/>
      </dsp:txXfrm>
    </dsp:sp>
    <dsp:sp modelId="{4419AE5D-DCC6-724B-A67C-E2DB0574DB9E}">
      <dsp:nvSpPr>
        <dsp:cNvPr id="0" name=""/>
        <dsp:cNvSpPr/>
      </dsp:nvSpPr>
      <dsp:spPr>
        <a:xfrm>
          <a:off x="2420442" y="10966"/>
          <a:ext cx="897290" cy="89729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Young PLHIV</a:t>
          </a:r>
        </a:p>
      </dsp:txBody>
      <dsp:txXfrm>
        <a:off x="2551847" y="142371"/>
        <a:ext cx="634480" cy="634480"/>
      </dsp:txXfrm>
    </dsp:sp>
    <dsp:sp modelId="{22564E45-E3AA-B94F-8CAB-1C4597548D37}">
      <dsp:nvSpPr>
        <dsp:cNvPr id="0" name=""/>
        <dsp:cNvSpPr/>
      </dsp:nvSpPr>
      <dsp:spPr>
        <a:xfrm>
          <a:off x="3631537" y="700851"/>
          <a:ext cx="897290" cy="89729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Sydney Children's Hospital</a:t>
          </a:r>
        </a:p>
      </dsp:txBody>
      <dsp:txXfrm>
        <a:off x="3762942" y="832256"/>
        <a:ext cx="634480" cy="634480"/>
      </dsp:txXfrm>
    </dsp:sp>
    <dsp:sp modelId="{828A69C6-E92B-B041-903A-4AEB1DD2E979}">
      <dsp:nvSpPr>
        <dsp:cNvPr id="0" name=""/>
        <dsp:cNvSpPr/>
      </dsp:nvSpPr>
      <dsp:spPr>
        <a:xfrm>
          <a:off x="3631537" y="2099303"/>
          <a:ext cx="897290" cy="89729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Living Positive Victoria "Gen Next"</a:t>
          </a:r>
        </a:p>
      </dsp:txBody>
      <dsp:txXfrm>
        <a:off x="3762942" y="2230708"/>
        <a:ext cx="634480" cy="634480"/>
      </dsp:txXfrm>
    </dsp:sp>
    <dsp:sp modelId="{7757E761-962E-E445-B6FF-7B47793D6C3A}">
      <dsp:nvSpPr>
        <dsp:cNvPr id="0" name=""/>
        <dsp:cNvSpPr/>
      </dsp:nvSpPr>
      <dsp:spPr>
        <a:xfrm>
          <a:off x="2420442" y="2798530"/>
          <a:ext cx="897290" cy="89729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Youth Empowerment Against HIV</a:t>
          </a:r>
        </a:p>
      </dsp:txBody>
      <dsp:txXfrm>
        <a:off x="2551847" y="2929935"/>
        <a:ext cx="634480" cy="634480"/>
      </dsp:txXfrm>
    </dsp:sp>
    <dsp:sp modelId="{3044C5F1-DCDC-1449-8FF0-CB3CA9FFF67A}">
      <dsp:nvSpPr>
        <dsp:cNvPr id="0" name=""/>
        <dsp:cNvSpPr/>
      </dsp:nvSpPr>
      <dsp:spPr>
        <a:xfrm>
          <a:off x="1209346" y="2099303"/>
          <a:ext cx="897290" cy="89729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The Institute of Many</a:t>
          </a:r>
        </a:p>
      </dsp:txBody>
      <dsp:txXfrm>
        <a:off x="1340751" y="2230708"/>
        <a:ext cx="634480" cy="634480"/>
      </dsp:txXfrm>
    </dsp:sp>
    <dsp:sp modelId="{4F296F79-4E7E-F940-B9A8-42B203AC3333}">
      <dsp:nvSpPr>
        <dsp:cNvPr id="0" name=""/>
        <dsp:cNvSpPr/>
      </dsp:nvSpPr>
      <dsp:spPr>
        <a:xfrm>
          <a:off x="1209346" y="700851"/>
          <a:ext cx="897290" cy="89729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Alfred Hospital ID Social Work</a:t>
          </a:r>
        </a:p>
      </dsp:txBody>
      <dsp:txXfrm>
        <a:off x="1340751" y="832256"/>
        <a:ext cx="634480" cy="63448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0.19513</cdr:x>
      <cdr:y>0.65787</cdr:y>
    </cdr:from>
    <cdr:to>
      <cdr:x>1</cdr:x>
      <cdr:y>0.95086</cdr:y>
    </cdr:to>
    <cdr:sp macro="" textlink="">
      <cdr:nvSpPr>
        <cdr:cNvPr id="2" name="TextBox 1">
          <a:extLst xmlns:a="http://schemas.openxmlformats.org/drawingml/2006/main">
            <a:ext uri="{FF2B5EF4-FFF2-40B4-BE49-F238E27FC236}">
              <a16:creationId xmlns:a16="http://schemas.microsoft.com/office/drawing/2014/main" id="{0FB0C261-C759-E241-9C00-3D2D11E07C59}"/>
            </a:ext>
          </a:extLst>
        </cdr:cNvPr>
        <cdr:cNvSpPr txBox="1"/>
      </cdr:nvSpPr>
      <cdr:spPr>
        <a:xfrm xmlns:a="http://schemas.openxmlformats.org/drawingml/2006/main">
          <a:off x="473009" y="2902381"/>
          <a:ext cx="1951045" cy="12926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7754E-17C2-9B43-BA4F-E0A2098B9C31}" type="datetimeFigureOut">
              <a:rPr lang="en-US" smtClean="0"/>
              <a:t>9/18/2019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38CA17-677D-FB46-BC5E-0A9F2AD38CDE}" type="slidenum">
              <a:rPr lang="en-US" smtClean="0"/>
              <a:t>‹#›</a:t>
            </a:fld>
            <a:endParaRPr lang="en-US"/>
          </a:p>
        </p:txBody>
      </p:sp>
    </p:spTree>
    <p:extLst>
      <p:ext uri="{BB962C8B-B14F-4D97-AF65-F5344CB8AC3E}">
        <p14:creationId xmlns:p14="http://schemas.microsoft.com/office/powerpoint/2010/main" val="2736873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38CA17-677D-FB46-BC5E-0A9F2AD38CDE}" type="slidenum">
              <a:rPr lang="en-US" smtClean="0"/>
              <a:t>23</a:t>
            </a:fld>
            <a:endParaRPr lang="en-US"/>
          </a:p>
        </p:txBody>
      </p:sp>
    </p:spTree>
    <p:extLst>
      <p:ext uri="{BB962C8B-B14F-4D97-AF65-F5344CB8AC3E}">
        <p14:creationId xmlns:p14="http://schemas.microsoft.com/office/powerpoint/2010/main" val="357085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38CA17-677D-FB46-BC5E-0A9F2AD38CDE}" type="slidenum">
              <a:rPr lang="en-US" smtClean="0"/>
              <a:t>24</a:t>
            </a:fld>
            <a:endParaRPr lang="en-US"/>
          </a:p>
        </p:txBody>
      </p:sp>
    </p:spTree>
    <p:extLst>
      <p:ext uri="{BB962C8B-B14F-4D97-AF65-F5344CB8AC3E}">
        <p14:creationId xmlns:p14="http://schemas.microsoft.com/office/powerpoint/2010/main" val="3109705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38CA17-677D-FB46-BC5E-0A9F2AD38CDE}" type="slidenum">
              <a:rPr lang="en-US" smtClean="0"/>
              <a:t>25</a:t>
            </a:fld>
            <a:endParaRPr lang="en-US"/>
          </a:p>
        </p:txBody>
      </p:sp>
    </p:spTree>
    <p:extLst>
      <p:ext uri="{BB962C8B-B14F-4D97-AF65-F5344CB8AC3E}">
        <p14:creationId xmlns:p14="http://schemas.microsoft.com/office/powerpoint/2010/main" val="1267817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38CA17-677D-FB46-BC5E-0A9F2AD38CDE}" type="slidenum">
              <a:rPr lang="en-US" smtClean="0"/>
              <a:t>26</a:t>
            </a:fld>
            <a:endParaRPr lang="en-US"/>
          </a:p>
        </p:txBody>
      </p:sp>
    </p:spTree>
    <p:extLst>
      <p:ext uri="{BB962C8B-B14F-4D97-AF65-F5344CB8AC3E}">
        <p14:creationId xmlns:p14="http://schemas.microsoft.com/office/powerpoint/2010/main" val="274017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38CA17-677D-FB46-BC5E-0A9F2AD38CDE}" type="slidenum">
              <a:rPr lang="en-US" smtClean="0"/>
              <a:t>27</a:t>
            </a:fld>
            <a:endParaRPr lang="en-US"/>
          </a:p>
        </p:txBody>
      </p:sp>
    </p:spTree>
    <p:extLst>
      <p:ext uri="{BB962C8B-B14F-4D97-AF65-F5344CB8AC3E}">
        <p14:creationId xmlns:p14="http://schemas.microsoft.com/office/powerpoint/2010/main" val="2430238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38CA17-677D-FB46-BC5E-0A9F2AD38CDE}" type="slidenum">
              <a:rPr lang="en-US" smtClean="0"/>
              <a:t>29</a:t>
            </a:fld>
            <a:endParaRPr lang="en-US"/>
          </a:p>
        </p:txBody>
      </p:sp>
    </p:spTree>
    <p:extLst>
      <p:ext uri="{BB962C8B-B14F-4D97-AF65-F5344CB8AC3E}">
        <p14:creationId xmlns:p14="http://schemas.microsoft.com/office/powerpoint/2010/main" val="3753998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576A77D-5DAE-D14E-8D30-383ABBAB3B6E}"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4042704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576A77D-5DAE-D14E-8D30-383ABBAB3B6E}"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79192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576A77D-5DAE-D14E-8D30-383ABBAB3B6E}"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168574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576A77D-5DAE-D14E-8D30-383ABBAB3B6E}"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234966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76A77D-5DAE-D14E-8D30-383ABBAB3B6E}"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632235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576A77D-5DAE-D14E-8D30-383ABBAB3B6E}"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57898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576A77D-5DAE-D14E-8D30-383ABBAB3B6E}"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3419055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576A77D-5DAE-D14E-8D30-383ABBAB3B6E}"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656892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6A77D-5DAE-D14E-8D30-383ABBAB3B6E}"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338579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576A77D-5DAE-D14E-8D30-383ABBAB3B6E}"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212188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576A77D-5DAE-D14E-8D30-383ABBAB3B6E}"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F6CBC-2B82-C440-A225-CB962FEBB56D}" type="slidenum">
              <a:rPr lang="en-US" smtClean="0"/>
              <a:t>‹#›</a:t>
            </a:fld>
            <a:endParaRPr lang="en-US"/>
          </a:p>
        </p:txBody>
      </p:sp>
    </p:spTree>
    <p:extLst>
      <p:ext uri="{BB962C8B-B14F-4D97-AF65-F5344CB8AC3E}">
        <p14:creationId xmlns:p14="http://schemas.microsoft.com/office/powerpoint/2010/main" val="1319841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6A77D-5DAE-D14E-8D30-383ABBAB3B6E}" type="datetimeFigureOut">
              <a:rPr lang="en-US" smtClean="0"/>
              <a:t>9/18/2019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F6CBC-2B82-C440-A225-CB962FEBB56D}" type="slidenum">
              <a:rPr lang="en-US" smtClean="0"/>
              <a:t>‹#›</a:t>
            </a:fld>
            <a:endParaRPr lang="en-US"/>
          </a:p>
        </p:txBody>
      </p:sp>
    </p:spTree>
    <p:extLst>
      <p:ext uri="{BB962C8B-B14F-4D97-AF65-F5344CB8AC3E}">
        <p14:creationId xmlns:p14="http://schemas.microsoft.com/office/powerpoint/2010/main" val="1707751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imgres?imgurl=https://research.unsw.edu.au/sites/default/files/styles/hub_link_box/public/images/related_bottom/CSRH%20logo%20with%20name%201299x731_14.jpg?itok%3DI_YTDHUi&amp;imgrefurl=https://research.unsw.edu.au/people/dr-kari-lancaster&amp;docid=0sYUSmLDuVscFM&amp;tbnid=Gp7AKsoKW1NK7M:&amp;vet=10ahUKEwj7g-GUqNvjAhXF6XMBHQMiDSkQMwhDKAAwAA..i&amp;w=300&amp;h=200&amp;bih=746&amp;biw=1420&amp;q=centre%20for%20social%20research%20in%20health&amp;ved=0ahUKEwj7g-GUqNvjAhXF6XMBHQMiDSkQMwhDKAAwAA&amp;iact=mrc&amp;uact=8" TargetMode="External"/><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tiff"/><Relationship Id="rId7" Type="http://schemas.openxmlformats.org/officeDocument/2006/relationships/diagramColors" Target="../diagrams/colors1.xml"/><Relationship Id="rId12" Type="http://schemas.openxmlformats.org/officeDocument/2006/relationships/image" Target="../media/image23.jpg"/><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4.tiff"/><Relationship Id="rId5" Type="http://schemas.openxmlformats.org/officeDocument/2006/relationships/diagramLayout" Target="../diagrams/layout1.xml"/><Relationship Id="rId10" Type="http://schemas.openxmlformats.org/officeDocument/2006/relationships/image" Target="../media/image22.tiff"/><Relationship Id="rId4" Type="http://schemas.openxmlformats.org/officeDocument/2006/relationships/diagramData" Target="../diagrams/data1.xml"/><Relationship Id="rId9"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png"/><Relationship Id="rId7" Type="http://schemas.openxmlformats.org/officeDocument/2006/relationships/image" Target="../media/image29.tiff"/><Relationship Id="rId12" Type="http://schemas.openxmlformats.org/officeDocument/2006/relationships/chart" Target="../charts/chart1.xml"/><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tiff"/></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tiff"/></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tiff"/></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tiff"/></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svg"/><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hart" Target="../charts/chart7.xml"/><Relationship Id="rId4" Type="http://schemas.openxmlformats.org/officeDocument/2006/relationships/image" Target="../media/image32.svg"/><Relationship Id="rId9" Type="http://schemas.openxmlformats.org/officeDocument/2006/relationships/image" Target="../media/image42.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tif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6.tiff"/><Relationship Id="rId7" Type="http://schemas.openxmlformats.org/officeDocument/2006/relationships/image" Target="../media/image68.svg"/><Relationship Id="rId2" Type="http://schemas.openxmlformats.org/officeDocument/2006/relationships/image" Target="../media/image65.tif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2.sv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6.tiff"/><Relationship Id="rId7" Type="http://schemas.openxmlformats.org/officeDocument/2006/relationships/image" Target="../media/image68.svg"/><Relationship Id="rId2" Type="http://schemas.openxmlformats.org/officeDocument/2006/relationships/image" Target="../media/image65.tif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0.svg"/><Relationship Id="rId10" Type="http://schemas.openxmlformats.org/officeDocument/2006/relationships/image" Target="../media/image69.png"/><Relationship Id="rId4" Type="http://schemas.openxmlformats.org/officeDocument/2006/relationships/image" Target="../media/image39.png"/><Relationship Id="rId9"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6.tiff"/><Relationship Id="rId7" Type="http://schemas.openxmlformats.org/officeDocument/2006/relationships/image" Target="../media/image68.svg"/><Relationship Id="rId2" Type="http://schemas.openxmlformats.org/officeDocument/2006/relationships/image" Target="../media/image65.tif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0.svg"/><Relationship Id="rId10" Type="http://schemas.openxmlformats.org/officeDocument/2006/relationships/image" Target="../media/image69.png"/><Relationship Id="rId4" Type="http://schemas.openxmlformats.org/officeDocument/2006/relationships/image" Target="../media/image39.png"/><Relationship Id="rId9" Type="http://schemas.openxmlformats.org/officeDocument/2006/relationships/image" Target="../media/image42.svg"/></Relationships>
</file>

<file path=ppt/slides/_rels/slide34.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AD9C-E900-B848-8026-EB47C5E35CC1}"/>
              </a:ext>
            </a:extLst>
          </p:cNvPr>
          <p:cNvSpPr>
            <a:spLocks noGrp="1"/>
          </p:cNvSpPr>
          <p:nvPr>
            <p:ph type="ctrTitle"/>
          </p:nvPr>
        </p:nvSpPr>
        <p:spPr>
          <a:xfrm>
            <a:off x="1657350" y="1699025"/>
            <a:ext cx="5829300" cy="984059"/>
          </a:xfrm>
        </p:spPr>
        <p:txBody>
          <a:bodyPr>
            <a:normAutofit/>
          </a:bodyPr>
          <a:lstStyle/>
          <a:p>
            <a:r>
              <a:rPr lang="en-US" sz="5400" b="1" dirty="0">
                <a:latin typeface="Arial" panose="020B0604020202020204" pitchFamily="34" charset="0"/>
                <a:cs typeface="Arial" panose="020B0604020202020204" pitchFamily="34" charset="0"/>
              </a:rPr>
              <a:t>Young + Positive</a:t>
            </a:r>
          </a:p>
        </p:txBody>
      </p:sp>
      <p:sp>
        <p:nvSpPr>
          <p:cNvPr id="3" name="Subtitle 2">
            <a:extLst>
              <a:ext uri="{FF2B5EF4-FFF2-40B4-BE49-F238E27FC236}">
                <a16:creationId xmlns:a16="http://schemas.microsoft.com/office/drawing/2014/main" id="{E855C062-1363-084E-AC1B-307F121C86FB}"/>
              </a:ext>
            </a:extLst>
          </p:cNvPr>
          <p:cNvSpPr>
            <a:spLocks noGrp="1"/>
          </p:cNvSpPr>
          <p:nvPr>
            <p:ph type="subTitle" idx="1"/>
          </p:nvPr>
        </p:nvSpPr>
        <p:spPr>
          <a:xfrm>
            <a:off x="1657350" y="3036107"/>
            <a:ext cx="5829300" cy="682939"/>
          </a:xfrm>
        </p:spPr>
        <p:txBody>
          <a:bodyPr>
            <a:normAutofit/>
          </a:bodyPr>
          <a:lstStyle/>
          <a:p>
            <a:r>
              <a:rPr lang="en-US" sz="2000" dirty="0">
                <a:latin typeface="Arial" panose="020B0604020202020204" pitchFamily="34" charset="0"/>
                <a:cs typeface="Arial" panose="020B0604020202020204" pitchFamily="34" charset="0"/>
              </a:rPr>
              <a:t>Where are young people living with HIV located on the Australian Cascade of Care?</a:t>
            </a:r>
          </a:p>
        </p:txBody>
      </p:sp>
      <p:sp>
        <p:nvSpPr>
          <p:cNvPr id="4" name="TextBox 3">
            <a:extLst>
              <a:ext uri="{FF2B5EF4-FFF2-40B4-BE49-F238E27FC236}">
                <a16:creationId xmlns:a16="http://schemas.microsoft.com/office/drawing/2014/main" id="{B945C116-7D5D-2844-AEBE-3019F34F20A5}"/>
              </a:ext>
            </a:extLst>
          </p:cNvPr>
          <p:cNvSpPr txBox="1"/>
          <p:nvPr/>
        </p:nvSpPr>
        <p:spPr>
          <a:xfrm>
            <a:off x="468979" y="4067422"/>
            <a:ext cx="8147364" cy="400110"/>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Lisa Wojciechowski </a:t>
            </a:r>
            <a:r>
              <a:rPr lang="en-US" sz="2000" b="1" dirty="0">
                <a:latin typeface="Arial" panose="020B0604020202020204" pitchFamily="34" charset="0"/>
                <a:cs typeface="Arial" panose="020B0604020202020204" pitchFamily="34" charset="0"/>
              </a:rPr>
              <a:t>∙</a:t>
            </a:r>
            <a:r>
              <a:rPr lang="en-US" sz="1350" b="1" dirty="0">
                <a:latin typeface="Arial" panose="020B0604020202020204" pitchFamily="34" charset="0"/>
                <a:cs typeface="Arial" panose="020B0604020202020204" pitchFamily="34" charset="0"/>
              </a:rPr>
              <a:t> Prof Louise Harms </a:t>
            </a:r>
            <a:r>
              <a:rPr lang="en-US" sz="2000" b="1" dirty="0">
                <a:latin typeface="Arial" panose="020B0604020202020204" pitchFamily="34" charset="0"/>
                <a:cs typeface="Arial" panose="020B0604020202020204" pitchFamily="34" charset="0"/>
              </a:rPr>
              <a:t>∙</a:t>
            </a:r>
            <a:r>
              <a:rPr lang="en-US" sz="1350" b="1" dirty="0">
                <a:latin typeface="Arial" panose="020B0604020202020204" pitchFamily="34" charset="0"/>
                <a:cs typeface="Arial" panose="020B0604020202020204" pitchFamily="34" charset="0"/>
              </a:rPr>
              <a:t> Dr Allison Carter </a:t>
            </a:r>
            <a:r>
              <a:rPr lang="en-US" sz="2000" b="1" dirty="0">
                <a:latin typeface="Arial" panose="020B0604020202020204" pitchFamily="34" charset="0"/>
                <a:cs typeface="Arial" panose="020B0604020202020204" pitchFamily="34" charset="0"/>
              </a:rPr>
              <a:t>∙</a:t>
            </a:r>
            <a:r>
              <a:rPr lang="en-US" sz="1350" b="1" dirty="0">
                <a:latin typeface="Arial" panose="020B0604020202020204" pitchFamily="34" charset="0"/>
                <a:cs typeface="Arial" panose="020B0604020202020204" pitchFamily="34" charset="0"/>
              </a:rPr>
              <a:t> Tim Krulic </a:t>
            </a:r>
            <a:r>
              <a:rPr lang="en-US" sz="2000" b="1" dirty="0">
                <a:latin typeface="Arial" panose="020B0604020202020204" pitchFamily="34" charset="0"/>
                <a:cs typeface="Arial" panose="020B0604020202020204" pitchFamily="34" charset="0"/>
              </a:rPr>
              <a:t>∙</a:t>
            </a:r>
            <a:r>
              <a:rPr lang="en-US" sz="1350" b="1" dirty="0">
                <a:latin typeface="Arial" panose="020B0604020202020204" pitchFamily="34" charset="0"/>
                <a:cs typeface="Arial" panose="020B0604020202020204" pitchFamily="34" charset="0"/>
              </a:rPr>
              <a:t> A/Prof Christy Newman</a:t>
            </a:r>
          </a:p>
        </p:txBody>
      </p:sp>
      <p:pic>
        <p:nvPicPr>
          <p:cNvPr id="7" name="Picture 6">
            <a:extLst>
              <a:ext uri="{FF2B5EF4-FFF2-40B4-BE49-F238E27FC236}">
                <a16:creationId xmlns:a16="http://schemas.microsoft.com/office/drawing/2014/main" id="{9E75AE6E-38E4-BA4E-94E0-3AB7AD9C32F8}"/>
              </a:ext>
            </a:extLst>
          </p:cNvPr>
          <p:cNvPicPr>
            <a:picLocks noChangeAspect="1"/>
          </p:cNvPicPr>
          <p:nvPr/>
        </p:nvPicPr>
        <p:blipFill>
          <a:blip r:embed="rId2"/>
          <a:stretch>
            <a:fillRect/>
          </a:stretch>
        </p:blipFill>
        <p:spPr>
          <a:xfrm>
            <a:off x="594410" y="5216019"/>
            <a:ext cx="2003603" cy="564997"/>
          </a:xfrm>
          <a:prstGeom prst="rect">
            <a:avLst/>
          </a:prstGeom>
        </p:spPr>
      </p:pic>
      <p:pic>
        <p:nvPicPr>
          <p:cNvPr id="1026" name="Picture 2" descr="Image result for centre for social research in health">
            <a:hlinkClick r:id="rId3"/>
            <a:extLst>
              <a:ext uri="{FF2B5EF4-FFF2-40B4-BE49-F238E27FC236}">
                <a16:creationId xmlns:a16="http://schemas.microsoft.com/office/drawing/2014/main" id="{A493A654-1A2D-1843-BDDB-08B695BDE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253" y="5045093"/>
            <a:ext cx="1323740" cy="8808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C3D5456-81EA-7147-A09F-B5D6A97F210C}"/>
              </a:ext>
            </a:extLst>
          </p:cNvPr>
          <p:cNvPicPr>
            <a:picLocks noChangeAspect="1"/>
          </p:cNvPicPr>
          <p:nvPr/>
        </p:nvPicPr>
        <p:blipFill>
          <a:blip r:embed="rId5"/>
          <a:stretch>
            <a:fillRect/>
          </a:stretch>
        </p:blipFill>
        <p:spPr>
          <a:xfrm>
            <a:off x="4542661" y="5045093"/>
            <a:ext cx="1439225" cy="798507"/>
          </a:xfrm>
          <a:prstGeom prst="rect">
            <a:avLst/>
          </a:prstGeom>
        </p:spPr>
      </p:pic>
      <p:pic>
        <p:nvPicPr>
          <p:cNvPr id="10" name="Picture 9">
            <a:extLst>
              <a:ext uri="{FF2B5EF4-FFF2-40B4-BE49-F238E27FC236}">
                <a16:creationId xmlns:a16="http://schemas.microsoft.com/office/drawing/2014/main" id="{D7DCFD1B-CC01-B34C-998F-341D5B59D5C5}"/>
              </a:ext>
            </a:extLst>
          </p:cNvPr>
          <p:cNvPicPr>
            <a:picLocks noChangeAspect="1"/>
          </p:cNvPicPr>
          <p:nvPr/>
        </p:nvPicPr>
        <p:blipFill>
          <a:blip r:embed="rId6"/>
          <a:stretch>
            <a:fillRect/>
          </a:stretch>
        </p:blipFill>
        <p:spPr>
          <a:xfrm>
            <a:off x="6354554" y="5246349"/>
            <a:ext cx="2018843" cy="478379"/>
          </a:xfrm>
          <a:prstGeom prst="rect">
            <a:avLst/>
          </a:prstGeom>
        </p:spPr>
      </p:pic>
    </p:spTree>
    <p:extLst>
      <p:ext uri="{BB962C8B-B14F-4D97-AF65-F5344CB8AC3E}">
        <p14:creationId xmlns:p14="http://schemas.microsoft.com/office/powerpoint/2010/main" val="1269856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8866-AD5E-1F4E-9CD7-64169E293D7B}"/>
              </a:ext>
            </a:extLst>
          </p:cNvPr>
          <p:cNvSpPr>
            <a:spLocks noGrp="1"/>
          </p:cNvSpPr>
          <p:nvPr>
            <p:ph type="title"/>
          </p:nvPr>
        </p:nvSpPr>
        <p:spPr>
          <a:xfrm>
            <a:off x="628650" y="1031995"/>
            <a:ext cx="7886700" cy="874472"/>
          </a:xfrm>
        </p:spPr>
        <p:txBody>
          <a:bodyPr>
            <a:normAutofit/>
          </a:bodyPr>
          <a:lstStyle/>
          <a:p>
            <a:r>
              <a:rPr lang="en-US" sz="3300" b="1" dirty="0">
                <a:latin typeface="Arial" panose="020B0604020202020204" pitchFamily="34" charset="0"/>
                <a:cs typeface="Arial" panose="020B0604020202020204" pitchFamily="34" charset="0"/>
              </a:rPr>
              <a:t>Young + Positive Aims</a:t>
            </a:r>
          </a:p>
        </p:txBody>
      </p:sp>
      <p:sp>
        <p:nvSpPr>
          <p:cNvPr id="3" name="Content Placeholder 2">
            <a:extLst>
              <a:ext uri="{FF2B5EF4-FFF2-40B4-BE49-F238E27FC236}">
                <a16:creationId xmlns:a16="http://schemas.microsoft.com/office/drawing/2014/main" id="{D0EE7BF8-B09A-7A46-A8F8-96D3C9467DCF}"/>
              </a:ext>
            </a:extLst>
          </p:cNvPr>
          <p:cNvSpPr>
            <a:spLocks noGrp="1"/>
          </p:cNvSpPr>
          <p:nvPr>
            <p:ph idx="1"/>
          </p:nvPr>
        </p:nvSpPr>
        <p:spPr>
          <a:xfrm>
            <a:off x="790014" y="2372692"/>
            <a:ext cx="7980359" cy="3263504"/>
          </a:xfrm>
        </p:spPr>
        <p:txBody>
          <a:bodyPr>
            <a:normAutofit lnSpcReduction="10000"/>
          </a:bodyPr>
          <a:lstStyle/>
          <a:p>
            <a:r>
              <a:rPr lang="en-AU" dirty="0">
                <a:solidFill>
                  <a:schemeClr val="bg1">
                    <a:lumMod val="50000"/>
                  </a:schemeClr>
                </a:solidFill>
                <a:latin typeface="Arial" panose="020B0604020202020204" pitchFamily="34" charset="0"/>
                <a:cs typeface="Arial" panose="020B0604020202020204" pitchFamily="34" charset="0"/>
              </a:rPr>
              <a:t>Document the perspectives of young people living with HIV (aged 18-29) </a:t>
            </a:r>
          </a:p>
          <a:p>
            <a:pPr marL="0" indent="0">
              <a:buNone/>
            </a:pPr>
            <a:endParaRPr lang="en-AU" dirty="0">
              <a:solidFill>
                <a:schemeClr val="bg1">
                  <a:lumMod val="50000"/>
                </a:schemeClr>
              </a:solidFill>
              <a:latin typeface="Arial" panose="020B0604020202020204" pitchFamily="34" charset="0"/>
              <a:cs typeface="Arial" panose="020B0604020202020204" pitchFamily="34" charset="0"/>
            </a:endParaRPr>
          </a:p>
          <a:p>
            <a:r>
              <a:rPr lang="en-AU" dirty="0">
                <a:solidFill>
                  <a:schemeClr val="bg1">
                    <a:lumMod val="50000"/>
                  </a:schemeClr>
                </a:solidFill>
                <a:latin typeface="Arial" panose="020B0604020202020204" pitchFamily="34" charset="0"/>
                <a:cs typeface="Arial" panose="020B0604020202020204" pitchFamily="34" charset="0"/>
              </a:rPr>
              <a:t>Explore whether and how these young people relate to services and supports</a:t>
            </a:r>
          </a:p>
          <a:p>
            <a:pPr marL="0" indent="0">
              <a:buNone/>
            </a:pPr>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Identify opportunities for improvement</a:t>
            </a:r>
          </a:p>
          <a:p>
            <a:endParaRPr lang="en-US" dirty="0"/>
          </a:p>
        </p:txBody>
      </p:sp>
    </p:spTree>
    <p:extLst>
      <p:ext uri="{BB962C8B-B14F-4D97-AF65-F5344CB8AC3E}">
        <p14:creationId xmlns:p14="http://schemas.microsoft.com/office/powerpoint/2010/main" val="407567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93C32D-B0E4-3944-B265-B2D427CE5DEE}"/>
              </a:ext>
            </a:extLst>
          </p:cNvPr>
          <p:cNvPicPr>
            <a:picLocks noChangeAspect="1"/>
          </p:cNvPicPr>
          <p:nvPr/>
        </p:nvPicPr>
        <p:blipFill>
          <a:blip r:embed="rId2"/>
          <a:stretch>
            <a:fillRect/>
          </a:stretch>
        </p:blipFill>
        <p:spPr>
          <a:xfrm>
            <a:off x="2730599" y="4385330"/>
            <a:ext cx="3328868" cy="874018"/>
          </a:xfrm>
          <a:prstGeom prst="rect">
            <a:avLst/>
          </a:prstGeom>
        </p:spPr>
      </p:pic>
      <p:pic>
        <p:nvPicPr>
          <p:cNvPr id="12" name="Picture 11">
            <a:extLst>
              <a:ext uri="{FF2B5EF4-FFF2-40B4-BE49-F238E27FC236}">
                <a16:creationId xmlns:a16="http://schemas.microsoft.com/office/drawing/2014/main" id="{CB3D1FDC-F72E-1A47-8D99-D5C5EAAD6168}"/>
              </a:ext>
            </a:extLst>
          </p:cNvPr>
          <p:cNvPicPr>
            <a:picLocks noChangeAspect="1"/>
          </p:cNvPicPr>
          <p:nvPr/>
        </p:nvPicPr>
        <p:blipFill>
          <a:blip r:embed="rId3"/>
          <a:stretch>
            <a:fillRect/>
          </a:stretch>
        </p:blipFill>
        <p:spPr>
          <a:xfrm>
            <a:off x="5390100" y="5237462"/>
            <a:ext cx="1074194" cy="1074194"/>
          </a:xfrm>
          <a:prstGeom prst="rect">
            <a:avLst/>
          </a:prstGeom>
        </p:spPr>
      </p:pic>
      <p:sp>
        <p:nvSpPr>
          <p:cNvPr id="2" name="Title 1">
            <a:extLst>
              <a:ext uri="{FF2B5EF4-FFF2-40B4-BE49-F238E27FC236}">
                <a16:creationId xmlns:a16="http://schemas.microsoft.com/office/drawing/2014/main" id="{A4527A10-068E-B948-8848-D145EE4104A1}"/>
              </a:ext>
            </a:extLst>
          </p:cNvPr>
          <p:cNvSpPr>
            <a:spLocks noGrp="1"/>
          </p:cNvSpPr>
          <p:nvPr>
            <p:ph type="title"/>
          </p:nvPr>
        </p:nvSpPr>
        <p:spPr>
          <a:xfrm>
            <a:off x="581180" y="1083441"/>
            <a:ext cx="7981640" cy="756845"/>
          </a:xfrm>
        </p:spPr>
        <p:txBody>
          <a:bodyPr>
            <a:noAutofit/>
          </a:bodyPr>
          <a:lstStyle/>
          <a:p>
            <a:r>
              <a:rPr lang="en-US" sz="3300" b="1" dirty="0">
                <a:latin typeface="Arial" panose="020B0604020202020204" pitchFamily="34" charset="0"/>
                <a:cs typeface="Arial" panose="020B0604020202020204" pitchFamily="34" charset="0"/>
              </a:rPr>
              <a:t>Steering Committee</a:t>
            </a:r>
          </a:p>
        </p:txBody>
      </p:sp>
      <p:graphicFrame>
        <p:nvGraphicFramePr>
          <p:cNvPr id="3" name="Diagram 2">
            <a:extLst>
              <a:ext uri="{FF2B5EF4-FFF2-40B4-BE49-F238E27FC236}">
                <a16:creationId xmlns:a16="http://schemas.microsoft.com/office/drawing/2014/main" id="{A8671E5D-6DE4-1349-9CF6-772FCF781193}"/>
              </a:ext>
            </a:extLst>
          </p:cNvPr>
          <p:cNvGraphicFramePr/>
          <p:nvPr>
            <p:extLst>
              <p:ext uri="{D42A27DB-BD31-4B8C-83A1-F6EECF244321}">
                <p14:modId xmlns:p14="http://schemas.microsoft.com/office/powerpoint/2010/main" val="1114072441"/>
              </p:ext>
            </p:extLst>
          </p:nvPr>
        </p:nvGraphicFramePr>
        <p:xfrm>
          <a:off x="4153538" y="1711787"/>
          <a:ext cx="5738175" cy="36974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99851DBF-550E-AD48-A8AD-A36A49A966EB}"/>
              </a:ext>
            </a:extLst>
          </p:cNvPr>
          <p:cNvPicPr>
            <a:picLocks noChangeAspect="1"/>
          </p:cNvPicPr>
          <p:nvPr/>
        </p:nvPicPr>
        <p:blipFill>
          <a:blip r:embed="rId9"/>
          <a:stretch>
            <a:fillRect/>
          </a:stretch>
        </p:blipFill>
        <p:spPr>
          <a:xfrm>
            <a:off x="625514" y="2236800"/>
            <a:ext cx="1208238" cy="1192200"/>
          </a:xfrm>
          <a:prstGeom prst="rect">
            <a:avLst/>
          </a:prstGeom>
        </p:spPr>
      </p:pic>
      <p:pic>
        <p:nvPicPr>
          <p:cNvPr id="11" name="Picture 10">
            <a:extLst>
              <a:ext uri="{FF2B5EF4-FFF2-40B4-BE49-F238E27FC236}">
                <a16:creationId xmlns:a16="http://schemas.microsoft.com/office/drawing/2014/main" id="{05A33109-7DC2-0744-913E-9BB5FC50C503}"/>
              </a:ext>
            </a:extLst>
          </p:cNvPr>
          <p:cNvPicPr>
            <a:picLocks noChangeAspect="1"/>
          </p:cNvPicPr>
          <p:nvPr/>
        </p:nvPicPr>
        <p:blipFill>
          <a:blip r:embed="rId10"/>
          <a:stretch>
            <a:fillRect/>
          </a:stretch>
        </p:blipFill>
        <p:spPr>
          <a:xfrm>
            <a:off x="625514" y="3936705"/>
            <a:ext cx="1861595" cy="1019884"/>
          </a:xfrm>
          <a:prstGeom prst="rect">
            <a:avLst/>
          </a:prstGeom>
        </p:spPr>
      </p:pic>
      <p:pic>
        <p:nvPicPr>
          <p:cNvPr id="14" name="Picture 13">
            <a:extLst>
              <a:ext uri="{FF2B5EF4-FFF2-40B4-BE49-F238E27FC236}">
                <a16:creationId xmlns:a16="http://schemas.microsoft.com/office/drawing/2014/main" id="{7B94C1C9-93F4-DB47-AC78-1D716315EDA3}"/>
              </a:ext>
            </a:extLst>
          </p:cNvPr>
          <p:cNvPicPr>
            <a:picLocks noChangeAspect="1"/>
          </p:cNvPicPr>
          <p:nvPr/>
        </p:nvPicPr>
        <p:blipFill>
          <a:blip r:embed="rId11"/>
          <a:stretch>
            <a:fillRect/>
          </a:stretch>
        </p:blipFill>
        <p:spPr>
          <a:xfrm>
            <a:off x="625514" y="5523829"/>
            <a:ext cx="4275667" cy="1013147"/>
          </a:xfrm>
          <a:prstGeom prst="rect">
            <a:avLst/>
          </a:prstGeom>
        </p:spPr>
      </p:pic>
      <p:pic>
        <p:nvPicPr>
          <p:cNvPr id="16" name="Picture 15" descr="A close up of text on a white background&#10;&#10;Description automatically generated">
            <a:extLst>
              <a:ext uri="{FF2B5EF4-FFF2-40B4-BE49-F238E27FC236}">
                <a16:creationId xmlns:a16="http://schemas.microsoft.com/office/drawing/2014/main" id="{28FA3F1C-F60E-1348-920F-F21001C57940}"/>
              </a:ext>
            </a:extLst>
          </p:cNvPr>
          <p:cNvPicPr>
            <a:picLocks noChangeAspect="1"/>
          </p:cNvPicPr>
          <p:nvPr/>
        </p:nvPicPr>
        <p:blipFill rotWithShape="1">
          <a:blip r:embed="rId12"/>
          <a:srcRect b="30277"/>
          <a:stretch/>
        </p:blipFill>
        <p:spPr>
          <a:xfrm>
            <a:off x="1968726" y="2740828"/>
            <a:ext cx="2703195" cy="1390650"/>
          </a:xfrm>
          <a:prstGeom prst="rect">
            <a:avLst/>
          </a:prstGeom>
        </p:spPr>
      </p:pic>
    </p:spTree>
    <p:extLst>
      <p:ext uri="{BB962C8B-B14F-4D97-AF65-F5344CB8AC3E}">
        <p14:creationId xmlns:p14="http://schemas.microsoft.com/office/powerpoint/2010/main" val="1006347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67BDF60C-DC1D-9F48-9417-CC41123BAE52}"/>
              </a:ext>
            </a:extLst>
          </p:cNvPr>
          <p:cNvSpPr/>
          <p:nvPr/>
        </p:nvSpPr>
        <p:spPr>
          <a:xfrm>
            <a:off x="2819907" y="2015613"/>
            <a:ext cx="2627890" cy="425062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A9F30971-375B-BC4E-8E4F-3D44256BE015}"/>
              </a:ext>
            </a:extLst>
          </p:cNvPr>
          <p:cNvSpPr/>
          <p:nvPr/>
        </p:nvSpPr>
        <p:spPr>
          <a:xfrm>
            <a:off x="781672" y="2015613"/>
            <a:ext cx="1923578" cy="425062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87BF2F-CE8B-7042-8227-6C0BF6127E54}"/>
              </a:ext>
            </a:extLst>
          </p:cNvPr>
          <p:cNvSpPr>
            <a:spLocks noGrp="1"/>
          </p:cNvSpPr>
          <p:nvPr>
            <p:ph type="title"/>
          </p:nvPr>
        </p:nvSpPr>
        <p:spPr>
          <a:xfrm>
            <a:off x="628650" y="1016104"/>
            <a:ext cx="7886700" cy="796100"/>
          </a:xfrm>
        </p:spPr>
        <p:txBody>
          <a:bodyPr>
            <a:normAutofit/>
          </a:bodyPr>
          <a:lstStyle/>
          <a:p>
            <a:r>
              <a:rPr lang="en-US" sz="3300" b="1" dirty="0">
                <a:latin typeface="Arial" panose="020B0604020202020204" pitchFamily="34" charset="0"/>
                <a:cs typeface="Arial" panose="020B0604020202020204" pitchFamily="34" charset="0"/>
              </a:rPr>
              <a:t>Convergent parallel mixed method</a:t>
            </a:r>
          </a:p>
        </p:txBody>
      </p:sp>
      <p:sp>
        <p:nvSpPr>
          <p:cNvPr id="10" name="TextBox 9">
            <a:extLst>
              <a:ext uri="{FF2B5EF4-FFF2-40B4-BE49-F238E27FC236}">
                <a16:creationId xmlns:a16="http://schemas.microsoft.com/office/drawing/2014/main" id="{C4F3BD8D-C14C-9347-95D8-DB893216B1CA}"/>
              </a:ext>
            </a:extLst>
          </p:cNvPr>
          <p:cNvSpPr txBox="1"/>
          <p:nvPr/>
        </p:nvSpPr>
        <p:spPr>
          <a:xfrm>
            <a:off x="890235" y="2327849"/>
            <a:ext cx="1660653" cy="1677339"/>
          </a:xfrm>
          <a:prstGeom prst="roundRect">
            <a:avLst/>
          </a:prstGeom>
          <a:noFill/>
          <a:ln w="6350">
            <a:solidFill>
              <a:schemeClr val="accent1">
                <a:lumMod val="75000"/>
              </a:schemeClr>
            </a:solidFill>
          </a:ln>
        </p:spPr>
        <p:txBody>
          <a:bodyPr wrap="square" rtlCol="0">
            <a:spAutoFit/>
          </a:bodyPr>
          <a:lstStyle/>
          <a:p>
            <a:r>
              <a:rPr lang="en-US" sz="1000" b="1" dirty="0">
                <a:latin typeface="Arial" panose="020B0604020202020204" pitchFamily="34" charset="0"/>
                <a:cs typeface="Arial" panose="020B0604020202020204" pitchFamily="34" charset="0"/>
              </a:rPr>
              <a:t>Recruitment sites </a:t>
            </a:r>
          </a:p>
          <a:p>
            <a:pPr>
              <a:lnSpc>
                <a:spcPct val="150000"/>
              </a:lnSpc>
            </a:pPr>
            <a:r>
              <a:rPr lang="en-US" sz="800" dirty="0">
                <a:latin typeface="Arial" panose="020B0604020202020204" pitchFamily="34" charset="0"/>
                <a:cs typeface="Arial" panose="020B0604020202020204" pitchFamily="34" charset="0"/>
              </a:rPr>
              <a:t>National organisations </a:t>
            </a:r>
          </a:p>
          <a:p>
            <a:pPr>
              <a:lnSpc>
                <a:spcPct val="150000"/>
              </a:lnSpc>
            </a:pPr>
            <a:r>
              <a:rPr lang="en-US" sz="800" dirty="0">
                <a:latin typeface="Arial" panose="020B0604020202020204" pitchFamily="34" charset="0"/>
                <a:cs typeface="Arial" panose="020B0604020202020204" pitchFamily="34" charset="0"/>
              </a:rPr>
              <a:t>AIDS Councils </a:t>
            </a:r>
          </a:p>
          <a:p>
            <a:pPr>
              <a:lnSpc>
                <a:spcPct val="150000"/>
              </a:lnSpc>
            </a:pPr>
            <a:r>
              <a:rPr lang="en-US" sz="800" dirty="0">
                <a:latin typeface="Arial" panose="020B0604020202020204" pitchFamily="34" charset="0"/>
                <a:cs typeface="Arial" panose="020B0604020202020204" pitchFamily="34" charset="0"/>
              </a:rPr>
              <a:t>Peer groups &amp; organisations </a:t>
            </a:r>
          </a:p>
          <a:p>
            <a:pPr>
              <a:lnSpc>
                <a:spcPct val="150000"/>
              </a:lnSpc>
            </a:pPr>
            <a:r>
              <a:rPr lang="en-US" sz="800" dirty="0">
                <a:latin typeface="Arial" panose="020B0604020202020204" pitchFamily="34" charset="0"/>
                <a:cs typeface="Arial" panose="020B0604020202020204" pitchFamily="34" charset="0"/>
              </a:rPr>
              <a:t>Clinical sites </a:t>
            </a:r>
          </a:p>
          <a:p>
            <a:pPr>
              <a:lnSpc>
                <a:spcPct val="150000"/>
              </a:lnSpc>
            </a:pPr>
            <a:r>
              <a:rPr lang="en-US" sz="800" dirty="0">
                <a:latin typeface="Arial" panose="020B0604020202020204" pitchFamily="34" charset="0"/>
                <a:cs typeface="Arial" panose="020B0604020202020204" pitchFamily="34" charset="0"/>
              </a:rPr>
              <a:t>Networks, groups &amp; communities </a:t>
            </a:r>
          </a:p>
          <a:p>
            <a:pPr>
              <a:lnSpc>
                <a:spcPct val="150000"/>
              </a:lnSpc>
            </a:pPr>
            <a:r>
              <a:rPr lang="en-US" sz="800" dirty="0">
                <a:latin typeface="Arial" panose="020B0604020202020204" pitchFamily="34" charset="0"/>
                <a:cs typeface="Arial" panose="020B0604020202020204" pitchFamily="34" charset="0"/>
              </a:rPr>
              <a:t>Youth specific organisations</a:t>
            </a:r>
          </a:p>
        </p:txBody>
      </p:sp>
      <p:sp>
        <p:nvSpPr>
          <p:cNvPr id="11" name="TextBox 10">
            <a:extLst>
              <a:ext uri="{FF2B5EF4-FFF2-40B4-BE49-F238E27FC236}">
                <a16:creationId xmlns:a16="http://schemas.microsoft.com/office/drawing/2014/main" id="{68D23339-0A8D-D840-B8B2-6B93949BE56F}"/>
              </a:ext>
            </a:extLst>
          </p:cNvPr>
          <p:cNvSpPr txBox="1"/>
          <p:nvPr/>
        </p:nvSpPr>
        <p:spPr>
          <a:xfrm>
            <a:off x="936032" y="4163771"/>
            <a:ext cx="1614856" cy="1268716"/>
          </a:xfrm>
          <a:prstGeom prst="roundRect">
            <a:avLst/>
          </a:prstGeom>
          <a:noFill/>
          <a:ln w="6350">
            <a:solidFill>
              <a:schemeClr val="accent1">
                <a:lumMod val="75000"/>
              </a:schemeClr>
            </a:solidFill>
          </a:ln>
        </p:spPr>
        <p:txBody>
          <a:bodyPr wrap="square" rtlCol="0">
            <a:spAutoFit/>
          </a:bodyPr>
          <a:lstStyle/>
          <a:p>
            <a:r>
              <a:rPr lang="en-US" sz="1000" b="1" dirty="0">
                <a:latin typeface="Arial" panose="020B0604020202020204" pitchFamily="34" charset="0"/>
                <a:cs typeface="Arial" panose="020B0604020202020204" pitchFamily="34" charset="0"/>
              </a:rPr>
              <a:t>Promotion methods</a:t>
            </a:r>
          </a:p>
          <a:p>
            <a:pPr>
              <a:lnSpc>
                <a:spcPct val="150000"/>
              </a:lnSpc>
            </a:pPr>
            <a:r>
              <a:rPr lang="en-US" sz="800" dirty="0">
                <a:latin typeface="Arial" panose="020B0604020202020204" pitchFamily="34" charset="0"/>
                <a:cs typeface="Arial" panose="020B0604020202020204" pitchFamily="34" charset="0"/>
              </a:rPr>
              <a:t>Online</a:t>
            </a:r>
          </a:p>
          <a:p>
            <a:pPr>
              <a:lnSpc>
                <a:spcPct val="150000"/>
              </a:lnSpc>
            </a:pPr>
            <a:r>
              <a:rPr lang="en-US" sz="800" dirty="0">
                <a:latin typeface="Arial" panose="020B0604020202020204" pitchFamily="34" charset="0"/>
                <a:cs typeface="Arial" panose="020B0604020202020204" pitchFamily="34" charset="0"/>
              </a:rPr>
              <a:t>Posters &amp; flyers</a:t>
            </a:r>
          </a:p>
          <a:p>
            <a:pPr>
              <a:lnSpc>
                <a:spcPct val="150000"/>
              </a:lnSpc>
            </a:pPr>
            <a:r>
              <a:rPr lang="en-US" sz="800" dirty="0">
                <a:latin typeface="Arial" panose="020B0604020202020204" pitchFamily="34" charset="0"/>
                <a:cs typeface="Arial" panose="020B0604020202020204" pitchFamily="34" charset="0"/>
              </a:rPr>
              <a:t>Word of mouth</a:t>
            </a:r>
          </a:p>
          <a:p>
            <a:pPr>
              <a:lnSpc>
                <a:spcPct val="150000"/>
              </a:lnSpc>
            </a:pPr>
            <a:r>
              <a:rPr lang="en-US" sz="800" dirty="0">
                <a:latin typeface="Arial" panose="020B0604020202020204" pitchFamily="34" charset="0"/>
                <a:cs typeface="Arial" panose="020B0604020202020204" pitchFamily="34" charset="0"/>
              </a:rPr>
              <a:t>Direct participant contact </a:t>
            </a:r>
          </a:p>
          <a:p>
            <a:pPr>
              <a:lnSpc>
                <a:spcPct val="150000"/>
              </a:lnSpc>
            </a:pPr>
            <a:r>
              <a:rPr lang="en-US" sz="800" dirty="0">
                <a:latin typeface="Arial" panose="020B0604020202020204" pitchFamily="34" charset="0"/>
                <a:cs typeface="Arial" panose="020B0604020202020204" pitchFamily="34" charset="0"/>
              </a:rPr>
              <a:t>Newsletters</a:t>
            </a:r>
          </a:p>
        </p:txBody>
      </p:sp>
      <p:sp>
        <p:nvSpPr>
          <p:cNvPr id="12" name="TextBox 11">
            <a:extLst>
              <a:ext uri="{FF2B5EF4-FFF2-40B4-BE49-F238E27FC236}">
                <a16:creationId xmlns:a16="http://schemas.microsoft.com/office/drawing/2014/main" id="{673DA0A4-5FBE-594A-857D-8601BB1AD68D}"/>
              </a:ext>
            </a:extLst>
          </p:cNvPr>
          <p:cNvSpPr txBox="1"/>
          <p:nvPr/>
        </p:nvSpPr>
        <p:spPr>
          <a:xfrm>
            <a:off x="984345" y="5784662"/>
            <a:ext cx="151823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Recruitment</a:t>
            </a:r>
          </a:p>
        </p:txBody>
      </p:sp>
      <p:sp>
        <p:nvSpPr>
          <p:cNvPr id="17" name="TextBox 16">
            <a:extLst>
              <a:ext uri="{FF2B5EF4-FFF2-40B4-BE49-F238E27FC236}">
                <a16:creationId xmlns:a16="http://schemas.microsoft.com/office/drawing/2014/main" id="{EE31B150-D5B9-1B44-AD07-612E3F505D51}"/>
              </a:ext>
            </a:extLst>
          </p:cNvPr>
          <p:cNvSpPr txBox="1"/>
          <p:nvPr/>
        </p:nvSpPr>
        <p:spPr>
          <a:xfrm>
            <a:off x="3096440" y="3422564"/>
            <a:ext cx="2148628"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Invitation to participate in interview</a:t>
            </a:r>
          </a:p>
        </p:txBody>
      </p:sp>
      <p:sp>
        <p:nvSpPr>
          <p:cNvPr id="18" name="TextBox 17">
            <a:extLst>
              <a:ext uri="{FF2B5EF4-FFF2-40B4-BE49-F238E27FC236}">
                <a16:creationId xmlns:a16="http://schemas.microsoft.com/office/drawing/2014/main" id="{C896D209-BE8F-8149-9198-7B2DBFE83279}"/>
              </a:ext>
            </a:extLst>
          </p:cNvPr>
          <p:cNvSpPr txBox="1"/>
          <p:nvPr/>
        </p:nvSpPr>
        <p:spPr>
          <a:xfrm>
            <a:off x="4017561" y="3596043"/>
            <a:ext cx="292814" cy="380873"/>
          </a:xfrm>
          <a:prstGeom prst="rect">
            <a:avLst/>
          </a:prstGeom>
          <a:noFill/>
        </p:spPr>
        <p:txBody>
          <a:bodyPr wrap="square" rtlCol="0">
            <a:spAutoFit/>
          </a:bodyPr>
          <a:lstStyle/>
          <a:p>
            <a:pPr algn="ctr"/>
            <a:r>
              <a:rPr lang="en-US" sz="1875" b="1" dirty="0"/>
              <a:t>↓</a:t>
            </a:r>
          </a:p>
        </p:txBody>
      </p:sp>
      <p:sp>
        <p:nvSpPr>
          <p:cNvPr id="20" name="TextBox 19">
            <a:extLst>
              <a:ext uri="{FF2B5EF4-FFF2-40B4-BE49-F238E27FC236}">
                <a16:creationId xmlns:a16="http://schemas.microsoft.com/office/drawing/2014/main" id="{0013B956-87B4-7941-B71A-1763F24B9A24}"/>
              </a:ext>
            </a:extLst>
          </p:cNvPr>
          <p:cNvSpPr txBox="1"/>
          <p:nvPr/>
        </p:nvSpPr>
        <p:spPr>
          <a:xfrm>
            <a:off x="3016658" y="2327849"/>
            <a:ext cx="2294620" cy="1064405"/>
          </a:xfrm>
          <a:prstGeom prst="roundRect">
            <a:avLst/>
          </a:prstGeom>
          <a:noFill/>
          <a:ln w="6350">
            <a:solidFill>
              <a:schemeClr val="accent1">
                <a:lumMod val="75000"/>
              </a:schemeClr>
            </a:solidFill>
          </a:ln>
        </p:spPr>
        <p:txBody>
          <a:bodyPr wrap="square" rtlCol="0">
            <a:spAutoFit/>
          </a:bodyPr>
          <a:lstStyle/>
          <a:p>
            <a:r>
              <a:rPr lang="en-US" sz="1000" b="1" dirty="0">
                <a:latin typeface="Arial" panose="020B0604020202020204" pitchFamily="34" charset="0"/>
                <a:cs typeface="Arial" panose="020B0604020202020204" pitchFamily="34" charset="0"/>
              </a:rPr>
              <a:t>Online Survey </a:t>
            </a:r>
            <a:r>
              <a:rPr lang="en-US" sz="850" b="1" dirty="0">
                <a:latin typeface="Arial" panose="020B0604020202020204" pitchFamily="34" charset="0"/>
                <a:cs typeface="Arial" panose="020B0604020202020204" pitchFamily="34" charset="0"/>
              </a:rPr>
              <a:t>[n60]</a:t>
            </a:r>
            <a:endParaRPr lang="en-US" sz="850"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Demographic</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Psychosocial</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Clinical</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Services &amp; supports</a:t>
            </a:r>
          </a:p>
        </p:txBody>
      </p:sp>
      <p:sp>
        <p:nvSpPr>
          <p:cNvPr id="23" name="TextBox 22">
            <a:extLst>
              <a:ext uri="{FF2B5EF4-FFF2-40B4-BE49-F238E27FC236}">
                <a16:creationId xmlns:a16="http://schemas.microsoft.com/office/drawing/2014/main" id="{610DB5B2-D43C-C148-B6CB-F3AC26AFFCCB}"/>
              </a:ext>
            </a:extLst>
          </p:cNvPr>
          <p:cNvSpPr txBox="1"/>
          <p:nvPr/>
        </p:nvSpPr>
        <p:spPr>
          <a:xfrm>
            <a:off x="3024262" y="4146744"/>
            <a:ext cx="2292713" cy="1507079"/>
          </a:xfrm>
          <a:prstGeom prst="roundRect">
            <a:avLst/>
          </a:prstGeom>
          <a:noFill/>
          <a:ln w="6350">
            <a:solidFill>
              <a:schemeClr val="accent1">
                <a:lumMod val="75000"/>
              </a:schemeClr>
            </a:solidFill>
          </a:ln>
        </p:spPr>
        <p:txBody>
          <a:bodyPr wrap="square" rtlCol="0">
            <a:spAutoFit/>
          </a:bodyPr>
          <a:lstStyle/>
          <a:p>
            <a:r>
              <a:rPr lang="en-US" sz="1000" b="1" dirty="0">
                <a:latin typeface="Arial" panose="020B0604020202020204" pitchFamily="34" charset="0"/>
                <a:cs typeface="Arial" panose="020B0604020202020204" pitchFamily="34" charset="0"/>
              </a:rPr>
              <a:t>Semi-structured interviews </a:t>
            </a:r>
            <a:r>
              <a:rPr lang="en-US" sz="850" b="1" dirty="0">
                <a:latin typeface="Arial" panose="020B0604020202020204" pitchFamily="34" charset="0"/>
                <a:cs typeface="Arial" panose="020B0604020202020204" pitchFamily="34" charset="0"/>
              </a:rPr>
              <a:t>[n25]</a:t>
            </a:r>
          </a:p>
          <a:p>
            <a:endParaRPr lang="en-US" sz="200"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Relationship to HIV</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Relationship to health</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Linkage to services &amp; supports</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Engagement with services &amp; supports</a:t>
            </a:r>
          </a:p>
          <a:p>
            <a:pPr>
              <a:lnSpc>
                <a:spcPct val="150000"/>
              </a:lnSpc>
            </a:pPr>
            <a:r>
              <a:rPr lang="en-US" sz="800" dirty="0">
                <a:latin typeface="Arial" panose="020B0604020202020204" pitchFamily="34" charset="0"/>
                <a:cs typeface="Arial" panose="020B0604020202020204" pitchFamily="34" charset="0"/>
              </a:rPr>
              <a:t>Barriers &amp; enablers</a:t>
            </a:r>
          </a:p>
          <a:p>
            <a:pPr>
              <a:lnSpc>
                <a:spcPct val="150000"/>
              </a:lnSpc>
            </a:pPr>
            <a:r>
              <a:rPr lang="en-US" sz="800" dirty="0">
                <a:latin typeface="Arial" panose="020B0604020202020204" pitchFamily="34" charset="0"/>
                <a:cs typeface="Arial" panose="020B0604020202020204" pitchFamily="34" charset="0"/>
              </a:rPr>
              <a:t>Suggestions for improvement</a:t>
            </a:r>
          </a:p>
        </p:txBody>
      </p:sp>
      <p:sp>
        <p:nvSpPr>
          <p:cNvPr id="29" name="TextBox 28">
            <a:extLst>
              <a:ext uri="{FF2B5EF4-FFF2-40B4-BE49-F238E27FC236}">
                <a16:creationId xmlns:a16="http://schemas.microsoft.com/office/drawing/2014/main" id="{1836F348-E26D-0248-855C-9E04D0EA8B62}"/>
              </a:ext>
            </a:extLst>
          </p:cNvPr>
          <p:cNvSpPr txBox="1"/>
          <p:nvPr/>
        </p:nvSpPr>
        <p:spPr>
          <a:xfrm>
            <a:off x="3134671" y="5778493"/>
            <a:ext cx="2071897"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Data Collection</a:t>
            </a:r>
          </a:p>
        </p:txBody>
      </p:sp>
      <p:sp>
        <p:nvSpPr>
          <p:cNvPr id="35" name="Rounded Rectangle 34">
            <a:extLst>
              <a:ext uri="{FF2B5EF4-FFF2-40B4-BE49-F238E27FC236}">
                <a16:creationId xmlns:a16="http://schemas.microsoft.com/office/drawing/2014/main" id="{9F30B5A9-09ED-6C47-8830-DEC47916C67D}"/>
              </a:ext>
            </a:extLst>
          </p:cNvPr>
          <p:cNvSpPr/>
          <p:nvPr/>
        </p:nvSpPr>
        <p:spPr>
          <a:xfrm>
            <a:off x="5561839" y="2015614"/>
            <a:ext cx="3284660" cy="42506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022DB7B-E359-8740-A61D-3526A69939E9}"/>
              </a:ext>
            </a:extLst>
          </p:cNvPr>
          <p:cNvSpPr txBox="1"/>
          <p:nvPr/>
        </p:nvSpPr>
        <p:spPr>
          <a:xfrm>
            <a:off x="6364979" y="5747715"/>
            <a:ext cx="167838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Analysis</a:t>
            </a:r>
          </a:p>
        </p:txBody>
      </p:sp>
      <p:sp>
        <p:nvSpPr>
          <p:cNvPr id="36" name="TextBox 35">
            <a:extLst>
              <a:ext uri="{FF2B5EF4-FFF2-40B4-BE49-F238E27FC236}">
                <a16:creationId xmlns:a16="http://schemas.microsoft.com/office/drawing/2014/main" id="{6F591670-5947-B04A-B255-76E12614056E}"/>
              </a:ext>
            </a:extLst>
          </p:cNvPr>
          <p:cNvSpPr txBox="1"/>
          <p:nvPr/>
        </p:nvSpPr>
        <p:spPr>
          <a:xfrm>
            <a:off x="5761128" y="2332837"/>
            <a:ext cx="1665074" cy="653087"/>
          </a:xfrm>
          <a:prstGeom prst="roundRect">
            <a:avLst/>
          </a:prstGeom>
          <a:noFill/>
          <a:ln w="6350">
            <a:solidFill>
              <a:schemeClr val="accent1">
                <a:lumMod val="75000"/>
              </a:schemeClr>
            </a:solidFill>
          </a:ln>
        </p:spPr>
        <p:txBody>
          <a:bodyPr wrap="square" rtlCol="0">
            <a:spAutoFit/>
          </a:bodyPr>
          <a:lstStyle/>
          <a:p>
            <a:pPr>
              <a:lnSpc>
                <a:spcPct val="150000"/>
              </a:lnSpc>
            </a:pPr>
            <a:r>
              <a:rPr lang="en-US" sz="750" b="1" dirty="0">
                <a:latin typeface="Arial" panose="020B0604020202020204" pitchFamily="34" charset="0"/>
                <a:cs typeface="Arial" panose="020B0604020202020204" pitchFamily="34" charset="0"/>
              </a:rPr>
              <a:t>Quantitative data</a:t>
            </a:r>
          </a:p>
          <a:p>
            <a:pPr>
              <a:lnSpc>
                <a:spcPct val="150000"/>
              </a:lnSpc>
            </a:pPr>
            <a:r>
              <a:rPr lang="en-US" sz="750" dirty="0">
                <a:latin typeface="Arial" panose="020B0604020202020204" pitchFamily="34" charset="0"/>
                <a:cs typeface="Arial" panose="020B0604020202020204" pitchFamily="34" charset="0"/>
              </a:rPr>
              <a:t>Descriptive statistics</a:t>
            </a:r>
          </a:p>
          <a:p>
            <a:pPr>
              <a:lnSpc>
                <a:spcPct val="150000"/>
              </a:lnSpc>
            </a:pPr>
            <a:r>
              <a:rPr lang="en-US" sz="750" dirty="0">
                <a:latin typeface="Arial" panose="020B0604020202020204" pitchFamily="34" charset="0"/>
                <a:cs typeface="Arial" panose="020B0604020202020204" pitchFamily="34" charset="0"/>
              </a:rPr>
              <a:t>IBM SPSS 23 statistics package</a:t>
            </a:r>
          </a:p>
        </p:txBody>
      </p:sp>
      <p:sp>
        <p:nvSpPr>
          <p:cNvPr id="37" name="TextBox 36">
            <a:extLst>
              <a:ext uri="{FF2B5EF4-FFF2-40B4-BE49-F238E27FC236}">
                <a16:creationId xmlns:a16="http://schemas.microsoft.com/office/drawing/2014/main" id="{FDC20B34-7E01-BB4A-87CD-523C557B2A47}"/>
              </a:ext>
            </a:extLst>
          </p:cNvPr>
          <p:cNvSpPr txBox="1"/>
          <p:nvPr/>
        </p:nvSpPr>
        <p:spPr>
          <a:xfrm>
            <a:off x="5761128" y="3032980"/>
            <a:ext cx="1665074" cy="461545"/>
          </a:xfrm>
          <a:prstGeom prst="roundRect">
            <a:avLst/>
          </a:prstGeom>
          <a:noFill/>
          <a:ln w="6350">
            <a:solidFill>
              <a:schemeClr val="accent1">
                <a:lumMod val="75000"/>
              </a:schemeClr>
            </a:solidFill>
          </a:ln>
        </p:spPr>
        <p:txBody>
          <a:bodyPr wrap="square" rtlCol="0">
            <a:spAutoFit/>
          </a:bodyPr>
          <a:lstStyle/>
          <a:p>
            <a:pPr>
              <a:lnSpc>
                <a:spcPct val="150000"/>
              </a:lnSpc>
            </a:pPr>
            <a:r>
              <a:rPr lang="en-US" sz="750" b="1" dirty="0">
                <a:latin typeface="Arial" panose="020B0604020202020204" pitchFamily="34" charset="0"/>
                <a:cs typeface="Arial" panose="020B0604020202020204" pitchFamily="34" charset="0"/>
              </a:rPr>
              <a:t>Qualitative data</a:t>
            </a:r>
          </a:p>
          <a:p>
            <a:pPr>
              <a:lnSpc>
                <a:spcPct val="150000"/>
              </a:lnSpc>
            </a:pPr>
            <a:r>
              <a:rPr lang="en-US" sz="750" dirty="0">
                <a:latin typeface="Arial" panose="020B0604020202020204" pitchFamily="34" charset="0"/>
                <a:cs typeface="Arial" panose="020B0604020202020204" pitchFamily="34" charset="0"/>
              </a:rPr>
              <a:t>Thematic analysis</a:t>
            </a:r>
          </a:p>
        </p:txBody>
      </p:sp>
      <p:sp>
        <p:nvSpPr>
          <p:cNvPr id="38" name="TextBox 37">
            <a:extLst>
              <a:ext uri="{FF2B5EF4-FFF2-40B4-BE49-F238E27FC236}">
                <a16:creationId xmlns:a16="http://schemas.microsoft.com/office/drawing/2014/main" id="{A222499B-B99A-9C48-B5FD-01A82EB439C5}"/>
              </a:ext>
            </a:extLst>
          </p:cNvPr>
          <p:cNvSpPr txBox="1"/>
          <p:nvPr/>
        </p:nvSpPr>
        <p:spPr>
          <a:xfrm>
            <a:off x="5761128" y="5122780"/>
            <a:ext cx="1665074" cy="461545"/>
          </a:xfrm>
          <a:prstGeom prst="roundRect">
            <a:avLst/>
          </a:prstGeom>
          <a:noFill/>
          <a:ln w="6350">
            <a:solidFill>
              <a:schemeClr val="accent1">
                <a:lumMod val="75000"/>
              </a:schemeClr>
            </a:solidFill>
          </a:ln>
        </p:spPr>
        <p:txBody>
          <a:bodyPr wrap="square" rtlCol="0">
            <a:spAutoFit/>
          </a:bodyPr>
          <a:lstStyle/>
          <a:p>
            <a:pPr>
              <a:lnSpc>
                <a:spcPct val="150000"/>
              </a:lnSpc>
            </a:pPr>
            <a:r>
              <a:rPr lang="en-US" sz="750" b="1" dirty="0">
                <a:latin typeface="Arial" panose="020B0604020202020204" pitchFamily="34" charset="0"/>
                <a:cs typeface="Arial" panose="020B0604020202020204" pitchFamily="34" charset="0"/>
              </a:rPr>
              <a:t>Qualitative data</a:t>
            </a:r>
          </a:p>
          <a:p>
            <a:pPr>
              <a:lnSpc>
                <a:spcPct val="150000"/>
              </a:lnSpc>
            </a:pPr>
            <a:r>
              <a:rPr lang="en-US" sz="750" dirty="0">
                <a:latin typeface="Arial" panose="020B0604020202020204" pitchFamily="34" charset="0"/>
                <a:cs typeface="Arial" panose="020B0604020202020204" pitchFamily="34" charset="0"/>
              </a:rPr>
              <a:t>Thematic analysis using NVivo 12</a:t>
            </a:r>
          </a:p>
        </p:txBody>
      </p:sp>
      <p:sp>
        <p:nvSpPr>
          <p:cNvPr id="39" name="TextBox 38">
            <a:extLst>
              <a:ext uri="{FF2B5EF4-FFF2-40B4-BE49-F238E27FC236}">
                <a16:creationId xmlns:a16="http://schemas.microsoft.com/office/drawing/2014/main" id="{2F70939F-8FE4-E84B-9628-78FFCB026C5E}"/>
              </a:ext>
            </a:extLst>
          </p:cNvPr>
          <p:cNvSpPr txBox="1"/>
          <p:nvPr/>
        </p:nvSpPr>
        <p:spPr>
          <a:xfrm>
            <a:off x="5952222" y="3786479"/>
            <a:ext cx="1282886" cy="1024896"/>
          </a:xfrm>
          <a:prstGeom prst="rect">
            <a:avLst/>
          </a:prstGeom>
          <a:noFill/>
        </p:spPr>
        <p:txBody>
          <a:bodyPr wrap="square" rtlCol="0">
            <a:spAutoFit/>
          </a:bodyPr>
          <a:lstStyle/>
          <a:p>
            <a:pPr algn="ctr"/>
            <a:r>
              <a:rPr lang="en-US" sz="1880" b="1" dirty="0"/>
              <a:t>↑</a:t>
            </a:r>
          </a:p>
          <a:p>
            <a:pPr algn="ctr"/>
            <a:r>
              <a:rPr lang="en-US" sz="1150" dirty="0">
                <a:latin typeface="Arial" panose="020B0604020202020204" pitchFamily="34" charset="0"/>
                <a:cs typeface="Arial" panose="020B0604020202020204" pitchFamily="34" charset="0"/>
              </a:rPr>
              <a:t>Compare &amp; relate</a:t>
            </a:r>
          </a:p>
          <a:p>
            <a:pPr algn="ctr"/>
            <a:r>
              <a:rPr lang="en-US" sz="1880" b="1" dirty="0"/>
              <a:t>↓</a:t>
            </a:r>
          </a:p>
        </p:txBody>
      </p:sp>
      <p:sp>
        <p:nvSpPr>
          <p:cNvPr id="40" name="TextBox 39">
            <a:extLst>
              <a:ext uri="{FF2B5EF4-FFF2-40B4-BE49-F238E27FC236}">
                <a16:creationId xmlns:a16="http://schemas.microsoft.com/office/drawing/2014/main" id="{D1C49DFF-33E5-CA4F-A9A9-B1DBEFF83B34}"/>
              </a:ext>
            </a:extLst>
          </p:cNvPr>
          <p:cNvSpPr txBox="1"/>
          <p:nvPr/>
        </p:nvSpPr>
        <p:spPr>
          <a:xfrm>
            <a:off x="7401916" y="4034449"/>
            <a:ext cx="1282886" cy="461545"/>
          </a:xfrm>
          <a:prstGeom prst="roundRect">
            <a:avLst/>
          </a:prstGeom>
          <a:solidFill>
            <a:schemeClr val="accent1">
              <a:lumMod val="75000"/>
            </a:schemeClr>
          </a:solidFill>
          <a:ln w="6350">
            <a:solidFill>
              <a:schemeClr val="accent1">
                <a:lumMod val="75000"/>
              </a:schemeClr>
            </a:solidFill>
          </a:ln>
        </p:spPr>
        <p:txBody>
          <a:bodyPr wrap="square" rtlCol="0" anchor="ctr" anchorCtr="0">
            <a:noAutofit/>
          </a:bodyPr>
          <a:lstStyle/>
          <a:p>
            <a:pPr algn="ctr"/>
            <a:r>
              <a:rPr lang="en-US" sz="1200" b="1" dirty="0">
                <a:solidFill>
                  <a:schemeClr val="bg1"/>
                </a:solidFill>
                <a:latin typeface="Arial" panose="020B0604020202020204" pitchFamily="34" charset="0"/>
                <a:cs typeface="Arial" panose="020B0604020202020204" pitchFamily="34" charset="0"/>
              </a:rPr>
              <a:t>Interpretation</a:t>
            </a:r>
            <a:endParaRPr lang="en-US" sz="12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4B49653-5397-F64A-A2AD-10A0F3E6011D}"/>
              </a:ext>
            </a:extLst>
          </p:cNvPr>
          <p:cNvSpPr txBox="1"/>
          <p:nvPr/>
        </p:nvSpPr>
        <p:spPr>
          <a:xfrm>
            <a:off x="6885399" y="4034449"/>
            <a:ext cx="637539" cy="381643"/>
          </a:xfrm>
          <a:prstGeom prst="rect">
            <a:avLst/>
          </a:prstGeom>
          <a:noFill/>
        </p:spPr>
        <p:txBody>
          <a:bodyPr wrap="square" rtlCol="0">
            <a:spAutoFit/>
          </a:bodyPr>
          <a:lstStyle/>
          <a:p>
            <a:pPr algn="ctr"/>
            <a:r>
              <a:rPr lang="en-US" sz="1880" b="1" dirty="0"/>
              <a:t>→</a:t>
            </a:r>
          </a:p>
        </p:txBody>
      </p:sp>
    </p:spTree>
    <p:extLst>
      <p:ext uri="{BB962C8B-B14F-4D97-AF65-F5344CB8AC3E}">
        <p14:creationId xmlns:p14="http://schemas.microsoft.com/office/powerpoint/2010/main" val="356495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67BDF60C-DC1D-9F48-9417-CC41123BAE52}"/>
              </a:ext>
            </a:extLst>
          </p:cNvPr>
          <p:cNvSpPr/>
          <p:nvPr/>
        </p:nvSpPr>
        <p:spPr>
          <a:xfrm>
            <a:off x="2819907" y="2015613"/>
            <a:ext cx="2627890" cy="425062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A9F30971-375B-BC4E-8E4F-3D44256BE015}"/>
              </a:ext>
            </a:extLst>
          </p:cNvPr>
          <p:cNvSpPr/>
          <p:nvPr/>
        </p:nvSpPr>
        <p:spPr>
          <a:xfrm>
            <a:off x="781672" y="2015613"/>
            <a:ext cx="1923578" cy="425062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87BF2F-CE8B-7042-8227-6C0BF6127E54}"/>
              </a:ext>
            </a:extLst>
          </p:cNvPr>
          <p:cNvSpPr>
            <a:spLocks noGrp="1"/>
          </p:cNvSpPr>
          <p:nvPr>
            <p:ph type="title"/>
          </p:nvPr>
        </p:nvSpPr>
        <p:spPr>
          <a:xfrm>
            <a:off x="628650" y="1016104"/>
            <a:ext cx="7886700" cy="796100"/>
          </a:xfrm>
        </p:spPr>
        <p:txBody>
          <a:bodyPr>
            <a:normAutofit/>
          </a:bodyPr>
          <a:lstStyle/>
          <a:p>
            <a:r>
              <a:rPr lang="en-US" sz="3300" b="1" dirty="0">
                <a:latin typeface="Arial" panose="020B0604020202020204" pitchFamily="34" charset="0"/>
                <a:cs typeface="Arial" panose="020B0604020202020204" pitchFamily="34" charset="0"/>
              </a:rPr>
              <a:t>Convergent parallel mixed method</a:t>
            </a:r>
          </a:p>
        </p:txBody>
      </p:sp>
      <p:sp>
        <p:nvSpPr>
          <p:cNvPr id="10" name="TextBox 9">
            <a:extLst>
              <a:ext uri="{FF2B5EF4-FFF2-40B4-BE49-F238E27FC236}">
                <a16:creationId xmlns:a16="http://schemas.microsoft.com/office/drawing/2014/main" id="{C4F3BD8D-C14C-9347-95D8-DB893216B1CA}"/>
              </a:ext>
            </a:extLst>
          </p:cNvPr>
          <p:cNvSpPr txBox="1"/>
          <p:nvPr/>
        </p:nvSpPr>
        <p:spPr>
          <a:xfrm>
            <a:off x="890235" y="2327849"/>
            <a:ext cx="1660653" cy="1677339"/>
          </a:xfrm>
          <a:prstGeom prst="roundRect">
            <a:avLst/>
          </a:prstGeom>
          <a:noFill/>
          <a:ln w="6350">
            <a:solidFill>
              <a:schemeClr val="accent1">
                <a:lumMod val="75000"/>
              </a:schemeClr>
            </a:solidFill>
          </a:ln>
        </p:spPr>
        <p:txBody>
          <a:bodyPr wrap="square" rtlCol="0">
            <a:spAutoFit/>
          </a:bodyPr>
          <a:lstStyle/>
          <a:p>
            <a:r>
              <a:rPr lang="en-US" sz="1000" b="1" dirty="0">
                <a:latin typeface="Arial" panose="020B0604020202020204" pitchFamily="34" charset="0"/>
                <a:cs typeface="Arial" panose="020B0604020202020204" pitchFamily="34" charset="0"/>
              </a:rPr>
              <a:t>Recruitment sites </a:t>
            </a:r>
          </a:p>
          <a:p>
            <a:pPr>
              <a:lnSpc>
                <a:spcPct val="150000"/>
              </a:lnSpc>
            </a:pPr>
            <a:r>
              <a:rPr lang="en-US" sz="800" dirty="0">
                <a:latin typeface="Arial" panose="020B0604020202020204" pitchFamily="34" charset="0"/>
                <a:cs typeface="Arial" panose="020B0604020202020204" pitchFamily="34" charset="0"/>
              </a:rPr>
              <a:t>National organisations </a:t>
            </a:r>
          </a:p>
          <a:p>
            <a:pPr>
              <a:lnSpc>
                <a:spcPct val="150000"/>
              </a:lnSpc>
            </a:pPr>
            <a:r>
              <a:rPr lang="en-US" sz="800" dirty="0">
                <a:latin typeface="Arial" panose="020B0604020202020204" pitchFamily="34" charset="0"/>
                <a:cs typeface="Arial" panose="020B0604020202020204" pitchFamily="34" charset="0"/>
              </a:rPr>
              <a:t>AIDS Councils </a:t>
            </a:r>
          </a:p>
          <a:p>
            <a:pPr>
              <a:lnSpc>
                <a:spcPct val="150000"/>
              </a:lnSpc>
            </a:pPr>
            <a:r>
              <a:rPr lang="en-US" sz="800" dirty="0">
                <a:latin typeface="Arial" panose="020B0604020202020204" pitchFamily="34" charset="0"/>
                <a:cs typeface="Arial" panose="020B0604020202020204" pitchFamily="34" charset="0"/>
              </a:rPr>
              <a:t>Peer groups &amp; organisations </a:t>
            </a:r>
          </a:p>
          <a:p>
            <a:pPr>
              <a:lnSpc>
                <a:spcPct val="150000"/>
              </a:lnSpc>
            </a:pPr>
            <a:r>
              <a:rPr lang="en-US" sz="800" dirty="0">
                <a:latin typeface="Arial" panose="020B0604020202020204" pitchFamily="34" charset="0"/>
                <a:cs typeface="Arial" panose="020B0604020202020204" pitchFamily="34" charset="0"/>
              </a:rPr>
              <a:t>Clinical sites </a:t>
            </a:r>
          </a:p>
          <a:p>
            <a:pPr>
              <a:lnSpc>
                <a:spcPct val="150000"/>
              </a:lnSpc>
            </a:pPr>
            <a:r>
              <a:rPr lang="en-US" sz="800" dirty="0">
                <a:latin typeface="Arial" panose="020B0604020202020204" pitchFamily="34" charset="0"/>
                <a:cs typeface="Arial" panose="020B0604020202020204" pitchFamily="34" charset="0"/>
              </a:rPr>
              <a:t>Networks, groups &amp; communities Youth specific organisations</a:t>
            </a:r>
          </a:p>
        </p:txBody>
      </p:sp>
      <p:sp>
        <p:nvSpPr>
          <p:cNvPr id="11" name="TextBox 10">
            <a:extLst>
              <a:ext uri="{FF2B5EF4-FFF2-40B4-BE49-F238E27FC236}">
                <a16:creationId xmlns:a16="http://schemas.microsoft.com/office/drawing/2014/main" id="{68D23339-0A8D-D840-B8B2-6B93949BE56F}"/>
              </a:ext>
            </a:extLst>
          </p:cNvPr>
          <p:cNvSpPr txBox="1"/>
          <p:nvPr/>
        </p:nvSpPr>
        <p:spPr>
          <a:xfrm>
            <a:off x="936032" y="4163771"/>
            <a:ext cx="1614856" cy="1473027"/>
          </a:xfrm>
          <a:prstGeom prst="roundRect">
            <a:avLst/>
          </a:prstGeom>
          <a:noFill/>
          <a:ln w="6350">
            <a:solidFill>
              <a:schemeClr val="accent1">
                <a:lumMod val="75000"/>
              </a:schemeClr>
            </a:solidFill>
          </a:ln>
        </p:spPr>
        <p:txBody>
          <a:bodyPr wrap="square" rtlCol="0">
            <a:spAutoFit/>
          </a:bodyPr>
          <a:lstStyle/>
          <a:p>
            <a:r>
              <a:rPr lang="en-US" sz="1000" b="1" dirty="0">
                <a:latin typeface="Arial" panose="020B0604020202020204" pitchFamily="34" charset="0"/>
                <a:cs typeface="Arial" panose="020B0604020202020204" pitchFamily="34" charset="0"/>
              </a:rPr>
              <a:t>Promotion methods</a:t>
            </a:r>
          </a:p>
          <a:p>
            <a:pPr>
              <a:lnSpc>
                <a:spcPct val="150000"/>
              </a:lnSpc>
            </a:pPr>
            <a:r>
              <a:rPr lang="en-US" sz="800" dirty="0">
                <a:latin typeface="Arial" panose="020B0604020202020204" pitchFamily="34" charset="0"/>
                <a:cs typeface="Arial" panose="020B0604020202020204" pitchFamily="34" charset="0"/>
              </a:rPr>
              <a:t>Online</a:t>
            </a:r>
          </a:p>
          <a:p>
            <a:pPr>
              <a:lnSpc>
                <a:spcPct val="150000"/>
              </a:lnSpc>
            </a:pPr>
            <a:r>
              <a:rPr lang="en-US" sz="800" dirty="0">
                <a:latin typeface="Arial" panose="020B0604020202020204" pitchFamily="34" charset="0"/>
                <a:cs typeface="Arial" panose="020B0604020202020204" pitchFamily="34" charset="0"/>
              </a:rPr>
              <a:t>Posters &amp; flyers</a:t>
            </a:r>
          </a:p>
          <a:p>
            <a:pPr>
              <a:lnSpc>
                <a:spcPct val="150000"/>
              </a:lnSpc>
            </a:pPr>
            <a:r>
              <a:rPr lang="en-US" sz="800" dirty="0">
                <a:latin typeface="Arial" panose="020B0604020202020204" pitchFamily="34" charset="0"/>
                <a:cs typeface="Arial" panose="020B0604020202020204" pitchFamily="34" charset="0"/>
              </a:rPr>
              <a:t>Word of mouth</a:t>
            </a:r>
          </a:p>
          <a:p>
            <a:pPr>
              <a:lnSpc>
                <a:spcPct val="150000"/>
              </a:lnSpc>
            </a:pPr>
            <a:r>
              <a:rPr lang="en-US" sz="800" dirty="0">
                <a:latin typeface="Arial" panose="020B0604020202020204" pitchFamily="34" charset="0"/>
                <a:cs typeface="Arial" panose="020B0604020202020204" pitchFamily="34" charset="0"/>
              </a:rPr>
              <a:t>Direct contact with potential participants</a:t>
            </a:r>
          </a:p>
          <a:p>
            <a:pPr>
              <a:lnSpc>
                <a:spcPct val="150000"/>
              </a:lnSpc>
            </a:pPr>
            <a:r>
              <a:rPr lang="en-US" sz="800" dirty="0">
                <a:latin typeface="Arial" panose="020B0604020202020204" pitchFamily="34" charset="0"/>
                <a:cs typeface="Arial" panose="020B0604020202020204" pitchFamily="34" charset="0"/>
              </a:rPr>
              <a:t>Newsletters</a:t>
            </a:r>
          </a:p>
        </p:txBody>
      </p:sp>
      <p:sp>
        <p:nvSpPr>
          <p:cNvPr id="12" name="TextBox 11">
            <a:extLst>
              <a:ext uri="{FF2B5EF4-FFF2-40B4-BE49-F238E27FC236}">
                <a16:creationId xmlns:a16="http://schemas.microsoft.com/office/drawing/2014/main" id="{673DA0A4-5FBE-594A-857D-8601BB1AD68D}"/>
              </a:ext>
            </a:extLst>
          </p:cNvPr>
          <p:cNvSpPr txBox="1"/>
          <p:nvPr/>
        </p:nvSpPr>
        <p:spPr>
          <a:xfrm>
            <a:off x="984345" y="5784662"/>
            <a:ext cx="151823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Recruitment</a:t>
            </a:r>
          </a:p>
        </p:txBody>
      </p:sp>
      <p:sp>
        <p:nvSpPr>
          <p:cNvPr id="18" name="TextBox 17">
            <a:extLst>
              <a:ext uri="{FF2B5EF4-FFF2-40B4-BE49-F238E27FC236}">
                <a16:creationId xmlns:a16="http://schemas.microsoft.com/office/drawing/2014/main" id="{C896D209-BE8F-8149-9198-7B2DBFE83279}"/>
              </a:ext>
            </a:extLst>
          </p:cNvPr>
          <p:cNvSpPr txBox="1"/>
          <p:nvPr/>
        </p:nvSpPr>
        <p:spPr>
          <a:xfrm>
            <a:off x="4017561" y="3596043"/>
            <a:ext cx="292814" cy="380873"/>
          </a:xfrm>
          <a:prstGeom prst="rect">
            <a:avLst/>
          </a:prstGeom>
          <a:noFill/>
        </p:spPr>
        <p:txBody>
          <a:bodyPr wrap="square" rtlCol="0">
            <a:spAutoFit/>
          </a:bodyPr>
          <a:lstStyle/>
          <a:p>
            <a:pPr algn="ctr"/>
            <a:r>
              <a:rPr lang="en-US" sz="1875" b="1" dirty="0"/>
              <a:t>↓</a:t>
            </a:r>
          </a:p>
        </p:txBody>
      </p:sp>
      <p:sp>
        <p:nvSpPr>
          <p:cNvPr id="20" name="TextBox 19">
            <a:extLst>
              <a:ext uri="{FF2B5EF4-FFF2-40B4-BE49-F238E27FC236}">
                <a16:creationId xmlns:a16="http://schemas.microsoft.com/office/drawing/2014/main" id="{0013B956-87B4-7941-B71A-1763F24B9A24}"/>
              </a:ext>
            </a:extLst>
          </p:cNvPr>
          <p:cNvSpPr txBox="1"/>
          <p:nvPr/>
        </p:nvSpPr>
        <p:spPr>
          <a:xfrm>
            <a:off x="3016658" y="2328229"/>
            <a:ext cx="2294620" cy="1064405"/>
          </a:xfrm>
          <a:prstGeom prst="roundRect">
            <a:avLst/>
          </a:prstGeom>
          <a:noFill/>
          <a:ln w="6350">
            <a:solidFill>
              <a:schemeClr val="accent1">
                <a:lumMod val="75000"/>
              </a:schemeClr>
            </a:solidFill>
          </a:ln>
        </p:spPr>
        <p:txBody>
          <a:bodyPr wrap="square" rtlCol="0">
            <a:spAutoFit/>
          </a:bodyPr>
          <a:lstStyle/>
          <a:p>
            <a:r>
              <a:rPr lang="en-US" sz="1000" b="1" dirty="0">
                <a:latin typeface="Arial" panose="020B0604020202020204" pitchFamily="34" charset="0"/>
                <a:cs typeface="Arial" panose="020B0604020202020204" pitchFamily="34" charset="0"/>
              </a:rPr>
              <a:t>Online Survey </a:t>
            </a:r>
            <a:r>
              <a:rPr lang="en-US" sz="850" b="1" dirty="0">
                <a:latin typeface="Arial" panose="020B0604020202020204" pitchFamily="34" charset="0"/>
                <a:cs typeface="Arial" panose="020B0604020202020204" pitchFamily="34" charset="0"/>
              </a:rPr>
              <a:t>[n60]</a:t>
            </a:r>
            <a:endParaRPr lang="en-US" sz="850"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Demographic</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Psychosocial</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Clinical</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Services &amp; supports</a:t>
            </a:r>
          </a:p>
        </p:txBody>
      </p:sp>
      <p:sp>
        <p:nvSpPr>
          <p:cNvPr id="23" name="TextBox 22">
            <a:extLst>
              <a:ext uri="{FF2B5EF4-FFF2-40B4-BE49-F238E27FC236}">
                <a16:creationId xmlns:a16="http://schemas.microsoft.com/office/drawing/2014/main" id="{610DB5B2-D43C-C148-B6CB-F3AC26AFFCCB}"/>
              </a:ext>
            </a:extLst>
          </p:cNvPr>
          <p:cNvSpPr txBox="1"/>
          <p:nvPr/>
        </p:nvSpPr>
        <p:spPr>
          <a:xfrm>
            <a:off x="3024262" y="4146744"/>
            <a:ext cx="2292713" cy="1507079"/>
          </a:xfrm>
          <a:prstGeom prst="roundRect">
            <a:avLst/>
          </a:prstGeom>
          <a:noFill/>
          <a:ln w="6350">
            <a:solidFill>
              <a:schemeClr val="accent1">
                <a:lumMod val="75000"/>
              </a:schemeClr>
            </a:solidFill>
          </a:ln>
        </p:spPr>
        <p:txBody>
          <a:bodyPr wrap="square" rtlCol="0">
            <a:spAutoFit/>
          </a:bodyPr>
          <a:lstStyle/>
          <a:p>
            <a:r>
              <a:rPr lang="en-US" sz="1000" b="1" dirty="0">
                <a:latin typeface="Arial" panose="020B0604020202020204" pitchFamily="34" charset="0"/>
                <a:cs typeface="Arial" panose="020B0604020202020204" pitchFamily="34" charset="0"/>
              </a:rPr>
              <a:t>Semi-structured interviews </a:t>
            </a:r>
            <a:r>
              <a:rPr lang="en-US" sz="850" b="1" dirty="0">
                <a:latin typeface="Arial" panose="020B0604020202020204" pitchFamily="34" charset="0"/>
                <a:cs typeface="Arial" panose="020B0604020202020204" pitchFamily="34" charset="0"/>
              </a:rPr>
              <a:t>[n25]</a:t>
            </a:r>
          </a:p>
          <a:p>
            <a:endParaRPr lang="en-US" sz="200"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Relationship to HIV</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Relationship to health</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Linkage to services &amp; supports</a:t>
            </a:r>
            <a:endParaRPr lang="en-US" sz="800" b="1" dirty="0">
              <a:latin typeface="Arial" panose="020B0604020202020204" pitchFamily="34" charset="0"/>
              <a:cs typeface="Arial" panose="020B0604020202020204" pitchFamily="34" charset="0"/>
            </a:endParaRPr>
          </a:p>
          <a:p>
            <a:pPr>
              <a:lnSpc>
                <a:spcPct val="150000"/>
              </a:lnSpc>
            </a:pPr>
            <a:r>
              <a:rPr lang="en-US" sz="800" dirty="0">
                <a:latin typeface="Arial" panose="020B0604020202020204" pitchFamily="34" charset="0"/>
                <a:cs typeface="Arial" panose="020B0604020202020204" pitchFamily="34" charset="0"/>
              </a:rPr>
              <a:t>Engagement with services &amp; supports</a:t>
            </a:r>
          </a:p>
          <a:p>
            <a:pPr>
              <a:lnSpc>
                <a:spcPct val="150000"/>
              </a:lnSpc>
            </a:pPr>
            <a:r>
              <a:rPr lang="en-US" sz="800" dirty="0">
                <a:latin typeface="Arial" panose="020B0604020202020204" pitchFamily="34" charset="0"/>
                <a:cs typeface="Arial" panose="020B0604020202020204" pitchFamily="34" charset="0"/>
              </a:rPr>
              <a:t>Barriers &amp; enablers</a:t>
            </a:r>
          </a:p>
          <a:p>
            <a:pPr>
              <a:lnSpc>
                <a:spcPct val="150000"/>
              </a:lnSpc>
            </a:pPr>
            <a:r>
              <a:rPr lang="en-US" sz="800" dirty="0">
                <a:latin typeface="Arial" panose="020B0604020202020204" pitchFamily="34" charset="0"/>
                <a:cs typeface="Arial" panose="020B0604020202020204" pitchFamily="34" charset="0"/>
              </a:rPr>
              <a:t>Suggestions for improvement</a:t>
            </a:r>
          </a:p>
        </p:txBody>
      </p:sp>
      <p:sp>
        <p:nvSpPr>
          <p:cNvPr id="29" name="TextBox 28">
            <a:extLst>
              <a:ext uri="{FF2B5EF4-FFF2-40B4-BE49-F238E27FC236}">
                <a16:creationId xmlns:a16="http://schemas.microsoft.com/office/drawing/2014/main" id="{1836F348-E26D-0248-855C-9E04D0EA8B62}"/>
              </a:ext>
            </a:extLst>
          </p:cNvPr>
          <p:cNvSpPr txBox="1"/>
          <p:nvPr/>
        </p:nvSpPr>
        <p:spPr>
          <a:xfrm>
            <a:off x="3134671" y="5778493"/>
            <a:ext cx="2071897"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Data Collection</a:t>
            </a:r>
          </a:p>
        </p:txBody>
      </p:sp>
      <p:sp>
        <p:nvSpPr>
          <p:cNvPr id="35" name="Rounded Rectangle 34">
            <a:extLst>
              <a:ext uri="{FF2B5EF4-FFF2-40B4-BE49-F238E27FC236}">
                <a16:creationId xmlns:a16="http://schemas.microsoft.com/office/drawing/2014/main" id="{9F30B5A9-09ED-6C47-8830-DEC47916C67D}"/>
              </a:ext>
            </a:extLst>
          </p:cNvPr>
          <p:cNvSpPr/>
          <p:nvPr/>
        </p:nvSpPr>
        <p:spPr>
          <a:xfrm>
            <a:off x="5561839" y="2015614"/>
            <a:ext cx="3284660" cy="425062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022DB7B-E359-8740-A61D-3526A69939E9}"/>
              </a:ext>
            </a:extLst>
          </p:cNvPr>
          <p:cNvSpPr txBox="1"/>
          <p:nvPr/>
        </p:nvSpPr>
        <p:spPr>
          <a:xfrm>
            <a:off x="6364979" y="5747715"/>
            <a:ext cx="167838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Analysis</a:t>
            </a:r>
          </a:p>
        </p:txBody>
      </p:sp>
      <p:sp>
        <p:nvSpPr>
          <p:cNvPr id="36" name="TextBox 35">
            <a:extLst>
              <a:ext uri="{FF2B5EF4-FFF2-40B4-BE49-F238E27FC236}">
                <a16:creationId xmlns:a16="http://schemas.microsoft.com/office/drawing/2014/main" id="{6F591670-5947-B04A-B255-76E12614056E}"/>
              </a:ext>
            </a:extLst>
          </p:cNvPr>
          <p:cNvSpPr txBox="1"/>
          <p:nvPr/>
        </p:nvSpPr>
        <p:spPr>
          <a:xfrm>
            <a:off x="5761128" y="2332837"/>
            <a:ext cx="1665074" cy="653087"/>
          </a:xfrm>
          <a:prstGeom prst="roundRect">
            <a:avLst/>
          </a:prstGeom>
          <a:noFill/>
          <a:ln w="6350">
            <a:solidFill>
              <a:schemeClr val="accent1">
                <a:lumMod val="75000"/>
              </a:schemeClr>
            </a:solidFill>
          </a:ln>
        </p:spPr>
        <p:txBody>
          <a:bodyPr wrap="square" rtlCol="0">
            <a:spAutoFit/>
          </a:bodyPr>
          <a:lstStyle/>
          <a:p>
            <a:pPr>
              <a:lnSpc>
                <a:spcPct val="150000"/>
              </a:lnSpc>
            </a:pPr>
            <a:r>
              <a:rPr lang="en-US" sz="750" b="1" dirty="0">
                <a:latin typeface="Arial" panose="020B0604020202020204" pitchFamily="34" charset="0"/>
                <a:cs typeface="Arial" panose="020B0604020202020204" pitchFamily="34" charset="0"/>
              </a:rPr>
              <a:t>Quantitative data</a:t>
            </a:r>
          </a:p>
          <a:p>
            <a:pPr>
              <a:lnSpc>
                <a:spcPct val="150000"/>
              </a:lnSpc>
            </a:pPr>
            <a:r>
              <a:rPr lang="en-US" sz="750" dirty="0">
                <a:latin typeface="Arial" panose="020B0604020202020204" pitchFamily="34" charset="0"/>
                <a:cs typeface="Arial" panose="020B0604020202020204" pitchFamily="34" charset="0"/>
              </a:rPr>
              <a:t>Descriptive statistics</a:t>
            </a:r>
          </a:p>
          <a:p>
            <a:pPr>
              <a:lnSpc>
                <a:spcPct val="150000"/>
              </a:lnSpc>
            </a:pPr>
            <a:r>
              <a:rPr lang="en-US" sz="750" dirty="0">
                <a:latin typeface="Arial" panose="020B0604020202020204" pitchFamily="34" charset="0"/>
                <a:cs typeface="Arial" panose="020B0604020202020204" pitchFamily="34" charset="0"/>
              </a:rPr>
              <a:t>IBM SPSS 23 statistics package</a:t>
            </a:r>
          </a:p>
        </p:txBody>
      </p:sp>
      <p:sp>
        <p:nvSpPr>
          <p:cNvPr id="37" name="TextBox 36">
            <a:extLst>
              <a:ext uri="{FF2B5EF4-FFF2-40B4-BE49-F238E27FC236}">
                <a16:creationId xmlns:a16="http://schemas.microsoft.com/office/drawing/2014/main" id="{FDC20B34-7E01-BB4A-87CD-523C557B2A47}"/>
              </a:ext>
            </a:extLst>
          </p:cNvPr>
          <p:cNvSpPr txBox="1"/>
          <p:nvPr/>
        </p:nvSpPr>
        <p:spPr>
          <a:xfrm>
            <a:off x="5761128" y="3032980"/>
            <a:ext cx="1665074" cy="461545"/>
          </a:xfrm>
          <a:prstGeom prst="roundRect">
            <a:avLst/>
          </a:prstGeom>
          <a:noFill/>
          <a:ln w="6350">
            <a:solidFill>
              <a:schemeClr val="accent1">
                <a:lumMod val="75000"/>
              </a:schemeClr>
            </a:solidFill>
          </a:ln>
        </p:spPr>
        <p:txBody>
          <a:bodyPr wrap="square" rtlCol="0">
            <a:spAutoFit/>
          </a:bodyPr>
          <a:lstStyle/>
          <a:p>
            <a:pPr>
              <a:lnSpc>
                <a:spcPct val="150000"/>
              </a:lnSpc>
            </a:pPr>
            <a:r>
              <a:rPr lang="en-US" sz="750" b="1" dirty="0">
                <a:latin typeface="Arial" panose="020B0604020202020204" pitchFamily="34" charset="0"/>
                <a:cs typeface="Arial" panose="020B0604020202020204" pitchFamily="34" charset="0"/>
              </a:rPr>
              <a:t>Qualitative data</a:t>
            </a:r>
          </a:p>
          <a:p>
            <a:pPr>
              <a:lnSpc>
                <a:spcPct val="150000"/>
              </a:lnSpc>
            </a:pPr>
            <a:r>
              <a:rPr lang="en-US" sz="750" dirty="0">
                <a:latin typeface="Arial" panose="020B0604020202020204" pitchFamily="34" charset="0"/>
                <a:cs typeface="Arial" panose="020B0604020202020204" pitchFamily="34" charset="0"/>
              </a:rPr>
              <a:t>Thematic analysis</a:t>
            </a:r>
          </a:p>
        </p:txBody>
      </p:sp>
      <p:sp>
        <p:nvSpPr>
          <p:cNvPr id="38" name="TextBox 37">
            <a:extLst>
              <a:ext uri="{FF2B5EF4-FFF2-40B4-BE49-F238E27FC236}">
                <a16:creationId xmlns:a16="http://schemas.microsoft.com/office/drawing/2014/main" id="{A222499B-B99A-9C48-B5FD-01A82EB439C5}"/>
              </a:ext>
            </a:extLst>
          </p:cNvPr>
          <p:cNvSpPr txBox="1"/>
          <p:nvPr/>
        </p:nvSpPr>
        <p:spPr>
          <a:xfrm>
            <a:off x="5761128" y="5122780"/>
            <a:ext cx="1665074" cy="461545"/>
          </a:xfrm>
          <a:prstGeom prst="roundRect">
            <a:avLst/>
          </a:prstGeom>
          <a:noFill/>
          <a:ln w="6350">
            <a:solidFill>
              <a:schemeClr val="accent1">
                <a:lumMod val="75000"/>
              </a:schemeClr>
            </a:solidFill>
          </a:ln>
        </p:spPr>
        <p:txBody>
          <a:bodyPr wrap="square" rtlCol="0">
            <a:spAutoFit/>
          </a:bodyPr>
          <a:lstStyle/>
          <a:p>
            <a:pPr>
              <a:lnSpc>
                <a:spcPct val="150000"/>
              </a:lnSpc>
            </a:pPr>
            <a:r>
              <a:rPr lang="en-US" sz="750" b="1" dirty="0">
                <a:latin typeface="Arial" panose="020B0604020202020204" pitchFamily="34" charset="0"/>
                <a:cs typeface="Arial" panose="020B0604020202020204" pitchFamily="34" charset="0"/>
              </a:rPr>
              <a:t>Qualitative data</a:t>
            </a:r>
          </a:p>
          <a:p>
            <a:pPr>
              <a:lnSpc>
                <a:spcPct val="150000"/>
              </a:lnSpc>
            </a:pPr>
            <a:r>
              <a:rPr lang="en-US" sz="750" dirty="0">
                <a:latin typeface="Arial" panose="020B0604020202020204" pitchFamily="34" charset="0"/>
                <a:cs typeface="Arial" panose="020B0604020202020204" pitchFamily="34" charset="0"/>
              </a:rPr>
              <a:t>Thematic analysis using NVivo 12</a:t>
            </a:r>
          </a:p>
        </p:txBody>
      </p:sp>
      <p:sp>
        <p:nvSpPr>
          <p:cNvPr id="39" name="TextBox 38">
            <a:extLst>
              <a:ext uri="{FF2B5EF4-FFF2-40B4-BE49-F238E27FC236}">
                <a16:creationId xmlns:a16="http://schemas.microsoft.com/office/drawing/2014/main" id="{2F70939F-8FE4-E84B-9628-78FFCB026C5E}"/>
              </a:ext>
            </a:extLst>
          </p:cNvPr>
          <p:cNvSpPr txBox="1"/>
          <p:nvPr/>
        </p:nvSpPr>
        <p:spPr>
          <a:xfrm>
            <a:off x="5952222" y="3786479"/>
            <a:ext cx="1282886" cy="1024896"/>
          </a:xfrm>
          <a:prstGeom prst="rect">
            <a:avLst/>
          </a:prstGeom>
          <a:noFill/>
        </p:spPr>
        <p:txBody>
          <a:bodyPr wrap="square" rtlCol="0">
            <a:spAutoFit/>
          </a:bodyPr>
          <a:lstStyle/>
          <a:p>
            <a:pPr algn="ctr"/>
            <a:r>
              <a:rPr lang="en-US" sz="1880" b="1" dirty="0"/>
              <a:t>↑</a:t>
            </a:r>
          </a:p>
          <a:p>
            <a:pPr algn="ctr"/>
            <a:r>
              <a:rPr lang="en-US" sz="1150" dirty="0">
                <a:latin typeface="Arial" panose="020B0604020202020204" pitchFamily="34" charset="0"/>
                <a:cs typeface="Arial" panose="020B0604020202020204" pitchFamily="34" charset="0"/>
              </a:rPr>
              <a:t>Compare &amp; relate</a:t>
            </a:r>
          </a:p>
          <a:p>
            <a:pPr algn="ctr"/>
            <a:r>
              <a:rPr lang="en-US" sz="1880" b="1" dirty="0"/>
              <a:t>↓</a:t>
            </a:r>
          </a:p>
        </p:txBody>
      </p:sp>
      <p:sp>
        <p:nvSpPr>
          <p:cNvPr id="40" name="TextBox 39">
            <a:extLst>
              <a:ext uri="{FF2B5EF4-FFF2-40B4-BE49-F238E27FC236}">
                <a16:creationId xmlns:a16="http://schemas.microsoft.com/office/drawing/2014/main" id="{D1C49DFF-33E5-CA4F-A9A9-B1DBEFF83B34}"/>
              </a:ext>
            </a:extLst>
          </p:cNvPr>
          <p:cNvSpPr txBox="1"/>
          <p:nvPr/>
        </p:nvSpPr>
        <p:spPr>
          <a:xfrm>
            <a:off x="7401916" y="4034449"/>
            <a:ext cx="1282886" cy="461545"/>
          </a:xfrm>
          <a:prstGeom prst="roundRect">
            <a:avLst/>
          </a:prstGeom>
          <a:solidFill>
            <a:schemeClr val="accent1">
              <a:lumMod val="75000"/>
            </a:schemeClr>
          </a:solidFill>
          <a:ln w="6350">
            <a:solidFill>
              <a:schemeClr val="accent1">
                <a:lumMod val="75000"/>
              </a:schemeClr>
            </a:solidFill>
          </a:ln>
        </p:spPr>
        <p:txBody>
          <a:bodyPr wrap="square" rtlCol="0" anchor="ctr" anchorCtr="0">
            <a:noAutofit/>
          </a:bodyPr>
          <a:lstStyle/>
          <a:p>
            <a:pPr algn="ctr"/>
            <a:r>
              <a:rPr lang="en-US" sz="1200" b="1" dirty="0">
                <a:solidFill>
                  <a:schemeClr val="bg1"/>
                </a:solidFill>
                <a:latin typeface="Arial" panose="020B0604020202020204" pitchFamily="34" charset="0"/>
                <a:cs typeface="Arial" panose="020B0604020202020204" pitchFamily="34" charset="0"/>
              </a:rPr>
              <a:t>Interpretation</a:t>
            </a:r>
            <a:endParaRPr lang="en-US" sz="12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4B49653-5397-F64A-A2AD-10A0F3E6011D}"/>
              </a:ext>
            </a:extLst>
          </p:cNvPr>
          <p:cNvSpPr txBox="1"/>
          <p:nvPr/>
        </p:nvSpPr>
        <p:spPr>
          <a:xfrm>
            <a:off x="6885399" y="4034449"/>
            <a:ext cx="637539" cy="381643"/>
          </a:xfrm>
          <a:prstGeom prst="rect">
            <a:avLst/>
          </a:prstGeom>
          <a:noFill/>
        </p:spPr>
        <p:txBody>
          <a:bodyPr wrap="square" rtlCol="0">
            <a:spAutoFit/>
          </a:bodyPr>
          <a:lstStyle/>
          <a:p>
            <a:pPr algn="ctr"/>
            <a:r>
              <a:rPr lang="en-US" sz="1880" b="1" dirty="0"/>
              <a:t>→</a:t>
            </a:r>
          </a:p>
        </p:txBody>
      </p:sp>
      <p:sp>
        <p:nvSpPr>
          <p:cNvPr id="21" name="Rounded Rectangle 20">
            <a:extLst>
              <a:ext uri="{FF2B5EF4-FFF2-40B4-BE49-F238E27FC236}">
                <a16:creationId xmlns:a16="http://schemas.microsoft.com/office/drawing/2014/main" id="{F30D8565-8D0C-9744-A6A0-AFB947A84674}"/>
              </a:ext>
            </a:extLst>
          </p:cNvPr>
          <p:cNvSpPr/>
          <p:nvPr/>
        </p:nvSpPr>
        <p:spPr>
          <a:xfrm>
            <a:off x="2939764" y="2166511"/>
            <a:ext cx="4660571" cy="1495298"/>
          </a:xfrm>
          <a:prstGeom prst="roundRect">
            <a:avLst/>
          </a:prstGeom>
          <a:solidFill>
            <a:srgbClr val="FF0000">
              <a:alpha val="6000"/>
            </a:srgbClr>
          </a:solidFill>
          <a:ln w="254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44693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7FDD-0907-6D4D-B39F-683C1B471F23}"/>
              </a:ext>
            </a:extLst>
          </p:cNvPr>
          <p:cNvSpPr>
            <a:spLocks noGrp="1"/>
          </p:cNvSpPr>
          <p:nvPr>
            <p:ph type="title"/>
          </p:nvPr>
        </p:nvSpPr>
        <p:spPr>
          <a:xfrm>
            <a:off x="638210" y="1034720"/>
            <a:ext cx="4715241" cy="720280"/>
          </a:xfrm>
        </p:spPr>
        <p:txBody>
          <a:bodyPr>
            <a:normAutofit/>
          </a:bodyPr>
          <a:lstStyle/>
          <a:p>
            <a:r>
              <a:rPr lang="en-US" sz="3300" b="1" dirty="0">
                <a:latin typeface="Arial" panose="020B0604020202020204" pitchFamily="34" charset="0"/>
                <a:cs typeface="Arial" panose="020B0604020202020204" pitchFamily="34" charset="0"/>
              </a:rPr>
              <a:t>Survey Participants</a:t>
            </a:r>
          </a:p>
        </p:txBody>
      </p:sp>
      <p:pic>
        <p:nvPicPr>
          <p:cNvPr id="7" name="Content Placeholder 6">
            <a:extLst>
              <a:ext uri="{FF2B5EF4-FFF2-40B4-BE49-F238E27FC236}">
                <a16:creationId xmlns:a16="http://schemas.microsoft.com/office/drawing/2014/main" id="{647CD15F-9053-9D48-A7D5-71D0A01FBD83}"/>
              </a:ext>
            </a:extLst>
          </p:cNvPr>
          <p:cNvPicPr>
            <a:picLocks noGrp="1" noChangeAspect="1"/>
          </p:cNvPicPr>
          <p:nvPr>
            <p:ph idx="1"/>
          </p:nvPr>
        </p:nvPicPr>
        <p:blipFill rotWithShape="1">
          <a:blip r:embed="rId2"/>
          <a:srcRect r="784" b="8078"/>
          <a:stretch/>
        </p:blipFill>
        <p:spPr>
          <a:xfrm>
            <a:off x="298143" y="2523068"/>
            <a:ext cx="3694211" cy="3696432"/>
          </a:xfrm>
          <a:prstGeom prst="rect">
            <a:avLst/>
          </a:prstGeom>
        </p:spPr>
      </p:pic>
      <p:sp>
        <p:nvSpPr>
          <p:cNvPr id="8" name="TextBox 7">
            <a:extLst>
              <a:ext uri="{FF2B5EF4-FFF2-40B4-BE49-F238E27FC236}">
                <a16:creationId xmlns:a16="http://schemas.microsoft.com/office/drawing/2014/main" id="{2432C5D5-2D02-DF4D-9F0F-0A090CBCFBAC}"/>
              </a:ext>
            </a:extLst>
          </p:cNvPr>
          <p:cNvSpPr txBox="1"/>
          <p:nvPr/>
        </p:nvSpPr>
        <p:spPr>
          <a:xfrm>
            <a:off x="2928466" y="3834483"/>
            <a:ext cx="634338" cy="403957"/>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[n10] </a:t>
            </a:r>
            <a:r>
              <a:rPr lang="en-US" sz="1125" b="1" dirty="0">
                <a:latin typeface="Arial" panose="020B0604020202020204" pitchFamily="34" charset="0"/>
                <a:cs typeface="Arial" panose="020B0604020202020204" pitchFamily="34" charset="0"/>
              </a:rPr>
              <a:t>16.9%</a:t>
            </a:r>
          </a:p>
        </p:txBody>
      </p:sp>
      <p:sp>
        <p:nvSpPr>
          <p:cNvPr id="9" name="TextBox 8">
            <a:extLst>
              <a:ext uri="{FF2B5EF4-FFF2-40B4-BE49-F238E27FC236}">
                <a16:creationId xmlns:a16="http://schemas.microsoft.com/office/drawing/2014/main" id="{27552D50-22AC-DE42-91F4-1EC276A52C3B}"/>
              </a:ext>
            </a:extLst>
          </p:cNvPr>
          <p:cNvSpPr txBox="1"/>
          <p:nvPr/>
        </p:nvSpPr>
        <p:spPr>
          <a:xfrm>
            <a:off x="3301862" y="4684422"/>
            <a:ext cx="539393" cy="403957"/>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[n13] </a:t>
            </a:r>
            <a:r>
              <a:rPr lang="en-US" sz="1125" b="1" dirty="0">
                <a:latin typeface="Arial" panose="020B0604020202020204" pitchFamily="34" charset="0"/>
                <a:cs typeface="Arial" panose="020B0604020202020204" pitchFamily="34" charset="0"/>
              </a:rPr>
              <a:t>22%</a:t>
            </a:r>
          </a:p>
        </p:txBody>
      </p:sp>
      <p:sp>
        <p:nvSpPr>
          <p:cNvPr id="10" name="TextBox 9">
            <a:extLst>
              <a:ext uri="{FF2B5EF4-FFF2-40B4-BE49-F238E27FC236}">
                <a16:creationId xmlns:a16="http://schemas.microsoft.com/office/drawing/2014/main" id="{275E786C-9B70-D249-B7C0-CE3CF6814CB4}"/>
              </a:ext>
            </a:extLst>
          </p:cNvPr>
          <p:cNvSpPr txBox="1"/>
          <p:nvPr/>
        </p:nvSpPr>
        <p:spPr>
          <a:xfrm>
            <a:off x="1821642" y="5565327"/>
            <a:ext cx="591285" cy="461665"/>
          </a:xfrm>
          <a:prstGeom prst="rect">
            <a:avLst/>
          </a:prstGeom>
          <a:noFill/>
        </p:spPr>
        <p:txBody>
          <a:bodyPr wrap="square" rtlCol="0">
            <a:spAutoFit/>
          </a:bodyPr>
          <a:lstStyle/>
          <a:p>
            <a:r>
              <a:rPr lang="en-US" sz="1200" dirty="0"/>
              <a:t>[n33] </a:t>
            </a:r>
            <a:r>
              <a:rPr lang="en-US" sz="1200" b="1" dirty="0"/>
              <a:t>55.9%</a:t>
            </a:r>
          </a:p>
        </p:txBody>
      </p:sp>
      <p:sp>
        <p:nvSpPr>
          <p:cNvPr id="11" name="TextBox 10">
            <a:extLst>
              <a:ext uri="{FF2B5EF4-FFF2-40B4-BE49-F238E27FC236}">
                <a16:creationId xmlns:a16="http://schemas.microsoft.com/office/drawing/2014/main" id="{4279AAC9-F616-3B4F-9679-97C8E2AB2006}"/>
              </a:ext>
            </a:extLst>
          </p:cNvPr>
          <p:cNvSpPr txBox="1"/>
          <p:nvPr/>
        </p:nvSpPr>
        <p:spPr>
          <a:xfrm>
            <a:off x="657368" y="4093099"/>
            <a:ext cx="539393" cy="403957"/>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[n2] </a:t>
            </a:r>
            <a:r>
              <a:rPr lang="en-US" sz="1125" b="1" dirty="0">
                <a:latin typeface="Arial" panose="020B0604020202020204" pitchFamily="34" charset="0"/>
                <a:cs typeface="Arial" panose="020B0604020202020204" pitchFamily="34" charset="0"/>
              </a:rPr>
              <a:t>3.3%</a:t>
            </a:r>
          </a:p>
        </p:txBody>
      </p:sp>
      <p:sp>
        <p:nvSpPr>
          <p:cNvPr id="12" name="Oval 11">
            <a:extLst>
              <a:ext uri="{FF2B5EF4-FFF2-40B4-BE49-F238E27FC236}">
                <a16:creationId xmlns:a16="http://schemas.microsoft.com/office/drawing/2014/main" id="{808511AB-4203-F141-A26E-C51C2BE26C03}"/>
              </a:ext>
            </a:extLst>
          </p:cNvPr>
          <p:cNvSpPr/>
          <p:nvPr/>
        </p:nvSpPr>
        <p:spPr>
          <a:xfrm>
            <a:off x="2773756" y="5060970"/>
            <a:ext cx="539393" cy="590228"/>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cxnSp>
        <p:nvCxnSpPr>
          <p:cNvPr id="13" name="Straight Connector 12">
            <a:extLst>
              <a:ext uri="{FF2B5EF4-FFF2-40B4-BE49-F238E27FC236}">
                <a16:creationId xmlns:a16="http://schemas.microsoft.com/office/drawing/2014/main" id="{42E80867-E4F6-4741-8D33-9C2B5B89EDD8}"/>
              </a:ext>
            </a:extLst>
          </p:cNvPr>
          <p:cNvCxnSpPr>
            <a:cxnSpLocks/>
          </p:cNvCxnSpPr>
          <p:nvPr/>
        </p:nvCxnSpPr>
        <p:spPr>
          <a:xfrm flipH="1">
            <a:off x="2443548" y="5590160"/>
            <a:ext cx="394538" cy="386887"/>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B7928A-7783-3042-BEFF-33CD3DDBB8CE}"/>
              </a:ext>
            </a:extLst>
          </p:cNvPr>
          <p:cNvCxnSpPr>
            <a:cxnSpLocks/>
          </p:cNvCxnSpPr>
          <p:nvPr/>
        </p:nvCxnSpPr>
        <p:spPr>
          <a:xfrm flipV="1">
            <a:off x="1796064" y="5973116"/>
            <a:ext cx="647484" cy="3931"/>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8" name="Graphic 17" descr="City">
            <a:extLst>
              <a:ext uri="{FF2B5EF4-FFF2-40B4-BE49-F238E27FC236}">
                <a16:creationId xmlns:a16="http://schemas.microsoft.com/office/drawing/2014/main" id="{573AABE8-4E01-9F4B-B317-865285AB06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0842" y="3006830"/>
            <a:ext cx="685800" cy="685800"/>
          </a:xfrm>
          <a:prstGeom prst="rect">
            <a:avLst/>
          </a:prstGeom>
        </p:spPr>
      </p:pic>
      <p:pic>
        <p:nvPicPr>
          <p:cNvPr id="21" name="Picture 20">
            <a:extLst>
              <a:ext uri="{FF2B5EF4-FFF2-40B4-BE49-F238E27FC236}">
                <a16:creationId xmlns:a16="http://schemas.microsoft.com/office/drawing/2014/main" id="{D4302889-1EF3-D34C-B2BD-14FEB342B4B4}"/>
              </a:ext>
            </a:extLst>
          </p:cNvPr>
          <p:cNvPicPr>
            <a:picLocks noChangeAspect="1"/>
          </p:cNvPicPr>
          <p:nvPr/>
        </p:nvPicPr>
        <p:blipFill>
          <a:blip r:embed="rId5"/>
          <a:stretch>
            <a:fillRect/>
          </a:stretch>
        </p:blipFill>
        <p:spPr>
          <a:xfrm>
            <a:off x="6742443" y="2247778"/>
            <a:ext cx="272153" cy="432694"/>
          </a:xfrm>
          <a:prstGeom prst="rect">
            <a:avLst/>
          </a:prstGeom>
        </p:spPr>
      </p:pic>
      <p:pic>
        <p:nvPicPr>
          <p:cNvPr id="22" name="Picture 21">
            <a:extLst>
              <a:ext uri="{FF2B5EF4-FFF2-40B4-BE49-F238E27FC236}">
                <a16:creationId xmlns:a16="http://schemas.microsoft.com/office/drawing/2014/main" id="{42A93FAE-10FD-2E40-9153-22AC86D818F9}"/>
              </a:ext>
            </a:extLst>
          </p:cNvPr>
          <p:cNvPicPr>
            <a:picLocks noChangeAspect="1"/>
          </p:cNvPicPr>
          <p:nvPr/>
        </p:nvPicPr>
        <p:blipFill>
          <a:blip r:embed="rId6"/>
          <a:stretch>
            <a:fillRect/>
          </a:stretch>
        </p:blipFill>
        <p:spPr>
          <a:xfrm>
            <a:off x="6742443" y="1268285"/>
            <a:ext cx="365350" cy="365350"/>
          </a:xfrm>
          <a:prstGeom prst="rect">
            <a:avLst/>
          </a:prstGeom>
        </p:spPr>
      </p:pic>
      <p:pic>
        <p:nvPicPr>
          <p:cNvPr id="23" name="Picture 22">
            <a:extLst>
              <a:ext uri="{FF2B5EF4-FFF2-40B4-BE49-F238E27FC236}">
                <a16:creationId xmlns:a16="http://schemas.microsoft.com/office/drawing/2014/main" id="{E5451311-8EDE-A84B-AD9D-FD244C443031}"/>
              </a:ext>
            </a:extLst>
          </p:cNvPr>
          <p:cNvPicPr>
            <a:picLocks noChangeAspect="1"/>
          </p:cNvPicPr>
          <p:nvPr/>
        </p:nvPicPr>
        <p:blipFill>
          <a:blip r:embed="rId7"/>
          <a:stretch>
            <a:fillRect/>
          </a:stretch>
        </p:blipFill>
        <p:spPr>
          <a:xfrm>
            <a:off x="6628574" y="1705266"/>
            <a:ext cx="479219" cy="479219"/>
          </a:xfrm>
          <a:prstGeom prst="rect">
            <a:avLst/>
          </a:prstGeom>
        </p:spPr>
      </p:pic>
      <p:pic>
        <p:nvPicPr>
          <p:cNvPr id="26" name="Picture 25">
            <a:extLst>
              <a:ext uri="{FF2B5EF4-FFF2-40B4-BE49-F238E27FC236}">
                <a16:creationId xmlns:a16="http://schemas.microsoft.com/office/drawing/2014/main" id="{C0D9166D-11BD-9F40-AD9C-D6DE600E2762}"/>
              </a:ext>
            </a:extLst>
          </p:cNvPr>
          <p:cNvPicPr>
            <a:picLocks noChangeAspect="1"/>
          </p:cNvPicPr>
          <p:nvPr/>
        </p:nvPicPr>
        <p:blipFill>
          <a:blip r:embed="rId8"/>
          <a:stretch>
            <a:fillRect/>
          </a:stretch>
        </p:blipFill>
        <p:spPr>
          <a:xfrm>
            <a:off x="7947996" y="4873762"/>
            <a:ext cx="726302" cy="691565"/>
          </a:xfrm>
          <a:prstGeom prst="rect">
            <a:avLst/>
          </a:prstGeom>
        </p:spPr>
      </p:pic>
      <p:pic>
        <p:nvPicPr>
          <p:cNvPr id="28" name="Graphic 27" descr="Earth globe: Americas">
            <a:extLst>
              <a:ext uri="{FF2B5EF4-FFF2-40B4-BE49-F238E27FC236}">
                <a16:creationId xmlns:a16="http://schemas.microsoft.com/office/drawing/2014/main" id="{B6D78F4E-49E3-5C44-AAA3-57A7ACE73B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90614" y="4814328"/>
            <a:ext cx="743781" cy="743781"/>
          </a:xfrm>
          <a:prstGeom prst="rect">
            <a:avLst/>
          </a:prstGeom>
        </p:spPr>
      </p:pic>
      <p:pic>
        <p:nvPicPr>
          <p:cNvPr id="30" name="Picture 29">
            <a:extLst>
              <a:ext uri="{FF2B5EF4-FFF2-40B4-BE49-F238E27FC236}">
                <a16:creationId xmlns:a16="http://schemas.microsoft.com/office/drawing/2014/main" id="{9D65F2B1-B524-574E-AF05-A59AF052D6C3}"/>
              </a:ext>
            </a:extLst>
          </p:cNvPr>
          <p:cNvPicPr>
            <a:picLocks noChangeAspect="1"/>
          </p:cNvPicPr>
          <p:nvPr/>
        </p:nvPicPr>
        <p:blipFill rotWithShape="1">
          <a:blip r:embed="rId11"/>
          <a:srcRect l="4526" t="15846" r="7105" b="23439"/>
          <a:stretch/>
        </p:blipFill>
        <p:spPr>
          <a:xfrm>
            <a:off x="7911411" y="3027474"/>
            <a:ext cx="807377" cy="652999"/>
          </a:xfrm>
          <a:prstGeom prst="rect">
            <a:avLst/>
          </a:prstGeom>
        </p:spPr>
      </p:pic>
      <p:sp>
        <p:nvSpPr>
          <p:cNvPr id="31" name="TextBox 30">
            <a:extLst>
              <a:ext uri="{FF2B5EF4-FFF2-40B4-BE49-F238E27FC236}">
                <a16:creationId xmlns:a16="http://schemas.microsoft.com/office/drawing/2014/main" id="{A6DF937E-3A6E-6E49-8223-D31AD20AC101}"/>
              </a:ext>
            </a:extLst>
          </p:cNvPr>
          <p:cNvSpPr txBox="1"/>
          <p:nvPr/>
        </p:nvSpPr>
        <p:spPr>
          <a:xfrm>
            <a:off x="6815090" y="3663108"/>
            <a:ext cx="719305" cy="677108"/>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Urban </a:t>
            </a:r>
          </a:p>
          <a:p>
            <a:r>
              <a:rPr lang="en-US" sz="1200" dirty="0">
                <a:latin typeface="Arial" panose="020B0604020202020204" pitchFamily="34" charset="0"/>
                <a:cs typeface="Arial" panose="020B0604020202020204" pitchFamily="34" charset="0"/>
              </a:rPr>
              <a:t>[n47]</a:t>
            </a:r>
          </a:p>
          <a:p>
            <a:r>
              <a:rPr lang="en-US" sz="1400" b="1" dirty="0">
                <a:latin typeface="Arial" panose="020B0604020202020204" pitchFamily="34" charset="0"/>
                <a:cs typeface="Arial" panose="020B0604020202020204" pitchFamily="34" charset="0"/>
              </a:rPr>
              <a:t>78.3%</a:t>
            </a:r>
          </a:p>
        </p:txBody>
      </p:sp>
      <p:sp>
        <p:nvSpPr>
          <p:cNvPr id="32" name="TextBox 31">
            <a:extLst>
              <a:ext uri="{FF2B5EF4-FFF2-40B4-BE49-F238E27FC236}">
                <a16:creationId xmlns:a16="http://schemas.microsoft.com/office/drawing/2014/main" id="{98E6D0AC-164E-EB40-A7AD-B09A3F68EEAB}"/>
              </a:ext>
            </a:extLst>
          </p:cNvPr>
          <p:cNvSpPr txBox="1"/>
          <p:nvPr/>
        </p:nvSpPr>
        <p:spPr>
          <a:xfrm>
            <a:off x="7814349" y="3659573"/>
            <a:ext cx="950711" cy="677108"/>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Non-Urban [n13]</a:t>
            </a:r>
          </a:p>
          <a:p>
            <a:pPr algn="r"/>
            <a:r>
              <a:rPr lang="en-US" sz="1400" b="1" dirty="0">
                <a:latin typeface="Arial" panose="020B0604020202020204" pitchFamily="34" charset="0"/>
                <a:cs typeface="Arial" panose="020B0604020202020204" pitchFamily="34" charset="0"/>
              </a:rPr>
              <a:t>21.7%</a:t>
            </a:r>
          </a:p>
        </p:txBody>
      </p:sp>
      <p:sp>
        <p:nvSpPr>
          <p:cNvPr id="33" name="TextBox 32">
            <a:extLst>
              <a:ext uri="{FF2B5EF4-FFF2-40B4-BE49-F238E27FC236}">
                <a16:creationId xmlns:a16="http://schemas.microsoft.com/office/drawing/2014/main" id="{E83E304D-9468-6244-9B78-635184763A23}"/>
              </a:ext>
            </a:extLst>
          </p:cNvPr>
          <p:cNvSpPr txBox="1"/>
          <p:nvPr/>
        </p:nvSpPr>
        <p:spPr>
          <a:xfrm>
            <a:off x="7175962" y="1230096"/>
            <a:ext cx="1772291" cy="49244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Male identified [n56] </a:t>
            </a:r>
            <a:r>
              <a:rPr lang="en-US" sz="1400" b="1" dirty="0">
                <a:latin typeface="Arial" panose="020B0604020202020204" pitchFamily="34" charset="0"/>
                <a:cs typeface="Arial" panose="020B0604020202020204" pitchFamily="34" charset="0"/>
              </a:rPr>
              <a:t>93.3%</a:t>
            </a:r>
          </a:p>
        </p:txBody>
      </p:sp>
      <p:sp>
        <p:nvSpPr>
          <p:cNvPr id="34" name="TextBox 33">
            <a:extLst>
              <a:ext uri="{FF2B5EF4-FFF2-40B4-BE49-F238E27FC236}">
                <a16:creationId xmlns:a16="http://schemas.microsoft.com/office/drawing/2014/main" id="{AF2FCA15-0856-524D-A5BB-D862958FFEA6}"/>
              </a:ext>
            </a:extLst>
          </p:cNvPr>
          <p:cNvSpPr txBox="1"/>
          <p:nvPr/>
        </p:nvSpPr>
        <p:spPr>
          <a:xfrm>
            <a:off x="7193149" y="1699290"/>
            <a:ext cx="1772291" cy="49244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Female identified [n3] </a:t>
            </a:r>
          </a:p>
          <a:p>
            <a:r>
              <a:rPr lang="en-US" sz="1400" b="1" dirty="0">
                <a:latin typeface="Arial" panose="020B0604020202020204" pitchFamily="34" charset="0"/>
                <a:cs typeface="Arial" panose="020B0604020202020204" pitchFamily="34" charset="0"/>
              </a:rPr>
              <a:t>5%</a:t>
            </a:r>
          </a:p>
        </p:txBody>
      </p:sp>
      <p:sp>
        <p:nvSpPr>
          <p:cNvPr id="35" name="TextBox 34">
            <a:extLst>
              <a:ext uri="{FF2B5EF4-FFF2-40B4-BE49-F238E27FC236}">
                <a16:creationId xmlns:a16="http://schemas.microsoft.com/office/drawing/2014/main" id="{9AE9579D-CBF7-FD44-A2F0-64C0EA9B0D4F}"/>
              </a:ext>
            </a:extLst>
          </p:cNvPr>
          <p:cNvSpPr txBox="1"/>
          <p:nvPr/>
        </p:nvSpPr>
        <p:spPr>
          <a:xfrm>
            <a:off x="7206612" y="2194100"/>
            <a:ext cx="1772291" cy="49244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Non-binary [n1] </a:t>
            </a:r>
          </a:p>
          <a:p>
            <a:r>
              <a:rPr lang="en-US" sz="1400" b="1" dirty="0">
                <a:latin typeface="Arial" panose="020B0604020202020204" pitchFamily="34" charset="0"/>
                <a:cs typeface="Arial" panose="020B0604020202020204" pitchFamily="34" charset="0"/>
              </a:rPr>
              <a:t>1.7%</a:t>
            </a:r>
          </a:p>
        </p:txBody>
      </p:sp>
      <p:graphicFrame>
        <p:nvGraphicFramePr>
          <p:cNvPr id="36" name="Chart 35">
            <a:extLst>
              <a:ext uri="{FF2B5EF4-FFF2-40B4-BE49-F238E27FC236}">
                <a16:creationId xmlns:a16="http://schemas.microsoft.com/office/drawing/2014/main" id="{A5A003E1-AC28-5C45-899F-DD9B9A2E6C65}"/>
              </a:ext>
            </a:extLst>
          </p:cNvPr>
          <p:cNvGraphicFramePr/>
          <p:nvPr>
            <p:extLst>
              <p:ext uri="{D42A27DB-BD31-4B8C-83A1-F6EECF244321}">
                <p14:modId xmlns:p14="http://schemas.microsoft.com/office/powerpoint/2010/main" val="2770895058"/>
              </p:ext>
            </p:extLst>
          </p:nvPr>
        </p:nvGraphicFramePr>
        <p:xfrm>
          <a:off x="4060532" y="1370216"/>
          <a:ext cx="2298950" cy="3473657"/>
        </p:xfrm>
        <a:graphic>
          <a:graphicData uri="http://schemas.openxmlformats.org/drawingml/2006/chart">
            <c:chart xmlns:c="http://schemas.openxmlformats.org/drawingml/2006/chart" xmlns:r="http://schemas.openxmlformats.org/officeDocument/2006/relationships" r:id="rId12"/>
          </a:graphicData>
        </a:graphic>
      </p:graphicFrame>
      <p:sp>
        <p:nvSpPr>
          <p:cNvPr id="37" name="Rectangle 36">
            <a:extLst>
              <a:ext uri="{FF2B5EF4-FFF2-40B4-BE49-F238E27FC236}">
                <a16:creationId xmlns:a16="http://schemas.microsoft.com/office/drawing/2014/main" id="{FFA82145-4FCF-5D41-A284-FEE91C0B803C}"/>
              </a:ext>
            </a:extLst>
          </p:cNvPr>
          <p:cNvSpPr/>
          <p:nvPr/>
        </p:nvSpPr>
        <p:spPr>
          <a:xfrm>
            <a:off x="6464176" y="1086684"/>
            <a:ext cx="2441399" cy="1703336"/>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E7CA171B-E241-DC46-86CC-BC3766BFB988}"/>
              </a:ext>
            </a:extLst>
          </p:cNvPr>
          <p:cNvSpPr/>
          <p:nvPr/>
        </p:nvSpPr>
        <p:spPr>
          <a:xfrm>
            <a:off x="6464178" y="4732041"/>
            <a:ext cx="2441399" cy="1487459"/>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39" name="TextBox 38">
            <a:extLst>
              <a:ext uri="{FF2B5EF4-FFF2-40B4-BE49-F238E27FC236}">
                <a16:creationId xmlns:a16="http://schemas.microsoft.com/office/drawing/2014/main" id="{0835BCC1-A6C5-BA4E-BFDB-BDF82171DE00}"/>
              </a:ext>
            </a:extLst>
          </p:cNvPr>
          <p:cNvSpPr txBox="1"/>
          <p:nvPr/>
        </p:nvSpPr>
        <p:spPr>
          <a:xfrm>
            <a:off x="7775043" y="5558109"/>
            <a:ext cx="990017" cy="584775"/>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Australian born</a:t>
            </a:r>
          </a:p>
          <a:p>
            <a:pPr algn="r"/>
            <a:r>
              <a:rPr lang="en-US" sz="900" dirty="0">
                <a:latin typeface="Arial" panose="020B0604020202020204" pitchFamily="34" charset="0"/>
                <a:cs typeface="Arial" panose="020B0604020202020204" pitchFamily="34" charset="0"/>
              </a:rPr>
              <a:t>[n34] </a:t>
            </a:r>
          </a:p>
          <a:p>
            <a:pPr algn="r"/>
            <a:r>
              <a:rPr lang="en-US" sz="1400" b="1" dirty="0">
                <a:latin typeface="Arial" panose="020B0604020202020204" pitchFamily="34" charset="0"/>
                <a:cs typeface="Arial" panose="020B0604020202020204" pitchFamily="34" charset="0"/>
              </a:rPr>
              <a:t>64.2%</a:t>
            </a:r>
          </a:p>
        </p:txBody>
      </p:sp>
      <p:sp>
        <p:nvSpPr>
          <p:cNvPr id="40" name="TextBox 39">
            <a:extLst>
              <a:ext uri="{FF2B5EF4-FFF2-40B4-BE49-F238E27FC236}">
                <a16:creationId xmlns:a16="http://schemas.microsoft.com/office/drawing/2014/main" id="{C7C126A5-8FE1-A145-BC72-5236CA6C3255}"/>
              </a:ext>
            </a:extLst>
          </p:cNvPr>
          <p:cNvSpPr txBox="1"/>
          <p:nvPr/>
        </p:nvSpPr>
        <p:spPr>
          <a:xfrm>
            <a:off x="6742443" y="5565327"/>
            <a:ext cx="990017" cy="584775"/>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Non-Australian born [n19] </a:t>
            </a:r>
            <a:r>
              <a:rPr lang="en-US" sz="1400" b="1" dirty="0">
                <a:latin typeface="Arial" panose="020B0604020202020204" pitchFamily="34" charset="0"/>
                <a:cs typeface="Arial" panose="020B0604020202020204" pitchFamily="34" charset="0"/>
              </a:rPr>
              <a:t>35.8%</a:t>
            </a:r>
          </a:p>
        </p:txBody>
      </p:sp>
      <p:sp>
        <p:nvSpPr>
          <p:cNvPr id="29" name="Rectangle 28">
            <a:extLst>
              <a:ext uri="{FF2B5EF4-FFF2-40B4-BE49-F238E27FC236}">
                <a16:creationId xmlns:a16="http://schemas.microsoft.com/office/drawing/2014/main" id="{137F8336-9071-CC46-827B-FBABAE5CC374}"/>
              </a:ext>
            </a:extLst>
          </p:cNvPr>
          <p:cNvSpPr/>
          <p:nvPr/>
        </p:nvSpPr>
        <p:spPr>
          <a:xfrm>
            <a:off x="6464177" y="2993294"/>
            <a:ext cx="2441399" cy="1535473"/>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4" name="TextBox 3">
            <a:extLst>
              <a:ext uri="{FF2B5EF4-FFF2-40B4-BE49-F238E27FC236}">
                <a16:creationId xmlns:a16="http://schemas.microsoft.com/office/drawing/2014/main" id="{7ECE76EA-1231-234A-8B54-8CF089916699}"/>
              </a:ext>
            </a:extLst>
          </p:cNvPr>
          <p:cNvSpPr txBox="1"/>
          <p:nvPr/>
        </p:nvSpPr>
        <p:spPr>
          <a:xfrm>
            <a:off x="4272129" y="4340216"/>
            <a:ext cx="2152609" cy="2092881"/>
          </a:xfrm>
          <a:prstGeom prst="rect">
            <a:avLst/>
          </a:prstGeom>
          <a:solidFill>
            <a:schemeClr val="bg1"/>
          </a:solidFill>
        </p:spPr>
        <p:txBody>
          <a:bodyPr wrap="square" rtlCol="0">
            <a:spAutoFit/>
          </a:bodyPr>
          <a:lstStyle/>
          <a:p>
            <a:r>
              <a:rPr lang="en-US" sz="1200" b="1" dirty="0">
                <a:latin typeface="Arial" panose="020B0604020202020204" pitchFamily="34" charset="0"/>
                <a:cs typeface="Arial" panose="020B0604020202020204" pitchFamily="34" charset="0"/>
              </a:rPr>
              <a:t>78.3% </a:t>
            </a:r>
            <a:r>
              <a:rPr lang="en-US" sz="1000" dirty="0">
                <a:latin typeface="Arial" panose="020B0604020202020204" pitchFamily="34" charset="0"/>
                <a:cs typeface="Arial" panose="020B0604020202020204" pitchFamily="34" charset="0"/>
              </a:rPr>
              <a:t>Lesbian, Gay, Homosexual, Bisexual, Queer </a:t>
            </a:r>
            <a:r>
              <a:rPr lang="en-US" sz="800" dirty="0">
                <a:latin typeface="Arial" panose="020B0604020202020204" pitchFamily="34" charset="0"/>
                <a:cs typeface="Arial" panose="020B0604020202020204" pitchFamily="34" charset="0"/>
              </a:rPr>
              <a:t>[n47]</a:t>
            </a:r>
          </a:p>
          <a:p>
            <a:endParaRPr lang="en-US" sz="10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16.7% </a:t>
            </a:r>
            <a:r>
              <a:rPr lang="en-US" sz="1000" dirty="0">
                <a:latin typeface="Arial" panose="020B0604020202020204" pitchFamily="34" charset="0"/>
                <a:cs typeface="Arial" panose="020B0604020202020204" pitchFamily="34" charset="0"/>
              </a:rPr>
              <a:t>Heterosexual </a:t>
            </a:r>
            <a:r>
              <a:rPr lang="en-US" sz="800" dirty="0">
                <a:latin typeface="Arial" panose="020B0604020202020204" pitchFamily="34" charset="0"/>
                <a:cs typeface="Arial" panose="020B0604020202020204" pitchFamily="34" charset="0"/>
              </a:rPr>
              <a:t>[n10]</a:t>
            </a:r>
          </a:p>
          <a:p>
            <a:endParaRPr lang="en-US" sz="10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1.7% </a:t>
            </a:r>
            <a:r>
              <a:rPr lang="en-US" sz="1000" dirty="0">
                <a:latin typeface="Arial" panose="020B0604020202020204" pitchFamily="34" charset="0"/>
                <a:cs typeface="Arial" panose="020B0604020202020204" pitchFamily="34" charset="0"/>
              </a:rPr>
              <a:t>Rather not say [n1]</a:t>
            </a:r>
          </a:p>
          <a:p>
            <a:endParaRPr lang="en-US" sz="10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1.7 % </a:t>
            </a:r>
            <a:r>
              <a:rPr lang="en-US" sz="1000" dirty="0">
                <a:latin typeface="Arial" panose="020B0604020202020204" pitchFamily="34" charset="0"/>
                <a:cs typeface="Arial" panose="020B0604020202020204" pitchFamily="34" charset="0"/>
              </a:rPr>
              <a:t>Different sexual identity [n1]</a:t>
            </a:r>
          </a:p>
          <a:p>
            <a:endParaRPr lang="en-US" sz="10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1.7 % </a:t>
            </a:r>
            <a:r>
              <a:rPr lang="en-US" sz="1000" dirty="0">
                <a:latin typeface="Arial" panose="020B0604020202020204" pitchFamily="34" charset="0"/>
                <a:cs typeface="Arial" panose="020B0604020202020204" pitchFamily="34" charset="0"/>
              </a:rPr>
              <a:t>Don’t like labels [n1]</a:t>
            </a:r>
          </a:p>
          <a:p>
            <a:endParaRPr lang="en-US" sz="1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EA5412C-0DCE-934E-AEEC-5143E28D183E}"/>
              </a:ext>
            </a:extLst>
          </p:cNvPr>
          <p:cNvSpPr/>
          <p:nvPr/>
        </p:nvSpPr>
        <p:spPr>
          <a:xfrm>
            <a:off x="4137526" y="4428570"/>
            <a:ext cx="130082" cy="136972"/>
          </a:xfrm>
          <a:prstGeom prst="rect">
            <a:avLst/>
          </a:prstGeom>
          <a:solidFill>
            <a:schemeClr val="accent1">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C4F7679-B60D-864B-AC27-73E8EA0B48B7}"/>
              </a:ext>
            </a:extLst>
          </p:cNvPr>
          <p:cNvSpPr/>
          <p:nvPr/>
        </p:nvSpPr>
        <p:spPr>
          <a:xfrm>
            <a:off x="4137526" y="4917511"/>
            <a:ext cx="130082" cy="136972"/>
          </a:xfrm>
          <a:prstGeom prst="rect">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6359C0E-93FA-9F46-AB89-2F2964E856DB}"/>
              </a:ext>
            </a:extLst>
          </p:cNvPr>
          <p:cNvSpPr/>
          <p:nvPr/>
        </p:nvSpPr>
        <p:spPr>
          <a:xfrm>
            <a:off x="4126325" y="5237477"/>
            <a:ext cx="130082" cy="136972"/>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3386212-39DE-5248-8625-2619299F801D}"/>
              </a:ext>
            </a:extLst>
          </p:cNvPr>
          <p:cNvSpPr/>
          <p:nvPr/>
        </p:nvSpPr>
        <p:spPr>
          <a:xfrm>
            <a:off x="4131213" y="5571409"/>
            <a:ext cx="130082" cy="136972"/>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94A21C0-DF36-6A4A-AAE4-6628D8A75EB1}"/>
              </a:ext>
            </a:extLst>
          </p:cNvPr>
          <p:cNvSpPr txBox="1"/>
          <p:nvPr/>
        </p:nvSpPr>
        <p:spPr>
          <a:xfrm>
            <a:off x="2028549" y="4359496"/>
            <a:ext cx="539393" cy="403957"/>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[n1] </a:t>
            </a:r>
            <a:r>
              <a:rPr lang="en-US" sz="1125" b="1" dirty="0">
                <a:latin typeface="Arial" panose="020B0604020202020204" pitchFamily="34" charset="0"/>
                <a:cs typeface="Arial" panose="020B0604020202020204" pitchFamily="34" charset="0"/>
              </a:rPr>
              <a:t>1.7%</a:t>
            </a:r>
          </a:p>
        </p:txBody>
      </p:sp>
      <p:sp>
        <p:nvSpPr>
          <p:cNvPr id="45" name="Rectangle 44">
            <a:extLst>
              <a:ext uri="{FF2B5EF4-FFF2-40B4-BE49-F238E27FC236}">
                <a16:creationId xmlns:a16="http://schemas.microsoft.com/office/drawing/2014/main" id="{56431286-B737-2842-8131-3C47CB558BCB}"/>
              </a:ext>
            </a:extLst>
          </p:cNvPr>
          <p:cNvSpPr/>
          <p:nvPr/>
        </p:nvSpPr>
        <p:spPr>
          <a:xfrm>
            <a:off x="4118636" y="6026992"/>
            <a:ext cx="130082" cy="136972"/>
          </a:xfrm>
          <a:prstGeom prst="rect">
            <a:avLst/>
          </a:prstGeom>
          <a:solidFill>
            <a:srgbClr val="EEF8F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887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4C3D-8F11-FB43-8B59-38808930602D}"/>
              </a:ext>
            </a:extLst>
          </p:cNvPr>
          <p:cNvSpPr>
            <a:spLocks noGrp="1"/>
          </p:cNvSpPr>
          <p:nvPr>
            <p:ph type="title"/>
          </p:nvPr>
        </p:nvSpPr>
        <p:spPr>
          <a:xfrm>
            <a:off x="638957" y="982044"/>
            <a:ext cx="4181097" cy="824579"/>
          </a:xfrm>
        </p:spPr>
        <p:txBody>
          <a:bodyPr>
            <a:normAutofit/>
          </a:bodyPr>
          <a:lstStyle/>
          <a:p>
            <a:r>
              <a:rPr lang="en-US" sz="3300" b="1" dirty="0">
                <a:latin typeface="Arial" panose="020B0604020202020204" pitchFamily="34" charset="0"/>
                <a:cs typeface="Arial" panose="020B0604020202020204" pitchFamily="34" charset="0"/>
              </a:rPr>
              <a:t>Survey</a:t>
            </a:r>
            <a:r>
              <a:rPr lang="en-US" sz="3300" dirty="0">
                <a:latin typeface="Arial" panose="020B0604020202020204" pitchFamily="34" charset="0"/>
                <a:cs typeface="Arial" panose="020B0604020202020204" pitchFamily="34" charset="0"/>
              </a:rPr>
              <a:t> </a:t>
            </a:r>
            <a:r>
              <a:rPr lang="en-US" sz="3300" b="1" dirty="0">
                <a:latin typeface="Arial" panose="020B0604020202020204" pitchFamily="34" charset="0"/>
                <a:cs typeface="Arial" panose="020B0604020202020204" pitchFamily="34" charset="0"/>
              </a:rPr>
              <a:t>Participants</a:t>
            </a:r>
          </a:p>
        </p:txBody>
      </p:sp>
      <p:pic>
        <p:nvPicPr>
          <p:cNvPr id="4" name="Content Placeholder 3">
            <a:extLst>
              <a:ext uri="{FF2B5EF4-FFF2-40B4-BE49-F238E27FC236}">
                <a16:creationId xmlns:a16="http://schemas.microsoft.com/office/drawing/2014/main" id="{0355FB8D-EF35-B94D-BA74-75D2A3140E8A}"/>
              </a:ext>
            </a:extLst>
          </p:cNvPr>
          <p:cNvPicPr>
            <a:picLocks noGrp="1" noChangeAspect="1"/>
          </p:cNvPicPr>
          <p:nvPr>
            <p:ph idx="1"/>
          </p:nvPr>
        </p:nvPicPr>
        <p:blipFill>
          <a:blip r:embed="rId2"/>
          <a:stretch>
            <a:fillRect/>
          </a:stretch>
        </p:blipFill>
        <p:spPr>
          <a:xfrm>
            <a:off x="70955" y="2442171"/>
            <a:ext cx="6518529" cy="3348894"/>
          </a:xfrm>
          <a:prstGeom prst="rect">
            <a:avLst/>
          </a:prstGeom>
        </p:spPr>
      </p:pic>
      <p:sp>
        <p:nvSpPr>
          <p:cNvPr id="5" name="Oval 4">
            <a:extLst>
              <a:ext uri="{FF2B5EF4-FFF2-40B4-BE49-F238E27FC236}">
                <a16:creationId xmlns:a16="http://schemas.microsoft.com/office/drawing/2014/main" id="{9BC3C7E4-C510-064A-87B2-DDED3CC7C01F}"/>
              </a:ext>
            </a:extLst>
          </p:cNvPr>
          <p:cNvSpPr/>
          <p:nvPr/>
        </p:nvSpPr>
        <p:spPr>
          <a:xfrm>
            <a:off x="5047542" y="4207998"/>
            <a:ext cx="806771" cy="765228"/>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cxnSp>
        <p:nvCxnSpPr>
          <p:cNvPr id="6" name="Straight Connector 5">
            <a:extLst>
              <a:ext uri="{FF2B5EF4-FFF2-40B4-BE49-F238E27FC236}">
                <a16:creationId xmlns:a16="http://schemas.microsoft.com/office/drawing/2014/main" id="{B77331D1-145B-4941-87C5-5BF4D582CCF9}"/>
              </a:ext>
            </a:extLst>
          </p:cNvPr>
          <p:cNvCxnSpPr>
            <a:cxnSpLocks/>
          </p:cNvCxnSpPr>
          <p:nvPr/>
        </p:nvCxnSpPr>
        <p:spPr>
          <a:xfrm flipH="1">
            <a:off x="4498653" y="4850571"/>
            <a:ext cx="640826" cy="42687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8CAB7F-F941-154B-B0EE-B70B40AFFB41}"/>
              </a:ext>
            </a:extLst>
          </p:cNvPr>
          <p:cNvCxnSpPr>
            <a:cxnSpLocks/>
          </p:cNvCxnSpPr>
          <p:nvPr/>
        </p:nvCxnSpPr>
        <p:spPr>
          <a:xfrm>
            <a:off x="3102107" y="5277441"/>
            <a:ext cx="1396546" cy="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7A5FD4F-EB08-F248-8E85-0CBEAD73A634}"/>
              </a:ext>
            </a:extLst>
          </p:cNvPr>
          <p:cNvSpPr txBox="1"/>
          <p:nvPr/>
        </p:nvSpPr>
        <p:spPr>
          <a:xfrm>
            <a:off x="3109160" y="5337210"/>
            <a:ext cx="1359571" cy="969496"/>
          </a:xfrm>
          <a:prstGeom prst="rect">
            <a:avLst/>
          </a:prstGeom>
          <a:solidFill>
            <a:schemeClr val="bg1">
              <a:lumMod val="85000"/>
            </a:schemeClr>
          </a:solidFill>
        </p:spPr>
        <p:txBody>
          <a:bodyPr wrap="square" rtlCol="0">
            <a:spAutoFit/>
          </a:bodyPr>
          <a:lstStyle/>
          <a:p>
            <a:r>
              <a:rPr lang="en-US" sz="1350" b="1" dirty="0">
                <a:latin typeface="Arial" panose="020B0604020202020204" pitchFamily="34" charset="0"/>
                <a:cs typeface="Arial" panose="020B0604020202020204" pitchFamily="34" charset="0"/>
              </a:rPr>
              <a:t>Australia: [n34] </a:t>
            </a:r>
            <a:r>
              <a:rPr lang="en-US" sz="3000" b="1" dirty="0">
                <a:latin typeface="Arial" panose="020B0604020202020204" pitchFamily="34" charset="0"/>
                <a:cs typeface="Arial" panose="020B0604020202020204" pitchFamily="34" charset="0"/>
              </a:rPr>
              <a:t>56.7%</a:t>
            </a:r>
          </a:p>
        </p:txBody>
      </p:sp>
      <p:cxnSp>
        <p:nvCxnSpPr>
          <p:cNvPr id="10" name="Straight Connector 9">
            <a:extLst>
              <a:ext uri="{FF2B5EF4-FFF2-40B4-BE49-F238E27FC236}">
                <a16:creationId xmlns:a16="http://schemas.microsoft.com/office/drawing/2014/main" id="{FCE4F210-4423-3143-B6FD-EF3057F8E0E6}"/>
              </a:ext>
            </a:extLst>
          </p:cNvPr>
          <p:cNvCxnSpPr>
            <a:cxnSpLocks/>
          </p:cNvCxnSpPr>
          <p:nvPr/>
        </p:nvCxnSpPr>
        <p:spPr>
          <a:xfrm>
            <a:off x="5146925" y="3539860"/>
            <a:ext cx="172392" cy="284669"/>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51F3EF-CC5C-8A49-A4CB-475E9021C3D5}"/>
              </a:ext>
            </a:extLst>
          </p:cNvPr>
          <p:cNvCxnSpPr>
            <a:cxnSpLocks/>
          </p:cNvCxnSpPr>
          <p:nvPr/>
        </p:nvCxnSpPr>
        <p:spPr>
          <a:xfrm>
            <a:off x="5146925" y="3538715"/>
            <a:ext cx="1198082" cy="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56029D-9EF2-2A4C-AB84-0333C27B9C9C}"/>
              </a:ext>
            </a:extLst>
          </p:cNvPr>
          <p:cNvSpPr txBox="1"/>
          <p:nvPr/>
        </p:nvSpPr>
        <p:spPr>
          <a:xfrm>
            <a:off x="5178284" y="3386530"/>
            <a:ext cx="1135363"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Western Pacific: [n8</a:t>
            </a:r>
            <a:r>
              <a:rPr lang="en-US" sz="750" b="1" dirty="0"/>
              <a:t>]</a:t>
            </a:r>
          </a:p>
        </p:txBody>
      </p:sp>
      <p:cxnSp>
        <p:nvCxnSpPr>
          <p:cNvPr id="15" name="Straight Connector 14">
            <a:extLst>
              <a:ext uri="{FF2B5EF4-FFF2-40B4-BE49-F238E27FC236}">
                <a16:creationId xmlns:a16="http://schemas.microsoft.com/office/drawing/2014/main" id="{F1EF48C2-24E8-9A45-87DB-5B00BDA310F1}"/>
              </a:ext>
            </a:extLst>
          </p:cNvPr>
          <p:cNvCxnSpPr>
            <a:cxnSpLocks/>
          </p:cNvCxnSpPr>
          <p:nvPr/>
        </p:nvCxnSpPr>
        <p:spPr>
          <a:xfrm flipH="1">
            <a:off x="1216946" y="3341108"/>
            <a:ext cx="625310" cy="696174"/>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A6476C-9B54-4A42-903A-FFB704A5F8D6}"/>
              </a:ext>
            </a:extLst>
          </p:cNvPr>
          <p:cNvCxnSpPr>
            <a:cxnSpLocks/>
          </p:cNvCxnSpPr>
          <p:nvPr/>
        </p:nvCxnSpPr>
        <p:spPr>
          <a:xfrm>
            <a:off x="387438" y="4037282"/>
            <a:ext cx="829508" cy="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555EBFC-0310-8B49-BB92-710D7FD741EC}"/>
              </a:ext>
            </a:extLst>
          </p:cNvPr>
          <p:cNvSpPr txBox="1"/>
          <p:nvPr/>
        </p:nvSpPr>
        <p:spPr>
          <a:xfrm>
            <a:off x="413536" y="3861254"/>
            <a:ext cx="886807"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Americas: [n1]</a:t>
            </a:r>
          </a:p>
        </p:txBody>
      </p:sp>
      <p:cxnSp>
        <p:nvCxnSpPr>
          <p:cNvPr id="19" name="Straight Connector 18">
            <a:extLst>
              <a:ext uri="{FF2B5EF4-FFF2-40B4-BE49-F238E27FC236}">
                <a16:creationId xmlns:a16="http://schemas.microsoft.com/office/drawing/2014/main" id="{9FCB146F-3731-A34E-A46B-C881A6F3083B}"/>
              </a:ext>
            </a:extLst>
          </p:cNvPr>
          <p:cNvCxnSpPr>
            <a:cxnSpLocks/>
          </p:cNvCxnSpPr>
          <p:nvPr/>
        </p:nvCxnSpPr>
        <p:spPr>
          <a:xfrm flipV="1">
            <a:off x="2790864" y="3001441"/>
            <a:ext cx="539356" cy="59283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93560E-608B-1345-9A2D-EA5E34502FD0}"/>
              </a:ext>
            </a:extLst>
          </p:cNvPr>
          <p:cNvCxnSpPr>
            <a:cxnSpLocks/>
          </p:cNvCxnSpPr>
          <p:nvPr/>
        </p:nvCxnSpPr>
        <p:spPr>
          <a:xfrm>
            <a:off x="1953277" y="3600925"/>
            <a:ext cx="814061" cy="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B76D0C5-6ED2-DA48-A3FF-C3EE4ABCCF96}"/>
              </a:ext>
            </a:extLst>
          </p:cNvPr>
          <p:cNvSpPr txBox="1"/>
          <p:nvPr/>
        </p:nvSpPr>
        <p:spPr>
          <a:xfrm>
            <a:off x="1934412" y="3415134"/>
            <a:ext cx="886806"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European: [n5]</a:t>
            </a:r>
          </a:p>
        </p:txBody>
      </p:sp>
      <p:cxnSp>
        <p:nvCxnSpPr>
          <p:cNvPr id="22" name="Straight Connector 21">
            <a:extLst>
              <a:ext uri="{FF2B5EF4-FFF2-40B4-BE49-F238E27FC236}">
                <a16:creationId xmlns:a16="http://schemas.microsoft.com/office/drawing/2014/main" id="{287A4BF9-E9E0-054C-A55D-36A6F7AEE332}"/>
              </a:ext>
            </a:extLst>
          </p:cNvPr>
          <p:cNvCxnSpPr>
            <a:cxnSpLocks/>
          </p:cNvCxnSpPr>
          <p:nvPr/>
        </p:nvCxnSpPr>
        <p:spPr>
          <a:xfrm flipH="1">
            <a:off x="4507084" y="2635250"/>
            <a:ext cx="476482" cy="92964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AF5161-9B4E-5549-BD67-3B3C3A0F1C00}"/>
              </a:ext>
            </a:extLst>
          </p:cNvPr>
          <p:cNvCxnSpPr>
            <a:cxnSpLocks/>
          </p:cNvCxnSpPr>
          <p:nvPr/>
        </p:nvCxnSpPr>
        <p:spPr>
          <a:xfrm>
            <a:off x="3822383" y="2629255"/>
            <a:ext cx="1161183" cy="12472"/>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826CAEF-D1E3-4A4D-A969-92588D4B793E}"/>
              </a:ext>
            </a:extLst>
          </p:cNvPr>
          <p:cNvSpPr txBox="1"/>
          <p:nvPr/>
        </p:nvSpPr>
        <p:spPr>
          <a:xfrm>
            <a:off x="3822383" y="2471607"/>
            <a:ext cx="1185366"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South East Asia: [n1</a:t>
            </a:r>
            <a:r>
              <a:rPr lang="en-US" sz="750" b="1" dirty="0"/>
              <a:t>]</a:t>
            </a:r>
          </a:p>
        </p:txBody>
      </p:sp>
      <p:cxnSp>
        <p:nvCxnSpPr>
          <p:cNvPr id="30" name="Straight Connector 29">
            <a:extLst>
              <a:ext uri="{FF2B5EF4-FFF2-40B4-BE49-F238E27FC236}">
                <a16:creationId xmlns:a16="http://schemas.microsoft.com/office/drawing/2014/main" id="{FF135F8B-2040-B94C-8B97-BF60EEE2C5F1}"/>
              </a:ext>
            </a:extLst>
          </p:cNvPr>
          <p:cNvCxnSpPr>
            <a:cxnSpLocks/>
          </p:cNvCxnSpPr>
          <p:nvPr/>
        </p:nvCxnSpPr>
        <p:spPr>
          <a:xfrm flipH="1">
            <a:off x="3253722" y="4165497"/>
            <a:ext cx="140474" cy="537151"/>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423BED-27FE-CF4F-BA8A-2D274BB255CE}"/>
              </a:ext>
            </a:extLst>
          </p:cNvPr>
          <p:cNvCxnSpPr>
            <a:cxnSpLocks/>
          </p:cNvCxnSpPr>
          <p:nvPr/>
        </p:nvCxnSpPr>
        <p:spPr>
          <a:xfrm>
            <a:off x="2468946" y="4696785"/>
            <a:ext cx="784776" cy="1"/>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0ABC7C1-F88D-764F-BEE9-C0096F7DD030}"/>
              </a:ext>
            </a:extLst>
          </p:cNvPr>
          <p:cNvSpPr txBox="1"/>
          <p:nvPr/>
        </p:nvSpPr>
        <p:spPr>
          <a:xfrm>
            <a:off x="2476596" y="4524318"/>
            <a:ext cx="769477"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African: [n4]</a:t>
            </a:r>
          </a:p>
        </p:txBody>
      </p:sp>
      <p:graphicFrame>
        <p:nvGraphicFramePr>
          <p:cNvPr id="37" name="Chart 36">
            <a:extLst>
              <a:ext uri="{FF2B5EF4-FFF2-40B4-BE49-F238E27FC236}">
                <a16:creationId xmlns:a16="http://schemas.microsoft.com/office/drawing/2014/main" id="{E246C5ED-B9A5-524C-9351-608A0944ADF6}"/>
              </a:ext>
            </a:extLst>
          </p:cNvPr>
          <p:cNvGraphicFramePr/>
          <p:nvPr>
            <p:extLst>
              <p:ext uri="{D42A27DB-BD31-4B8C-83A1-F6EECF244321}">
                <p14:modId xmlns:p14="http://schemas.microsoft.com/office/powerpoint/2010/main" val="1551396888"/>
              </p:ext>
            </p:extLst>
          </p:nvPr>
        </p:nvGraphicFramePr>
        <p:xfrm>
          <a:off x="6715586" y="1480048"/>
          <a:ext cx="2261324" cy="21208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Chart 39">
            <a:extLst>
              <a:ext uri="{FF2B5EF4-FFF2-40B4-BE49-F238E27FC236}">
                <a16:creationId xmlns:a16="http://schemas.microsoft.com/office/drawing/2014/main" id="{A965D6D6-C235-4F4E-AC31-44E50E552E3B}"/>
              </a:ext>
            </a:extLst>
          </p:cNvPr>
          <p:cNvGraphicFramePr/>
          <p:nvPr>
            <p:extLst>
              <p:ext uri="{D42A27DB-BD31-4B8C-83A1-F6EECF244321}">
                <p14:modId xmlns:p14="http://schemas.microsoft.com/office/powerpoint/2010/main" val="2385913528"/>
              </p:ext>
            </p:extLst>
          </p:nvPr>
        </p:nvGraphicFramePr>
        <p:xfrm>
          <a:off x="6536025" y="4423800"/>
          <a:ext cx="2440885" cy="2116051"/>
        </p:xfrm>
        <a:graphic>
          <a:graphicData uri="http://schemas.openxmlformats.org/drawingml/2006/chart">
            <c:chart xmlns:c="http://schemas.openxmlformats.org/drawingml/2006/chart" xmlns:r="http://schemas.openxmlformats.org/officeDocument/2006/relationships" r:id="rId4"/>
          </a:graphicData>
        </a:graphic>
      </p:graphicFrame>
      <p:sp>
        <p:nvSpPr>
          <p:cNvPr id="50" name="TextBox 49">
            <a:extLst>
              <a:ext uri="{FF2B5EF4-FFF2-40B4-BE49-F238E27FC236}">
                <a16:creationId xmlns:a16="http://schemas.microsoft.com/office/drawing/2014/main" id="{46B117CF-74B4-F943-9DC6-9F77E7394F37}"/>
              </a:ext>
            </a:extLst>
          </p:cNvPr>
          <p:cNvSpPr txBox="1"/>
          <p:nvPr/>
        </p:nvSpPr>
        <p:spPr>
          <a:xfrm>
            <a:off x="6734754" y="1093809"/>
            <a:ext cx="2242155" cy="33515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nchor="ctr" anchorCtr="0">
            <a:spAutoFit/>
          </a:bodyPr>
          <a:lstStyle/>
          <a:p>
            <a:pPr algn="ctr">
              <a:lnSpc>
                <a:spcPct val="150000"/>
              </a:lnSpc>
            </a:pPr>
            <a:r>
              <a:rPr lang="en-US" sz="1200" b="1" dirty="0">
                <a:latin typeface="Arial" panose="020B0604020202020204" pitchFamily="34" charset="0"/>
                <a:cs typeface="Arial" panose="020B0604020202020204" pitchFamily="34" charset="0"/>
              </a:rPr>
              <a:t>Language spoken at home</a:t>
            </a:r>
          </a:p>
        </p:txBody>
      </p:sp>
      <p:sp>
        <p:nvSpPr>
          <p:cNvPr id="51" name="TextBox 50">
            <a:extLst>
              <a:ext uri="{FF2B5EF4-FFF2-40B4-BE49-F238E27FC236}">
                <a16:creationId xmlns:a16="http://schemas.microsoft.com/office/drawing/2014/main" id="{E547BD12-EA92-4D4F-A1F8-399891E4EF98}"/>
              </a:ext>
            </a:extLst>
          </p:cNvPr>
          <p:cNvSpPr txBox="1"/>
          <p:nvPr/>
        </p:nvSpPr>
        <p:spPr>
          <a:xfrm>
            <a:off x="6750882" y="3962309"/>
            <a:ext cx="2226027"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Year of arrival</a:t>
            </a:r>
          </a:p>
        </p:txBody>
      </p:sp>
    </p:spTree>
    <p:extLst>
      <p:ext uri="{BB962C8B-B14F-4D97-AF65-F5344CB8AC3E}">
        <p14:creationId xmlns:p14="http://schemas.microsoft.com/office/powerpoint/2010/main" val="2573535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51E90-9A69-D94C-98BD-4E6E037074D8}"/>
              </a:ext>
            </a:extLst>
          </p:cNvPr>
          <p:cNvSpPr>
            <a:spLocks noGrp="1"/>
          </p:cNvSpPr>
          <p:nvPr>
            <p:ph type="title"/>
          </p:nvPr>
        </p:nvSpPr>
        <p:spPr>
          <a:xfrm>
            <a:off x="642663" y="1032865"/>
            <a:ext cx="4182706" cy="738325"/>
          </a:xfrm>
        </p:spPr>
        <p:txBody>
          <a:bodyPr>
            <a:normAutofit/>
          </a:bodyPr>
          <a:lstStyle/>
          <a:p>
            <a:r>
              <a:rPr lang="en-US" sz="3300" b="1" dirty="0">
                <a:latin typeface="Arial" panose="020B0604020202020204" pitchFamily="34" charset="0"/>
                <a:cs typeface="Arial" panose="020B0604020202020204" pitchFamily="34" charset="0"/>
              </a:rPr>
              <a:t>Survey Participants</a:t>
            </a:r>
          </a:p>
        </p:txBody>
      </p:sp>
      <p:graphicFrame>
        <p:nvGraphicFramePr>
          <p:cNvPr id="4" name="Content Placeholder 3">
            <a:extLst>
              <a:ext uri="{FF2B5EF4-FFF2-40B4-BE49-F238E27FC236}">
                <a16:creationId xmlns:a16="http://schemas.microsoft.com/office/drawing/2014/main" id="{15F0BF5E-BDCB-114D-86B1-B446B646A1B3}"/>
              </a:ext>
            </a:extLst>
          </p:cNvPr>
          <p:cNvGraphicFramePr>
            <a:graphicFrameLocks noGrp="1"/>
          </p:cNvGraphicFramePr>
          <p:nvPr>
            <p:ph idx="1"/>
            <p:extLst>
              <p:ext uri="{D42A27DB-BD31-4B8C-83A1-F6EECF244321}">
                <p14:modId xmlns:p14="http://schemas.microsoft.com/office/powerpoint/2010/main" val="3786319170"/>
              </p:ext>
            </p:extLst>
          </p:nvPr>
        </p:nvGraphicFramePr>
        <p:xfrm>
          <a:off x="642663" y="4189423"/>
          <a:ext cx="2317587" cy="22472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273931D-5593-9D48-AC03-14125855EAB4}"/>
              </a:ext>
            </a:extLst>
          </p:cNvPr>
          <p:cNvGraphicFramePr/>
          <p:nvPr>
            <p:extLst>
              <p:ext uri="{D42A27DB-BD31-4B8C-83A1-F6EECF244321}">
                <p14:modId xmlns:p14="http://schemas.microsoft.com/office/powerpoint/2010/main" val="1655262649"/>
              </p:ext>
            </p:extLst>
          </p:nvPr>
        </p:nvGraphicFramePr>
        <p:xfrm>
          <a:off x="3411666" y="4110362"/>
          <a:ext cx="2317587" cy="22633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1E533ECE-B0C9-A84E-ABF8-D47436CBA5F2}"/>
              </a:ext>
            </a:extLst>
          </p:cNvPr>
          <p:cNvGraphicFramePr/>
          <p:nvPr>
            <p:extLst>
              <p:ext uri="{D42A27DB-BD31-4B8C-83A1-F6EECF244321}">
                <p14:modId xmlns:p14="http://schemas.microsoft.com/office/powerpoint/2010/main" val="4294434081"/>
              </p:ext>
            </p:extLst>
          </p:nvPr>
        </p:nvGraphicFramePr>
        <p:xfrm>
          <a:off x="6180669" y="4110362"/>
          <a:ext cx="2489199" cy="226335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F6D777EC-78C1-814D-9ABC-08B0664848C9}"/>
              </a:ext>
            </a:extLst>
          </p:cNvPr>
          <p:cNvSpPr txBox="1"/>
          <p:nvPr/>
        </p:nvSpPr>
        <p:spPr>
          <a:xfrm>
            <a:off x="655788" y="2125134"/>
            <a:ext cx="4608923" cy="1477328"/>
          </a:xfrm>
          <a:prstGeom prst="rect">
            <a:avLst/>
          </a:prstGeom>
          <a:solidFill>
            <a:schemeClr val="bg1"/>
          </a:solidFill>
        </p:spPr>
        <p:txBody>
          <a:bodyPr wrap="square" rtlCol="0">
            <a:spAutoFit/>
          </a:bodyPr>
          <a:lstStyle/>
          <a:p>
            <a:r>
              <a:rPr lang="en-AU" sz="2250" dirty="0">
                <a:sym typeface="Webdings" pitchFamily="2" charset="2"/>
              </a:rPr>
              <a:t></a:t>
            </a:r>
            <a:r>
              <a:rPr lang="en-AU" sz="2250" dirty="0">
                <a:solidFill>
                  <a:srgbClr val="0070C0"/>
                </a:solidFill>
                <a:sym typeface="Webdings" pitchFamily="2" charset="2"/>
              </a:rPr>
              <a:t></a:t>
            </a:r>
            <a:r>
              <a:rPr lang="en-AU" sz="2250" dirty="0">
                <a:solidFill>
                  <a:schemeClr val="accent5">
                    <a:lumMod val="50000"/>
                  </a:schemeClr>
                </a:solidFill>
                <a:sym typeface="Webdings" pitchFamily="2" charset="2"/>
              </a:rPr>
              <a:t></a:t>
            </a:r>
            <a:endParaRPr lang="en-AU" sz="2250" dirty="0">
              <a:solidFill>
                <a:schemeClr val="accent5">
                  <a:lumMod val="50000"/>
                </a:schemeClr>
              </a:solidFill>
            </a:endParaRPr>
          </a:p>
          <a:p>
            <a:r>
              <a:rPr lang="en-AU" sz="2250" dirty="0">
                <a:sym typeface="Webdings" pitchFamily="2" charset="2"/>
              </a:rPr>
              <a:t></a:t>
            </a:r>
            <a:r>
              <a:rPr lang="en-AU" sz="2250" dirty="0">
                <a:solidFill>
                  <a:schemeClr val="accent5">
                    <a:lumMod val="50000"/>
                  </a:schemeClr>
                </a:solidFill>
                <a:sym typeface="Webdings" pitchFamily="2" charset="2"/>
              </a:rPr>
              <a:t></a:t>
            </a:r>
            <a:r>
              <a:rPr lang="en-AU" sz="2250" dirty="0">
                <a:sym typeface="Webdings" pitchFamily="2" charset="2"/>
              </a:rPr>
              <a:t></a:t>
            </a:r>
            <a:endParaRPr lang="en-AU" sz="2250" dirty="0"/>
          </a:p>
          <a:p>
            <a:r>
              <a:rPr lang="en-AU" sz="2250" dirty="0">
                <a:sym typeface="Webdings" pitchFamily="2" charset="2"/>
              </a:rPr>
              <a:t></a:t>
            </a:r>
            <a:r>
              <a:rPr lang="en-AU" sz="2250" dirty="0">
                <a:solidFill>
                  <a:schemeClr val="accent5">
                    <a:lumMod val="50000"/>
                  </a:schemeClr>
                </a:solidFill>
                <a:sym typeface="Webdings" pitchFamily="2" charset="2"/>
              </a:rPr>
              <a:t></a:t>
            </a:r>
            <a:r>
              <a:rPr lang="en-AU" sz="2250" dirty="0">
                <a:sym typeface="Webdings" pitchFamily="2" charset="2"/>
              </a:rPr>
              <a:t></a:t>
            </a:r>
            <a:endParaRPr lang="en-AU" sz="2250" dirty="0"/>
          </a:p>
          <a:p>
            <a:r>
              <a:rPr lang="en-AU" sz="2250" dirty="0">
                <a:sym typeface="Webdings" pitchFamily="2" charset="2"/>
              </a:rPr>
              <a:t></a:t>
            </a:r>
            <a:endParaRPr lang="en-AU" sz="2250" dirty="0"/>
          </a:p>
        </p:txBody>
      </p:sp>
      <p:sp>
        <p:nvSpPr>
          <p:cNvPr id="8" name="Rectangle 7">
            <a:extLst>
              <a:ext uri="{FF2B5EF4-FFF2-40B4-BE49-F238E27FC236}">
                <a16:creationId xmlns:a16="http://schemas.microsoft.com/office/drawing/2014/main" id="{B24FFBFF-A1E0-694E-8A35-4391D6FF26AD}"/>
              </a:ext>
            </a:extLst>
          </p:cNvPr>
          <p:cNvSpPr/>
          <p:nvPr/>
        </p:nvSpPr>
        <p:spPr>
          <a:xfrm>
            <a:off x="4136857" y="2138699"/>
            <a:ext cx="867204" cy="361600"/>
          </a:xfrm>
          <a:prstGeom prst="rect">
            <a:avLst/>
          </a:prstGeom>
          <a:solidFill>
            <a:schemeClr val="bg1">
              <a:lumMod val="85000"/>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9" name="Straight Connector 8">
            <a:extLst>
              <a:ext uri="{FF2B5EF4-FFF2-40B4-BE49-F238E27FC236}">
                <a16:creationId xmlns:a16="http://schemas.microsoft.com/office/drawing/2014/main" id="{C56014B1-22D0-254E-9910-364E7196A811}"/>
              </a:ext>
            </a:extLst>
          </p:cNvPr>
          <p:cNvCxnSpPr>
            <a:cxnSpLocks/>
            <a:stCxn id="11" idx="1"/>
            <a:endCxn id="8" idx="3"/>
          </p:cNvCxnSpPr>
          <p:nvPr/>
        </p:nvCxnSpPr>
        <p:spPr>
          <a:xfrm flipH="1">
            <a:off x="5004061" y="1545632"/>
            <a:ext cx="1586760" cy="773867"/>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0CDBEB9-D243-394E-A649-0C4FF5010804}"/>
              </a:ext>
            </a:extLst>
          </p:cNvPr>
          <p:cNvSpPr txBox="1"/>
          <p:nvPr/>
        </p:nvSpPr>
        <p:spPr>
          <a:xfrm>
            <a:off x="6590821" y="1191689"/>
            <a:ext cx="1910516" cy="707886"/>
          </a:xfrm>
          <a:prstGeom prst="rect">
            <a:avLst/>
          </a:prstGeom>
          <a:noFill/>
          <a:ln>
            <a:solidFill>
              <a:schemeClr val="accent1"/>
            </a:solidFill>
          </a:ln>
        </p:spPr>
        <p:txBody>
          <a:bodyPr wrap="square" rtlCol="0">
            <a:spAutoFit/>
          </a:bodyPr>
          <a:lstStyle/>
          <a:p>
            <a:r>
              <a:rPr lang="en-US" sz="1000" b="1" dirty="0">
                <a:solidFill>
                  <a:srgbClr val="0070C0"/>
                </a:solidFill>
              </a:rPr>
              <a:t>Perinatally Acquired HIV</a:t>
            </a:r>
          </a:p>
          <a:p>
            <a:pPr marL="128585" indent="-128585">
              <a:buFont typeface="Arial" panose="020B0604020202020204" pitchFamily="34" charset="0"/>
              <a:buChar char="•"/>
            </a:pPr>
            <a:r>
              <a:rPr lang="en-AU" sz="1000"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More likely to have been born overseas </a:t>
            </a:r>
          </a:p>
          <a:p>
            <a:pPr marL="128585" indent="-128585">
              <a:buFont typeface="Arial" panose="020B0604020202020204" pitchFamily="34" charset="0"/>
              <a:buChar char="•"/>
            </a:pPr>
            <a:r>
              <a:rPr lang="en-AU" sz="1000"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Identify as Heterosexual</a:t>
            </a:r>
            <a:endParaRPr lang="en-US" sz="1000" b="1" dirty="0">
              <a:solidFill>
                <a:srgbClr val="0070C0"/>
              </a:solidFill>
            </a:endParaRPr>
          </a:p>
        </p:txBody>
      </p:sp>
      <p:sp>
        <p:nvSpPr>
          <p:cNvPr id="13" name="TextBox 12">
            <a:extLst>
              <a:ext uri="{FF2B5EF4-FFF2-40B4-BE49-F238E27FC236}">
                <a16:creationId xmlns:a16="http://schemas.microsoft.com/office/drawing/2014/main" id="{3BFD7B86-DEA7-424B-B30E-BFE7FDC4613F}"/>
              </a:ext>
            </a:extLst>
          </p:cNvPr>
          <p:cNvSpPr txBox="1"/>
          <p:nvPr/>
        </p:nvSpPr>
        <p:spPr>
          <a:xfrm>
            <a:off x="6590821" y="2581072"/>
            <a:ext cx="1910516" cy="553998"/>
          </a:xfrm>
          <a:prstGeom prst="rect">
            <a:avLst/>
          </a:prstGeom>
          <a:noFill/>
          <a:ln>
            <a:solidFill>
              <a:schemeClr val="tx1"/>
            </a:solidFill>
          </a:ln>
        </p:spPr>
        <p:txBody>
          <a:bodyPr wrap="square" rtlCol="0">
            <a:spAutoFit/>
          </a:bodyPr>
          <a:lstStyle/>
          <a:p>
            <a:r>
              <a:rPr lang="en-US" sz="1000" b="1" dirty="0"/>
              <a:t>Horizontally Acquired HIV</a:t>
            </a:r>
          </a:p>
          <a:p>
            <a:pPr marL="171450" indent="-171450">
              <a:buFont typeface="Arial" panose="020B0604020202020204" pitchFamily="34" charset="0"/>
              <a:buChar char="•"/>
            </a:pPr>
            <a:r>
              <a:rPr lang="en-US" sz="1000" dirty="0">
                <a:latin typeface="+mj-lt"/>
              </a:rPr>
              <a:t>Mostly Australian born</a:t>
            </a:r>
          </a:p>
          <a:p>
            <a:pPr marL="171450" indent="-171450">
              <a:buFont typeface="Arial" panose="020B0604020202020204" pitchFamily="34" charset="0"/>
              <a:buChar char="•"/>
            </a:pPr>
            <a:r>
              <a:rPr lang="en-US" sz="1000" dirty="0">
                <a:latin typeface="+mj-lt"/>
              </a:rPr>
              <a:t>Mostly identify as gay men</a:t>
            </a:r>
          </a:p>
        </p:txBody>
      </p:sp>
      <p:cxnSp>
        <p:nvCxnSpPr>
          <p:cNvPr id="14" name="Straight Connector 13">
            <a:extLst>
              <a:ext uri="{FF2B5EF4-FFF2-40B4-BE49-F238E27FC236}">
                <a16:creationId xmlns:a16="http://schemas.microsoft.com/office/drawing/2014/main" id="{9EF011C7-FBC2-5446-A0A3-834F0F916F36}"/>
              </a:ext>
            </a:extLst>
          </p:cNvPr>
          <p:cNvCxnSpPr>
            <a:cxnSpLocks/>
            <a:endCxn id="13" idx="1"/>
          </p:cNvCxnSpPr>
          <p:nvPr/>
        </p:nvCxnSpPr>
        <p:spPr>
          <a:xfrm flipV="1">
            <a:off x="5005603" y="2858071"/>
            <a:ext cx="1585218" cy="2"/>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33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68284" y="1123917"/>
            <a:ext cx="5915025" cy="566068"/>
          </a:xfrm>
        </p:spPr>
        <p:txBody>
          <a:bodyPr>
            <a:normAutofit/>
          </a:bodyPr>
          <a:lstStyle/>
          <a:p>
            <a:r>
              <a:rPr lang="en-US" sz="3300" b="1" dirty="0">
                <a:latin typeface="Arial" panose="020B0604020202020204" pitchFamily="34" charset="0"/>
                <a:cs typeface="Arial" panose="020B0604020202020204" pitchFamily="34" charset="0"/>
              </a:rPr>
              <a:t>Results</a:t>
            </a:r>
          </a:p>
        </p:txBody>
      </p:sp>
      <p:sp>
        <p:nvSpPr>
          <p:cNvPr id="5" name="Rectangle 4">
            <a:extLst>
              <a:ext uri="{FF2B5EF4-FFF2-40B4-BE49-F238E27FC236}">
                <a16:creationId xmlns:a16="http://schemas.microsoft.com/office/drawing/2014/main" id="{FD010195-72FE-1142-968B-CD4347AC5745}"/>
              </a:ext>
            </a:extLst>
          </p:cNvPr>
          <p:cNvSpPr/>
          <p:nvPr/>
        </p:nvSpPr>
        <p:spPr>
          <a:xfrm>
            <a:off x="819603" y="2153926"/>
            <a:ext cx="1416389" cy="32635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8D6A3AE9-F8AA-FD47-9D93-F6972820B0C8}"/>
              </a:ext>
            </a:extLst>
          </p:cNvPr>
          <p:cNvSpPr/>
          <p:nvPr/>
        </p:nvSpPr>
        <p:spPr>
          <a:xfrm>
            <a:off x="2821650" y="2146231"/>
            <a:ext cx="1416389" cy="32833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F27F6BC-0FCB-A445-B585-49098A66E5B7}"/>
              </a:ext>
            </a:extLst>
          </p:cNvPr>
          <p:cNvSpPr/>
          <p:nvPr/>
        </p:nvSpPr>
        <p:spPr>
          <a:xfrm>
            <a:off x="4845094" y="2153926"/>
            <a:ext cx="1416389" cy="3254563"/>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45A15E0-9973-7F45-A695-32FD65B27E7B}"/>
              </a:ext>
            </a:extLst>
          </p:cNvPr>
          <p:cNvSpPr/>
          <p:nvPr/>
        </p:nvSpPr>
        <p:spPr>
          <a:xfrm>
            <a:off x="6863159" y="2126178"/>
            <a:ext cx="1416389" cy="3272445"/>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Oval 5">
            <a:extLst>
              <a:ext uri="{FF2B5EF4-FFF2-40B4-BE49-F238E27FC236}">
                <a16:creationId xmlns:a16="http://schemas.microsoft.com/office/drawing/2014/main" id="{EBD5FE29-4596-C445-B1A7-C36A24DFC822}"/>
              </a:ext>
            </a:extLst>
          </p:cNvPr>
          <p:cNvSpPr/>
          <p:nvPr/>
        </p:nvSpPr>
        <p:spPr>
          <a:xfrm>
            <a:off x="1081428"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5" name="Oval 14">
            <a:extLst>
              <a:ext uri="{FF2B5EF4-FFF2-40B4-BE49-F238E27FC236}">
                <a16:creationId xmlns:a16="http://schemas.microsoft.com/office/drawing/2014/main" id="{D451A336-50A0-6A40-8A6A-9198307C77C5}"/>
              </a:ext>
            </a:extLst>
          </p:cNvPr>
          <p:cNvSpPr/>
          <p:nvPr/>
        </p:nvSpPr>
        <p:spPr>
          <a:xfrm>
            <a:off x="3096664"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6" name="Oval 15">
            <a:extLst>
              <a:ext uri="{FF2B5EF4-FFF2-40B4-BE49-F238E27FC236}">
                <a16:creationId xmlns:a16="http://schemas.microsoft.com/office/drawing/2014/main" id="{CA1FFE51-FF37-4545-9475-77A676062E86}"/>
              </a:ext>
            </a:extLst>
          </p:cNvPr>
          <p:cNvSpPr/>
          <p:nvPr/>
        </p:nvSpPr>
        <p:spPr>
          <a:xfrm>
            <a:off x="5122937" y="3055584"/>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7" name="Oval 16">
            <a:extLst>
              <a:ext uri="{FF2B5EF4-FFF2-40B4-BE49-F238E27FC236}">
                <a16:creationId xmlns:a16="http://schemas.microsoft.com/office/drawing/2014/main" id="{92B99AF4-D479-094D-87AF-3F5033D712DA}"/>
              </a:ext>
            </a:extLst>
          </p:cNvPr>
          <p:cNvSpPr/>
          <p:nvPr/>
        </p:nvSpPr>
        <p:spPr>
          <a:xfrm>
            <a:off x="7154352" y="3083975"/>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AA4C5356-FAD3-E640-A352-2045A4298443}"/>
              </a:ext>
            </a:extLst>
          </p:cNvPr>
          <p:cNvPicPr>
            <a:picLocks noChangeAspect="1"/>
          </p:cNvPicPr>
          <p:nvPr/>
        </p:nvPicPr>
        <p:blipFill>
          <a:blip r:embed="rId2"/>
          <a:stretch>
            <a:fillRect/>
          </a:stretch>
        </p:blipFill>
        <p:spPr>
          <a:xfrm>
            <a:off x="5190683" y="3083975"/>
            <a:ext cx="715610" cy="715610"/>
          </a:xfrm>
          <a:prstGeom prst="rect">
            <a:avLst/>
          </a:prstGeom>
        </p:spPr>
      </p:pic>
      <p:sp>
        <p:nvSpPr>
          <p:cNvPr id="19" name="TextBox 18">
            <a:extLst>
              <a:ext uri="{FF2B5EF4-FFF2-40B4-BE49-F238E27FC236}">
                <a16:creationId xmlns:a16="http://schemas.microsoft.com/office/drawing/2014/main" id="{50932EC0-2392-1B4C-884C-B772B9810280}"/>
              </a:ext>
            </a:extLst>
          </p:cNvPr>
          <p:cNvSpPr txBox="1"/>
          <p:nvPr/>
        </p:nvSpPr>
        <p:spPr>
          <a:xfrm>
            <a:off x="823180" y="2172066"/>
            <a:ext cx="1416389"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one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6439898-7D6E-5646-B16F-A45B83C1436B}"/>
              </a:ext>
            </a:extLst>
          </p:cNvPr>
          <p:cNvSpPr txBox="1"/>
          <p:nvPr/>
        </p:nvSpPr>
        <p:spPr>
          <a:xfrm>
            <a:off x="2825668" y="2162351"/>
            <a:ext cx="141252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two</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9796178-A4A7-C644-9335-9E8A24FEC778}"/>
              </a:ext>
            </a:extLst>
          </p:cNvPr>
          <p:cNvSpPr txBox="1"/>
          <p:nvPr/>
        </p:nvSpPr>
        <p:spPr>
          <a:xfrm>
            <a:off x="819453" y="4689044"/>
            <a:ext cx="141296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Diagnosis</a:t>
            </a:r>
          </a:p>
          <a:p>
            <a:pPr algn="ctr"/>
            <a:r>
              <a:rPr lang="en-US" sz="1350" b="1" dirty="0">
                <a:solidFill>
                  <a:schemeClr val="bg1"/>
                </a:solidFill>
                <a:latin typeface="Arial" panose="020B0604020202020204" pitchFamily="34" charset="0"/>
                <a:cs typeface="Arial" panose="020B0604020202020204" pitchFamily="34" charset="0"/>
              </a:rPr>
              <a:t>[n60]</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33F50CD-E6A8-8D4B-A7FB-107062492C32}"/>
              </a:ext>
            </a:extLst>
          </p:cNvPr>
          <p:cNvSpPr txBox="1"/>
          <p:nvPr/>
        </p:nvSpPr>
        <p:spPr>
          <a:xfrm>
            <a:off x="2825668" y="4713954"/>
            <a:ext cx="1412521"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Retention</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34EFE12-CF62-4649-9A27-03A23FA579FD}"/>
              </a:ext>
            </a:extLst>
          </p:cNvPr>
          <p:cNvSpPr txBox="1"/>
          <p:nvPr/>
        </p:nvSpPr>
        <p:spPr>
          <a:xfrm>
            <a:off x="4849792" y="4683042"/>
            <a:ext cx="140699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Treatment</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86EFF29-C67C-D74B-B7B7-23911F287F34}"/>
              </a:ext>
            </a:extLst>
          </p:cNvPr>
          <p:cNvSpPr txBox="1"/>
          <p:nvPr/>
        </p:nvSpPr>
        <p:spPr>
          <a:xfrm>
            <a:off x="6873083" y="4683041"/>
            <a:ext cx="1396539"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Viral suppression</a:t>
            </a:r>
          </a:p>
          <a:p>
            <a:pPr algn="ctr"/>
            <a:r>
              <a:rPr lang="en-US" sz="1350" b="1" dirty="0">
                <a:solidFill>
                  <a:schemeClr val="bg1"/>
                </a:solidFill>
                <a:latin typeface="Arial" panose="020B0604020202020204" pitchFamily="34" charset="0"/>
                <a:cs typeface="Arial" panose="020B0604020202020204" pitchFamily="34" charset="0"/>
              </a:rPr>
              <a:t>[n41]</a:t>
            </a:r>
          </a:p>
        </p:txBody>
      </p:sp>
      <p:pic>
        <p:nvPicPr>
          <p:cNvPr id="27" name="Picture 26">
            <a:extLst>
              <a:ext uri="{FF2B5EF4-FFF2-40B4-BE49-F238E27FC236}">
                <a16:creationId xmlns:a16="http://schemas.microsoft.com/office/drawing/2014/main" id="{D99D2B3A-81AF-414A-855C-6E0B92457FFF}"/>
              </a:ext>
            </a:extLst>
          </p:cNvPr>
          <p:cNvPicPr>
            <a:picLocks noChangeAspect="1"/>
          </p:cNvPicPr>
          <p:nvPr/>
        </p:nvPicPr>
        <p:blipFill>
          <a:blip r:embed="rId3"/>
          <a:stretch>
            <a:fillRect/>
          </a:stretch>
        </p:blipFill>
        <p:spPr>
          <a:xfrm>
            <a:off x="1354780" y="3228759"/>
            <a:ext cx="336635" cy="559124"/>
          </a:xfrm>
          <a:prstGeom prst="rect">
            <a:avLst/>
          </a:prstGeom>
        </p:spPr>
      </p:pic>
      <p:pic>
        <p:nvPicPr>
          <p:cNvPr id="29" name="Picture 28">
            <a:extLst>
              <a:ext uri="{FF2B5EF4-FFF2-40B4-BE49-F238E27FC236}">
                <a16:creationId xmlns:a16="http://schemas.microsoft.com/office/drawing/2014/main" id="{9448560C-94F3-614C-9D96-760ED01ADC8D}"/>
              </a:ext>
            </a:extLst>
          </p:cNvPr>
          <p:cNvPicPr>
            <a:picLocks noChangeAspect="1"/>
          </p:cNvPicPr>
          <p:nvPr/>
        </p:nvPicPr>
        <p:blipFill>
          <a:blip r:embed="rId4"/>
          <a:stretch>
            <a:fillRect/>
          </a:stretch>
        </p:blipFill>
        <p:spPr>
          <a:xfrm>
            <a:off x="3282824" y="3257811"/>
            <a:ext cx="499421" cy="499421"/>
          </a:xfrm>
          <a:prstGeom prst="rect">
            <a:avLst/>
          </a:prstGeom>
        </p:spPr>
      </p:pic>
      <p:pic>
        <p:nvPicPr>
          <p:cNvPr id="31" name="Graphic 30" descr="Downward trend">
            <a:extLst>
              <a:ext uri="{FF2B5EF4-FFF2-40B4-BE49-F238E27FC236}">
                <a16:creationId xmlns:a16="http://schemas.microsoft.com/office/drawing/2014/main" id="{7DD6230B-0049-4647-8C93-A42957C5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2217" y="3171890"/>
            <a:ext cx="599594" cy="599594"/>
          </a:xfrm>
          <a:prstGeom prst="rect">
            <a:avLst/>
          </a:prstGeom>
        </p:spPr>
      </p:pic>
      <p:sp>
        <p:nvSpPr>
          <p:cNvPr id="30" name="TextBox 29">
            <a:extLst>
              <a:ext uri="{FF2B5EF4-FFF2-40B4-BE49-F238E27FC236}">
                <a16:creationId xmlns:a16="http://schemas.microsoft.com/office/drawing/2014/main" id="{BE2885ED-75F5-B841-85C6-DEFC14EA95D0}"/>
              </a:ext>
            </a:extLst>
          </p:cNvPr>
          <p:cNvSpPr txBox="1"/>
          <p:nvPr/>
        </p:nvSpPr>
        <p:spPr>
          <a:xfrm>
            <a:off x="4849112" y="2168956"/>
            <a:ext cx="1406992"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three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23FEB16-17E7-B943-B0C9-CC964EEC6FB5}"/>
              </a:ext>
            </a:extLst>
          </p:cNvPr>
          <p:cNvSpPr txBox="1"/>
          <p:nvPr/>
        </p:nvSpPr>
        <p:spPr>
          <a:xfrm>
            <a:off x="6868389" y="2146231"/>
            <a:ext cx="139654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four</a:t>
            </a:r>
          </a:p>
          <a:p>
            <a:pPr algn="ctr"/>
            <a:endParaRPr lang="en-US" sz="13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175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68284" y="1123917"/>
            <a:ext cx="5915025" cy="566068"/>
          </a:xfrm>
        </p:spPr>
        <p:txBody>
          <a:bodyPr>
            <a:normAutofit/>
          </a:bodyPr>
          <a:lstStyle/>
          <a:p>
            <a:r>
              <a:rPr lang="en-US" sz="3300" b="1" dirty="0">
                <a:latin typeface="Arial" panose="020B0604020202020204" pitchFamily="34" charset="0"/>
                <a:cs typeface="Arial" panose="020B0604020202020204" pitchFamily="34" charset="0"/>
              </a:rPr>
              <a:t>Results</a:t>
            </a:r>
          </a:p>
        </p:txBody>
      </p:sp>
      <p:sp>
        <p:nvSpPr>
          <p:cNvPr id="5" name="Rectangle 4">
            <a:extLst>
              <a:ext uri="{FF2B5EF4-FFF2-40B4-BE49-F238E27FC236}">
                <a16:creationId xmlns:a16="http://schemas.microsoft.com/office/drawing/2014/main" id="{FD010195-72FE-1142-968B-CD4347AC5745}"/>
              </a:ext>
            </a:extLst>
          </p:cNvPr>
          <p:cNvSpPr/>
          <p:nvPr/>
        </p:nvSpPr>
        <p:spPr>
          <a:xfrm>
            <a:off x="819603" y="2153926"/>
            <a:ext cx="1416389" cy="32635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8D6A3AE9-F8AA-FD47-9D93-F6972820B0C8}"/>
              </a:ext>
            </a:extLst>
          </p:cNvPr>
          <p:cNvSpPr/>
          <p:nvPr/>
        </p:nvSpPr>
        <p:spPr>
          <a:xfrm>
            <a:off x="2821650" y="2146231"/>
            <a:ext cx="1416389" cy="32833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F27F6BC-0FCB-A445-B585-49098A66E5B7}"/>
              </a:ext>
            </a:extLst>
          </p:cNvPr>
          <p:cNvSpPr/>
          <p:nvPr/>
        </p:nvSpPr>
        <p:spPr>
          <a:xfrm>
            <a:off x="4845094" y="2153926"/>
            <a:ext cx="1416389" cy="3254563"/>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45A15E0-9973-7F45-A695-32FD65B27E7B}"/>
              </a:ext>
            </a:extLst>
          </p:cNvPr>
          <p:cNvSpPr/>
          <p:nvPr/>
        </p:nvSpPr>
        <p:spPr>
          <a:xfrm>
            <a:off x="6863159" y="2126178"/>
            <a:ext cx="1416389" cy="3272445"/>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Oval 5">
            <a:extLst>
              <a:ext uri="{FF2B5EF4-FFF2-40B4-BE49-F238E27FC236}">
                <a16:creationId xmlns:a16="http://schemas.microsoft.com/office/drawing/2014/main" id="{EBD5FE29-4596-C445-B1A7-C36A24DFC822}"/>
              </a:ext>
            </a:extLst>
          </p:cNvPr>
          <p:cNvSpPr/>
          <p:nvPr/>
        </p:nvSpPr>
        <p:spPr>
          <a:xfrm>
            <a:off x="1081428"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5" name="Oval 14">
            <a:extLst>
              <a:ext uri="{FF2B5EF4-FFF2-40B4-BE49-F238E27FC236}">
                <a16:creationId xmlns:a16="http://schemas.microsoft.com/office/drawing/2014/main" id="{D451A336-50A0-6A40-8A6A-9198307C77C5}"/>
              </a:ext>
            </a:extLst>
          </p:cNvPr>
          <p:cNvSpPr/>
          <p:nvPr/>
        </p:nvSpPr>
        <p:spPr>
          <a:xfrm>
            <a:off x="3096664"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6" name="Oval 15">
            <a:extLst>
              <a:ext uri="{FF2B5EF4-FFF2-40B4-BE49-F238E27FC236}">
                <a16:creationId xmlns:a16="http://schemas.microsoft.com/office/drawing/2014/main" id="{CA1FFE51-FF37-4545-9475-77A676062E86}"/>
              </a:ext>
            </a:extLst>
          </p:cNvPr>
          <p:cNvSpPr/>
          <p:nvPr/>
        </p:nvSpPr>
        <p:spPr>
          <a:xfrm>
            <a:off x="5122937" y="3055584"/>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7" name="Oval 16">
            <a:extLst>
              <a:ext uri="{FF2B5EF4-FFF2-40B4-BE49-F238E27FC236}">
                <a16:creationId xmlns:a16="http://schemas.microsoft.com/office/drawing/2014/main" id="{92B99AF4-D479-094D-87AF-3F5033D712DA}"/>
              </a:ext>
            </a:extLst>
          </p:cNvPr>
          <p:cNvSpPr/>
          <p:nvPr/>
        </p:nvSpPr>
        <p:spPr>
          <a:xfrm>
            <a:off x="7154352" y="3083975"/>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AA4C5356-FAD3-E640-A352-2045A4298443}"/>
              </a:ext>
            </a:extLst>
          </p:cNvPr>
          <p:cNvPicPr>
            <a:picLocks noChangeAspect="1"/>
          </p:cNvPicPr>
          <p:nvPr/>
        </p:nvPicPr>
        <p:blipFill>
          <a:blip r:embed="rId2"/>
          <a:stretch>
            <a:fillRect/>
          </a:stretch>
        </p:blipFill>
        <p:spPr>
          <a:xfrm>
            <a:off x="5190683" y="3083975"/>
            <a:ext cx="715610" cy="715610"/>
          </a:xfrm>
          <a:prstGeom prst="rect">
            <a:avLst/>
          </a:prstGeom>
        </p:spPr>
      </p:pic>
      <p:sp>
        <p:nvSpPr>
          <p:cNvPr id="19" name="TextBox 18">
            <a:extLst>
              <a:ext uri="{FF2B5EF4-FFF2-40B4-BE49-F238E27FC236}">
                <a16:creationId xmlns:a16="http://schemas.microsoft.com/office/drawing/2014/main" id="{50932EC0-2392-1B4C-884C-B772B9810280}"/>
              </a:ext>
            </a:extLst>
          </p:cNvPr>
          <p:cNvSpPr txBox="1"/>
          <p:nvPr/>
        </p:nvSpPr>
        <p:spPr>
          <a:xfrm>
            <a:off x="823180" y="2172066"/>
            <a:ext cx="1416389"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one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6439898-7D6E-5646-B16F-A45B83C1436B}"/>
              </a:ext>
            </a:extLst>
          </p:cNvPr>
          <p:cNvSpPr txBox="1"/>
          <p:nvPr/>
        </p:nvSpPr>
        <p:spPr>
          <a:xfrm>
            <a:off x="2825668" y="2162351"/>
            <a:ext cx="141252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two</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9796178-A4A7-C644-9335-9E8A24FEC778}"/>
              </a:ext>
            </a:extLst>
          </p:cNvPr>
          <p:cNvSpPr txBox="1"/>
          <p:nvPr/>
        </p:nvSpPr>
        <p:spPr>
          <a:xfrm>
            <a:off x="819453" y="4689044"/>
            <a:ext cx="141296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Diagnosis</a:t>
            </a:r>
          </a:p>
          <a:p>
            <a:pPr algn="ctr"/>
            <a:r>
              <a:rPr lang="en-US" sz="1350" b="1" dirty="0">
                <a:solidFill>
                  <a:schemeClr val="bg1"/>
                </a:solidFill>
                <a:latin typeface="Arial" panose="020B0604020202020204" pitchFamily="34" charset="0"/>
                <a:cs typeface="Arial" panose="020B0604020202020204" pitchFamily="34" charset="0"/>
              </a:rPr>
              <a:t>[n60]</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33F50CD-E6A8-8D4B-A7FB-107062492C32}"/>
              </a:ext>
            </a:extLst>
          </p:cNvPr>
          <p:cNvSpPr txBox="1"/>
          <p:nvPr/>
        </p:nvSpPr>
        <p:spPr>
          <a:xfrm>
            <a:off x="2825668" y="4713954"/>
            <a:ext cx="1412521"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Retention</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34EFE12-CF62-4649-9A27-03A23FA579FD}"/>
              </a:ext>
            </a:extLst>
          </p:cNvPr>
          <p:cNvSpPr txBox="1"/>
          <p:nvPr/>
        </p:nvSpPr>
        <p:spPr>
          <a:xfrm>
            <a:off x="4849792" y="4683042"/>
            <a:ext cx="140699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Treatment</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86EFF29-C67C-D74B-B7B7-23911F287F34}"/>
              </a:ext>
            </a:extLst>
          </p:cNvPr>
          <p:cNvSpPr txBox="1"/>
          <p:nvPr/>
        </p:nvSpPr>
        <p:spPr>
          <a:xfrm>
            <a:off x="6873083" y="4683041"/>
            <a:ext cx="1396539"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Viral suppression</a:t>
            </a:r>
          </a:p>
          <a:p>
            <a:pPr algn="ctr"/>
            <a:r>
              <a:rPr lang="en-US" sz="1350" b="1" dirty="0">
                <a:solidFill>
                  <a:schemeClr val="bg1"/>
                </a:solidFill>
                <a:latin typeface="Arial" panose="020B0604020202020204" pitchFamily="34" charset="0"/>
                <a:cs typeface="Arial" panose="020B0604020202020204" pitchFamily="34" charset="0"/>
              </a:rPr>
              <a:t>[n41]</a:t>
            </a:r>
          </a:p>
        </p:txBody>
      </p:sp>
      <p:pic>
        <p:nvPicPr>
          <p:cNvPr id="27" name="Picture 26">
            <a:extLst>
              <a:ext uri="{FF2B5EF4-FFF2-40B4-BE49-F238E27FC236}">
                <a16:creationId xmlns:a16="http://schemas.microsoft.com/office/drawing/2014/main" id="{D99D2B3A-81AF-414A-855C-6E0B92457FFF}"/>
              </a:ext>
            </a:extLst>
          </p:cNvPr>
          <p:cNvPicPr>
            <a:picLocks noChangeAspect="1"/>
          </p:cNvPicPr>
          <p:nvPr/>
        </p:nvPicPr>
        <p:blipFill>
          <a:blip r:embed="rId3"/>
          <a:stretch>
            <a:fillRect/>
          </a:stretch>
        </p:blipFill>
        <p:spPr>
          <a:xfrm>
            <a:off x="1354780" y="3228759"/>
            <a:ext cx="336635" cy="559124"/>
          </a:xfrm>
          <a:prstGeom prst="rect">
            <a:avLst/>
          </a:prstGeom>
        </p:spPr>
      </p:pic>
      <p:pic>
        <p:nvPicPr>
          <p:cNvPr id="29" name="Picture 28">
            <a:extLst>
              <a:ext uri="{FF2B5EF4-FFF2-40B4-BE49-F238E27FC236}">
                <a16:creationId xmlns:a16="http://schemas.microsoft.com/office/drawing/2014/main" id="{9448560C-94F3-614C-9D96-760ED01ADC8D}"/>
              </a:ext>
            </a:extLst>
          </p:cNvPr>
          <p:cNvPicPr>
            <a:picLocks noChangeAspect="1"/>
          </p:cNvPicPr>
          <p:nvPr/>
        </p:nvPicPr>
        <p:blipFill>
          <a:blip r:embed="rId4"/>
          <a:stretch>
            <a:fillRect/>
          </a:stretch>
        </p:blipFill>
        <p:spPr>
          <a:xfrm>
            <a:off x="3282824" y="3257811"/>
            <a:ext cx="499421" cy="499421"/>
          </a:xfrm>
          <a:prstGeom prst="rect">
            <a:avLst/>
          </a:prstGeom>
        </p:spPr>
      </p:pic>
      <p:pic>
        <p:nvPicPr>
          <p:cNvPr id="31" name="Graphic 30" descr="Downward trend">
            <a:extLst>
              <a:ext uri="{FF2B5EF4-FFF2-40B4-BE49-F238E27FC236}">
                <a16:creationId xmlns:a16="http://schemas.microsoft.com/office/drawing/2014/main" id="{7DD6230B-0049-4647-8C93-A42957C5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2217" y="3171890"/>
            <a:ext cx="599594" cy="599594"/>
          </a:xfrm>
          <a:prstGeom prst="rect">
            <a:avLst/>
          </a:prstGeom>
        </p:spPr>
      </p:pic>
      <p:sp>
        <p:nvSpPr>
          <p:cNvPr id="32" name="TextBox 31">
            <a:extLst>
              <a:ext uri="{FF2B5EF4-FFF2-40B4-BE49-F238E27FC236}">
                <a16:creationId xmlns:a16="http://schemas.microsoft.com/office/drawing/2014/main" id="{52FDE924-6A07-7647-AEBA-546CDFC06A4F}"/>
              </a:ext>
            </a:extLst>
          </p:cNvPr>
          <p:cNvSpPr txBox="1"/>
          <p:nvPr/>
        </p:nvSpPr>
        <p:spPr>
          <a:xfrm>
            <a:off x="995262" y="4013627"/>
            <a:ext cx="1055670"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100%</a:t>
            </a:r>
          </a:p>
          <a:p>
            <a:pPr algn="ctr"/>
            <a:r>
              <a:rPr lang="en-US" sz="1350" dirty="0">
                <a:solidFill>
                  <a:srgbClr val="FF0000"/>
                </a:solidFill>
                <a:latin typeface="Arial" panose="020B0604020202020204" pitchFamily="34" charset="0"/>
                <a:cs typeface="Arial" panose="020B0604020202020204" pitchFamily="34" charset="0"/>
              </a:rPr>
              <a:t>[n60]</a:t>
            </a:r>
          </a:p>
        </p:txBody>
      </p:sp>
      <p:sp>
        <p:nvSpPr>
          <p:cNvPr id="30" name="TextBox 29">
            <a:extLst>
              <a:ext uri="{FF2B5EF4-FFF2-40B4-BE49-F238E27FC236}">
                <a16:creationId xmlns:a16="http://schemas.microsoft.com/office/drawing/2014/main" id="{BE2885ED-75F5-B841-85C6-DEFC14EA95D0}"/>
              </a:ext>
            </a:extLst>
          </p:cNvPr>
          <p:cNvSpPr txBox="1"/>
          <p:nvPr/>
        </p:nvSpPr>
        <p:spPr>
          <a:xfrm>
            <a:off x="4849112" y="2168956"/>
            <a:ext cx="1406992"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three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23FEB16-17E7-B943-B0C9-CC964EEC6FB5}"/>
              </a:ext>
            </a:extLst>
          </p:cNvPr>
          <p:cNvSpPr txBox="1"/>
          <p:nvPr/>
        </p:nvSpPr>
        <p:spPr>
          <a:xfrm>
            <a:off x="6868389" y="2146231"/>
            <a:ext cx="139654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four</a:t>
            </a:r>
          </a:p>
          <a:p>
            <a:pPr algn="ctr"/>
            <a:endParaRPr lang="en-US" sz="13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26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68284" y="1123917"/>
            <a:ext cx="5915025" cy="566068"/>
          </a:xfrm>
        </p:spPr>
        <p:txBody>
          <a:bodyPr>
            <a:normAutofit/>
          </a:bodyPr>
          <a:lstStyle/>
          <a:p>
            <a:r>
              <a:rPr lang="en-US" sz="3300" b="1" dirty="0">
                <a:latin typeface="Arial" panose="020B0604020202020204" pitchFamily="34" charset="0"/>
                <a:cs typeface="Arial" panose="020B0604020202020204" pitchFamily="34" charset="0"/>
              </a:rPr>
              <a:t>Results</a:t>
            </a:r>
          </a:p>
        </p:txBody>
      </p:sp>
      <p:sp>
        <p:nvSpPr>
          <p:cNvPr id="5" name="Rectangle 4">
            <a:extLst>
              <a:ext uri="{FF2B5EF4-FFF2-40B4-BE49-F238E27FC236}">
                <a16:creationId xmlns:a16="http://schemas.microsoft.com/office/drawing/2014/main" id="{FD010195-72FE-1142-968B-CD4347AC5745}"/>
              </a:ext>
            </a:extLst>
          </p:cNvPr>
          <p:cNvSpPr/>
          <p:nvPr/>
        </p:nvSpPr>
        <p:spPr>
          <a:xfrm>
            <a:off x="819603" y="2153926"/>
            <a:ext cx="1416389" cy="32635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8D6A3AE9-F8AA-FD47-9D93-F6972820B0C8}"/>
              </a:ext>
            </a:extLst>
          </p:cNvPr>
          <p:cNvSpPr/>
          <p:nvPr/>
        </p:nvSpPr>
        <p:spPr>
          <a:xfrm>
            <a:off x="2821650" y="2146231"/>
            <a:ext cx="1416389" cy="32833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F27F6BC-0FCB-A445-B585-49098A66E5B7}"/>
              </a:ext>
            </a:extLst>
          </p:cNvPr>
          <p:cNvSpPr/>
          <p:nvPr/>
        </p:nvSpPr>
        <p:spPr>
          <a:xfrm>
            <a:off x="4845094" y="2153926"/>
            <a:ext cx="1416389" cy="3254563"/>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45A15E0-9973-7F45-A695-32FD65B27E7B}"/>
              </a:ext>
            </a:extLst>
          </p:cNvPr>
          <p:cNvSpPr/>
          <p:nvPr/>
        </p:nvSpPr>
        <p:spPr>
          <a:xfrm>
            <a:off x="6863159" y="2126178"/>
            <a:ext cx="1416389" cy="3272445"/>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Oval 5">
            <a:extLst>
              <a:ext uri="{FF2B5EF4-FFF2-40B4-BE49-F238E27FC236}">
                <a16:creationId xmlns:a16="http://schemas.microsoft.com/office/drawing/2014/main" id="{EBD5FE29-4596-C445-B1A7-C36A24DFC822}"/>
              </a:ext>
            </a:extLst>
          </p:cNvPr>
          <p:cNvSpPr/>
          <p:nvPr/>
        </p:nvSpPr>
        <p:spPr>
          <a:xfrm>
            <a:off x="1081428"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5" name="Oval 14">
            <a:extLst>
              <a:ext uri="{FF2B5EF4-FFF2-40B4-BE49-F238E27FC236}">
                <a16:creationId xmlns:a16="http://schemas.microsoft.com/office/drawing/2014/main" id="{D451A336-50A0-6A40-8A6A-9198307C77C5}"/>
              </a:ext>
            </a:extLst>
          </p:cNvPr>
          <p:cNvSpPr/>
          <p:nvPr/>
        </p:nvSpPr>
        <p:spPr>
          <a:xfrm>
            <a:off x="3096664"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6" name="Oval 15">
            <a:extLst>
              <a:ext uri="{FF2B5EF4-FFF2-40B4-BE49-F238E27FC236}">
                <a16:creationId xmlns:a16="http://schemas.microsoft.com/office/drawing/2014/main" id="{CA1FFE51-FF37-4545-9475-77A676062E86}"/>
              </a:ext>
            </a:extLst>
          </p:cNvPr>
          <p:cNvSpPr/>
          <p:nvPr/>
        </p:nvSpPr>
        <p:spPr>
          <a:xfrm>
            <a:off x="5122937" y="3055584"/>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7" name="Oval 16">
            <a:extLst>
              <a:ext uri="{FF2B5EF4-FFF2-40B4-BE49-F238E27FC236}">
                <a16:creationId xmlns:a16="http://schemas.microsoft.com/office/drawing/2014/main" id="{92B99AF4-D479-094D-87AF-3F5033D712DA}"/>
              </a:ext>
            </a:extLst>
          </p:cNvPr>
          <p:cNvSpPr/>
          <p:nvPr/>
        </p:nvSpPr>
        <p:spPr>
          <a:xfrm>
            <a:off x="7154352" y="3083975"/>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AA4C5356-FAD3-E640-A352-2045A4298443}"/>
              </a:ext>
            </a:extLst>
          </p:cNvPr>
          <p:cNvPicPr>
            <a:picLocks noChangeAspect="1"/>
          </p:cNvPicPr>
          <p:nvPr/>
        </p:nvPicPr>
        <p:blipFill>
          <a:blip r:embed="rId2"/>
          <a:stretch>
            <a:fillRect/>
          </a:stretch>
        </p:blipFill>
        <p:spPr>
          <a:xfrm>
            <a:off x="5190683" y="3083975"/>
            <a:ext cx="715610" cy="715610"/>
          </a:xfrm>
          <a:prstGeom prst="rect">
            <a:avLst/>
          </a:prstGeom>
        </p:spPr>
      </p:pic>
      <p:sp>
        <p:nvSpPr>
          <p:cNvPr id="19" name="TextBox 18">
            <a:extLst>
              <a:ext uri="{FF2B5EF4-FFF2-40B4-BE49-F238E27FC236}">
                <a16:creationId xmlns:a16="http://schemas.microsoft.com/office/drawing/2014/main" id="{50932EC0-2392-1B4C-884C-B772B9810280}"/>
              </a:ext>
            </a:extLst>
          </p:cNvPr>
          <p:cNvSpPr txBox="1"/>
          <p:nvPr/>
        </p:nvSpPr>
        <p:spPr>
          <a:xfrm>
            <a:off x="823180" y="2172066"/>
            <a:ext cx="1416389"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one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6439898-7D6E-5646-B16F-A45B83C1436B}"/>
              </a:ext>
            </a:extLst>
          </p:cNvPr>
          <p:cNvSpPr txBox="1"/>
          <p:nvPr/>
        </p:nvSpPr>
        <p:spPr>
          <a:xfrm>
            <a:off x="2825668" y="2162351"/>
            <a:ext cx="141252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two</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9796178-A4A7-C644-9335-9E8A24FEC778}"/>
              </a:ext>
            </a:extLst>
          </p:cNvPr>
          <p:cNvSpPr txBox="1"/>
          <p:nvPr/>
        </p:nvSpPr>
        <p:spPr>
          <a:xfrm>
            <a:off x="819453" y="4689044"/>
            <a:ext cx="141296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Diagnosis</a:t>
            </a:r>
          </a:p>
          <a:p>
            <a:pPr algn="ctr"/>
            <a:r>
              <a:rPr lang="en-US" sz="1350" b="1" dirty="0">
                <a:solidFill>
                  <a:schemeClr val="bg1"/>
                </a:solidFill>
                <a:latin typeface="Arial" panose="020B0604020202020204" pitchFamily="34" charset="0"/>
                <a:cs typeface="Arial" panose="020B0604020202020204" pitchFamily="34" charset="0"/>
              </a:rPr>
              <a:t>[n60]</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33F50CD-E6A8-8D4B-A7FB-107062492C32}"/>
              </a:ext>
            </a:extLst>
          </p:cNvPr>
          <p:cNvSpPr txBox="1"/>
          <p:nvPr/>
        </p:nvSpPr>
        <p:spPr>
          <a:xfrm>
            <a:off x="2825668" y="4713954"/>
            <a:ext cx="1412521"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Retention</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34EFE12-CF62-4649-9A27-03A23FA579FD}"/>
              </a:ext>
            </a:extLst>
          </p:cNvPr>
          <p:cNvSpPr txBox="1"/>
          <p:nvPr/>
        </p:nvSpPr>
        <p:spPr>
          <a:xfrm>
            <a:off x="4849792" y="4683042"/>
            <a:ext cx="140699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Treatment</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86EFF29-C67C-D74B-B7B7-23911F287F34}"/>
              </a:ext>
            </a:extLst>
          </p:cNvPr>
          <p:cNvSpPr txBox="1"/>
          <p:nvPr/>
        </p:nvSpPr>
        <p:spPr>
          <a:xfrm>
            <a:off x="6873083" y="4683041"/>
            <a:ext cx="1396539"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Viral suppression</a:t>
            </a:r>
          </a:p>
          <a:p>
            <a:pPr algn="ctr"/>
            <a:r>
              <a:rPr lang="en-US" sz="1350" b="1" dirty="0">
                <a:solidFill>
                  <a:schemeClr val="bg1"/>
                </a:solidFill>
                <a:latin typeface="Arial" panose="020B0604020202020204" pitchFamily="34" charset="0"/>
                <a:cs typeface="Arial" panose="020B0604020202020204" pitchFamily="34" charset="0"/>
              </a:rPr>
              <a:t>[n41]</a:t>
            </a:r>
          </a:p>
        </p:txBody>
      </p:sp>
      <p:pic>
        <p:nvPicPr>
          <p:cNvPr id="27" name="Picture 26">
            <a:extLst>
              <a:ext uri="{FF2B5EF4-FFF2-40B4-BE49-F238E27FC236}">
                <a16:creationId xmlns:a16="http://schemas.microsoft.com/office/drawing/2014/main" id="{D99D2B3A-81AF-414A-855C-6E0B92457FFF}"/>
              </a:ext>
            </a:extLst>
          </p:cNvPr>
          <p:cNvPicPr>
            <a:picLocks noChangeAspect="1"/>
          </p:cNvPicPr>
          <p:nvPr/>
        </p:nvPicPr>
        <p:blipFill>
          <a:blip r:embed="rId3"/>
          <a:stretch>
            <a:fillRect/>
          </a:stretch>
        </p:blipFill>
        <p:spPr>
          <a:xfrm>
            <a:off x="1354780" y="3228759"/>
            <a:ext cx="336635" cy="559124"/>
          </a:xfrm>
          <a:prstGeom prst="rect">
            <a:avLst/>
          </a:prstGeom>
        </p:spPr>
      </p:pic>
      <p:pic>
        <p:nvPicPr>
          <p:cNvPr id="29" name="Picture 28">
            <a:extLst>
              <a:ext uri="{FF2B5EF4-FFF2-40B4-BE49-F238E27FC236}">
                <a16:creationId xmlns:a16="http://schemas.microsoft.com/office/drawing/2014/main" id="{9448560C-94F3-614C-9D96-760ED01ADC8D}"/>
              </a:ext>
            </a:extLst>
          </p:cNvPr>
          <p:cNvPicPr>
            <a:picLocks noChangeAspect="1"/>
          </p:cNvPicPr>
          <p:nvPr/>
        </p:nvPicPr>
        <p:blipFill>
          <a:blip r:embed="rId4"/>
          <a:stretch>
            <a:fillRect/>
          </a:stretch>
        </p:blipFill>
        <p:spPr>
          <a:xfrm>
            <a:off x="3282824" y="3257811"/>
            <a:ext cx="499421" cy="499421"/>
          </a:xfrm>
          <a:prstGeom prst="rect">
            <a:avLst/>
          </a:prstGeom>
        </p:spPr>
      </p:pic>
      <p:pic>
        <p:nvPicPr>
          <p:cNvPr id="31" name="Graphic 30" descr="Downward trend">
            <a:extLst>
              <a:ext uri="{FF2B5EF4-FFF2-40B4-BE49-F238E27FC236}">
                <a16:creationId xmlns:a16="http://schemas.microsoft.com/office/drawing/2014/main" id="{7DD6230B-0049-4647-8C93-A42957C5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2217" y="3171890"/>
            <a:ext cx="599594" cy="599594"/>
          </a:xfrm>
          <a:prstGeom prst="rect">
            <a:avLst/>
          </a:prstGeom>
        </p:spPr>
      </p:pic>
      <p:sp>
        <p:nvSpPr>
          <p:cNvPr id="32" name="TextBox 31">
            <a:extLst>
              <a:ext uri="{FF2B5EF4-FFF2-40B4-BE49-F238E27FC236}">
                <a16:creationId xmlns:a16="http://schemas.microsoft.com/office/drawing/2014/main" id="{52FDE924-6A07-7647-AEBA-546CDFC06A4F}"/>
              </a:ext>
            </a:extLst>
          </p:cNvPr>
          <p:cNvSpPr txBox="1"/>
          <p:nvPr/>
        </p:nvSpPr>
        <p:spPr>
          <a:xfrm>
            <a:off x="995262" y="4013627"/>
            <a:ext cx="1055670"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100%</a:t>
            </a:r>
          </a:p>
          <a:p>
            <a:pPr algn="ctr"/>
            <a:r>
              <a:rPr lang="en-US" sz="1350" dirty="0">
                <a:solidFill>
                  <a:srgbClr val="FF0000"/>
                </a:solidFill>
                <a:latin typeface="Arial" panose="020B0604020202020204" pitchFamily="34" charset="0"/>
                <a:cs typeface="Arial" panose="020B0604020202020204" pitchFamily="34" charset="0"/>
              </a:rPr>
              <a:t>[n60]</a:t>
            </a:r>
          </a:p>
        </p:txBody>
      </p:sp>
      <p:sp>
        <p:nvSpPr>
          <p:cNvPr id="33" name="TextBox 32">
            <a:extLst>
              <a:ext uri="{FF2B5EF4-FFF2-40B4-BE49-F238E27FC236}">
                <a16:creationId xmlns:a16="http://schemas.microsoft.com/office/drawing/2014/main" id="{35EBCCD7-8208-9645-9EA6-1B887C06D959}"/>
              </a:ext>
            </a:extLst>
          </p:cNvPr>
          <p:cNvSpPr txBox="1"/>
          <p:nvPr/>
        </p:nvSpPr>
        <p:spPr>
          <a:xfrm>
            <a:off x="2937032" y="4013037"/>
            <a:ext cx="1215885"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93.3%</a:t>
            </a:r>
          </a:p>
          <a:p>
            <a:pPr algn="ctr"/>
            <a:r>
              <a:rPr lang="en-US" sz="1350" dirty="0">
                <a:solidFill>
                  <a:srgbClr val="FF0000"/>
                </a:solidFill>
                <a:latin typeface="Arial" panose="020B0604020202020204" pitchFamily="34" charset="0"/>
                <a:cs typeface="Arial" panose="020B0604020202020204" pitchFamily="34" charset="0"/>
              </a:rPr>
              <a:t>[n42]</a:t>
            </a:r>
          </a:p>
        </p:txBody>
      </p:sp>
      <p:sp>
        <p:nvSpPr>
          <p:cNvPr id="30" name="TextBox 29">
            <a:extLst>
              <a:ext uri="{FF2B5EF4-FFF2-40B4-BE49-F238E27FC236}">
                <a16:creationId xmlns:a16="http://schemas.microsoft.com/office/drawing/2014/main" id="{BE2885ED-75F5-B841-85C6-DEFC14EA95D0}"/>
              </a:ext>
            </a:extLst>
          </p:cNvPr>
          <p:cNvSpPr txBox="1"/>
          <p:nvPr/>
        </p:nvSpPr>
        <p:spPr>
          <a:xfrm>
            <a:off x="4849112" y="2168956"/>
            <a:ext cx="1406992"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three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23FEB16-17E7-B943-B0C9-CC964EEC6FB5}"/>
              </a:ext>
            </a:extLst>
          </p:cNvPr>
          <p:cNvSpPr txBox="1"/>
          <p:nvPr/>
        </p:nvSpPr>
        <p:spPr>
          <a:xfrm>
            <a:off x="6868389" y="2146231"/>
            <a:ext cx="139654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four</a:t>
            </a:r>
          </a:p>
          <a:p>
            <a:pPr algn="ctr"/>
            <a:endParaRPr lang="en-US" sz="13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22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6BA2-21A1-394B-AA68-0E1CEAF19C96}"/>
              </a:ext>
            </a:extLst>
          </p:cNvPr>
          <p:cNvSpPr>
            <a:spLocks noGrp="1"/>
          </p:cNvSpPr>
          <p:nvPr>
            <p:ph type="title"/>
          </p:nvPr>
        </p:nvSpPr>
        <p:spPr>
          <a:xfrm>
            <a:off x="628650" y="1031858"/>
            <a:ext cx="7886700" cy="736951"/>
          </a:xfrm>
        </p:spPr>
        <p:txBody>
          <a:bodyPr>
            <a:normAutofit/>
          </a:bodyPr>
          <a:lstStyle/>
          <a:p>
            <a:r>
              <a:rPr lang="en-US" sz="3300" b="1" dirty="0">
                <a:latin typeface="Arial" panose="020B0604020202020204" pitchFamily="34" charset="0"/>
                <a:cs typeface="Arial" panose="020B0604020202020204" pitchFamily="34" charset="0"/>
              </a:rPr>
              <a:t>Background</a:t>
            </a:r>
          </a:p>
        </p:txBody>
      </p:sp>
      <p:pic>
        <p:nvPicPr>
          <p:cNvPr id="4" name="Content Placeholder 3" descr="D-Day protest Flinders Street.preview.jpg">
            <a:extLst>
              <a:ext uri="{FF2B5EF4-FFF2-40B4-BE49-F238E27FC236}">
                <a16:creationId xmlns:a16="http://schemas.microsoft.com/office/drawing/2014/main" id="{F1FF4909-63BF-0546-9F6D-E896F7C24207}"/>
              </a:ext>
            </a:extLst>
          </p:cNvPr>
          <p:cNvPicPr>
            <a:picLocks noChangeAspect="1"/>
          </p:cNvPicPr>
          <p:nvPr/>
        </p:nvPicPr>
        <p:blipFill rotWithShape="1">
          <a:blip r:embed="rId2">
            <a:extLst>
              <a:ext uri="{28A0092B-C50C-407E-A947-70E740481C1C}">
                <a14:useLocalDpi xmlns:a14="http://schemas.microsoft.com/office/drawing/2010/main" val="0"/>
              </a:ext>
            </a:extLst>
          </a:blip>
          <a:srcRect l="222" r="-256"/>
          <a:stretch/>
        </p:blipFill>
        <p:spPr>
          <a:xfrm>
            <a:off x="784611" y="3304197"/>
            <a:ext cx="3545686" cy="241703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730EB30-742C-7545-946D-39E2EA595D95}"/>
              </a:ext>
            </a:extLst>
          </p:cNvPr>
          <p:cNvSpPr txBox="1"/>
          <p:nvPr/>
        </p:nvSpPr>
        <p:spPr>
          <a:xfrm>
            <a:off x="710485" y="5986953"/>
            <a:ext cx="3619812" cy="338554"/>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D-Day Flinders Street, Melbourne. </a:t>
            </a:r>
            <a:r>
              <a:rPr lang="en-AU" sz="800" i="1" dirty="0">
                <a:latin typeface="Arial" panose="020B0604020202020204" pitchFamily="34" charset="0"/>
                <a:cs typeface="Arial" panose="020B0604020202020204" pitchFamily="34" charset="0"/>
              </a:rPr>
              <a:t>Photographer unknown. Image courtesy of Australian Lesbian and Gay Archives.</a:t>
            </a:r>
            <a:endParaRPr lang="en-US" sz="800"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9E52946-9D49-E74E-ADF4-C270671FF00E}"/>
              </a:ext>
            </a:extLst>
          </p:cNvPr>
          <p:cNvSpPr txBox="1"/>
          <p:nvPr/>
        </p:nvSpPr>
        <p:spPr>
          <a:xfrm>
            <a:off x="5018233" y="5986953"/>
            <a:ext cx="3653077" cy="338554"/>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Gen Next members, Melbourne. </a:t>
            </a:r>
            <a:r>
              <a:rPr lang="en-AU" sz="800" i="1" dirty="0">
                <a:latin typeface="Arial" panose="020B0604020202020204" pitchFamily="34" charset="0"/>
                <a:cs typeface="Arial" panose="020B0604020202020204" pitchFamily="34" charset="0"/>
              </a:rPr>
              <a:t>Photographer: </a:t>
            </a:r>
            <a:r>
              <a:rPr lang="en-AU" sz="800" dirty="0">
                <a:latin typeface="Arial" panose="020B0604020202020204" pitchFamily="34" charset="0"/>
                <a:cs typeface="Arial" panose="020B0604020202020204" pitchFamily="34" charset="0"/>
              </a:rPr>
              <a:t>Daniel Burke</a:t>
            </a:r>
            <a:r>
              <a:rPr lang="en-AU" sz="800" i="1" dirty="0">
                <a:latin typeface="Arial" panose="020B0604020202020204" pitchFamily="34" charset="0"/>
                <a:cs typeface="Arial" panose="020B0604020202020204" pitchFamily="34" charset="0"/>
              </a:rPr>
              <a:t>. Image courtesy of  Living Positive Victoria.</a:t>
            </a:r>
            <a:endParaRPr lang="en-US" sz="800" i="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5FFBA11-DF64-A342-A811-5129BC45E498}"/>
              </a:ext>
            </a:extLst>
          </p:cNvPr>
          <p:cNvPicPr>
            <a:picLocks noChangeAspect="1"/>
          </p:cNvPicPr>
          <p:nvPr/>
        </p:nvPicPr>
        <p:blipFill>
          <a:blip r:embed="rId3"/>
          <a:stretch>
            <a:fillRect/>
          </a:stretch>
        </p:blipFill>
        <p:spPr>
          <a:xfrm>
            <a:off x="5110701" y="3325268"/>
            <a:ext cx="3560610" cy="2374898"/>
          </a:xfrm>
          <a:prstGeom prst="rect">
            <a:avLst/>
          </a:prstGeom>
          <a:ln>
            <a:noFill/>
          </a:ln>
          <a:effectLst>
            <a:outerShdw blurRad="292100" dist="139700" dir="2700000" algn="tl" rotWithShape="0">
              <a:srgbClr val="333333">
                <a:alpha val="65000"/>
              </a:srgbClr>
            </a:outerShdw>
          </a:effectLst>
        </p:spPr>
      </p:pic>
      <p:sp>
        <p:nvSpPr>
          <p:cNvPr id="9" name="Content Placeholder 2">
            <a:extLst>
              <a:ext uri="{FF2B5EF4-FFF2-40B4-BE49-F238E27FC236}">
                <a16:creationId xmlns:a16="http://schemas.microsoft.com/office/drawing/2014/main" id="{29E25C93-665C-0941-ADA2-A061D13F5E4D}"/>
              </a:ext>
            </a:extLst>
          </p:cNvPr>
          <p:cNvSpPr>
            <a:spLocks noGrp="1"/>
          </p:cNvSpPr>
          <p:nvPr>
            <p:ph idx="1"/>
          </p:nvPr>
        </p:nvSpPr>
        <p:spPr>
          <a:xfrm>
            <a:off x="784611" y="2430151"/>
            <a:ext cx="7886700" cy="758709"/>
          </a:xfr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None/>
            </a:pPr>
            <a:r>
              <a:rPr lang="en-US" sz="2400" dirty="0">
                <a:latin typeface="Arial" panose="020B0604020202020204" pitchFamily="34" charset="0"/>
                <a:cs typeface="Arial" panose="020B0604020202020204" pitchFamily="34" charset="0"/>
              </a:rPr>
              <a:t>Generations of HIV</a:t>
            </a:r>
          </a:p>
        </p:txBody>
      </p:sp>
    </p:spTree>
    <p:extLst>
      <p:ext uri="{BB962C8B-B14F-4D97-AF65-F5344CB8AC3E}">
        <p14:creationId xmlns:p14="http://schemas.microsoft.com/office/powerpoint/2010/main" val="1121463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68284" y="1123917"/>
            <a:ext cx="5915025" cy="566068"/>
          </a:xfrm>
        </p:spPr>
        <p:txBody>
          <a:bodyPr>
            <a:normAutofit/>
          </a:bodyPr>
          <a:lstStyle/>
          <a:p>
            <a:r>
              <a:rPr lang="en-US" sz="3300" b="1" dirty="0">
                <a:latin typeface="Arial" panose="020B0604020202020204" pitchFamily="34" charset="0"/>
                <a:cs typeface="Arial" panose="020B0604020202020204" pitchFamily="34" charset="0"/>
              </a:rPr>
              <a:t>Results</a:t>
            </a:r>
          </a:p>
        </p:txBody>
      </p:sp>
      <p:sp>
        <p:nvSpPr>
          <p:cNvPr id="5" name="Rectangle 4">
            <a:extLst>
              <a:ext uri="{FF2B5EF4-FFF2-40B4-BE49-F238E27FC236}">
                <a16:creationId xmlns:a16="http://schemas.microsoft.com/office/drawing/2014/main" id="{FD010195-72FE-1142-968B-CD4347AC5745}"/>
              </a:ext>
            </a:extLst>
          </p:cNvPr>
          <p:cNvSpPr/>
          <p:nvPr/>
        </p:nvSpPr>
        <p:spPr>
          <a:xfrm>
            <a:off x="819603" y="2153926"/>
            <a:ext cx="1416389" cy="32635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8D6A3AE9-F8AA-FD47-9D93-F6972820B0C8}"/>
              </a:ext>
            </a:extLst>
          </p:cNvPr>
          <p:cNvSpPr/>
          <p:nvPr/>
        </p:nvSpPr>
        <p:spPr>
          <a:xfrm>
            <a:off x="2821650" y="2146231"/>
            <a:ext cx="1416389" cy="32833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F27F6BC-0FCB-A445-B585-49098A66E5B7}"/>
              </a:ext>
            </a:extLst>
          </p:cNvPr>
          <p:cNvSpPr/>
          <p:nvPr/>
        </p:nvSpPr>
        <p:spPr>
          <a:xfrm>
            <a:off x="4845094" y="2153926"/>
            <a:ext cx="1416389" cy="3254563"/>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45A15E0-9973-7F45-A695-32FD65B27E7B}"/>
              </a:ext>
            </a:extLst>
          </p:cNvPr>
          <p:cNvSpPr/>
          <p:nvPr/>
        </p:nvSpPr>
        <p:spPr>
          <a:xfrm>
            <a:off x="6863159" y="2126178"/>
            <a:ext cx="1416389" cy="3272445"/>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Oval 5">
            <a:extLst>
              <a:ext uri="{FF2B5EF4-FFF2-40B4-BE49-F238E27FC236}">
                <a16:creationId xmlns:a16="http://schemas.microsoft.com/office/drawing/2014/main" id="{EBD5FE29-4596-C445-B1A7-C36A24DFC822}"/>
              </a:ext>
            </a:extLst>
          </p:cNvPr>
          <p:cNvSpPr/>
          <p:nvPr/>
        </p:nvSpPr>
        <p:spPr>
          <a:xfrm>
            <a:off x="1081428"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5" name="Oval 14">
            <a:extLst>
              <a:ext uri="{FF2B5EF4-FFF2-40B4-BE49-F238E27FC236}">
                <a16:creationId xmlns:a16="http://schemas.microsoft.com/office/drawing/2014/main" id="{D451A336-50A0-6A40-8A6A-9198307C77C5}"/>
              </a:ext>
            </a:extLst>
          </p:cNvPr>
          <p:cNvSpPr/>
          <p:nvPr/>
        </p:nvSpPr>
        <p:spPr>
          <a:xfrm>
            <a:off x="3096664"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6" name="Oval 15">
            <a:extLst>
              <a:ext uri="{FF2B5EF4-FFF2-40B4-BE49-F238E27FC236}">
                <a16:creationId xmlns:a16="http://schemas.microsoft.com/office/drawing/2014/main" id="{CA1FFE51-FF37-4545-9475-77A676062E86}"/>
              </a:ext>
            </a:extLst>
          </p:cNvPr>
          <p:cNvSpPr/>
          <p:nvPr/>
        </p:nvSpPr>
        <p:spPr>
          <a:xfrm>
            <a:off x="5122937" y="3055584"/>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7" name="Oval 16">
            <a:extLst>
              <a:ext uri="{FF2B5EF4-FFF2-40B4-BE49-F238E27FC236}">
                <a16:creationId xmlns:a16="http://schemas.microsoft.com/office/drawing/2014/main" id="{92B99AF4-D479-094D-87AF-3F5033D712DA}"/>
              </a:ext>
            </a:extLst>
          </p:cNvPr>
          <p:cNvSpPr/>
          <p:nvPr/>
        </p:nvSpPr>
        <p:spPr>
          <a:xfrm>
            <a:off x="7154352" y="3083975"/>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AA4C5356-FAD3-E640-A352-2045A4298443}"/>
              </a:ext>
            </a:extLst>
          </p:cNvPr>
          <p:cNvPicPr>
            <a:picLocks noChangeAspect="1"/>
          </p:cNvPicPr>
          <p:nvPr/>
        </p:nvPicPr>
        <p:blipFill>
          <a:blip r:embed="rId2"/>
          <a:stretch>
            <a:fillRect/>
          </a:stretch>
        </p:blipFill>
        <p:spPr>
          <a:xfrm>
            <a:off x="5190683" y="3083975"/>
            <a:ext cx="715610" cy="715610"/>
          </a:xfrm>
          <a:prstGeom prst="rect">
            <a:avLst/>
          </a:prstGeom>
        </p:spPr>
      </p:pic>
      <p:sp>
        <p:nvSpPr>
          <p:cNvPr id="19" name="TextBox 18">
            <a:extLst>
              <a:ext uri="{FF2B5EF4-FFF2-40B4-BE49-F238E27FC236}">
                <a16:creationId xmlns:a16="http://schemas.microsoft.com/office/drawing/2014/main" id="{50932EC0-2392-1B4C-884C-B772B9810280}"/>
              </a:ext>
            </a:extLst>
          </p:cNvPr>
          <p:cNvSpPr txBox="1"/>
          <p:nvPr/>
        </p:nvSpPr>
        <p:spPr>
          <a:xfrm>
            <a:off x="823180" y="2172066"/>
            <a:ext cx="1416389"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one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6439898-7D6E-5646-B16F-A45B83C1436B}"/>
              </a:ext>
            </a:extLst>
          </p:cNvPr>
          <p:cNvSpPr txBox="1"/>
          <p:nvPr/>
        </p:nvSpPr>
        <p:spPr>
          <a:xfrm>
            <a:off x="2825668" y="2162351"/>
            <a:ext cx="141252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two</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9796178-A4A7-C644-9335-9E8A24FEC778}"/>
              </a:ext>
            </a:extLst>
          </p:cNvPr>
          <p:cNvSpPr txBox="1"/>
          <p:nvPr/>
        </p:nvSpPr>
        <p:spPr>
          <a:xfrm>
            <a:off x="819453" y="4689044"/>
            <a:ext cx="141296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Diagnosis</a:t>
            </a:r>
          </a:p>
          <a:p>
            <a:pPr algn="ctr"/>
            <a:r>
              <a:rPr lang="en-US" sz="1350" b="1" dirty="0">
                <a:solidFill>
                  <a:schemeClr val="bg1"/>
                </a:solidFill>
                <a:latin typeface="Arial" panose="020B0604020202020204" pitchFamily="34" charset="0"/>
                <a:cs typeface="Arial" panose="020B0604020202020204" pitchFamily="34" charset="0"/>
              </a:rPr>
              <a:t>[n60]</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33F50CD-E6A8-8D4B-A7FB-107062492C32}"/>
              </a:ext>
            </a:extLst>
          </p:cNvPr>
          <p:cNvSpPr txBox="1"/>
          <p:nvPr/>
        </p:nvSpPr>
        <p:spPr>
          <a:xfrm>
            <a:off x="2825668" y="4713954"/>
            <a:ext cx="1412521"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Retention</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34EFE12-CF62-4649-9A27-03A23FA579FD}"/>
              </a:ext>
            </a:extLst>
          </p:cNvPr>
          <p:cNvSpPr txBox="1"/>
          <p:nvPr/>
        </p:nvSpPr>
        <p:spPr>
          <a:xfrm>
            <a:off x="4849792" y="4683042"/>
            <a:ext cx="140699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Treatment</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86EFF29-C67C-D74B-B7B7-23911F287F34}"/>
              </a:ext>
            </a:extLst>
          </p:cNvPr>
          <p:cNvSpPr txBox="1"/>
          <p:nvPr/>
        </p:nvSpPr>
        <p:spPr>
          <a:xfrm>
            <a:off x="6873083" y="4683041"/>
            <a:ext cx="1396539"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Viral suppression</a:t>
            </a:r>
          </a:p>
          <a:p>
            <a:pPr algn="ctr"/>
            <a:r>
              <a:rPr lang="en-US" sz="1350" b="1" dirty="0">
                <a:solidFill>
                  <a:schemeClr val="bg1"/>
                </a:solidFill>
                <a:latin typeface="Arial" panose="020B0604020202020204" pitchFamily="34" charset="0"/>
                <a:cs typeface="Arial" panose="020B0604020202020204" pitchFamily="34" charset="0"/>
              </a:rPr>
              <a:t>[n41]</a:t>
            </a:r>
          </a:p>
        </p:txBody>
      </p:sp>
      <p:pic>
        <p:nvPicPr>
          <p:cNvPr id="27" name="Picture 26">
            <a:extLst>
              <a:ext uri="{FF2B5EF4-FFF2-40B4-BE49-F238E27FC236}">
                <a16:creationId xmlns:a16="http://schemas.microsoft.com/office/drawing/2014/main" id="{D99D2B3A-81AF-414A-855C-6E0B92457FFF}"/>
              </a:ext>
            </a:extLst>
          </p:cNvPr>
          <p:cNvPicPr>
            <a:picLocks noChangeAspect="1"/>
          </p:cNvPicPr>
          <p:nvPr/>
        </p:nvPicPr>
        <p:blipFill>
          <a:blip r:embed="rId3"/>
          <a:stretch>
            <a:fillRect/>
          </a:stretch>
        </p:blipFill>
        <p:spPr>
          <a:xfrm>
            <a:off x="1354780" y="3228759"/>
            <a:ext cx="336635" cy="559124"/>
          </a:xfrm>
          <a:prstGeom prst="rect">
            <a:avLst/>
          </a:prstGeom>
        </p:spPr>
      </p:pic>
      <p:pic>
        <p:nvPicPr>
          <p:cNvPr id="29" name="Picture 28">
            <a:extLst>
              <a:ext uri="{FF2B5EF4-FFF2-40B4-BE49-F238E27FC236}">
                <a16:creationId xmlns:a16="http://schemas.microsoft.com/office/drawing/2014/main" id="{9448560C-94F3-614C-9D96-760ED01ADC8D}"/>
              </a:ext>
            </a:extLst>
          </p:cNvPr>
          <p:cNvPicPr>
            <a:picLocks noChangeAspect="1"/>
          </p:cNvPicPr>
          <p:nvPr/>
        </p:nvPicPr>
        <p:blipFill>
          <a:blip r:embed="rId4"/>
          <a:stretch>
            <a:fillRect/>
          </a:stretch>
        </p:blipFill>
        <p:spPr>
          <a:xfrm>
            <a:off x="3282824" y="3257811"/>
            <a:ext cx="499421" cy="499421"/>
          </a:xfrm>
          <a:prstGeom prst="rect">
            <a:avLst/>
          </a:prstGeom>
        </p:spPr>
      </p:pic>
      <p:pic>
        <p:nvPicPr>
          <p:cNvPr id="31" name="Graphic 30" descr="Downward trend">
            <a:extLst>
              <a:ext uri="{FF2B5EF4-FFF2-40B4-BE49-F238E27FC236}">
                <a16:creationId xmlns:a16="http://schemas.microsoft.com/office/drawing/2014/main" id="{7DD6230B-0049-4647-8C93-A42957C5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2217" y="3171890"/>
            <a:ext cx="599594" cy="599594"/>
          </a:xfrm>
          <a:prstGeom prst="rect">
            <a:avLst/>
          </a:prstGeom>
        </p:spPr>
      </p:pic>
      <p:sp>
        <p:nvSpPr>
          <p:cNvPr id="32" name="TextBox 31">
            <a:extLst>
              <a:ext uri="{FF2B5EF4-FFF2-40B4-BE49-F238E27FC236}">
                <a16:creationId xmlns:a16="http://schemas.microsoft.com/office/drawing/2014/main" id="{52FDE924-6A07-7647-AEBA-546CDFC06A4F}"/>
              </a:ext>
            </a:extLst>
          </p:cNvPr>
          <p:cNvSpPr txBox="1"/>
          <p:nvPr/>
        </p:nvSpPr>
        <p:spPr>
          <a:xfrm>
            <a:off x="995262" y="4013627"/>
            <a:ext cx="1055670"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100%</a:t>
            </a:r>
          </a:p>
          <a:p>
            <a:pPr algn="ctr"/>
            <a:r>
              <a:rPr lang="en-US" sz="1350" dirty="0">
                <a:solidFill>
                  <a:srgbClr val="FF0000"/>
                </a:solidFill>
                <a:latin typeface="Arial" panose="020B0604020202020204" pitchFamily="34" charset="0"/>
                <a:cs typeface="Arial" panose="020B0604020202020204" pitchFamily="34" charset="0"/>
              </a:rPr>
              <a:t>[n60]</a:t>
            </a:r>
          </a:p>
        </p:txBody>
      </p:sp>
      <p:sp>
        <p:nvSpPr>
          <p:cNvPr id="33" name="TextBox 32">
            <a:extLst>
              <a:ext uri="{FF2B5EF4-FFF2-40B4-BE49-F238E27FC236}">
                <a16:creationId xmlns:a16="http://schemas.microsoft.com/office/drawing/2014/main" id="{35EBCCD7-8208-9645-9EA6-1B887C06D959}"/>
              </a:ext>
            </a:extLst>
          </p:cNvPr>
          <p:cNvSpPr txBox="1"/>
          <p:nvPr/>
        </p:nvSpPr>
        <p:spPr>
          <a:xfrm>
            <a:off x="2937032" y="4013037"/>
            <a:ext cx="1215885"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93.3%</a:t>
            </a:r>
          </a:p>
          <a:p>
            <a:pPr algn="ctr"/>
            <a:r>
              <a:rPr lang="en-US" sz="1350" dirty="0">
                <a:solidFill>
                  <a:srgbClr val="FF0000"/>
                </a:solidFill>
                <a:latin typeface="Arial" panose="020B0604020202020204" pitchFamily="34" charset="0"/>
                <a:cs typeface="Arial" panose="020B0604020202020204" pitchFamily="34" charset="0"/>
              </a:rPr>
              <a:t>[n42]</a:t>
            </a:r>
          </a:p>
        </p:txBody>
      </p:sp>
      <p:sp>
        <p:nvSpPr>
          <p:cNvPr id="36" name="TextBox 35">
            <a:extLst>
              <a:ext uri="{FF2B5EF4-FFF2-40B4-BE49-F238E27FC236}">
                <a16:creationId xmlns:a16="http://schemas.microsoft.com/office/drawing/2014/main" id="{3D83CD61-780D-9343-A45C-38D458DA42DD}"/>
              </a:ext>
            </a:extLst>
          </p:cNvPr>
          <p:cNvSpPr txBox="1"/>
          <p:nvPr/>
        </p:nvSpPr>
        <p:spPr>
          <a:xfrm>
            <a:off x="4942656" y="3995270"/>
            <a:ext cx="1215885"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95.6%</a:t>
            </a:r>
          </a:p>
          <a:p>
            <a:pPr algn="ctr"/>
            <a:r>
              <a:rPr lang="en-US" sz="1350" dirty="0">
                <a:solidFill>
                  <a:srgbClr val="FF0000"/>
                </a:solidFill>
                <a:latin typeface="Arial" panose="020B0604020202020204" pitchFamily="34" charset="0"/>
                <a:cs typeface="Arial" panose="020B0604020202020204" pitchFamily="34" charset="0"/>
              </a:rPr>
              <a:t>[n43]</a:t>
            </a:r>
          </a:p>
        </p:txBody>
      </p:sp>
      <p:sp>
        <p:nvSpPr>
          <p:cNvPr id="30" name="TextBox 29">
            <a:extLst>
              <a:ext uri="{FF2B5EF4-FFF2-40B4-BE49-F238E27FC236}">
                <a16:creationId xmlns:a16="http://schemas.microsoft.com/office/drawing/2014/main" id="{BE2885ED-75F5-B841-85C6-DEFC14EA95D0}"/>
              </a:ext>
            </a:extLst>
          </p:cNvPr>
          <p:cNvSpPr txBox="1"/>
          <p:nvPr/>
        </p:nvSpPr>
        <p:spPr>
          <a:xfrm>
            <a:off x="4849112" y="2168956"/>
            <a:ext cx="1406992"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three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23FEB16-17E7-B943-B0C9-CC964EEC6FB5}"/>
              </a:ext>
            </a:extLst>
          </p:cNvPr>
          <p:cNvSpPr txBox="1"/>
          <p:nvPr/>
        </p:nvSpPr>
        <p:spPr>
          <a:xfrm>
            <a:off x="6868389" y="2146231"/>
            <a:ext cx="139654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four</a:t>
            </a:r>
          </a:p>
          <a:p>
            <a:pPr algn="ctr"/>
            <a:endParaRPr lang="en-US" sz="13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360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68284" y="1123917"/>
            <a:ext cx="5915025" cy="566068"/>
          </a:xfrm>
        </p:spPr>
        <p:txBody>
          <a:bodyPr>
            <a:normAutofit/>
          </a:bodyPr>
          <a:lstStyle/>
          <a:p>
            <a:r>
              <a:rPr lang="en-US" sz="3300" b="1" dirty="0">
                <a:latin typeface="Arial" panose="020B0604020202020204" pitchFamily="34" charset="0"/>
                <a:cs typeface="Arial" panose="020B0604020202020204" pitchFamily="34" charset="0"/>
              </a:rPr>
              <a:t>Results</a:t>
            </a:r>
          </a:p>
        </p:txBody>
      </p:sp>
      <p:sp>
        <p:nvSpPr>
          <p:cNvPr id="5" name="Rectangle 4">
            <a:extLst>
              <a:ext uri="{FF2B5EF4-FFF2-40B4-BE49-F238E27FC236}">
                <a16:creationId xmlns:a16="http://schemas.microsoft.com/office/drawing/2014/main" id="{FD010195-72FE-1142-968B-CD4347AC5745}"/>
              </a:ext>
            </a:extLst>
          </p:cNvPr>
          <p:cNvSpPr/>
          <p:nvPr/>
        </p:nvSpPr>
        <p:spPr>
          <a:xfrm>
            <a:off x="819603" y="2153926"/>
            <a:ext cx="1416389" cy="32635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8D6A3AE9-F8AA-FD47-9D93-F6972820B0C8}"/>
              </a:ext>
            </a:extLst>
          </p:cNvPr>
          <p:cNvSpPr/>
          <p:nvPr/>
        </p:nvSpPr>
        <p:spPr>
          <a:xfrm>
            <a:off x="2821650" y="2146231"/>
            <a:ext cx="1416389" cy="3283304"/>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F27F6BC-0FCB-A445-B585-49098A66E5B7}"/>
              </a:ext>
            </a:extLst>
          </p:cNvPr>
          <p:cNvSpPr/>
          <p:nvPr/>
        </p:nvSpPr>
        <p:spPr>
          <a:xfrm>
            <a:off x="4845094" y="2153926"/>
            <a:ext cx="1416389" cy="3254563"/>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45A15E0-9973-7F45-A695-32FD65B27E7B}"/>
              </a:ext>
            </a:extLst>
          </p:cNvPr>
          <p:cNvSpPr/>
          <p:nvPr/>
        </p:nvSpPr>
        <p:spPr>
          <a:xfrm>
            <a:off x="6863159" y="2126178"/>
            <a:ext cx="1416389" cy="3272445"/>
          </a:xfrm>
          <a:prstGeom prst="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Oval 5">
            <a:extLst>
              <a:ext uri="{FF2B5EF4-FFF2-40B4-BE49-F238E27FC236}">
                <a16:creationId xmlns:a16="http://schemas.microsoft.com/office/drawing/2014/main" id="{EBD5FE29-4596-C445-B1A7-C36A24DFC822}"/>
              </a:ext>
            </a:extLst>
          </p:cNvPr>
          <p:cNvSpPr/>
          <p:nvPr/>
        </p:nvSpPr>
        <p:spPr>
          <a:xfrm>
            <a:off x="1081428"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5" name="Oval 14">
            <a:extLst>
              <a:ext uri="{FF2B5EF4-FFF2-40B4-BE49-F238E27FC236}">
                <a16:creationId xmlns:a16="http://schemas.microsoft.com/office/drawing/2014/main" id="{D451A336-50A0-6A40-8A6A-9198307C77C5}"/>
              </a:ext>
            </a:extLst>
          </p:cNvPr>
          <p:cNvSpPr/>
          <p:nvPr/>
        </p:nvSpPr>
        <p:spPr>
          <a:xfrm>
            <a:off x="3096664" y="3083976"/>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6" name="Oval 15">
            <a:extLst>
              <a:ext uri="{FF2B5EF4-FFF2-40B4-BE49-F238E27FC236}">
                <a16:creationId xmlns:a16="http://schemas.microsoft.com/office/drawing/2014/main" id="{CA1FFE51-FF37-4545-9475-77A676062E86}"/>
              </a:ext>
            </a:extLst>
          </p:cNvPr>
          <p:cNvSpPr/>
          <p:nvPr/>
        </p:nvSpPr>
        <p:spPr>
          <a:xfrm>
            <a:off x="5122937" y="3055584"/>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7" name="Oval 16">
            <a:extLst>
              <a:ext uri="{FF2B5EF4-FFF2-40B4-BE49-F238E27FC236}">
                <a16:creationId xmlns:a16="http://schemas.microsoft.com/office/drawing/2014/main" id="{92B99AF4-D479-094D-87AF-3F5033D712DA}"/>
              </a:ext>
            </a:extLst>
          </p:cNvPr>
          <p:cNvSpPr/>
          <p:nvPr/>
        </p:nvSpPr>
        <p:spPr>
          <a:xfrm>
            <a:off x="7154352" y="3083975"/>
            <a:ext cx="855324" cy="832207"/>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AA4C5356-FAD3-E640-A352-2045A4298443}"/>
              </a:ext>
            </a:extLst>
          </p:cNvPr>
          <p:cNvPicPr>
            <a:picLocks noChangeAspect="1"/>
          </p:cNvPicPr>
          <p:nvPr/>
        </p:nvPicPr>
        <p:blipFill>
          <a:blip r:embed="rId2"/>
          <a:stretch>
            <a:fillRect/>
          </a:stretch>
        </p:blipFill>
        <p:spPr>
          <a:xfrm>
            <a:off x="5190683" y="3083975"/>
            <a:ext cx="715610" cy="715610"/>
          </a:xfrm>
          <a:prstGeom prst="rect">
            <a:avLst/>
          </a:prstGeom>
        </p:spPr>
      </p:pic>
      <p:sp>
        <p:nvSpPr>
          <p:cNvPr id="19" name="TextBox 18">
            <a:extLst>
              <a:ext uri="{FF2B5EF4-FFF2-40B4-BE49-F238E27FC236}">
                <a16:creationId xmlns:a16="http://schemas.microsoft.com/office/drawing/2014/main" id="{50932EC0-2392-1B4C-884C-B772B9810280}"/>
              </a:ext>
            </a:extLst>
          </p:cNvPr>
          <p:cNvSpPr txBox="1"/>
          <p:nvPr/>
        </p:nvSpPr>
        <p:spPr>
          <a:xfrm>
            <a:off x="823180" y="2172066"/>
            <a:ext cx="1416389"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one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6439898-7D6E-5646-B16F-A45B83C1436B}"/>
              </a:ext>
            </a:extLst>
          </p:cNvPr>
          <p:cNvSpPr txBox="1"/>
          <p:nvPr/>
        </p:nvSpPr>
        <p:spPr>
          <a:xfrm>
            <a:off x="2825668" y="2162351"/>
            <a:ext cx="141252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two</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9796178-A4A7-C644-9335-9E8A24FEC778}"/>
              </a:ext>
            </a:extLst>
          </p:cNvPr>
          <p:cNvSpPr txBox="1"/>
          <p:nvPr/>
        </p:nvSpPr>
        <p:spPr>
          <a:xfrm>
            <a:off x="819453" y="4689044"/>
            <a:ext cx="141296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Diagnosis</a:t>
            </a:r>
          </a:p>
          <a:p>
            <a:pPr algn="ctr"/>
            <a:r>
              <a:rPr lang="en-US" sz="1350" b="1" dirty="0">
                <a:solidFill>
                  <a:schemeClr val="bg1"/>
                </a:solidFill>
                <a:latin typeface="Arial" panose="020B0604020202020204" pitchFamily="34" charset="0"/>
                <a:cs typeface="Arial" panose="020B0604020202020204" pitchFamily="34" charset="0"/>
              </a:rPr>
              <a:t>[n60]</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33F50CD-E6A8-8D4B-A7FB-107062492C32}"/>
              </a:ext>
            </a:extLst>
          </p:cNvPr>
          <p:cNvSpPr txBox="1"/>
          <p:nvPr/>
        </p:nvSpPr>
        <p:spPr>
          <a:xfrm>
            <a:off x="2825668" y="4713954"/>
            <a:ext cx="1412521"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Retention</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34EFE12-CF62-4649-9A27-03A23FA579FD}"/>
              </a:ext>
            </a:extLst>
          </p:cNvPr>
          <p:cNvSpPr txBox="1"/>
          <p:nvPr/>
        </p:nvSpPr>
        <p:spPr>
          <a:xfrm>
            <a:off x="4849792" y="4683042"/>
            <a:ext cx="1406992"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Treatment</a:t>
            </a:r>
          </a:p>
          <a:p>
            <a:pPr algn="ctr"/>
            <a:r>
              <a:rPr lang="en-US" sz="1350" b="1" dirty="0">
                <a:solidFill>
                  <a:schemeClr val="bg1"/>
                </a:solidFill>
                <a:latin typeface="Arial" panose="020B0604020202020204" pitchFamily="34" charset="0"/>
                <a:cs typeface="Arial" panose="020B0604020202020204" pitchFamily="34" charset="0"/>
              </a:rPr>
              <a:t>[n45]</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86EFF29-C67C-D74B-B7B7-23911F287F34}"/>
              </a:ext>
            </a:extLst>
          </p:cNvPr>
          <p:cNvSpPr txBox="1"/>
          <p:nvPr/>
        </p:nvSpPr>
        <p:spPr>
          <a:xfrm>
            <a:off x="6873083" y="4683041"/>
            <a:ext cx="1396539" cy="71558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Viral suppression</a:t>
            </a:r>
          </a:p>
          <a:p>
            <a:pPr algn="ctr"/>
            <a:r>
              <a:rPr lang="en-US" sz="1350" b="1" dirty="0">
                <a:solidFill>
                  <a:schemeClr val="bg1"/>
                </a:solidFill>
                <a:latin typeface="Arial" panose="020B0604020202020204" pitchFamily="34" charset="0"/>
                <a:cs typeface="Arial" panose="020B0604020202020204" pitchFamily="34" charset="0"/>
              </a:rPr>
              <a:t>[n41]</a:t>
            </a:r>
          </a:p>
        </p:txBody>
      </p:sp>
      <p:pic>
        <p:nvPicPr>
          <p:cNvPr id="27" name="Picture 26">
            <a:extLst>
              <a:ext uri="{FF2B5EF4-FFF2-40B4-BE49-F238E27FC236}">
                <a16:creationId xmlns:a16="http://schemas.microsoft.com/office/drawing/2014/main" id="{D99D2B3A-81AF-414A-855C-6E0B92457FFF}"/>
              </a:ext>
            </a:extLst>
          </p:cNvPr>
          <p:cNvPicPr>
            <a:picLocks noChangeAspect="1"/>
          </p:cNvPicPr>
          <p:nvPr/>
        </p:nvPicPr>
        <p:blipFill>
          <a:blip r:embed="rId3"/>
          <a:stretch>
            <a:fillRect/>
          </a:stretch>
        </p:blipFill>
        <p:spPr>
          <a:xfrm>
            <a:off x="1354780" y="3228759"/>
            <a:ext cx="336635" cy="559124"/>
          </a:xfrm>
          <a:prstGeom prst="rect">
            <a:avLst/>
          </a:prstGeom>
        </p:spPr>
      </p:pic>
      <p:pic>
        <p:nvPicPr>
          <p:cNvPr id="29" name="Picture 28">
            <a:extLst>
              <a:ext uri="{FF2B5EF4-FFF2-40B4-BE49-F238E27FC236}">
                <a16:creationId xmlns:a16="http://schemas.microsoft.com/office/drawing/2014/main" id="{9448560C-94F3-614C-9D96-760ED01ADC8D}"/>
              </a:ext>
            </a:extLst>
          </p:cNvPr>
          <p:cNvPicPr>
            <a:picLocks noChangeAspect="1"/>
          </p:cNvPicPr>
          <p:nvPr/>
        </p:nvPicPr>
        <p:blipFill>
          <a:blip r:embed="rId4"/>
          <a:stretch>
            <a:fillRect/>
          </a:stretch>
        </p:blipFill>
        <p:spPr>
          <a:xfrm>
            <a:off x="3282824" y="3257811"/>
            <a:ext cx="499421" cy="499421"/>
          </a:xfrm>
          <a:prstGeom prst="rect">
            <a:avLst/>
          </a:prstGeom>
        </p:spPr>
      </p:pic>
      <p:pic>
        <p:nvPicPr>
          <p:cNvPr id="31" name="Graphic 30" descr="Downward trend">
            <a:extLst>
              <a:ext uri="{FF2B5EF4-FFF2-40B4-BE49-F238E27FC236}">
                <a16:creationId xmlns:a16="http://schemas.microsoft.com/office/drawing/2014/main" id="{7DD6230B-0049-4647-8C93-A42957C5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2217" y="3171890"/>
            <a:ext cx="599594" cy="599594"/>
          </a:xfrm>
          <a:prstGeom prst="rect">
            <a:avLst/>
          </a:prstGeom>
        </p:spPr>
      </p:pic>
      <p:sp>
        <p:nvSpPr>
          <p:cNvPr id="32" name="TextBox 31">
            <a:extLst>
              <a:ext uri="{FF2B5EF4-FFF2-40B4-BE49-F238E27FC236}">
                <a16:creationId xmlns:a16="http://schemas.microsoft.com/office/drawing/2014/main" id="{52FDE924-6A07-7647-AEBA-546CDFC06A4F}"/>
              </a:ext>
            </a:extLst>
          </p:cNvPr>
          <p:cNvSpPr txBox="1"/>
          <p:nvPr/>
        </p:nvSpPr>
        <p:spPr>
          <a:xfrm>
            <a:off x="995262" y="4013627"/>
            <a:ext cx="1055670"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100%</a:t>
            </a:r>
          </a:p>
          <a:p>
            <a:pPr algn="ctr"/>
            <a:r>
              <a:rPr lang="en-US" sz="1350" dirty="0">
                <a:solidFill>
                  <a:srgbClr val="FF0000"/>
                </a:solidFill>
                <a:latin typeface="Arial" panose="020B0604020202020204" pitchFamily="34" charset="0"/>
                <a:cs typeface="Arial" panose="020B0604020202020204" pitchFamily="34" charset="0"/>
              </a:rPr>
              <a:t>[n60]</a:t>
            </a:r>
          </a:p>
        </p:txBody>
      </p:sp>
      <p:sp>
        <p:nvSpPr>
          <p:cNvPr id="33" name="TextBox 32">
            <a:extLst>
              <a:ext uri="{FF2B5EF4-FFF2-40B4-BE49-F238E27FC236}">
                <a16:creationId xmlns:a16="http://schemas.microsoft.com/office/drawing/2014/main" id="{35EBCCD7-8208-9645-9EA6-1B887C06D959}"/>
              </a:ext>
            </a:extLst>
          </p:cNvPr>
          <p:cNvSpPr txBox="1"/>
          <p:nvPr/>
        </p:nvSpPr>
        <p:spPr>
          <a:xfrm>
            <a:off x="2937032" y="4013037"/>
            <a:ext cx="1215885"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93.3%</a:t>
            </a:r>
          </a:p>
          <a:p>
            <a:pPr algn="ctr"/>
            <a:r>
              <a:rPr lang="en-US" sz="1350" dirty="0">
                <a:solidFill>
                  <a:srgbClr val="FF0000"/>
                </a:solidFill>
                <a:latin typeface="Arial" panose="020B0604020202020204" pitchFamily="34" charset="0"/>
                <a:cs typeface="Arial" panose="020B0604020202020204" pitchFamily="34" charset="0"/>
              </a:rPr>
              <a:t>[n42]</a:t>
            </a:r>
          </a:p>
        </p:txBody>
      </p:sp>
      <p:sp>
        <p:nvSpPr>
          <p:cNvPr id="36" name="TextBox 35">
            <a:extLst>
              <a:ext uri="{FF2B5EF4-FFF2-40B4-BE49-F238E27FC236}">
                <a16:creationId xmlns:a16="http://schemas.microsoft.com/office/drawing/2014/main" id="{3D83CD61-780D-9343-A45C-38D458DA42DD}"/>
              </a:ext>
            </a:extLst>
          </p:cNvPr>
          <p:cNvSpPr txBox="1"/>
          <p:nvPr/>
        </p:nvSpPr>
        <p:spPr>
          <a:xfrm>
            <a:off x="4942656" y="3995270"/>
            <a:ext cx="1215885"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95.6%</a:t>
            </a:r>
          </a:p>
          <a:p>
            <a:pPr algn="ctr"/>
            <a:r>
              <a:rPr lang="en-US" sz="1350" dirty="0">
                <a:solidFill>
                  <a:srgbClr val="FF0000"/>
                </a:solidFill>
                <a:latin typeface="Arial" panose="020B0604020202020204" pitchFamily="34" charset="0"/>
                <a:cs typeface="Arial" panose="020B0604020202020204" pitchFamily="34" charset="0"/>
              </a:rPr>
              <a:t>[n43]</a:t>
            </a:r>
          </a:p>
        </p:txBody>
      </p:sp>
      <p:sp>
        <p:nvSpPr>
          <p:cNvPr id="37" name="TextBox 36">
            <a:extLst>
              <a:ext uri="{FF2B5EF4-FFF2-40B4-BE49-F238E27FC236}">
                <a16:creationId xmlns:a16="http://schemas.microsoft.com/office/drawing/2014/main" id="{2D6DD59F-B500-2241-A7ED-3B37F1EF9A22}"/>
              </a:ext>
            </a:extLst>
          </p:cNvPr>
          <p:cNvSpPr txBox="1"/>
          <p:nvPr/>
        </p:nvSpPr>
        <p:spPr>
          <a:xfrm>
            <a:off x="6974071" y="3995270"/>
            <a:ext cx="1215885" cy="669414"/>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90.5%</a:t>
            </a:r>
          </a:p>
          <a:p>
            <a:pPr algn="ctr"/>
            <a:r>
              <a:rPr lang="en-US" sz="1350" dirty="0">
                <a:solidFill>
                  <a:srgbClr val="FF0000"/>
                </a:solidFill>
                <a:latin typeface="Arial" panose="020B0604020202020204" pitchFamily="34" charset="0"/>
                <a:cs typeface="Arial" panose="020B0604020202020204" pitchFamily="34" charset="0"/>
              </a:rPr>
              <a:t>[n38]</a:t>
            </a:r>
          </a:p>
        </p:txBody>
      </p:sp>
      <p:sp>
        <p:nvSpPr>
          <p:cNvPr id="30" name="TextBox 29">
            <a:extLst>
              <a:ext uri="{FF2B5EF4-FFF2-40B4-BE49-F238E27FC236}">
                <a16:creationId xmlns:a16="http://schemas.microsoft.com/office/drawing/2014/main" id="{BE2885ED-75F5-B841-85C6-DEFC14EA95D0}"/>
              </a:ext>
            </a:extLst>
          </p:cNvPr>
          <p:cNvSpPr txBox="1"/>
          <p:nvPr/>
        </p:nvSpPr>
        <p:spPr>
          <a:xfrm>
            <a:off x="4849112" y="2168956"/>
            <a:ext cx="1406992"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three</a:t>
            </a:r>
          </a:p>
          <a:p>
            <a:pPr algn="ctr"/>
            <a:endParaRPr lang="en-US" sz="135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23FEB16-17E7-B943-B0C9-CC964EEC6FB5}"/>
              </a:ext>
            </a:extLst>
          </p:cNvPr>
          <p:cNvSpPr txBox="1"/>
          <p:nvPr/>
        </p:nvSpPr>
        <p:spPr>
          <a:xfrm>
            <a:off x="6868389" y="2146231"/>
            <a:ext cx="1396540" cy="507831"/>
          </a:xfrm>
          <a:prstGeom prst="rect">
            <a:avLst/>
          </a:prstGeom>
          <a:solidFill>
            <a:schemeClr val="tx1"/>
          </a:solidFill>
          <a:ln w="22225">
            <a:solidFill>
              <a:schemeClr val="tx1"/>
            </a:solidFill>
          </a:ln>
        </p:spPr>
        <p:txBody>
          <a:bodyPr wrap="square" rtlCol="0">
            <a:spAutoFit/>
          </a:bodyPr>
          <a:lstStyle/>
          <a:p>
            <a:pPr algn="ctr"/>
            <a:r>
              <a:rPr lang="en-US" sz="1350" b="1" dirty="0">
                <a:solidFill>
                  <a:schemeClr val="bg1"/>
                </a:solidFill>
                <a:latin typeface="Arial" panose="020B0604020202020204" pitchFamily="34" charset="0"/>
                <a:cs typeface="Arial" panose="020B0604020202020204" pitchFamily="34" charset="0"/>
              </a:rPr>
              <a:t>Stage four</a:t>
            </a:r>
          </a:p>
          <a:p>
            <a:pPr algn="ctr"/>
            <a:endParaRPr lang="en-US" sz="13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53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52354" y="1151370"/>
            <a:ext cx="3597079" cy="505860"/>
          </a:xfrm>
        </p:spPr>
        <p:txBody>
          <a:bodyPr>
            <a:noAutofit/>
          </a:bodyPr>
          <a:lstStyle/>
          <a:p>
            <a:r>
              <a:rPr lang="en-US" sz="3300" b="1" dirty="0">
                <a:latin typeface="Arial" panose="020B0604020202020204" pitchFamily="34" charset="0"/>
                <a:cs typeface="Arial" panose="020B0604020202020204" pitchFamily="34" charset="0"/>
              </a:rPr>
              <a:t>Results</a:t>
            </a:r>
          </a:p>
        </p:txBody>
      </p:sp>
      <p:sp>
        <p:nvSpPr>
          <p:cNvPr id="8" name="Rectangle 7">
            <a:extLst>
              <a:ext uri="{FF2B5EF4-FFF2-40B4-BE49-F238E27FC236}">
                <a16:creationId xmlns:a16="http://schemas.microsoft.com/office/drawing/2014/main" id="{0DA28DFE-4AFA-7E4F-B9F7-0D9BB0E63B20}"/>
              </a:ext>
            </a:extLst>
          </p:cNvPr>
          <p:cNvSpPr/>
          <p:nvPr/>
        </p:nvSpPr>
        <p:spPr>
          <a:xfrm>
            <a:off x="6487212" y="4032717"/>
            <a:ext cx="2441399" cy="2380744"/>
          </a:xfrm>
          <a:prstGeom prst="rect">
            <a:avLst/>
          </a:prstGeom>
          <a:noFill/>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9" name="Picture 8">
            <a:extLst>
              <a:ext uri="{FF2B5EF4-FFF2-40B4-BE49-F238E27FC236}">
                <a16:creationId xmlns:a16="http://schemas.microsoft.com/office/drawing/2014/main" id="{CD16DBB0-5828-8F4E-B2A1-E36ECE93EBB2}"/>
              </a:ext>
            </a:extLst>
          </p:cNvPr>
          <p:cNvPicPr>
            <a:picLocks noChangeAspect="1"/>
          </p:cNvPicPr>
          <p:nvPr/>
        </p:nvPicPr>
        <p:blipFill>
          <a:blip r:embed="rId2"/>
          <a:stretch>
            <a:fillRect/>
          </a:stretch>
        </p:blipFill>
        <p:spPr>
          <a:xfrm>
            <a:off x="7823464" y="4436205"/>
            <a:ext cx="978657" cy="931851"/>
          </a:xfrm>
          <a:prstGeom prst="rect">
            <a:avLst/>
          </a:prstGeom>
        </p:spPr>
      </p:pic>
      <p:pic>
        <p:nvPicPr>
          <p:cNvPr id="10" name="Graphic 9" descr="Earth globe: Americas">
            <a:extLst>
              <a:ext uri="{FF2B5EF4-FFF2-40B4-BE49-F238E27FC236}">
                <a16:creationId xmlns:a16="http://schemas.microsoft.com/office/drawing/2014/main" id="{C5859CCC-C3E1-0C48-BB1C-D04ECC3300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4442" y="4402127"/>
            <a:ext cx="1000005" cy="1000005"/>
          </a:xfrm>
          <a:prstGeom prst="rect">
            <a:avLst/>
          </a:prstGeom>
        </p:spPr>
      </p:pic>
      <p:sp>
        <p:nvSpPr>
          <p:cNvPr id="11" name="TextBox 10">
            <a:extLst>
              <a:ext uri="{FF2B5EF4-FFF2-40B4-BE49-F238E27FC236}">
                <a16:creationId xmlns:a16="http://schemas.microsoft.com/office/drawing/2014/main" id="{E381216C-147E-0846-9FDC-88BC9B0284C0}"/>
              </a:ext>
            </a:extLst>
          </p:cNvPr>
          <p:cNvSpPr txBox="1"/>
          <p:nvPr/>
        </p:nvSpPr>
        <p:spPr>
          <a:xfrm>
            <a:off x="7893441" y="5502380"/>
            <a:ext cx="871572" cy="677108"/>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Australia [n39]</a:t>
            </a:r>
            <a:r>
              <a:rPr lang="en-US" sz="9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90.7%</a:t>
            </a:r>
          </a:p>
        </p:txBody>
      </p:sp>
      <p:sp>
        <p:nvSpPr>
          <p:cNvPr id="12" name="TextBox 11">
            <a:extLst>
              <a:ext uri="{FF2B5EF4-FFF2-40B4-BE49-F238E27FC236}">
                <a16:creationId xmlns:a16="http://schemas.microsoft.com/office/drawing/2014/main" id="{24B5CBA9-EBD5-4B4F-A803-D7036865DCAF}"/>
              </a:ext>
            </a:extLst>
          </p:cNvPr>
          <p:cNvSpPr txBox="1"/>
          <p:nvPr/>
        </p:nvSpPr>
        <p:spPr>
          <a:xfrm>
            <a:off x="6672848" y="5502380"/>
            <a:ext cx="1000005" cy="677108"/>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Overseas [n4] </a:t>
            </a:r>
          </a:p>
          <a:p>
            <a:r>
              <a:rPr lang="en-US" sz="1400" b="1" dirty="0">
                <a:latin typeface="Arial" panose="020B0604020202020204" pitchFamily="34" charset="0"/>
                <a:cs typeface="Arial" panose="020B0604020202020204" pitchFamily="34" charset="0"/>
              </a:rPr>
              <a:t>9.3%</a:t>
            </a:r>
          </a:p>
        </p:txBody>
      </p:sp>
      <p:sp>
        <p:nvSpPr>
          <p:cNvPr id="5" name="TextBox 4">
            <a:extLst>
              <a:ext uri="{FF2B5EF4-FFF2-40B4-BE49-F238E27FC236}">
                <a16:creationId xmlns:a16="http://schemas.microsoft.com/office/drawing/2014/main" id="{DDB38000-D3B3-A041-97D0-9185C4D139A1}"/>
              </a:ext>
            </a:extLst>
          </p:cNvPr>
          <p:cNvSpPr txBox="1"/>
          <p:nvPr/>
        </p:nvSpPr>
        <p:spPr>
          <a:xfrm>
            <a:off x="6483661" y="3716184"/>
            <a:ext cx="2441399" cy="307777"/>
          </a:xfrm>
          <a:prstGeom prst="rect">
            <a:avLst/>
          </a:prstGeom>
          <a:ln w="22225"/>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400" dirty="0">
                <a:latin typeface="Arial" panose="020B0604020202020204" pitchFamily="34" charset="0"/>
                <a:cs typeface="Arial" panose="020B0604020202020204" pitchFamily="34" charset="0"/>
              </a:rPr>
              <a:t>Country of diagnosis </a:t>
            </a:r>
            <a:r>
              <a:rPr lang="en-US" sz="1000" dirty="0">
                <a:latin typeface="Arial" panose="020B0604020202020204" pitchFamily="34" charset="0"/>
                <a:cs typeface="Arial" panose="020B0604020202020204" pitchFamily="34" charset="0"/>
              </a:rPr>
              <a:t>[n43]</a:t>
            </a:r>
          </a:p>
        </p:txBody>
      </p:sp>
      <p:graphicFrame>
        <p:nvGraphicFramePr>
          <p:cNvPr id="13" name="Chart 12">
            <a:extLst>
              <a:ext uri="{FF2B5EF4-FFF2-40B4-BE49-F238E27FC236}">
                <a16:creationId xmlns:a16="http://schemas.microsoft.com/office/drawing/2014/main" id="{F30DE770-734E-A04D-A2FB-FE10451F0F17}"/>
              </a:ext>
            </a:extLst>
          </p:cNvPr>
          <p:cNvGraphicFramePr/>
          <p:nvPr>
            <p:extLst>
              <p:ext uri="{D42A27DB-BD31-4B8C-83A1-F6EECF244321}">
                <p14:modId xmlns:p14="http://schemas.microsoft.com/office/powerpoint/2010/main" val="3246066138"/>
              </p:ext>
            </p:extLst>
          </p:nvPr>
        </p:nvGraphicFramePr>
        <p:xfrm>
          <a:off x="3562258" y="2341873"/>
          <a:ext cx="2704366" cy="4071588"/>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a:extLst>
              <a:ext uri="{FF2B5EF4-FFF2-40B4-BE49-F238E27FC236}">
                <a16:creationId xmlns:a16="http://schemas.microsoft.com/office/drawing/2014/main" id="{C88D0E40-2B0C-1742-B31E-D437604D2D1A}"/>
              </a:ext>
            </a:extLst>
          </p:cNvPr>
          <p:cNvSpPr/>
          <p:nvPr/>
        </p:nvSpPr>
        <p:spPr>
          <a:xfrm>
            <a:off x="787610" y="2462706"/>
            <a:ext cx="2554060" cy="1570011"/>
          </a:xfrm>
          <a:prstGeom prst="rect">
            <a:avLst/>
          </a:prstGeom>
          <a:noFill/>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6" name="TextBox 15">
            <a:extLst>
              <a:ext uri="{FF2B5EF4-FFF2-40B4-BE49-F238E27FC236}">
                <a16:creationId xmlns:a16="http://schemas.microsoft.com/office/drawing/2014/main" id="{24336C63-CD9D-4345-ABA4-948CAFA716F0}"/>
              </a:ext>
            </a:extLst>
          </p:cNvPr>
          <p:cNvSpPr txBox="1"/>
          <p:nvPr/>
        </p:nvSpPr>
        <p:spPr>
          <a:xfrm>
            <a:off x="787610" y="2446578"/>
            <a:ext cx="2554060" cy="307777"/>
          </a:xfrm>
          <a:prstGeom prst="rect">
            <a:avLst/>
          </a:prstGeom>
          <a:ln w="22225"/>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400" dirty="0">
                <a:latin typeface="Arial" panose="020B0604020202020204" pitchFamily="34" charset="0"/>
                <a:cs typeface="Arial" panose="020B0604020202020204" pitchFamily="34" charset="0"/>
              </a:rPr>
              <a:t>General physical health </a:t>
            </a:r>
            <a:r>
              <a:rPr lang="en-US" sz="1000" dirty="0">
                <a:latin typeface="Arial" panose="020B0604020202020204" pitchFamily="34" charset="0"/>
                <a:cs typeface="Arial" panose="020B0604020202020204" pitchFamily="34" charset="0"/>
              </a:rPr>
              <a:t>[n52</a:t>
            </a:r>
            <a:r>
              <a:rPr lang="en-US" sz="1350" dirty="0">
                <a:latin typeface="Arial" panose="020B0604020202020204" pitchFamily="34" charset="0"/>
                <a:cs typeface="Arial" panose="020B0604020202020204" pitchFamily="34" charset="0"/>
              </a:rPr>
              <a:t>]</a:t>
            </a:r>
          </a:p>
        </p:txBody>
      </p:sp>
      <p:pic>
        <p:nvPicPr>
          <p:cNvPr id="18" name="Graphic 17" descr="Smiling face with no fill">
            <a:extLst>
              <a:ext uri="{FF2B5EF4-FFF2-40B4-BE49-F238E27FC236}">
                <a16:creationId xmlns:a16="http://schemas.microsoft.com/office/drawing/2014/main" id="{D72C1336-C7E5-424E-AC3E-541DC09A9B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84934" y="2741813"/>
            <a:ext cx="710170" cy="710170"/>
          </a:xfrm>
          <a:prstGeom prst="rect">
            <a:avLst/>
          </a:prstGeom>
        </p:spPr>
      </p:pic>
      <p:pic>
        <p:nvPicPr>
          <p:cNvPr id="20" name="Graphic 19" descr="Sad face with no fill">
            <a:extLst>
              <a:ext uri="{FF2B5EF4-FFF2-40B4-BE49-F238E27FC236}">
                <a16:creationId xmlns:a16="http://schemas.microsoft.com/office/drawing/2014/main" id="{ADEFF764-805F-9F43-AACF-98CDA4B62C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350" y="2751362"/>
            <a:ext cx="710170" cy="710170"/>
          </a:xfrm>
          <a:prstGeom prst="rect">
            <a:avLst/>
          </a:prstGeom>
        </p:spPr>
      </p:pic>
      <p:sp>
        <p:nvSpPr>
          <p:cNvPr id="21" name="TextBox 20">
            <a:extLst>
              <a:ext uri="{FF2B5EF4-FFF2-40B4-BE49-F238E27FC236}">
                <a16:creationId xmlns:a16="http://schemas.microsoft.com/office/drawing/2014/main" id="{964314DA-5C4B-8048-984F-F17619D68A13}"/>
              </a:ext>
            </a:extLst>
          </p:cNvPr>
          <p:cNvSpPr txBox="1"/>
          <p:nvPr/>
        </p:nvSpPr>
        <p:spPr>
          <a:xfrm>
            <a:off x="2028233" y="3401416"/>
            <a:ext cx="1155697" cy="553998"/>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Good to excellent [n40] </a:t>
            </a:r>
          </a:p>
          <a:p>
            <a:pPr algn="r"/>
            <a:r>
              <a:rPr lang="en-US" sz="1200" b="1" dirty="0">
                <a:latin typeface="Arial" panose="020B0604020202020204" pitchFamily="34" charset="0"/>
                <a:cs typeface="Arial" panose="020B0604020202020204" pitchFamily="34" charset="0"/>
              </a:rPr>
              <a:t>76.9%</a:t>
            </a:r>
          </a:p>
        </p:txBody>
      </p:sp>
      <p:sp>
        <p:nvSpPr>
          <p:cNvPr id="22" name="TextBox 21">
            <a:extLst>
              <a:ext uri="{FF2B5EF4-FFF2-40B4-BE49-F238E27FC236}">
                <a16:creationId xmlns:a16="http://schemas.microsoft.com/office/drawing/2014/main" id="{40DD8B0C-85CB-844B-973F-D306D800A0B7}"/>
              </a:ext>
            </a:extLst>
          </p:cNvPr>
          <p:cNvSpPr txBox="1"/>
          <p:nvPr/>
        </p:nvSpPr>
        <p:spPr>
          <a:xfrm>
            <a:off x="1002612" y="3379482"/>
            <a:ext cx="796766" cy="553998"/>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Fair to poor  [n12] </a:t>
            </a:r>
          </a:p>
          <a:p>
            <a:r>
              <a:rPr lang="en-US" sz="1200" b="1" dirty="0">
                <a:latin typeface="Arial" panose="020B0604020202020204" pitchFamily="34" charset="0"/>
                <a:cs typeface="Arial" panose="020B0604020202020204" pitchFamily="34" charset="0"/>
              </a:rPr>
              <a:t>23.1%</a:t>
            </a:r>
          </a:p>
        </p:txBody>
      </p:sp>
      <p:graphicFrame>
        <p:nvGraphicFramePr>
          <p:cNvPr id="27" name="Table 26">
            <a:extLst>
              <a:ext uri="{FF2B5EF4-FFF2-40B4-BE49-F238E27FC236}">
                <a16:creationId xmlns:a16="http://schemas.microsoft.com/office/drawing/2014/main" id="{74A8D279-1C1C-574A-A1F9-DA337FF2746F}"/>
              </a:ext>
            </a:extLst>
          </p:cNvPr>
          <p:cNvGraphicFramePr>
            <a:graphicFrameLocks noGrp="1"/>
          </p:cNvGraphicFramePr>
          <p:nvPr>
            <p:extLst>
              <p:ext uri="{D42A27DB-BD31-4B8C-83A1-F6EECF244321}">
                <p14:modId xmlns:p14="http://schemas.microsoft.com/office/powerpoint/2010/main" val="2144162061"/>
              </p:ext>
            </p:extLst>
          </p:nvPr>
        </p:nvGraphicFramePr>
        <p:xfrm>
          <a:off x="6483661" y="1657230"/>
          <a:ext cx="2441399" cy="1824982"/>
        </p:xfrm>
        <a:graphic>
          <a:graphicData uri="http://schemas.openxmlformats.org/drawingml/2006/table">
            <a:tbl>
              <a:tblPr firstRow="1" bandRow="1">
                <a:tableStyleId>{69CF1AB2-1976-4502-BF36-3FF5EA218861}</a:tableStyleId>
              </a:tblPr>
              <a:tblGrid>
                <a:gridCol w="1605686">
                  <a:extLst>
                    <a:ext uri="{9D8B030D-6E8A-4147-A177-3AD203B41FA5}">
                      <a16:colId xmlns:a16="http://schemas.microsoft.com/office/drawing/2014/main" val="304069428"/>
                    </a:ext>
                  </a:extLst>
                </a:gridCol>
                <a:gridCol w="343954">
                  <a:extLst>
                    <a:ext uri="{9D8B030D-6E8A-4147-A177-3AD203B41FA5}">
                      <a16:colId xmlns:a16="http://schemas.microsoft.com/office/drawing/2014/main" val="1575467671"/>
                    </a:ext>
                  </a:extLst>
                </a:gridCol>
                <a:gridCol w="491759">
                  <a:extLst>
                    <a:ext uri="{9D8B030D-6E8A-4147-A177-3AD203B41FA5}">
                      <a16:colId xmlns:a16="http://schemas.microsoft.com/office/drawing/2014/main" val="2273911634"/>
                    </a:ext>
                  </a:extLst>
                </a:gridCol>
              </a:tblGrid>
              <a:tr h="353616">
                <a:tc gridSpan="3">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lang="en-US" sz="1400" b="0" dirty="0">
                          <a:solidFill>
                            <a:schemeClr val="bg1"/>
                          </a:solidFill>
                          <a:latin typeface="Arial" panose="020B0604020202020204" pitchFamily="34" charset="0"/>
                          <a:cs typeface="Arial" panose="020B0604020202020204" pitchFamily="34" charset="0"/>
                        </a:rPr>
                        <a:t>Commencement of ARV </a:t>
                      </a:r>
                      <a:r>
                        <a:rPr lang="en-US" sz="1000" b="0" dirty="0">
                          <a:solidFill>
                            <a:schemeClr val="bg1"/>
                          </a:solidFill>
                          <a:latin typeface="Arial" panose="020B0604020202020204" pitchFamily="34" charset="0"/>
                          <a:cs typeface="Arial" panose="020B0604020202020204" pitchFamily="34" charset="0"/>
                        </a:rPr>
                        <a:t>[n43]</a:t>
                      </a:r>
                    </a:p>
                  </a:txBody>
                  <a:tcPr marL="68580" marR="68580" marT="34290" marB="34290" anchor="ctr">
                    <a:solidFill>
                      <a:schemeClr val="tx1"/>
                    </a:solidFill>
                  </a:tcPr>
                </a:tc>
                <a:tc hMerge="1">
                  <a:txBody>
                    <a:bodyPr/>
                    <a:lstStyle/>
                    <a:p>
                      <a:pPr algn="ctr"/>
                      <a:endParaRPr lang="en-US" sz="1200" b="0" dirty="0">
                        <a:latin typeface="Arial" panose="020B0604020202020204" pitchFamily="34" charset="0"/>
                        <a:cs typeface="Arial" panose="020B0604020202020204" pitchFamily="34" charset="0"/>
                      </a:endParaRPr>
                    </a:p>
                  </a:txBody>
                  <a:tcPr marL="68580" marR="68580" marT="34290" marB="34290"/>
                </a:tc>
                <a:tc hMerge="1">
                  <a:txBody>
                    <a:bodyPr/>
                    <a:lstStyle/>
                    <a:p>
                      <a:pPr algn="ctr"/>
                      <a:endParaRPr lang="en-US" sz="12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00525518"/>
                  </a:ext>
                </a:extLst>
              </a:tr>
              <a:tr h="280673">
                <a:tc>
                  <a:txBody>
                    <a:bodyPr/>
                    <a:lstStyle/>
                    <a:p>
                      <a:endParaRPr lang="en-US" sz="900" b="0" dirty="0"/>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n</a:t>
                      </a:r>
                      <a:endParaRPr lang="en-US" sz="1200" b="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70544970"/>
                  </a:ext>
                </a:extLst>
              </a:tr>
              <a:tr h="245175">
                <a:tc>
                  <a:txBody>
                    <a:bodyPr/>
                    <a:lstStyle/>
                    <a:p>
                      <a:r>
                        <a:rPr lang="en-US" sz="900" dirty="0">
                          <a:latin typeface="Arial" panose="020B0604020202020204" pitchFamily="34" charset="0"/>
                          <a:cs typeface="Arial" panose="020B0604020202020204" pitchFamily="34" charset="0"/>
                        </a:rPr>
                        <a:t>Within 3 months</a:t>
                      </a:r>
                      <a:endParaRPr lang="en-US" sz="900" b="0" dirty="0">
                        <a:latin typeface="Arial" panose="020B0604020202020204" pitchFamily="34" charset="0"/>
                        <a:cs typeface="Arial" panose="020B0604020202020204" pitchFamily="34" charset="0"/>
                      </a:endParaRP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32</a:t>
                      </a:r>
                      <a:endParaRPr lang="en-US" sz="900" b="0" dirty="0">
                        <a:latin typeface="Arial" panose="020B0604020202020204" pitchFamily="34" charset="0"/>
                        <a:cs typeface="Arial" panose="020B0604020202020204" pitchFamily="34" charset="0"/>
                      </a:endParaRP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74.4</a:t>
                      </a:r>
                    </a:p>
                  </a:txBody>
                  <a:tcPr marL="68580" marR="68580" marT="34290" marB="34290"/>
                </a:tc>
                <a:extLst>
                  <a:ext uri="{0D108BD9-81ED-4DB2-BD59-A6C34878D82A}">
                    <a16:rowId xmlns:a16="http://schemas.microsoft.com/office/drawing/2014/main" val="228761788"/>
                  </a:ext>
                </a:extLst>
              </a:tr>
              <a:tr h="239117">
                <a:tc>
                  <a:txBody>
                    <a:bodyPr/>
                    <a:lstStyle/>
                    <a:p>
                      <a:r>
                        <a:rPr lang="en-US" sz="900" dirty="0">
                          <a:latin typeface="Arial" panose="020B0604020202020204" pitchFamily="34" charset="0"/>
                          <a:cs typeface="Arial" panose="020B0604020202020204" pitchFamily="34" charset="0"/>
                        </a:rPr>
                        <a:t>Between 2 to 12 months</a:t>
                      </a: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3</a:t>
                      </a: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7.0</a:t>
                      </a:r>
                    </a:p>
                  </a:txBody>
                  <a:tcPr marL="68580" marR="68580" marT="34290" marB="34290"/>
                </a:tc>
                <a:extLst>
                  <a:ext uri="{0D108BD9-81ED-4DB2-BD59-A6C34878D82A}">
                    <a16:rowId xmlns:a16="http://schemas.microsoft.com/office/drawing/2014/main" val="3325656364"/>
                  </a:ext>
                </a:extLst>
              </a:tr>
              <a:tr h="235467">
                <a:tc>
                  <a:txBody>
                    <a:bodyPr/>
                    <a:lstStyle/>
                    <a:p>
                      <a:r>
                        <a:rPr lang="en-US" sz="900" dirty="0">
                          <a:latin typeface="Arial" panose="020B0604020202020204" pitchFamily="34" charset="0"/>
                          <a:cs typeface="Arial" panose="020B0604020202020204" pitchFamily="34" charset="0"/>
                        </a:rPr>
                        <a:t>Between 1 to 2 years</a:t>
                      </a: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3</a:t>
                      </a: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7.0</a:t>
                      </a:r>
                    </a:p>
                  </a:txBody>
                  <a:tcPr marL="68580" marR="68580" marT="34290" marB="34290"/>
                </a:tc>
                <a:extLst>
                  <a:ext uri="{0D108BD9-81ED-4DB2-BD59-A6C34878D82A}">
                    <a16:rowId xmlns:a16="http://schemas.microsoft.com/office/drawing/2014/main" val="3580574180"/>
                  </a:ext>
                </a:extLst>
              </a:tr>
              <a:tr h="235467">
                <a:tc>
                  <a:txBody>
                    <a:bodyPr/>
                    <a:lstStyle/>
                    <a:p>
                      <a:r>
                        <a:rPr lang="en-US" sz="900" dirty="0">
                          <a:latin typeface="Arial" panose="020B0604020202020204" pitchFamily="34" charset="0"/>
                          <a:cs typeface="Arial" panose="020B0604020202020204" pitchFamily="34" charset="0"/>
                        </a:rPr>
                        <a:t>More than 2 years</a:t>
                      </a: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4</a:t>
                      </a: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9.3</a:t>
                      </a:r>
                    </a:p>
                  </a:txBody>
                  <a:tcPr marL="68580" marR="68580" marT="34290" marB="34290"/>
                </a:tc>
                <a:extLst>
                  <a:ext uri="{0D108BD9-81ED-4DB2-BD59-A6C34878D82A}">
                    <a16:rowId xmlns:a16="http://schemas.microsoft.com/office/drawing/2014/main" val="2564698534"/>
                  </a:ext>
                </a:extLst>
              </a:tr>
              <a:tr h="235467">
                <a:tc>
                  <a:txBody>
                    <a:bodyPr/>
                    <a:lstStyle/>
                    <a:p>
                      <a:r>
                        <a:rPr lang="en-US" sz="900" dirty="0">
                          <a:latin typeface="Arial" panose="020B0604020202020204" pitchFamily="34" charset="0"/>
                          <a:cs typeface="Arial" panose="020B0604020202020204" pitchFamily="34" charset="0"/>
                        </a:rPr>
                        <a:t>Can’t remember</a:t>
                      </a: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1</a:t>
                      </a:r>
                    </a:p>
                  </a:txBody>
                  <a:tcPr marL="68580" marR="68580" marT="34290" marB="34290"/>
                </a:tc>
                <a:tc>
                  <a:txBody>
                    <a:bodyPr/>
                    <a:lstStyle/>
                    <a:p>
                      <a:pPr algn="r"/>
                      <a:r>
                        <a:rPr lang="en-US" sz="900" dirty="0">
                          <a:latin typeface="Arial" panose="020B0604020202020204" pitchFamily="34" charset="0"/>
                          <a:cs typeface="Arial" panose="020B0604020202020204" pitchFamily="34" charset="0"/>
                        </a:rPr>
                        <a:t>2.3</a:t>
                      </a:r>
                    </a:p>
                  </a:txBody>
                  <a:tcPr marL="68580" marR="68580" marT="34290" marB="34290"/>
                </a:tc>
                <a:extLst>
                  <a:ext uri="{0D108BD9-81ED-4DB2-BD59-A6C34878D82A}">
                    <a16:rowId xmlns:a16="http://schemas.microsoft.com/office/drawing/2014/main" val="1473286983"/>
                  </a:ext>
                </a:extLst>
              </a:tr>
            </a:tbl>
          </a:graphicData>
        </a:graphic>
      </p:graphicFrame>
      <p:graphicFrame>
        <p:nvGraphicFramePr>
          <p:cNvPr id="31" name="Table 30">
            <a:extLst>
              <a:ext uri="{FF2B5EF4-FFF2-40B4-BE49-F238E27FC236}">
                <a16:creationId xmlns:a16="http://schemas.microsoft.com/office/drawing/2014/main" id="{254718C4-F606-3D4C-8AB3-C933BC90A22B}"/>
              </a:ext>
            </a:extLst>
          </p:cNvPr>
          <p:cNvGraphicFramePr>
            <a:graphicFrameLocks noGrp="1"/>
          </p:cNvGraphicFramePr>
          <p:nvPr>
            <p:extLst>
              <p:ext uri="{D42A27DB-BD31-4B8C-83A1-F6EECF244321}">
                <p14:modId xmlns:p14="http://schemas.microsoft.com/office/powerpoint/2010/main" val="701048287"/>
              </p:ext>
            </p:extLst>
          </p:nvPr>
        </p:nvGraphicFramePr>
        <p:xfrm>
          <a:off x="752027" y="4229995"/>
          <a:ext cx="2552413" cy="2183466"/>
        </p:xfrm>
        <a:graphic>
          <a:graphicData uri="http://schemas.openxmlformats.org/drawingml/2006/table">
            <a:tbl>
              <a:tblPr firstRow="1" bandRow="1">
                <a:tableStyleId>{69CF1AB2-1976-4502-BF36-3FF5EA218861}</a:tableStyleId>
              </a:tblPr>
              <a:tblGrid>
                <a:gridCol w="1626712">
                  <a:extLst>
                    <a:ext uri="{9D8B030D-6E8A-4147-A177-3AD203B41FA5}">
                      <a16:colId xmlns:a16="http://schemas.microsoft.com/office/drawing/2014/main" val="4000931009"/>
                    </a:ext>
                  </a:extLst>
                </a:gridCol>
                <a:gridCol w="372533">
                  <a:extLst>
                    <a:ext uri="{9D8B030D-6E8A-4147-A177-3AD203B41FA5}">
                      <a16:colId xmlns:a16="http://schemas.microsoft.com/office/drawing/2014/main" val="3674758294"/>
                    </a:ext>
                  </a:extLst>
                </a:gridCol>
                <a:gridCol w="553168">
                  <a:extLst>
                    <a:ext uri="{9D8B030D-6E8A-4147-A177-3AD203B41FA5}">
                      <a16:colId xmlns:a16="http://schemas.microsoft.com/office/drawing/2014/main" val="1484553533"/>
                    </a:ext>
                  </a:extLst>
                </a:gridCol>
              </a:tblGrid>
              <a:tr h="374574">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cs typeface="Arial" panose="020B0604020202020204" pitchFamily="34" charset="0"/>
                        </a:rPr>
                        <a:t>Reason for HIV test </a:t>
                      </a:r>
                      <a:r>
                        <a:rPr lang="en-US" sz="1000" b="0" dirty="0">
                          <a:solidFill>
                            <a:schemeClr val="bg1"/>
                          </a:solidFill>
                          <a:latin typeface="Arial" panose="020B0604020202020204" pitchFamily="34" charset="0"/>
                          <a:cs typeface="Arial" panose="020B0604020202020204" pitchFamily="34" charset="0"/>
                        </a:rPr>
                        <a:t>[n47]</a:t>
                      </a:r>
                    </a:p>
                  </a:txBody>
                  <a:tcPr marL="68580" marR="68580" marT="34290" marB="34290" anchor="ctr">
                    <a:solidFill>
                      <a:schemeClr val="tx1"/>
                    </a:solidFill>
                  </a:tcPr>
                </a:tc>
                <a:tc hMerge="1">
                  <a:txBody>
                    <a:bodyPr/>
                    <a:lstStyle/>
                    <a:p>
                      <a:pPr algn="ctr"/>
                      <a:endParaRPr lang="en-US" sz="1200" dirty="0"/>
                    </a:p>
                  </a:txBody>
                  <a:tcPr marL="68580" marR="68580" marT="34290" marB="34290"/>
                </a:tc>
                <a:tc hMerge="1">
                  <a:txBody>
                    <a:bodyPr/>
                    <a:lstStyle/>
                    <a:p>
                      <a:pPr algn="ctr"/>
                      <a:endParaRPr lang="en-US" sz="1200" dirty="0"/>
                    </a:p>
                  </a:txBody>
                  <a:tcPr marL="68580" marR="68580" marT="34290" marB="34290"/>
                </a:tc>
                <a:extLst>
                  <a:ext uri="{0D108BD9-81ED-4DB2-BD59-A6C34878D82A}">
                    <a16:rowId xmlns:a16="http://schemas.microsoft.com/office/drawing/2014/main" val="274777531"/>
                  </a:ext>
                </a:extLst>
              </a:tr>
              <a:tr h="306120">
                <a:tc>
                  <a:txBody>
                    <a:bodyPr/>
                    <a:lstStyle/>
                    <a:p>
                      <a:endParaRPr lang="en-US" sz="900" dirty="0"/>
                    </a:p>
                  </a:txBody>
                  <a:tcPr marL="68580" marR="68580" marT="34290" marB="34290"/>
                </a:tc>
                <a:tc>
                  <a:txBody>
                    <a:bodyPr/>
                    <a:lstStyle/>
                    <a:p>
                      <a:pPr algn="ctr"/>
                      <a:r>
                        <a:rPr lang="en-US" sz="1200" dirty="0"/>
                        <a:t>n</a:t>
                      </a:r>
                    </a:p>
                  </a:txBody>
                  <a:tcPr marL="68580" marR="68580" marT="34290" marB="34290"/>
                </a:tc>
                <a:tc>
                  <a:txBody>
                    <a:bodyPr/>
                    <a:lstStyle/>
                    <a:p>
                      <a:pPr algn="ctr"/>
                      <a:r>
                        <a:rPr lang="en-US" sz="1200" dirty="0"/>
                        <a:t>%</a:t>
                      </a:r>
                    </a:p>
                  </a:txBody>
                  <a:tcPr marL="68580" marR="68580" marT="34290" marB="34290"/>
                </a:tc>
                <a:extLst>
                  <a:ext uri="{0D108BD9-81ED-4DB2-BD59-A6C34878D82A}">
                    <a16:rowId xmlns:a16="http://schemas.microsoft.com/office/drawing/2014/main" val="676900263"/>
                  </a:ext>
                </a:extLst>
              </a:tr>
              <a:tr h="250462">
                <a:tc>
                  <a:txBody>
                    <a:bodyPr/>
                    <a:lstStyle/>
                    <a:p>
                      <a:r>
                        <a:rPr lang="en-US" sz="900" dirty="0"/>
                        <a:t>Routine</a:t>
                      </a:r>
                    </a:p>
                  </a:txBody>
                  <a:tcPr marL="68580" marR="68580" marT="34290" marB="34290"/>
                </a:tc>
                <a:tc>
                  <a:txBody>
                    <a:bodyPr/>
                    <a:lstStyle/>
                    <a:p>
                      <a:pPr algn="r"/>
                      <a:r>
                        <a:rPr lang="en-US" sz="900" dirty="0"/>
                        <a:t>9</a:t>
                      </a:r>
                    </a:p>
                  </a:txBody>
                  <a:tcPr marL="68580" marR="68580" marT="34290" marB="34290"/>
                </a:tc>
                <a:tc>
                  <a:txBody>
                    <a:bodyPr/>
                    <a:lstStyle/>
                    <a:p>
                      <a:pPr algn="r"/>
                      <a:r>
                        <a:rPr lang="en-US" sz="900" dirty="0"/>
                        <a:t>19.1</a:t>
                      </a:r>
                    </a:p>
                  </a:txBody>
                  <a:tcPr marL="68580" marR="68580" marT="34290" marB="34290"/>
                </a:tc>
                <a:extLst>
                  <a:ext uri="{0D108BD9-81ED-4DB2-BD59-A6C34878D82A}">
                    <a16:rowId xmlns:a16="http://schemas.microsoft.com/office/drawing/2014/main" val="520708683"/>
                  </a:ext>
                </a:extLst>
              </a:tr>
              <a:tr h="250462">
                <a:tc>
                  <a:txBody>
                    <a:bodyPr/>
                    <a:lstStyle/>
                    <a:p>
                      <a:r>
                        <a:rPr lang="en-US" sz="900" dirty="0"/>
                        <a:t>Requested</a:t>
                      </a:r>
                    </a:p>
                  </a:txBody>
                  <a:tcPr marL="68580" marR="68580" marT="34290" marB="34290"/>
                </a:tc>
                <a:tc>
                  <a:txBody>
                    <a:bodyPr/>
                    <a:lstStyle/>
                    <a:p>
                      <a:pPr algn="r"/>
                      <a:r>
                        <a:rPr lang="en-US" sz="900" dirty="0"/>
                        <a:t>15</a:t>
                      </a:r>
                    </a:p>
                  </a:txBody>
                  <a:tcPr marL="68580" marR="68580" marT="34290" marB="34290"/>
                </a:tc>
                <a:tc>
                  <a:txBody>
                    <a:bodyPr/>
                    <a:lstStyle/>
                    <a:p>
                      <a:pPr algn="r"/>
                      <a:r>
                        <a:rPr lang="en-US" sz="900" dirty="0"/>
                        <a:t>31.9</a:t>
                      </a:r>
                    </a:p>
                  </a:txBody>
                  <a:tcPr marL="68580" marR="68580" marT="34290" marB="34290"/>
                </a:tc>
                <a:extLst>
                  <a:ext uri="{0D108BD9-81ED-4DB2-BD59-A6C34878D82A}">
                    <a16:rowId xmlns:a16="http://schemas.microsoft.com/office/drawing/2014/main" val="1151075373"/>
                  </a:ext>
                </a:extLst>
              </a:tr>
              <a:tr h="250462">
                <a:tc>
                  <a:txBody>
                    <a:bodyPr/>
                    <a:lstStyle/>
                    <a:p>
                      <a:r>
                        <a:rPr lang="en-US" sz="900" dirty="0"/>
                        <a:t>Became unwell</a:t>
                      </a:r>
                    </a:p>
                  </a:txBody>
                  <a:tcPr marL="68580" marR="68580" marT="34290" marB="34290"/>
                </a:tc>
                <a:tc>
                  <a:txBody>
                    <a:bodyPr/>
                    <a:lstStyle/>
                    <a:p>
                      <a:pPr algn="r"/>
                      <a:r>
                        <a:rPr lang="en-US" sz="900" dirty="0"/>
                        <a:t>11</a:t>
                      </a:r>
                    </a:p>
                  </a:txBody>
                  <a:tcPr marL="68580" marR="68580" marT="34290" marB="34290"/>
                </a:tc>
                <a:tc>
                  <a:txBody>
                    <a:bodyPr/>
                    <a:lstStyle/>
                    <a:p>
                      <a:pPr algn="r"/>
                      <a:r>
                        <a:rPr lang="en-US" sz="900" dirty="0"/>
                        <a:t>23.4</a:t>
                      </a:r>
                    </a:p>
                  </a:txBody>
                  <a:tcPr marL="68580" marR="68580" marT="34290" marB="34290"/>
                </a:tc>
                <a:extLst>
                  <a:ext uri="{0D108BD9-81ED-4DB2-BD59-A6C34878D82A}">
                    <a16:rowId xmlns:a16="http://schemas.microsoft.com/office/drawing/2014/main" val="1118696401"/>
                  </a:ext>
                </a:extLst>
              </a:tr>
              <a:tr h="250462">
                <a:tc>
                  <a:txBody>
                    <a:bodyPr/>
                    <a:lstStyle/>
                    <a:p>
                      <a:r>
                        <a:rPr lang="en-US" sz="900" dirty="0"/>
                        <a:t>Recognised HIV symptoms</a:t>
                      </a:r>
                    </a:p>
                  </a:txBody>
                  <a:tcPr marL="68580" marR="68580" marT="34290" marB="34290"/>
                </a:tc>
                <a:tc>
                  <a:txBody>
                    <a:bodyPr/>
                    <a:lstStyle/>
                    <a:p>
                      <a:pPr algn="r"/>
                      <a:r>
                        <a:rPr lang="en-US" sz="900" dirty="0"/>
                        <a:t>5</a:t>
                      </a:r>
                    </a:p>
                  </a:txBody>
                  <a:tcPr marL="68580" marR="68580" marT="34290" marB="34290"/>
                </a:tc>
                <a:tc>
                  <a:txBody>
                    <a:bodyPr/>
                    <a:lstStyle/>
                    <a:p>
                      <a:pPr algn="r"/>
                      <a:r>
                        <a:rPr lang="en-US" sz="900" dirty="0"/>
                        <a:t>10.6</a:t>
                      </a:r>
                    </a:p>
                  </a:txBody>
                  <a:tcPr marL="68580" marR="68580" marT="34290" marB="34290"/>
                </a:tc>
                <a:extLst>
                  <a:ext uri="{0D108BD9-81ED-4DB2-BD59-A6C34878D82A}">
                    <a16:rowId xmlns:a16="http://schemas.microsoft.com/office/drawing/2014/main" val="1624351497"/>
                  </a:ext>
                </a:extLst>
              </a:tr>
              <a:tr h="250462">
                <a:tc>
                  <a:txBody>
                    <a:bodyPr/>
                    <a:lstStyle/>
                    <a:p>
                      <a:r>
                        <a:rPr lang="en-US" sz="900" dirty="0"/>
                        <a:t>Tested without knowledge</a:t>
                      </a:r>
                    </a:p>
                  </a:txBody>
                  <a:tcPr marL="68580" marR="68580" marT="34290" marB="34290"/>
                </a:tc>
                <a:tc>
                  <a:txBody>
                    <a:bodyPr/>
                    <a:lstStyle/>
                    <a:p>
                      <a:pPr algn="r"/>
                      <a:r>
                        <a:rPr lang="en-US" sz="900" dirty="0"/>
                        <a:t>1</a:t>
                      </a:r>
                    </a:p>
                  </a:txBody>
                  <a:tcPr marL="68580" marR="68580" marT="34290" marB="34290"/>
                </a:tc>
                <a:tc>
                  <a:txBody>
                    <a:bodyPr/>
                    <a:lstStyle/>
                    <a:p>
                      <a:pPr algn="r"/>
                      <a:r>
                        <a:rPr lang="en-US" sz="900" dirty="0"/>
                        <a:t>2.1</a:t>
                      </a:r>
                    </a:p>
                  </a:txBody>
                  <a:tcPr marL="68580" marR="68580" marT="34290" marB="34290"/>
                </a:tc>
                <a:extLst>
                  <a:ext uri="{0D108BD9-81ED-4DB2-BD59-A6C34878D82A}">
                    <a16:rowId xmlns:a16="http://schemas.microsoft.com/office/drawing/2014/main" val="4087129581"/>
                  </a:ext>
                </a:extLst>
              </a:tr>
              <a:tr h="250462">
                <a:tc>
                  <a:txBody>
                    <a:bodyPr/>
                    <a:lstStyle/>
                    <a:p>
                      <a:r>
                        <a:rPr lang="en-US" sz="900" dirty="0"/>
                        <a:t>Other</a:t>
                      </a:r>
                    </a:p>
                  </a:txBody>
                  <a:tcPr marL="68580" marR="68580" marT="34290" marB="34290"/>
                </a:tc>
                <a:tc>
                  <a:txBody>
                    <a:bodyPr/>
                    <a:lstStyle/>
                    <a:p>
                      <a:pPr algn="r"/>
                      <a:r>
                        <a:rPr lang="en-US" sz="900" dirty="0"/>
                        <a:t>6</a:t>
                      </a:r>
                    </a:p>
                  </a:txBody>
                  <a:tcPr marL="68580" marR="68580" marT="34290" marB="34290"/>
                </a:tc>
                <a:tc>
                  <a:txBody>
                    <a:bodyPr/>
                    <a:lstStyle/>
                    <a:p>
                      <a:pPr algn="r"/>
                      <a:r>
                        <a:rPr lang="en-US" sz="900" dirty="0"/>
                        <a:t>12.8</a:t>
                      </a:r>
                    </a:p>
                  </a:txBody>
                  <a:tcPr marL="68580" marR="68580" marT="34290" marB="34290"/>
                </a:tc>
                <a:extLst>
                  <a:ext uri="{0D108BD9-81ED-4DB2-BD59-A6C34878D82A}">
                    <a16:rowId xmlns:a16="http://schemas.microsoft.com/office/drawing/2014/main" val="517987928"/>
                  </a:ext>
                </a:extLst>
              </a:tr>
            </a:tbl>
          </a:graphicData>
        </a:graphic>
      </p:graphicFrame>
      <p:sp>
        <p:nvSpPr>
          <p:cNvPr id="32" name="TextBox 31">
            <a:extLst>
              <a:ext uri="{FF2B5EF4-FFF2-40B4-BE49-F238E27FC236}">
                <a16:creationId xmlns:a16="http://schemas.microsoft.com/office/drawing/2014/main" id="{E4BFCC95-2566-6E46-8C10-55F9D7FA1683}"/>
              </a:ext>
            </a:extLst>
          </p:cNvPr>
          <p:cNvSpPr txBox="1"/>
          <p:nvPr/>
        </p:nvSpPr>
        <p:spPr>
          <a:xfrm>
            <a:off x="3569307" y="2041791"/>
            <a:ext cx="2697317" cy="307777"/>
          </a:xfrm>
          <a:prstGeom prst="rect">
            <a:avLst/>
          </a:prstGeom>
          <a:ln w="22225"/>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400" dirty="0">
                <a:latin typeface="Arial" panose="020B0604020202020204" pitchFamily="34" charset="0"/>
                <a:cs typeface="Arial" panose="020B0604020202020204" pitchFamily="34" charset="0"/>
              </a:rPr>
              <a:t>Adherence </a:t>
            </a:r>
            <a:r>
              <a:rPr lang="en-US" sz="1000" dirty="0">
                <a:latin typeface="Arial" panose="020B0604020202020204" pitchFamily="34" charset="0"/>
                <a:cs typeface="Arial" panose="020B0604020202020204" pitchFamily="34" charset="0"/>
              </a:rPr>
              <a:t>[n43]</a:t>
            </a:r>
          </a:p>
        </p:txBody>
      </p:sp>
    </p:spTree>
    <p:extLst>
      <p:ext uri="{BB962C8B-B14F-4D97-AF65-F5344CB8AC3E}">
        <p14:creationId xmlns:p14="http://schemas.microsoft.com/office/powerpoint/2010/main" val="2058893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28650" y="1003874"/>
            <a:ext cx="7886700" cy="799582"/>
          </a:xfrm>
        </p:spPr>
        <p:txBody>
          <a:bodyPr>
            <a:normAutofit/>
          </a:bodyPr>
          <a:lstStyle/>
          <a:p>
            <a:r>
              <a:rPr lang="en-US" sz="3300" b="1" dirty="0">
                <a:latin typeface="Arial" panose="020B0604020202020204" pitchFamily="34" charset="0"/>
                <a:cs typeface="Arial" panose="020B0604020202020204" pitchFamily="34" charset="0"/>
              </a:rPr>
              <a:t>Psychosocial barriers to care</a:t>
            </a:r>
          </a:p>
        </p:txBody>
      </p:sp>
    </p:spTree>
    <p:extLst>
      <p:ext uri="{BB962C8B-B14F-4D97-AF65-F5344CB8AC3E}">
        <p14:creationId xmlns:p14="http://schemas.microsoft.com/office/powerpoint/2010/main" val="3999397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28650" y="1003874"/>
            <a:ext cx="7886700" cy="799582"/>
          </a:xfrm>
        </p:spPr>
        <p:txBody>
          <a:bodyPr>
            <a:normAutofit/>
          </a:bodyPr>
          <a:lstStyle/>
          <a:p>
            <a:r>
              <a:rPr lang="en-US" sz="3300" b="1" dirty="0">
                <a:latin typeface="Arial" panose="020B0604020202020204" pitchFamily="34" charset="0"/>
                <a:cs typeface="Arial" panose="020B0604020202020204" pitchFamily="34" charset="0"/>
              </a:rPr>
              <a:t>Psychosocial barriers to care</a:t>
            </a:r>
          </a:p>
        </p:txBody>
      </p:sp>
      <p:graphicFrame>
        <p:nvGraphicFramePr>
          <p:cNvPr id="6" name="Content Placeholder 5">
            <a:extLst>
              <a:ext uri="{FF2B5EF4-FFF2-40B4-BE49-F238E27FC236}">
                <a16:creationId xmlns:a16="http://schemas.microsoft.com/office/drawing/2014/main" id="{16FEE425-726C-784D-B05C-DB6E990411A7}"/>
              </a:ext>
            </a:extLst>
          </p:cNvPr>
          <p:cNvGraphicFramePr>
            <a:graphicFrameLocks noGrp="1"/>
          </p:cNvGraphicFramePr>
          <p:nvPr>
            <p:ph idx="1"/>
            <p:extLst>
              <p:ext uri="{D42A27DB-BD31-4B8C-83A1-F6EECF244321}">
                <p14:modId xmlns:p14="http://schemas.microsoft.com/office/powerpoint/2010/main" val="174795220"/>
              </p:ext>
            </p:extLst>
          </p:nvPr>
        </p:nvGraphicFramePr>
        <p:xfrm>
          <a:off x="717141" y="2279973"/>
          <a:ext cx="4484125" cy="3860053"/>
        </p:xfrm>
        <a:graphic>
          <a:graphicData uri="http://schemas.openxmlformats.org/drawingml/2006/table">
            <a:tbl>
              <a:tblPr firstRow="1" firstCol="1" bandRow="1">
                <a:tableStyleId>{69CF1AB2-1976-4502-BF36-3FF5EA218861}</a:tableStyleId>
              </a:tblPr>
              <a:tblGrid>
                <a:gridCol w="3958227">
                  <a:extLst>
                    <a:ext uri="{9D8B030D-6E8A-4147-A177-3AD203B41FA5}">
                      <a16:colId xmlns:a16="http://schemas.microsoft.com/office/drawing/2014/main" val="259914408"/>
                    </a:ext>
                  </a:extLst>
                </a:gridCol>
                <a:gridCol w="525898">
                  <a:extLst>
                    <a:ext uri="{9D8B030D-6E8A-4147-A177-3AD203B41FA5}">
                      <a16:colId xmlns:a16="http://schemas.microsoft.com/office/drawing/2014/main" val="2443236594"/>
                    </a:ext>
                  </a:extLst>
                </a:gridCol>
              </a:tblGrid>
              <a:tr h="152935">
                <a:tc gridSpan="2">
                  <a:txBody>
                    <a:bodyPr/>
                    <a:lstStyle/>
                    <a:p>
                      <a:pPr>
                        <a:spcAft>
                          <a:spcPts val="0"/>
                        </a:spcAft>
                      </a:pPr>
                      <a:endParaRPr lang="en-US" sz="1000" dirty="0">
                        <a:effectLst/>
                        <a:latin typeface="Arial" panose="020B0604020202020204" pitchFamily="34" charset="0"/>
                        <a:cs typeface="Arial" panose="020B0604020202020204" pitchFamily="34" charset="0"/>
                      </a:endParaRPr>
                    </a:p>
                    <a:p>
                      <a:pPr>
                        <a:spcAft>
                          <a:spcPts val="0"/>
                        </a:spcAft>
                      </a:pPr>
                      <a:r>
                        <a:rPr lang="en-US" sz="1200" dirty="0">
                          <a:solidFill>
                            <a:schemeClr val="bg1"/>
                          </a:solidFill>
                          <a:effectLst/>
                          <a:latin typeface="Arial" panose="020B0604020202020204" pitchFamily="34" charset="0"/>
                          <a:cs typeface="Arial" panose="020B0604020202020204" pitchFamily="34" charset="0"/>
                        </a:rPr>
                        <a:t>In the last 12 months, the following happened because of a shortage of money (tick all that apply):</a:t>
                      </a:r>
                      <a:endParaRPr lang="en-AU" sz="1200" dirty="0">
                        <a:solidFill>
                          <a:schemeClr val="bg1"/>
                        </a:solidFill>
                        <a:effectLst/>
                        <a:latin typeface="Arial" panose="020B0604020202020204" pitchFamily="34" charset="0"/>
                        <a:cs typeface="Arial" panose="020B0604020202020204" pitchFamily="34" charset="0"/>
                      </a:endParaRPr>
                    </a:p>
                    <a:p>
                      <a:pPr>
                        <a:spcAft>
                          <a:spcPts val="0"/>
                        </a:spcAft>
                      </a:pPr>
                      <a:r>
                        <a:rPr lang="en-AU" sz="1000" dirty="0">
                          <a:effectLst/>
                          <a:latin typeface="Arial" panose="020B0604020202020204" pitchFamily="34" charset="0"/>
                          <a:cs typeface="Arial" panose="020B0604020202020204" pitchFamily="34" charset="0"/>
                        </a:rPr>
                        <a:t> </a:t>
                      </a:r>
                      <a:endParaRPr lang="en-AU" sz="10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AU" sz="1000" dirty="0">
                          <a:effectLst/>
                          <a:latin typeface="Arial" panose="020B0604020202020204" pitchFamily="34" charset="0"/>
                          <a:cs typeface="Arial" panose="020B0604020202020204" pitchFamily="34" charset="0"/>
                        </a:rPr>
                        <a:t> </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solidFill>
                      <a:schemeClr val="tx1"/>
                    </a:solidFill>
                  </a:tcPr>
                </a:tc>
                <a:tc hMerge="1">
                  <a:txBody>
                    <a:bodyPr/>
                    <a:lstStyle/>
                    <a:p>
                      <a:pPr>
                        <a:spcAft>
                          <a:spcPts val="0"/>
                        </a:spcAft>
                      </a:pP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1962655607"/>
                  </a:ext>
                </a:extLst>
              </a:tr>
              <a:tr h="481337">
                <a:tc>
                  <a:txBody>
                    <a:bodyPr/>
                    <a:lstStyle/>
                    <a:p>
                      <a:pPr marL="171450" marR="0" lvl="0" indent="-171450" algn="l" defTabSz="685800" rtl="0" eaLnBrk="1" fontAlgn="auto" latinLnBrk="0" hangingPunct="1">
                        <a:lnSpc>
                          <a:spcPct val="150000"/>
                        </a:lnSpc>
                        <a:spcBef>
                          <a:spcPts val="0"/>
                        </a:spcBef>
                        <a:spcAft>
                          <a:spcPts val="0"/>
                        </a:spcAft>
                        <a:buClrTx/>
                        <a:buSzTx/>
                        <a:buFont typeface="Wingdings" pitchFamily="2" charset="2"/>
                        <a:buChar char="q"/>
                        <a:tabLst/>
                        <a:defRPr/>
                      </a:pPr>
                      <a:r>
                        <a:rPr lang="en-AU" sz="1200" b="1" dirty="0">
                          <a:solidFill>
                            <a:srgbClr val="FF0000"/>
                          </a:solidFill>
                          <a:effectLst/>
                          <a:latin typeface="Arial" panose="020B0604020202020204" pitchFamily="34" charset="0"/>
                          <a:cs typeface="Arial" panose="020B0604020202020204" pitchFamily="34" charset="0"/>
                        </a:rPr>
                        <a:t>    Could not pay bills</a:t>
                      </a:r>
                    </a:p>
                  </a:txBody>
                  <a:tcPr marL="58966" marR="58966" marT="0" marB="0"/>
                </a:tc>
                <a:tc>
                  <a:txBody>
                    <a:bodyPr/>
                    <a:lstStyle/>
                    <a:p>
                      <a:pPr algn="r">
                        <a:lnSpc>
                          <a:spcPct val="150000"/>
                        </a:lnSpc>
                        <a:spcAft>
                          <a:spcPts val="0"/>
                        </a:spcAft>
                      </a:pPr>
                      <a:r>
                        <a:rPr lang="en-AU"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[n17]</a:t>
                      </a:r>
                    </a:p>
                  </a:txBody>
                  <a:tcPr marL="58966" marR="58966" marT="0" marB="0"/>
                </a:tc>
                <a:extLst>
                  <a:ext uri="{0D108BD9-81ED-4DB2-BD59-A6C34878D82A}">
                    <a16:rowId xmlns:a16="http://schemas.microsoft.com/office/drawing/2014/main" val="807910950"/>
                  </a:ext>
                </a:extLst>
              </a:tr>
              <a:tr h="314485">
                <a:tc>
                  <a:txBody>
                    <a:bodyPr/>
                    <a:lstStyle/>
                    <a:p>
                      <a:pPr marL="342900" lvl="0" indent="-342900">
                        <a:lnSpc>
                          <a:spcPct val="150000"/>
                        </a:lnSpc>
                        <a:spcAft>
                          <a:spcPts val="0"/>
                        </a:spcAft>
                        <a:buFont typeface="Wingdings" pitchFamily="2" charset="2"/>
                        <a:buChar char="q"/>
                      </a:pPr>
                      <a:r>
                        <a:rPr lang="en-AU" sz="1200" b="0" dirty="0">
                          <a:effectLst/>
                          <a:latin typeface="Arial" panose="020B0604020202020204" pitchFamily="34" charset="0"/>
                          <a:cs typeface="Arial" panose="020B0604020202020204" pitchFamily="34" charset="0"/>
                        </a:rPr>
                        <a:t>Could not pay the mortgage or rent on time </a:t>
                      </a:r>
                    </a:p>
                  </a:txBody>
                  <a:tcPr marL="58966" marR="58966" marT="0" marB="0"/>
                </a:tc>
                <a:tc>
                  <a:txBody>
                    <a:bodyPr/>
                    <a:lstStyle/>
                    <a:p>
                      <a:pPr algn="r">
                        <a:lnSpc>
                          <a:spcPct val="150000"/>
                        </a:lnSpc>
                        <a:spcAft>
                          <a:spcPts val="0"/>
                        </a:spcAft>
                      </a:pPr>
                      <a:r>
                        <a:rPr lang="en-AU" sz="1200" dirty="0">
                          <a:effectLst/>
                          <a:latin typeface="Arial" panose="020B0604020202020204" pitchFamily="34" charset="0"/>
                          <a:cs typeface="Arial" panose="020B0604020202020204" pitchFamily="34" charset="0"/>
                        </a:rPr>
                        <a:t>[n10]</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2089277489"/>
                  </a:ext>
                </a:extLst>
              </a:tr>
              <a:tr h="314485">
                <a:tc>
                  <a:txBody>
                    <a:bodyPr/>
                    <a:lstStyle/>
                    <a:p>
                      <a:pPr marL="342900" lvl="0" indent="-342900">
                        <a:lnSpc>
                          <a:spcPct val="150000"/>
                        </a:lnSpc>
                        <a:spcAft>
                          <a:spcPts val="0"/>
                        </a:spcAft>
                        <a:buFont typeface="Wingdings" pitchFamily="2" charset="2"/>
                        <a:buChar char="q"/>
                      </a:pPr>
                      <a:r>
                        <a:rPr lang="en-AU" sz="1200" b="0" dirty="0">
                          <a:effectLst/>
                          <a:latin typeface="Arial" panose="020B0604020202020204" pitchFamily="34" charset="0"/>
                          <a:cs typeface="Arial" panose="020B0604020202020204" pitchFamily="34" charset="0"/>
                        </a:rPr>
                        <a:t>Pawned or sold something </a:t>
                      </a:r>
                    </a:p>
                  </a:txBody>
                  <a:tcPr marL="58966" marR="58966" marT="0" marB="0"/>
                </a:tc>
                <a:tc>
                  <a:txBody>
                    <a:bodyPr/>
                    <a:lstStyle/>
                    <a:p>
                      <a:pPr algn="r">
                        <a:lnSpc>
                          <a:spcPct val="150000"/>
                        </a:lnSpc>
                        <a:spcAft>
                          <a:spcPts val="0"/>
                        </a:spcAft>
                      </a:pPr>
                      <a:r>
                        <a:rPr lang="en-AU" sz="1200" dirty="0">
                          <a:effectLst/>
                          <a:latin typeface="Arial" panose="020B0604020202020204" pitchFamily="34" charset="0"/>
                          <a:cs typeface="Arial" panose="020B0604020202020204" pitchFamily="34" charset="0"/>
                        </a:rPr>
                        <a:t>[n8]</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1358174735"/>
                  </a:ext>
                </a:extLst>
              </a:tr>
              <a:tr h="314485">
                <a:tc>
                  <a:txBody>
                    <a:bodyPr/>
                    <a:lstStyle/>
                    <a:p>
                      <a:pPr marL="342900" lvl="0" indent="-342900">
                        <a:lnSpc>
                          <a:spcPct val="150000"/>
                        </a:lnSpc>
                        <a:spcAft>
                          <a:spcPts val="0"/>
                        </a:spcAft>
                        <a:buFont typeface="Wingdings" pitchFamily="2" charset="2"/>
                        <a:buChar char="q"/>
                      </a:pPr>
                      <a:r>
                        <a:rPr lang="en-AU" sz="1200" b="1" dirty="0">
                          <a:solidFill>
                            <a:srgbClr val="FF0000"/>
                          </a:solidFill>
                          <a:effectLst/>
                          <a:latin typeface="Arial" panose="020B0604020202020204" pitchFamily="34" charset="0"/>
                          <a:cs typeface="Arial" panose="020B0604020202020204" pitchFamily="34" charset="0"/>
                        </a:rPr>
                        <a:t>Went without meals</a:t>
                      </a:r>
                    </a:p>
                  </a:txBody>
                  <a:tcPr marL="58966" marR="58966" marT="0" marB="0"/>
                </a:tc>
                <a:tc>
                  <a:txBody>
                    <a:bodyPr/>
                    <a:lstStyle/>
                    <a:p>
                      <a:pPr algn="r">
                        <a:lnSpc>
                          <a:spcPct val="150000"/>
                        </a:lnSpc>
                        <a:spcAft>
                          <a:spcPts val="0"/>
                        </a:spcAft>
                      </a:pPr>
                      <a:r>
                        <a:rPr lang="en-AU" sz="1200" b="1" dirty="0">
                          <a:solidFill>
                            <a:srgbClr val="FF0000"/>
                          </a:solidFill>
                          <a:effectLst/>
                          <a:latin typeface="Arial" panose="020B0604020202020204" pitchFamily="34" charset="0"/>
                          <a:cs typeface="Arial" panose="020B0604020202020204" pitchFamily="34" charset="0"/>
                        </a:rPr>
                        <a:t>[n18]</a:t>
                      </a:r>
                      <a:endParaRPr lang="en-AU"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835337310"/>
                  </a:ext>
                </a:extLst>
              </a:tr>
              <a:tr h="314485">
                <a:tc>
                  <a:txBody>
                    <a:bodyPr/>
                    <a:lstStyle/>
                    <a:p>
                      <a:pPr marL="342900" lvl="0" indent="-342900">
                        <a:lnSpc>
                          <a:spcPct val="150000"/>
                        </a:lnSpc>
                        <a:spcAft>
                          <a:spcPts val="0"/>
                        </a:spcAft>
                        <a:buFont typeface="Wingdings" pitchFamily="2" charset="2"/>
                        <a:buChar char="q"/>
                      </a:pPr>
                      <a:r>
                        <a:rPr lang="en-AU" sz="1200" b="0" dirty="0">
                          <a:effectLst/>
                          <a:latin typeface="Arial" panose="020B0604020202020204" pitchFamily="34" charset="0"/>
                          <a:cs typeface="Arial" panose="020B0604020202020204" pitchFamily="34" charset="0"/>
                        </a:rPr>
                        <a:t>Was unable to heat home</a:t>
                      </a:r>
                    </a:p>
                  </a:txBody>
                  <a:tcPr marL="58966" marR="58966" marT="0" marB="0"/>
                </a:tc>
                <a:tc>
                  <a:txBody>
                    <a:bodyPr/>
                    <a:lstStyle/>
                    <a:p>
                      <a:pPr algn="r">
                        <a:lnSpc>
                          <a:spcPct val="150000"/>
                        </a:lnSpc>
                        <a:spcAft>
                          <a:spcPts val="0"/>
                        </a:spcAft>
                      </a:pPr>
                      <a:r>
                        <a:rPr lang="en-AU" sz="1200" dirty="0">
                          <a:effectLst/>
                          <a:latin typeface="Arial" panose="020B0604020202020204" pitchFamily="34" charset="0"/>
                          <a:cs typeface="Arial" panose="020B0604020202020204" pitchFamily="34" charset="0"/>
                        </a:rPr>
                        <a:t>[n1]</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2866159705"/>
                  </a:ext>
                </a:extLst>
              </a:tr>
              <a:tr h="314485">
                <a:tc>
                  <a:txBody>
                    <a:bodyPr/>
                    <a:lstStyle/>
                    <a:p>
                      <a:pPr marL="342900" lvl="0" indent="-342900">
                        <a:lnSpc>
                          <a:spcPct val="150000"/>
                        </a:lnSpc>
                        <a:spcAft>
                          <a:spcPts val="0"/>
                        </a:spcAft>
                        <a:buFont typeface="Wingdings" pitchFamily="2" charset="2"/>
                        <a:buChar char="q"/>
                      </a:pPr>
                      <a:r>
                        <a:rPr lang="en-AU" sz="1200" b="1" dirty="0">
                          <a:solidFill>
                            <a:srgbClr val="FF0000"/>
                          </a:solidFill>
                          <a:effectLst/>
                          <a:latin typeface="Arial" panose="020B0604020202020204" pitchFamily="34" charset="0"/>
                          <a:cs typeface="Arial" panose="020B0604020202020204" pitchFamily="34" charset="0"/>
                        </a:rPr>
                        <a:t>Asked for financial help from friends or family</a:t>
                      </a:r>
                    </a:p>
                  </a:txBody>
                  <a:tcPr marL="58966" marR="58966" marT="0" marB="0"/>
                </a:tc>
                <a:tc>
                  <a:txBody>
                    <a:bodyPr/>
                    <a:lstStyle/>
                    <a:p>
                      <a:pPr algn="r">
                        <a:lnSpc>
                          <a:spcPct val="150000"/>
                        </a:lnSpc>
                        <a:spcAft>
                          <a:spcPts val="0"/>
                        </a:spcAft>
                      </a:pPr>
                      <a:r>
                        <a:rPr lang="en-AU" sz="1200" b="1" dirty="0">
                          <a:solidFill>
                            <a:srgbClr val="FF0000"/>
                          </a:solidFill>
                          <a:effectLst/>
                          <a:latin typeface="Arial" panose="020B0604020202020204" pitchFamily="34" charset="0"/>
                          <a:cs typeface="Arial" panose="020B0604020202020204" pitchFamily="34" charset="0"/>
                        </a:rPr>
                        <a:t>[n25]</a:t>
                      </a:r>
                      <a:endParaRPr lang="en-AU"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3973075773"/>
                  </a:ext>
                </a:extLst>
              </a:tr>
              <a:tr h="457200">
                <a:tc>
                  <a:txBody>
                    <a:bodyPr/>
                    <a:lstStyle/>
                    <a:p>
                      <a:pPr marL="342900" lvl="0" indent="-342900">
                        <a:lnSpc>
                          <a:spcPct val="150000"/>
                        </a:lnSpc>
                        <a:spcAft>
                          <a:spcPts val="0"/>
                        </a:spcAft>
                        <a:buFont typeface="Wingdings" pitchFamily="2" charset="2"/>
                        <a:buChar char="q"/>
                      </a:pPr>
                      <a:r>
                        <a:rPr lang="en-AU" sz="1200" b="0" dirty="0">
                          <a:effectLst/>
                          <a:latin typeface="Arial" panose="020B0604020202020204" pitchFamily="34" charset="0"/>
                          <a:cs typeface="Arial" panose="020B0604020202020204" pitchFamily="34" charset="0"/>
                        </a:rPr>
                        <a:t>Asked for help from welfare/community organisations</a:t>
                      </a:r>
                    </a:p>
                    <a:p>
                      <a:pPr marL="342900" lvl="0" indent="-342900">
                        <a:lnSpc>
                          <a:spcPct val="150000"/>
                        </a:lnSpc>
                        <a:spcAft>
                          <a:spcPts val="0"/>
                        </a:spcAft>
                        <a:buFont typeface="Wingdings" pitchFamily="2" charset="2"/>
                        <a:buChar char="q"/>
                      </a:pPr>
                      <a:endParaRPr lang="en-AU" sz="600" b="0" dirty="0">
                        <a:effectLst/>
                        <a:latin typeface="Arial" panose="020B0604020202020204" pitchFamily="34" charset="0"/>
                        <a:cs typeface="Arial" panose="020B0604020202020204" pitchFamily="34" charset="0"/>
                      </a:endParaRPr>
                    </a:p>
                  </a:txBody>
                  <a:tcPr marL="58966" marR="58966" marT="0" marB="0"/>
                </a:tc>
                <a:tc>
                  <a:txBody>
                    <a:bodyPr/>
                    <a:lstStyle/>
                    <a:p>
                      <a:pPr algn="r">
                        <a:lnSpc>
                          <a:spcPct val="150000"/>
                        </a:lnSpc>
                        <a:spcAft>
                          <a:spcPts val="0"/>
                        </a:spcAft>
                      </a:pPr>
                      <a:r>
                        <a:rPr lang="en-AU" sz="1200" dirty="0">
                          <a:effectLst/>
                          <a:latin typeface="Arial" panose="020B0604020202020204" pitchFamily="34" charset="0"/>
                          <a:cs typeface="Arial" panose="020B0604020202020204" pitchFamily="34" charset="0"/>
                        </a:rPr>
                        <a:t>[n8]</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1304049722"/>
                  </a:ext>
                </a:extLst>
              </a:tr>
              <a:tr h="314485">
                <a:tc>
                  <a:txBody>
                    <a:bodyPr/>
                    <a:lstStyle/>
                    <a:p>
                      <a:pPr marL="342900" lvl="0" indent="-342900">
                        <a:lnSpc>
                          <a:spcPct val="150000"/>
                        </a:lnSpc>
                        <a:spcAft>
                          <a:spcPts val="0"/>
                        </a:spcAft>
                        <a:buFont typeface="Wingdings" pitchFamily="2" charset="2"/>
                        <a:buChar char="q"/>
                      </a:pPr>
                      <a:r>
                        <a:rPr lang="en-AU" sz="1200" b="0" dirty="0">
                          <a:effectLst/>
                          <a:latin typeface="Arial" panose="020B0604020202020204" pitchFamily="34" charset="0"/>
                          <a:cs typeface="Arial" panose="020B0604020202020204" pitchFamily="34" charset="0"/>
                        </a:rPr>
                        <a:t>None of the above</a:t>
                      </a:r>
                    </a:p>
                  </a:txBody>
                  <a:tcPr marL="58966" marR="58966" marT="0" marB="0"/>
                </a:tc>
                <a:tc>
                  <a:txBody>
                    <a:bodyPr/>
                    <a:lstStyle/>
                    <a:p>
                      <a:pPr algn="r">
                        <a:lnSpc>
                          <a:spcPct val="150000"/>
                        </a:lnSpc>
                        <a:spcAft>
                          <a:spcPts val="0"/>
                        </a:spcAft>
                      </a:pPr>
                      <a:r>
                        <a:rPr lang="en-AU" sz="1200" dirty="0">
                          <a:effectLst/>
                          <a:latin typeface="Arial" panose="020B0604020202020204" pitchFamily="34" charset="0"/>
                          <a:cs typeface="Arial" panose="020B0604020202020204" pitchFamily="34" charset="0"/>
                        </a:rPr>
                        <a:t>[n27]</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2448134589"/>
                  </a:ext>
                </a:extLst>
              </a:tr>
            </a:tbl>
          </a:graphicData>
        </a:graphic>
      </p:graphicFrame>
      <p:graphicFrame>
        <p:nvGraphicFramePr>
          <p:cNvPr id="7" name="Table 6">
            <a:extLst>
              <a:ext uri="{FF2B5EF4-FFF2-40B4-BE49-F238E27FC236}">
                <a16:creationId xmlns:a16="http://schemas.microsoft.com/office/drawing/2014/main" id="{47E82446-3906-324B-9B79-98D8F74F1B3B}"/>
              </a:ext>
            </a:extLst>
          </p:cNvPr>
          <p:cNvGraphicFramePr>
            <a:graphicFrameLocks noGrp="1"/>
          </p:cNvGraphicFramePr>
          <p:nvPr>
            <p:extLst>
              <p:ext uri="{D42A27DB-BD31-4B8C-83A1-F6EECF244321}">
                <p14:modId xmlns:p14="http://schemas.microsoft.com/office/powerpoint/2010/main" val="3155966292"/>
              </p:ext>
            </p:extLst>
          </p:nvPr>
        </p:nvGraphicFramePr>
        <p:xfrm>
          <a:off x="5357968" y="2279973"/>
          <a:ext cx="3550059" cy="1421244"/>
        </p:xfrm>
        <a:graphic>
          <a:graphicData uri="http://schemas.openxmlformats.org/drawingml/2006/table">
            <a:tbl>
              <a:tblPr firstRow="1" firstCol="1" bandRow="1">
                <a:tableStyleId>{69CF1AB2-1976-4502-BF36-3FF5EA218861}</a:tableStyleId>
              </a:tblPr>
              <a:tblGrid>
                <a:gridCol w="2684820">
                  <a:extLst>
                    <a:ext uri="{9D8B030D-6E8A-4147-A177-3AD203B41FA5}">
                      <a16:colId xmlns:a16="http://schemas.microsoft.com/office/drawing/2014/main" val="1995548654"/>
                    </a:ext>
                  </a:extLst>
                </a:gridCol>
                <a:gridCol w="373626">
                  <a:extLst>
                    <a:ext uri="{9D8B030D-6E8A-4147-A177-3AD203B41FA5}">
                      <a16:colId xmlns:a16="http://schemas.microsoft.com/office/drawing/2014/main" val="912043800"/>
                    </a:ext>
                  </a:extLst>
                </a:gridCol>
                <a:gridCol w="491613">
                  <a:extLst>
                    <a:ext uri="{9D8B030D-6E8A-4147-A177-3AD203B41FA5}">
                      <a16:colId xmlns:a16="http://schemas.microsoft.com/office/drawing/2014/main" val="1907349147"/>
                    </a:ext>
                  </a:extLst>
                </a:gridCol>
              </a:tblGrid>
              <a:tr h="518160">
                <a:tc gridSpan="3">
                  <a:txBody>
                    <a:bodyPr/>
                    <a:lstStyle/>
                    <a:p>
                      <a:pPr algn="ctr">
                        <a:spcAft>
                          <a:spcPts val="0"/>
                        </a:spcAft>
                      </a:pPr>
                      <a:endParaRPr lang="en-AU" sz="1200" dirty="0">
                        <a:solidFill>
                          <a:schemeClr val="bg1"/>
                        </a:solidFill>
                        <a:effectLst/>
                        <a:latin typeface="Arial" panose="020B0604020202020204" pitchFamily="34" charset="0"/>
                        <a:cs typeface="Arial" panose="020B0604020202020204" pitchFamily="34" charset="0"/>
                      </a:endParaRPr>
                    </a:p>
                    <a:p>
                      <a:pPr algn="ctr">
                        <a:spcAft>
                          <a:spcPts val="0"/>
                        </a:spcAft>
                      </a:pPr>
                      <a:r>
                        <a:rPr lang="en-AU" sz="1200" dirty="0">
                          <a:solidFill>
                            <a:schemeClr val="bg1"/>
                          </a:solidFill>
                          <a:effectLst/>
                          <a:latin typeface="Arial" panose="020B0604020202020204" pitchFamily="34" charset="0"/>
                          <a:cs typeface="Arial" panose="020B0604020202020204" pitchFamily="34" charset="0"/>
                        </a:rPr>
                        <a:t>[n59]</a:t>
                      </a:r>
                    </a:p>
                    <a:p>
                      <a:pPr algn="ctr">
                        <a:spcAft>
                          <a:spcPts val="0"/>
                        </a:spcAft>
                      </a:pPr>
                      <a:endParaRPr lang="en-AU"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solidFill>
                      <a:schemeClr val="tx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2804646"/>
                  </a:ext>
                </a:extLst>
              </a:tr>
              <a:tr h="232632">
                <a:tc>
                  <a:txBody>
                    <a:bodyPr/>
                    <a:lstStyle/>
                    <a:p>
                      <a:pPr>
                        <a:spcAft>
                          <a:spcPts val="0"/>
                        </a:spcAft>
                      </a:pP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966" marR="58966" marT="0" marB="0"/>
                </a:tc>
                <a:tc>
                  <a:txBody>
                    <a:bodyPr/>
                    <a:lstStyle/>
                    <a:p>
                      <a:pPr algn="ctr">
                        <a:spcAft>
                          <a:spcPts val="0"/>
                        </a:spcAft>
                      </a:pPr>
                      <a:r>
                        <a:rPr lang="en-AU" sz="1200" b="1" dirty="0">
                          <a:effectLst/>
                          <a:latin typeface="Arial" panose="020B0604020202020204" pitchFamily="34" charset="0"/>
                          <a:cs typeface="Arial" panose="020B0604020202020204" pitchFamily="34" charset="0"/>
                        </a:rPr>
                        <a:t>n</a:t>
                      </a:r>
                      <a:endParaRPr lang="en-AU" sz="1200" b="1"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tc>
                  <a:txBody>
                    <a:bodyPr/>
                    <a:lstStyle/>
                    <a:p>
                      <a:pPr algn="ctr">
                        <a:spcAft>
                          <a:spcPts val="0"/>
                        </a:spcAft>
                      </a:pPr>
                      <a:r>
                        <a:rPr lang="en-AU" sz="1200" b="1" dirty="0">
                          <a:effectLst/>
                          <a:latin typeface="Arial" panose="020B0604020202020204" pitchFamily="34" charset="0"/>
                          <a:cs typeface="Arial" panose="020B0604020202020204" pitchFamily="34" charset="0"/>
                        </a:rPr>
                        <a:t>%</a:t>
                      </a:r>
                      <a:endParaRPr lang="en-AU" sz="1200" b="1"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3374994828"/>
                  </a:ext>
                </a:extLst>
              </a:tr>
              <a:tr h="223484">
                <a:tc>
                  <a:txBody>
                    <a:bodyPr/>
                    <a:lstStyle/>
                    <a:p>
                      <a:pPr>
                        <a:spcAft>
                          <a:spcPts val="0"/>
                        </a:spcAft>
                      </a:pPr>
                      <a:r>
                        <a:rPr lang="en-AU" sz="1200" b="0" dirty="0">
                          <a:effectLst/>
                          <a:latin typeface="Arial" panose="020B0604020202020204" pitchFamily="34" charset="0"/>
                          <a:cs typeface="Arial" panose="020B0604020202020204" pitchFamily="34" charset="0"/>
                        </a:rPr>
                        <a:t>No indicators selected</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tc>
                  <a:txBody>
                    <a:bodyPr/>
                    <a:lstStyle/>
                    <a:p>
                      <a:pPr algn="r">
                        <a:spcAft>
                          <a:spcPts val="0"/>
                        </a:spcAft>
                      </a:pPr>
                      <a:r>
                        <a:rPr lang="en-AU" sz="1200" dirty="0">
                          <a:effectLst/>
                          <a:latin typeface="Arial" panose="020B0604020202020204" pitchFamily="34" charset="0"/>
                          <a:cs typeface="Arial" panose="020B0604020202020204" pitchFamily="34" charset="0"/>
                        </a:rPr>
                        <a:t>27</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tc>
                  <a:txBody>
                    <a:bodyPr/>
                    <a:lstStyle/>
                    <a:p>
                      <a:pPr>
                        <a:spcAft>
                          <a:spcPts val="0"/>
                        </a:spcAft>
                        <a:tabLst>
                          <a:tab pos="238760" algn="dec"/>
                        </a:tabLst>
                      </a:pPr>
                      <a:r>
                        <a:rPr lang="en-AU" sz="1200" dirty="0">
                          <a:effectLst/>
                          <a:latin typeface="Arial" panose="020B0604020202020204" pitchFamily="34" charset="0"/>
                          <a:cs typeface="Arial" panose="020B0604020202020204" pitchFamily="34" charset="0"/>
                        </a:rPr>
                        <a:t>45.8</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3170861083"/>
                  </a:ext>
                </a:extLst>
              </a:tr>
              <a:tr h="223484">
                <a:tc>
                  <a:txBody>
                    <a:bodyPr/>
                    <a:lstStyle/>
                    <a:p>
                      <a:pPr>
                        <a:spcAft>
                          <a:spcPts val="0"/>
                        </a:spcAft>
                      </a:pPr>
                      <a:r>
                        <a:rPr lang="en-AU" sz="1200" b="0" dirty="0">
                          <a:effectLst/>
                          <a:latin typeface="Arial" panose="020B0604020202020204" pitchFamily="34" charset="0"/>
                          <a:cs typeface="Arial" panose="020B0604020202020204" pitchFamily="34" charset="0"/>
                        </a:rPr>
                        <a:t>1 indicator selected</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tc>
                  <a:txBody>
                    <a:bodyPr/>
                    <a:lstStyle/>
                    <a:p>
                      <a:pPr algn="r">
                        <a:spcAft>
                          <a:spcPts val="0"/>
                        </a:spcAft>
                      </a:pPr>
                      <a:r>
                        <a:rPr lang="en-AU" sz="1200" dirty="0">
                          <a:effectLst/>
                          <a:latin typeface="Arial" panose="020B0604020202020204" pitchFamily="34" charset="0"/>
                          <a:cs typeface="Arial" panose="020B0604020202020204" pitchFamily="34" charset="0"/>
                        </a:rPr>
                        <a:t>9</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tc>
                  <a:txBody>
                    <a:bodyPr/>
                    <a:lstStyle/>
                    <a:p>
                      <a:pPr>
                        <a:spcAft>
                          <a:spcPts val="0"/>
                        </a:spcAft>
                        <a:tabLst>
                          <a:tab pos="238760" algn="dec"/>
                        </a:tabLst>
                      </a:pPr>
                      <a:r>
                        <a:rPr lang="en-AU" sz="1200" dirty="0">
                          <a:effectLst/>
                          <a:latin typeface="Arial" panose="020B0604020202020204" pitchFamily="34" charset="0"/>
                          <a:cs typeface="Arial" panose="020B0604020202020204" pitchFamily="34" charset="0"/>
                        </a:rPr>
                        <a:t>15.3</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2312109725"/>
                  </a:ext>
                </a:extLst>
              </a:tr>
              <a:tr h="223484">
                <a:tc>
                  <a:txBody>
                    <a:bodyPr/>
                    <a:lstStyle/>
                    <a:p>
                      <a:pPr>
                        <a:spcAft>
                          <a:spcPts val="0"/>
                        </a:spcAft>
                      </a:pPr>
                      <a:r>
                        <a:rPr lang="en-AU" sz="1200" b="1" dirty="0">
                          <a:effectLst/>
                          <a:latin typeface="Arial" panose="020B0604020202020204" pitchFamily="34" charset="0"/>
                          <a:cs typeface="Arial" panose="020B0604020202020204" pitchFamily="34" charset="0"/>
                        </a:rPr>
                        <a:t>2 or more indicators selected</a:t>
                      </a:r>
                      <a:endParaRPr lang="en-AU" sz="1200" b="1"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tc>
                  <a:txBody>
                    <a:bodyPr/>
                    <a:lstStyle/>
                    <a:p>
                      <a:pPr algn="r">
                        <a:spcAft>
                          <a:spcPts val="0"/>
                        </a:spcAft>
                      </a:pPr>
                      <a:r>
                        <a:rPr lang="en-AU" sz="1200" b="1" dirty="0">
                          <a:effectLst/>
                          <a:latin typeface="Arial" panose="020B0604020202020204" pitchFamily="34" charset="0"/>
                          <a:cs typeface="Arial" panose="020B0604020202020204" pitchFamily="34" charset="0"/>
                        </a:rPr>
                        <a:t>23</a:t>
                      </a:r>
                      <a:endParaRPr lang="en-AU" sz="1200" b="1"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tc>
                  <a:txBody>
                    <a:bodyPr/>
                    <a:lstStyle/>
                    <a:p>
                      <a:pPr>
                        <a:spcAft>
                          <a:spcPts val="0"/>
                        </a:spcAft>
                        <a:tabLst>
                          <a:tab pos="238760" algn="dec"/>
                        </a:tabLst>
                      </a:pPr>
                      <a:r>
                        <a:rPr lang="en-AU" sz="1200" b="1" dirty="0">
                          <a:effectLst/>
                          <a:latin typeface="Arial" panose="020B0604020202020204" pitchFamily="34" charset="0"/>
                          <a:cs typeface="Arial" panose="020B0604020202020204" pitchFamily="34" charset="0"/>
                        </a:rPr>
                        <a:t>39.0</a:t>
                      </a:r>
                      <a:endParaRPr lang="en-AU" sz="1200" b="1" dirty="0">
                        <a:effectLst/>
                        <a:latin typeface="Arial" panose="020B0604020202020204" pitchFamily="34" charset="0"/>
                        <a:ea typeface="Calibri" panose="020F0502020204030204" pitchFamily="34" charset="0"/>
                        <a:cs typeface="Arial" panose="020B0604020202020204" pitchFamily="34" charset="0"/>
                      </a:endParaRPr>
                    </a:p>
                  </a:txBody>
                  <a:tcPr marL="58966" marR="58966" marT="0" marB="0"/>
                </a:tc>
                <a:extLst>
                  <a:ext uri="{0D108BD9-81ED-4DB2-BD59-A6C34878D82A}">
                    <a16:rowId xmlns:a16="http://schemas.microsoft.com/office/drawing/2014/main" val="1250476563"/>
                  </a:ext>
                </a:extLst>
              </a:tr>
            </a:tbl>
          </a:graphicData>
        </a:graphic>
      </p:graphicFrame>
      <p:sp>
        <p:nvSpPr>
          <p:cNvPr id="8" name="TextBox 7">
            <a:extLst>
              <a:ext uri="{FF2B5EF4-FFF2-40B4-BE49-F238E27FC236}">
                <a16:creationId xmlns:a16="http://schemas.microsoft.com/office/drawing/2014/main" id="{564AAD8E-B774-7B43-ACB4-AA8FDA75F296}"/>
              </a:ext>
            </a:extLst>
          </p:cNvPr>
          <p:cNvSpPr txBox="1"/>
          <p:nvPr/>
        </p:nvSpPr>
        <p:spPr>
          <a:xfrm>
            <a:off x="717141" y="6334780"/>
            <a:ext cx="3382297" cy="553998"/>
          </a:xfrm>
          <a:prstGeom prst="rect">
            <a:avLst/>
          </a:prstGeom>
          <a:noFill/>
        </p:spPr>
        <p:txBody>
          <a:bodyPr wrap="square" rtlCol="0">
            <a:spAutoFit/>
          </a:bodyPr>
          <a:lstStyle/>
          <a:p>
            <a:r>
              <a:rPr lang="en-US" sz="1200" i="1" dirty="0"/>
              <a:t>(HILDA C2 self-complete survey waves 13 &amp; 14)</a:t>
            </a:r>
            <a:endParaRPr lang="en-AU" sz="1200" i="1" dirty="0"/>
          </a:p>
          <a:p>
            <a:endParaRPr lang="en-US" dirty="0">
              <a:latin typeface="Arial" panose="020B06040202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92A43DE9-F03F-5643-9362-1BBE50592096}"/>
              </a:ext>
            </a:extLst>
          </p:cNvPr>
          <p:cNvGraphicFramePr/>
          <p:nvPr>
            <p:extLst>
              <p:ext uri="{D42A27DB-BD31-4B8C-83A1-F6EECF244321}">
                <p14:modId xmlns:p14="http://schemas.microsoft.com/office/powerpoint/2010/main" val="468453407"/>
              </p:ext>
            </p:extLst>
          </p:nvPr>
        </p:nvGraphicFramePr>
        <p:xfrm>
          <a:off x="5357968" y="3991651"/>
          <a:ext cx="3550059" cy="23431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3019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28648" y="982335"/>
            <a:ext cx="7886700" cy="833721"/>
          </a:xfrm>
        </p:spPr>
        <p:txBody>
          <a:bodyPr>
            <a:normAutofit/>
          </a:bodyPr>
          <a:lstStyle/>
          <a:p>
            <a:r>
              <a:rPr lang="en-US" sz="3300" b="1" dirty="0">
                <a:latin typeface="Arial" panose="020B0604020202020204" pitchFamily="34" charset="0"/>
                <a:cs typeface="Arial" panose="020B0604020202020204" pitchFamily="34" charset="0"/>
              </a:rPr>
              <a:t>Psychosocial barriers to care</a:t>
            </a:r>
          </a:p>
        </p:txBody>
      </p:sp>
      <p:sp>
        <p:nvSpPr>
          <p:cNvPr id="17" name="Content Placeholder 2">
            <a:extLst>
              <a:ext uri="{FF2B5EF4-FFF2-40B4-BE49-F238E27FC236}">
                <a16:creationId xmlns:a16="http://schemas.microsoft.com/office/drawing/2014/main" id="{8D893DDA-12FF-094C-BD87-E311DDA34D96}"/>
              </a:ext>
            </a:extLst>
          </p:cNvPr>
          <p:cNvSpPr>
            <a:spLocks noGrp="1"/>
          </p:cNvSpPr>
          <p:nvPr>
            <p:ph idx="1"/>
          </p:nvPr>
        </p:nvSpPr>
        <p:spPr>
          <a:xfrm>
            <a:off x="689334" y="2265197"/>
            <a:ext cx="7826014" cy="758709"/>
          </a:xfr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None/>
            </a:pPr>
            <a:r>
              <a:rPr lang="en-US" sz="2400" dirty="0">
                <a:latin typeface="Arial" panose="020B0604020202020204" pitchFamily="34" charset="0"/>
                <a:cs typeface="Arial" panose="020B0604020202020204" pitchFamily="34" charset="0"/>
              </a:rPr>
              <a:t>Times moved in last 24 months [n52]</a:t>
            </a:r>
          </a:p>
        </p:txBody>
      </p:sp>
      <p:pic>
        <p:nvPicPr>
          <p:cNvPr id="4" name="Graphic 3" descr="Home">
            <a:extLst>
              <a:ext uri="{FF2B5EF4-FFF2-40B4-BE49-F238E27FC236}">
                <a16:creationId xmlns:a16="http://schemas.microsoft.com/office/drawing/2014/main" id="{ED8FF278-09CD-1042-B2EC-99A4E862FC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911" y="3473047"/>
            <a:ext cx="1202247" cy="1202247"/>
          </a:xfrm>
          <a:prstGeom prst="rect">
            <a:avLst/>
          </a:prstGeom>
        </p:spPr>
      </p:pic>
      <p:pic>
        <p:nvPicPr>
          <p:cNvPr id="19" name="Graphic 18" descr="Home">
            <a:extLst>
              <a:ext uri="{FF2B5EF4-FFF2-40B4-BE49-F238E27FC236}">
                <a16:creationId xmlns:a16="http://schemas.microsoft.com/office/drawing/2014/main" id="{FC6B1CAD-0019-EB4D-A1DC-C1DFABDEFC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0016" y="3473046"/>
            <a:ext cx="1202247" cy="1202247"/>
          </a:xfrm>
          <a:prstGeom prst="rect">
            <a:avLst/>
          </a:prstGeom>
        </p:spPr>
      </p:pic>
      <p:pic>
        <p:nvPicPr>
          <p:cNvPr id="20" name="Graphic 19" descr="Home">
            <a:extLst>
              <a:ext uri="{FF2B5EF4-FFF2-40B4-BE49-F238E27FC236}">
                <a16:creationId xmlns:a16="http://schemas.microsoft.com/office/drawing/2014/main" id="{8A512375-D3FC-7C46-A31D-94C00B9BE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4669" y="3473045"/>
            <a:ext cx="1202247" cy="1202247"/>
          </a:xfrm>
          <a:prstGeom prst="rect">
            <a:avLst/>
          </a:prstGeom>
        </p:spPr>
      </p:pic>
      <p:sp>
        <p:nvSpPr>
          <p:cNvPr id="7" name="TextBox 6">
            <a:extLst>
              <a:ext uri="{FF2B5EF4-FFF2-40B4-BE49-F238E27FC236}">
                <a16:creationId xmlns:a16="http://schemas.microsoft.com/office/drawing/2014/main" id="{D67B4B70-7DC8-A84E-B3D4-0D87D6E5A54D}"/>
              </a:ext>
            </a:extLst>
          </p:cNvPr>
          <p:cNvSpPr txBox="1"/>
          <p:nvPr/>
        </p:nvSpPr>
        <p:spPr>
          <a:xfrm>
            <a:off x="1013495" y="4910018"/>
            <a:ext cx="1216550" cy="1015663"/>
          </a:xfrm>
          <a:prstGeom prst="rect">
            <a:avLst/>
          </a:prstGeom>
          <a:noFill/>
        </p:spPr>
        <p:txBody>
          <a:bodyPr wrap="square" rtlCol="0">
            <a:spAutoFit/>
          </a:bodyPr>
          <a:lstStyle/>
          <a:p>
            <a:r>
              <a:rPr lang="en-US" sz="1600" dirty="0"/>
              <a:t>Moved once [n17]</a:t>
            </a:r>
          </a:p>
          <a:p>
            <a:endParaRPr lang="en-US" sz="800" dirty="0"/>
          </a:p>
          <a:p>
            <a:r>
              <a:rPr lang="en-US" sz="2000" b="1" dirty="0"/>
              <a:t>32.7%</a:t>
            </a:r>
          </a:p>
        </p:txBody>
      </p:sp>
      <p:sp>
        <p:nvSpPr>
          <p:cNvPr id="21" name="TextBox 20">
            <a:extLst>
              <a:ext uri="{FF2B5EF4-FFF2-40B4-BE49-F238E27FC236}">
                <a16:creationId xmlns:a16="http://schemas.microsoft.com/office/drawing/2014/main" id="{A1EE3560-BD51-EC44-B088-339EEDA886E9}"/>
              </a:ext>
            </a:extLst>
          </p:cNvPr>
          <p:cNvSpPr txBox="1"/>
          <p:nvPr/>
        </p:nvSpPr>
        <p:spPr>
          <a:xfrm>
            <a:off x="3163069" y="4910017"/>
            <a:ext cx="1317489" cy="1015663"/>
          </a:xfrm>
          <a:prstGeom prst="rect">
            <a:avLst/>
          </a:prstGeom>
          <a:noFill/>
        </p:spPr>
        <p:txBody>
          <a:bodyPr wrap="square" rtlCol="0">
            <a:spAutoFit/>
          </a:bodyPr>
          <a:lstStyle/>
          <a:p>
            <a:r>
              <a:rPr lang="en-US" sz="1600" dirty="0"/>
              <a:t>Moved twice [n16]</a:t>
            </a:r>
          </a:p>
          <a:p>
            <a:endParaRPr lang="en-US" sz="800" dirty="0"/>
          </a:p>
          <a:p>
            <a:r>
              <a:rPr lang="en-US" sz="2000" b="1" dirty="0"/>
              <a:t>30.8%</a:t>
            </a:r>
          </a:p>
        </p:txBody>
      </p:sp>
      <p:pic>
        <p:nvPicPr>
          <p:cNvPr id="22" name="Graphic 21" descr="Home">
            <a:extLst>
              <a:ext uri="{FF2B5EF4-FFF2-40B4-BE49-F238E27FC236}">
                <a16:creationId xmlns:a16="http://schemas.microsoft.com/office/drawing/2014/main" id="{EC91B526-E03D-DC4D-9ECD-4A290AA011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1569" y="3473045"/>
            <a:ext cx="1202247" cy="1202247"/>
          </a:xfrm>
          <a:prstGeom prst="rect">
            <a:avLst/>
          </a:prstGeom>
        </p:spPr>
      </p:pic>
      <p:pic>
        <p:nvPicPr>
          <p:cNvPr id="23" name="Graphic 22" descr="Home">
            <a:extLst>
              <a:ext uri="{FF2B5EF4-FFF2-40B4-BE49-F238E27FC236}">
                <a16:creationId xmlns:a16="http://schemas.microsoft.com/office/drawing/2014/main" id="{CE0E1729-0018-3842-9C05-B71B9875C5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5206" y="3504376"/>
            <a:ext cx="1202247" cy="1202247"/>
          </a:xfrm>
          <a:prstGeom prst="rect">
            <a:avLst/>
          </a:prstGeom>
        </p:spPr>
      </p:pic>
      <p:pic>
        <p:nvPicPr>
          <p:cNvPr id="24" name="Graphic 23" descr="Home">
            <a:extLst>
              <a:ext uri="{FF2B5EF4-FFF2-40B4-BE49-F238E27FC236}">
                <a16:creationId xmlns:a16="http://schemas.microsoft.com/office/drawing/2014/main" id="{C62F4E20-5C5F-ED48-8A21-EB64E22028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28842" y="3471185"/>
            <a:ext cx="1202247" cy="1202247"/>
          </a:xfrm>
          <a:prstGeom prst="rect">
            <a:avLst/>
          </a:prstGeom>
        </p:spPr>
      </p:pic>
      <p:sp>
        <p:nvSpPr>
          <p:cNvPr id="25" name="TextBox 24">
            <a:extLst>
              <a:ext uri="{FF2B5EF4-FFF2-40B4-BE49-F238E27FC236}">
                <a16:creationId xmlns:a16="http://schemas.microsoft.com/office/drawing/2014/main" id="{45ED3852-FA85-8F4D-8E33-23100175E8C1}"/>
              </a:ext>
            </a:extLst>
          </p:cNvPr>
          <p:cNvSpPr txBox="1"/>
          <p:nvPr/>
        </p:nvSpPr>
        <p:spPr>
          <a:xfrm>
            <a:off x="5669614" y="4910017"/>
            <a:ext cx="2218992" cy="1015663"/>
          </a:xfrm>
          <a:prstGeom prst="rect">
            <a:avLst/>
          </a:prstGeom>
          <a:noFill/>
        </p:spPr>
        <p:txBody>
          <a:bodyPr wrap="square" rtlCol="0">
            <a:spAutoFit/>
          </a:bodyPr>
          <a:lstStyle/>
          <a:p>
            <a:r>
              <a:rPr lang="en-US" sz="1600" dirty="0"/>
              <a:t>Moved more than twice [n19]</a:t>
            </a:r>
          </a:p>
          <a:p>
            <a:endParaRPr lang="en-US" sz="800" dirty="0"/>
          </a:p>
          <a:p>
            <a:r>
              <a:rPr lang="en-US" sz="2000" b="1" dirty="0"/>
              <a:t>36.5%</a:t>
            </a:r>
          </a:p>
        </p:txBody>
      </p:sp>
    </p:spTree>
    <p:extLst>
      <p:ext uri="{BB962C8B-B14F-4D97-AF65-F5344CB8AC3E}">
        <p14:creationId xmlns:p14="http://schemas.microsoft.com/office/powerpoint/2010/main" val="1318581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28648" y="982335"/>
            <a:ext cx="7886700" cy="833721"/>
          </a:xfrm>
        </p:spPr>
        <p:txBody>
          <a:bodyPr>
            <a:normAutofit/>
          </a:bodyPr>
          <a:lstStyle/>
          <a:p>
            <a:r>
              <a:rPr lang="en-US" sz="3300" b="1" dirty="0">
                <a:latin typeface="Arial" panose="020B0604020202020204" pitchFamily="34" charset="0"/>
                <a:cs typeface="Arial" panose="020B0604020202020204" pitchFamily="34" charset="0"/>
              </a:rPr>
              <a:t>Psychosocial barriers to care</a:t>
            </a:r>
          </a:p>
        </p:txBody>
      </p:sp>
      <p:sp>
        <p:nvSpPr>
          <p:cNvPr id="17" name="Content Placeholder 2">
            <a:extLst>
              <a:ext uri="{FF2B5EF4-FFF2-40B4-BE49-F238E27FC236}">
                <a16:creationId xmlns:a16="http://schemas.microsoft.com/office/drawing/2014/main" id="{8D893DDA-12FF-094C-BD87-E311DDA34D96}"/>
              </a:ext>
            </a:extLst>
          </p:cNvPr>
          <p:cNvSpPr>
            <a:spLocks noGrp="1"/>
          </p:cNvSpPr>
          <p:nvPr>
            <p:ph idx="1"/>
          </p:nvPr>
        </p:nvSpPr>
        <p:spPr>
          <a:xfrm>
            <a:off x="689334" y="2274358"/>
            <a:ext cx="7826014" cy="758709"/>
          </a:xfr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None/>
            </a:pPr>
            <a:r>
              <a:rPr lang="en-US" sz="2400" dirty="0">
                <a:latin typeface="Arial" panose="020B0604020202020204" pitchFamily="34" charset="0"/>
                <a:cs typeface="Arial" panose="020B0604020202020204" pitchFamily="34" charset="0"/>
              </a:rPr>
              <a:t>Distance from HIV doctor [n45]</a:t>
            </a:r>
          </a:p>
        </p:txBody>
      </p:sp>
      <p:sp>
        <p:nvSpPr>
          <p:cNvPr id="7" name="TextBox 6">
            <a:extLst>
              <a:ext uri="{FF2B5EF4-FFF2-40B4-BE49-F238E27FC236}">
                <a16:creationId xmlns:a16="http://schemas.microsoft.com/office/drawing/2014/main" id="{D67B4B70-7DC8-A84E-B3D4-0D87D6E5A54D}"/>
              </a:ext>
            </a:extLst>
          </p:cNvPr>
          <p:cNvSpPr txBox="1"/>
          <p:nvPr/>
        </p:nvSpPr>
        <p:spPr>
          <a:xfrm>
            <a:off x="689334" y="4582276"/>
            <a:ext cx="1558456" cy="923330"/>
          </a:xfrm>
          <a:prstGeom prst="rect">
            <a:avLst/>
          </a:prstGeom>
          <a:noFill/>
          <a:ln w="22225">
            <a:solidFill>
              <a:schemeClr val="tx1"/>
            </a:solidFill>
          </a:ln>
        </p:spPr>
        <p:txBody>
          <a:bodyPr wrap="square" rtlCol="0">
            <a:spAutoFit/>
          </a:bodyPr>
          <a:lstStyle/>
          <a:p>
            <a:r>
              <a:rPr lang="en-US" sz="1400" dirty="0"/>
              <a:t>Less than 10 km</a:t>
            </a:r>
          </a:p>
          <a:p>
            <a:r>
              <a:rPr lang="en-US" sz="1400" dirty="0">
                <a:latin typeface="Arial" panose="020B0604020202020204" pitchFamily="34" charset="0"/>
                <a:cs typeface="Arial" panose="020B0604020202020204" pitchFamily="34" charset="0"/>
              </a:rPr>
              <a:t>[n27]</a:t>
            </a:r>
          </a:p>
          <a:p>
            <a:endParaRPr lang="en-US" sz="800" dirty="0"/>
          </a:p>
          <a:p>
            <a:r>
              <a:rPr lang="en-US" b="1" dirty="0"/>
              <a:t>60%</a:t>
            </a:r>
          </a:p>
        </p:txBody>
      </p:sp>
      <p:sp>
        <p:nvSpPr>
          <p:cNvPr id="21" name="TextBox 20">
            <a:extLst>
              <a:ext uri="{FF2B5EF4-FFF2-40B4-BE49-F238E27FC236}">
                <a16:creationId xmlns:a16="http://schemas.microsoft.com/office/drawing/2014/main" id="{A1EE3560-BD51-EC44-B088-339EEDA886E9}"/>
              </a:ext>
            </a:extLst>
          </p:cNvPr>
          <p:cNvSpPr txBox="1"/>
          <p:nvPr/>
        </p:nvSpPr>
        <p:spPr>
          <a:xfrm>
            <a:off x="2571547" y="4582276"/>
            <a:ext cx="1723382" cy="923330"/>
          </a:xfrm>
          <a:prstGeom prst="rect">
            <a:avLst/>
          </a:prstGeom>
          <a:noFill/>
          <a:ln w="22225">
            <a:solidFill>
              <a:schemeClr val="tx1"/>
            </a:solidFill>
          </a:ln>
        </p:spPr>
        <p:txBody>
          <a:bodyPr wrap="square" rtlCol="0">
            <a:spAutoFit/>
          </a:bodyPr>
          <a:lstStyle/>
          <a:p>
            <a:r>
              <a:rPr lang="en-US" sz="1400" dirty="0"/>
              <a:t>Between 10 – 20 km</a:t>
            </a:r>
          </a:p>
          <a:p>
            <a:r>
              <a:rPr lang="en-US" sz="1400" dirty="0">
                <a:latin typeface="Arial" panose="020B0604020202020204" pitchFamily="34" charset="0"/>
                <a:cs typeface="Arial" panose="020B0604020202020204" pitchFamily="34" charset="0"/>
              </a:rPr>
              <a:t>[n6]</a:t>
            </a:r>
          </a:p>
          <a:p>
            <a:endParaRPr lang="en-US" sz="800" dirty="0"/>
          </a:p>
          <a:p>
            <a:r>
              <a:rPr lang="en-US" b="1" dirty="0"/>
              <a:t>13.3%</a:t>
            </a:r>
          </a:p>
        </p:txBody>
      </p:sp>
      <p:pic>
        <p:nvPicPr>
          <p:cNvPr id="18" name="Graphic 17" descr="Marker">
            <a:extLst>
              <a:ext uri="{FF2B5EF4-FFF2-40B4-BE49-F238E27FC236}">
                <a16:creationId xmlns:a16="http://schemas.microsoft.com/office/drawing/2014/main" id="{F7B7FEE0-9C36-AF45-BB69-37F4CC001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34" y="3256295"/>
            <a:ext cx="940683" cy="940683"/>
          </a:xfrm>
          <a:prstGeom prst="rect">
            <a:avLst/>
          </a:prstGeom>
        </p:spPr>
      </p:pic>
      <p:cxnSp>
        <p:nvCxnSpPr>
          <p:cNvPr id="27" name="Straight Connector 26">
            <a:extLst>
              <a:ext uri="{FF2B5EF4-FFF2-40B4-BE49-F238E27FC236}">
                <a16:creationId xmlns:a16="http://schemas.microsoft.com/office/drawing/2014/main" id="{7266A2ED-68B9-264B-9BDA-C908224027F9}"/>
              </a:ext>
            </a:extLst>
          </p:cNvPr>
          <p:cNvCxnSpPr>
            <a:cxnSpLocks/>
          </p:cNvCxnSpPr>
          <p:nvPr/>
        </p:nvCxnSpPr>
        <p:spPr>
          <a:xfrm>
            <a:off x="1131857" y="4188893"/>
            <a:ext cx="6940968" cy="0"/>
          </a:xfrm>
          <a:prstGeom prst="line">
            <a:avLst/>
          </a:prstGeom>
          <a:ln w="22225">
            <a:prstDash val="dashDot"/>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3FA4926-C36C-AE4B-988C-8D03BF12B5DB}"/>
              </a:ext>
            </a:extLst>
          </p:cNvPr>
          <p:cNvSpPr txBox="1"/>
          <p:nvPr/>
        </p:nvSpPr>
        <p:spPr>
          <a:xfrm>
            <a:off x="4649683" y="4578602"/>
            <a:ext cx="1723382" cy="923330"/>
          </a:xfrm>
          <a:prstGeom prst="rect">
            <a:avLst/>
          </a:prstGeom>
          <a:noFill/>
          <a:ln w="22225">
            <a:solidFill>
              <a:schemeClr val="tx1"/>
            </a:solidFill>
          </a:ln>
        </p:spPr>
        <p:txBody>
          <a:bodyPr wrap="square" rtlCol="0">
            <a:spAutoFit/>
          </a:bodyPr>
          <a:lstStyle/>
          <a:p>
            <a:r>
              <a:rPr lang="en-US" sz="1400" dirty="0"/>
              <a:t>Between 20 – 50 km</a:t>
            </a:r>
            <a:endParaRPr lang="en-US" sz="1400" dirty="0">
              <a:latin typeface="Arial" panose="020B0604020202020204" pitchFamily="34" charset="0"/>
              <a:cs typeface="Arial" panose="020B0604020202020204" pitchFamily="34" charset="0"/>
            </a:endParaRPr>
          </a:p>
          <a:p>
            <a:r>
              <a:rPr lang="en-US" sz="1400" dirty="0"/>
              <a:t>[n6]</a:t>
            </a:r>
          </a:p>
          <a:p>
            <a:endParaRPr lang="en-US" sz="800" dirty="0"/>
          </a:p>
          <a:p>
            <a:r>
              <a:rPr lang="en-US" b="1" dirty="0"/>
              <a:t>13.3%</a:t>
            </a:r>
          </a:p>
        </p:txBody>
      </p:sp>
      <p:sp>
        <p:nvSpPr>
          <p:cNvPr id="29" name="TextBox 28">
            <a:extLst>
              <a:ext uri="{FF2B5EF4-FFF2-40B4-BE49-F238E27FC236}">
                <a16:creationId xmlns:a16="http://schemas.microsoft.com/office/drawing/2014/main" id="{EF4A582B-F3F7-014A-8E48-AF38FEBE86A9}"/>
              </a:ext>
            </a:extLst>
          </p:cNvPr>
          <p:cNvSpPr txBox="1"/>
          <p:nvPr/>
        </p:nvSpPr>
        <p:spPr>
          <a:xfrm>
            <a:off x="6727819" y="4578602"/>
            <a:ext cx="1723382" cy="923330"/>
          </a:xfrm>
          <a:prstGeom prst="rect">
            <a:avLst/>
          </a:prstGeom>
          <a:noFill/>
          <a:ln w="22225">
            <a:solidFill>
              <a:schemeClr val="tx1"/>
            </a:solidFill>
          </a:ln>
        </p:spPr>
        <p:txBody>
          <a:bodyPr wrap="square" rtlCol="0">
            <a:spAutoFit/>
          </a:bodyPr>
          <a:lstStyle/>
          <a:p>
            <a:r>
              <a:rPr lang="en-US" sz="1400" dirty="0"/>
              <a:t>More than 50 km</a:t>
            </a:r>
            <a:endParaRPr lang="en-US" sz="1400" dirty="0">
              <a:latin typeface="Arial" panose="020B0604020202020204" pitchFamily="34" charset="0"/>
              <a:cs typeface="Arial" panose="020B0604020202020204" pitchFamily="34" charset="0"/>
            </a:endParaRPr>
          </a:p>
          <a:p>
            <a:r>
              <a:rPr lang="en-US" sz="1400" dirty="0"/>
              <a:t>[n6]</a:t>
            </a:r>
          </a:p>
          <a:p>
            <a:endParaRPr lang="en-US" sz="800" dirty="0"/>
          </a:p>
          <a:p>
            <a:r>
              <a:rPr lang="en-US" b="1" dirty="0"/>
              <a:t>13.3%</a:t>
            </a:r>
          </a:p>
        </p:txBody>
      </p:sp>
      <p:pic>
        <p:nvPicPr>
          <p:cNvPr id="31" name="Graphic 30" descr="Marker">
            <a:extLst>
              <a:ext uri="{FF2B5EF4-FFF2-40B4-BE49-F238E27FC236}">
                <a16:creationId xmlns:a16="http://schemas.microsoft.com/office/drawing/2014/main" id="{73AB41F8-44D0-B240-8F2D-944EC43D5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0303" y="3313160"/>
            <a:ext cx="940683" cy="940683"/>
          </a:xfrm>
          <a:prstGeom prst="rect">
            <a:avLst/>
          </a:prstGeom>
        </p:spPr>
      </p:pic>
      <p:sp>
        <p:nvSpPr>
          <p:cNvPr id="10" name="Rectangle 9">
            <a:extLst>
              <a:ext uri="{FF2B5EF4-FFF2-40B4-BE49-F238E27FC236}">
                <a16:creationId xmlns:a16="http://schemas.microsoft.com/office/drawing/2014/main" id="{1016C468-999D-B14F-AFEC-B500222E2734}"/>
              </a:ext>
            </a:extLst>
          </p:cNvPr>
          <p:cNvSpPr/>
          <p:nvPr/>
        </p:nvSpPr>
        <p:spPr>
          <a:xfrm>
            <a:off x="1282150" y="3422333"/>
            <a:ext cx="693814" cy="784830"/>
          </a:xfrm>
          <a:prstGeom prst="rect">
            <a:avLst/>
          </a:prstGeom>
        </p:spPr>
        <p:txBody>
          <a:bodyPr wrap="square">
            <a:spAutoFit/>
          </a:bodyPr>
          <a:lstStyle/>
          <a:p>
            <a:r>
              <a:rPr lang="en-AU" sz="4500" dirty="0">
                <a:solidFill>
                  <a:schemeClr val="accent1">
                    <a:lumMod val="50000"/>
                  </a:schemeClr>
                </a:solidFill>
                <a:sym typeface="Webdings" pitchFamily="2" charset="2"/>
              </a:rPr>
              <a:t></a:t>
            </a:r>
            <a:endParaRPr lang="en-US" sz="4500" dirty="0">
              <a:solidFill>
                <a:schemeClr val="accent1">
                  <a:lumMod val="50000"/>
                </a:schemeClr>
              </a:solidFill>
            </a:endParaRPr>
          </a:p>
        </p:txBody>
      </p:sp>
      <p:pic>
        <p:nvPicPr>
          <p:cNvPr id="12" name="Graphic 11" descr="Medical">
            <a:extLst>
              <a:ext uri="{FF2B5EF4-FFF2-40B4-BE49-F238E27FC236}">
                <a16:creationId xmlns:a16="http://schemas.microsoft.com/office/drawing/2014/main" id="{F5B24141-0BE3-244F-A633-1B71037FC0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4356" y="3660011"/>
            <a:ext cx="497577" cy="497577"/>
          </a:xfrm>
          <a:prstGeom prst="rect">
            <a:avLst/>
          </a:prstGeom>
        </p:spPr>
      </p:pic>
    </p:spTree>
    <p:extLst>
      <p:ext uri="{BB962C8B-B14F-4D97-AF65-F5344CB8AC3E}">
        <p14:creationId xmlns:p14="http://schemas.microsoft.com/office/powerpoint/2010/main" val="1255442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628650" y="1011825"/>
            <a:ext cx="7886700" cy="783680"/>
          </a:xfrm>
        </p:spPr>
        <p:txBody>
          <a:bodyPr>
            <a:normAutofit/>
          </a:bodyPr>
          <a:lstStyle/>
          <a:p>
            <a:r>
              <a:rPr lang="en-US" sz="3300" b="1" dirty="0">
                <a:latin typeface="Arial" panose="020B0604020202020204" pitchFamily="34" charset="0"/>
                <a:cs typeface="Arial" panose="020B0604020202020204" pitchFamily="34" charset="0"/>
              </a:rPr>
              <a:t>Psychosocial barriers to care</a:t>
            </a:r>
          </a:p>
        </p:txBody>
      </p:sp>
      <p:sp>
        <p:nvSpPr>
          <p:cNvPr id="8" name="Content Placeholder 2">
            <a:extLst>
              <a:ext uri="{FF2B5EF4-FFF2-40B4-BE49-F238E27FC236}">
                <a16:creationId xmlns:a16="http://schemas.microsoft.com/office/drawing/2014/main" id="{AE9F244C-8560-9A48-ADBA-00178F880F2F}"/>
              </a:ext>
            </a:extLst>
          </p:cNvPr>
          <p:cNvSpPr>
            <a:spLocks noGrp="1"/>
          </p:cNvSpPr>
          <p:nvPr>
            <p:ph idx="1"/>
          </p:nvPr>
        </p:nvSpPr>
        <p:spPr>
          <a:xfrm>
            <a:off x="689334" y="2265197"/>
            <a:ext cx="7826014" cy="758709"/>
          </a:xfr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None/>
            </a:pPr>
            <a:r>
              <a:rPr lang="en-US" sz="2400" dirty="0">
                <a:latin typeface="Arial" panose="020B0604020202020204" pitchFamily="34" charset="0"/>
                <a:cs typeface="Arial" panose="020B0604020202020204" pitchFamily="34" charset="0"/>
              </a:rPr>
              <a:t>Diagnosed with a mental health condition [n51]</a:t>
            </a:r>
          </a:p>
        </p:txBody>
      </p:sp>
      <p:graphicFrame>
        <p:nvGraphicFramePr>
          <p:cNvPr id="7" name="Chart 6">
            <a:extLst>
              <a:ext uri="{FF2B5EF4-FFF2-40B4-BE49-F238E27FC236}">
                <a16:creationId xmlns:a16="http://schemas.microsoft.com/office/drawing/2014/main" id="{50FC989E-238D-5F4F-A498-40280EA7D132}"/>
              </a:ext>
            </a:extLst>
          </p:cNvPr>
          <p:cNvGraphicFramePr/>
          <p:nvPr>
            <p:extLst>
              <p:ext uri="{D42A27DB-BD31-4B8C-83A1-F6EECF244321}">
                <p14:modId xmlns:p14="http://schemas.microsoft.com/office/powerpoint/2010/main" val="1165806157"/>
              </p:ext>
            </p:extLst>
          </p:nvPr>
        </p:nvGraphicFramePr>
        <p:xfrm>
          <a:off x="689334" y="3401568"/>
          <a:ext cx="2450592" cy="29365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FB1E850D-71ED-A843-9FFD-C6EEB7D108E3}"/>
              </a:ext>
            </a:extLst>
          </p:cNvPr>
          <p:cNvGraphicFramePr>
            <a:graphicFrameLocks noGrp="1"/>
          </p:cNvGraphicFramePr>
          <p:nvPr>
            <p:extLst>
              <p:ext uri="{D42A27DB-BD31-4B8C-83A1-F6EECF244321}">
                <p14:modId xmlns:p14="http://schemas.microsoft.com/office/powerpoint/2010/main" val="3180915492"/>
              </p:ext>
            </p:extLst>
          </p:nvPr>
        </p:nvGraphicFramePr>
        <p:xfrm>
          <a:off x="3489407" y="3401568"/>
          <a:ext cx="2004822" cy="2936554"/>
        </p:xfrm>
        <a:graphic>
          <a:graphicData uri="http://schemas.openxmlformats.org/drawingml/2006/table">
            <a:tbl>
              <a:tblPr firstRow="1" firstCol="1" bandRow="1">
                <a:tableStyleId>{69CF1AB2-1976-4502-BF36-3FF5EA218861}</a:tableStyleId>
              </a:tblPr>
              <a:tblGrid>
                <a:gridCol w="1492758">
                  <a:extLst>
                    <a:ext uri="{9D8B030D-6E8A-4147-A177-3AD203B41FA5}">
                      <a16:colId xmlns:a16="http://schemas.microsoft.com/office/drawing/2014/main" val="2546233229"/>
                    </a:ext>
                  </a:extLst>
                </a:gridCol>
                <a:gridCol w="512064">
                  <a:extLst>
                    <a:ext uri="{9D8B030D-6E8A-4147-A177-3AD203B41FA5}">
                      <a16:colId xmlns:a16="http://schemas.microsoft.com/office/drawing/2014/main" val="430016695"/>
                    </a:ext>
                  </a:extLst>
                </a:gridCol>
              </a:tblGrid>
              <a:tr h="341101">
                <a:tc>
                  <a:txBody>
                    <a:bodyPr/>
                    <a:lstStyle/>
                    <a:p>
                      <a:pPr>
                        <a:spcAft>
                          <a:spcPts val="0"/>
                        </a:spcAft>
                      </a:pPr>
                      <a:endParaRPr lang="en-AU" sz="12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r">
                        <a:spcAft>
                          <a:spcPts val="0"/>
                        </a:spcAft>
                      </a:pPr>
                      <a:r>
                        <a:rPr lang="en-A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a:t>
                      </a:r>
                    </a:p>
                  </a:txBody>
                  <a:tcPr marL="68580" marR="68580" marT="0" marB="0">
                    <a:solidFill>
                      <a:schemeClr val="tx1"/>
                    </a:solidFill>
                  </a:tcPr>
                </a:tc>
                <a:extLst>
                  <a:ext uri="{0D108BD9-81ED-4DB2-BD59-A6C34878D82A}">
                    <a16:rowId xmlns:a16="http://schemas.microsoft.com/office/drawing/2014/main" val="818235522"/>
                  </a:ext>
                </a:extLst>
              </a:tr>
              <a:tr h="370779">
                <a:tc>
                  <a:txBody>
                    <a:bodyPr/>
                    <a:lstStyle/>
                    <a:p>
                      <a:pPr>
                        <a:spcAft>
                          <a:spcPts val="0"/>
                        </a:spcAft>
                      </a:pPr>
                      <a:r>
                        <a:rPr lang="en-AU" sz="1200" b="0" dirty="0">
                          <a:effectLst/>
                          <a:latin typeface="Arial" panose="020B0604020202020204" pitchFamily="34" charset="0"/>
                          <a:cs typeface="Arial" panose="020B0604020202020204" pitchFamily="34" charset="0"/>
                        </a:rPr>
                        <a:t>Anxiety</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18</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88620385"/>
                  </a:ext>
                </a:extLst>
              </a:tr>
              <a:tr h="370779">
                <a:tc>
                  <a:txBody>
                    <a:bodyPr/>
                    <a:lstStyle/>
                    <a:p>
                      <a:pPr>
                        <a:spcAft>
                          <a:spcPts val="0"/>
                        </a:spcAft>
                      </a:pPr>
                      <a:r>
                        <a:rPr lang="en-AU" sz="1200" b="0" dirty="0">
                          <a:effectLst/>
                          <a:latin typeface="Arial" panose="020B0604020202020204" pitchFamily="34" charset="0"/>
                          <a:cs typeface="Arial" panose="020B0604020202020204" pitchFamily="34" charset="0"/>
                        </a:rPr>
                        <a:t>Depression</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18</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41069984"/>
                  </a:ext>
                </a:extLst>
              </a:tr>
              <a:tr h="370779">
                <a:tc>
                  <a:txBody>
                    <a:bodyPr/>
                    <a:lstStyle/>
                    <a:p>
                      <a:pPr>
                        <a:spcAft>
                          <a:spcPts val="0"/>
                        </a:spcAft>
                      </a:pPr>
                      <a:r>
                        <a:rPr lang="en-AU" sz="1200" b="0" dirty="0">
                          <a:effectLst/>
                          <a:latin typeface="Arial" panose="020B0604020202020204" pitchFamily="34" charset="0"/>
                          <a:cs typeface="Arial" panose="020B0604020202020204" pitchFamily="34" charset="0"/>
                        </a:rPr>
                        <a:t>Bipolar</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4</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24831988"/>
                  </a:ext>
                </a:extLst>
              </a:tr>
              <a:tr h="370779">
                <a:tc>
                  <a:txBody>
                    <a:bodyPr/>
                    <a:lstStyle/>
                    <a:p>
                      <a:pPr>
                        <a:spcAft>
                          <a:spcPts val="0"/>
                        </a:spcAft>
                      </a:pPr>
                      <a:r>
                        <a:rPr lang="en-AU" sz="1200" b="0" dirty="0">
                          <a:effectLst/>
                          <a:latin typeface="Arial" panose="020B0604020202020204" pitchFamily="34" charset="0"/>
                          <a:cs typeface="Arial" panose="020B0604020202020204" pitchFamily="34" charset="0"/>
                        </a:rPr>
                        <a:t>PTSD</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3</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82875963"/>
                  </a:ext>
                </a:extLst>
              </a:tr>
              <a:tr h="370779">
                <a:tc>
                  <a:txBody>
                    <a:bodyPr/>
                    <a:lstStyle/>
                    <a:p>
                      <a:pPr>
                        <a:spcAft>
                          <a:spcPts val="0"/>
                        </a:spcAft>
                      </a:pPr>
                      <a:r>
                        <a:rPr lang="en-AU" sz="1200" b="0">
                          <a:effectLst/>
                          <a:latin typeface="Arial" panose="020B0604020202020204" pitchFamily="34" charset="0"/>
                          <a:cs typeface="Arial" panose="020B0604020202020204" pitchFamily="34" charset="0"/>
                        </a:rPr>
                        <a:t>Psychosis</a:t>
                      </a:r>
                      <a:endParaRPr lang="en-AU"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1</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80507243"/>
                  </a:ext>
                </a:extLst>
              </a:tr>
              <a:tr h="370779">
                <a:tc>
                  <a:txBody>
                    <a:bodyPr/>
                    <a:lstStyle/>
                    <a:p>
                      <a:pPr>
                        <a:spcAft>
                          <a:spcPts val="0"/>
                        </a:spcAft>
                      </a:pPr>
                      <a:r>
                        <a:rPr lang="en-AU" sz="1200" b="0" dirty="0">
                          <a:effectLst/>
                          <a:latin typeface="Arial" panose="020B0604020202020204" pitchFamily="34" charset="0"/>
                          <a:cs typeface="Arial" panose="020B0604020202020204" pitchFamily="34" charset="0"/>
                        </a:rPr>
                        <a:t>BPD</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1</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00931388"/>
                  </a:ext>
                </a:extLst>
              </a:tr>
              <a:tr h="370779">
                <a:tc>
                  <a:txBody>
                    <a:bodyPr/>
                    <a:lstStyle/>
                    <a:p>
                      <a:pPr>
                        <a:spcAft>
                          <a:spcPts val="0"/>
                        </a:spcAft>
                      </a:pPr>
                      <a:r>
                        <a:rPr lang="en-AU" sz="1200" b="0" dirty="0">
                          <a:effectLst/>
                          <a:latin typeface="Arial" panose="020B0604020202020204" pitchFamily="34" charset="0"/>
                          <a:cs typeface="Arial" panose="020B0604020202020204" pitchFamily="34" charset="0"/>
                        </a:rPr>
                        <a:t>Other</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2</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80295424"/>
                  </a:ext>
                </a:extLst>
              </a:tr>
            </a:tbl>
          </a:graphicData>
        </a:graphic>
      </p:graphicFrame>
      <p:graphicFrame>
        <p:nvGraphicFramePr>
          <p:cNvPr id="12" name="Table 11">
            <a:extLst>
              <a:ext uri="{FF2B5EF4-FFF2-40B4-BE49-F238E27FC236}">
                <a16:creationId xmlns:a16="http://schemas.microsoft.com/office/drawing/2014/main" id="{5EF37059-F0F8-F04E-AB51-E4E5570641A3}"/>
              </a:ext>
            </a:extLst>
          </p:cNvPr>
          <p:cNvGraphicFramePr>
            <a:graphicFrameLocks noGrp="1"/>
          </p:cNvGraphicFramePr>
          <p:nvPr>
            <p:extLst>
              <p:ext uri="{D42A27DB-BD31-4B8C-83A1-F6EECF244321}">
                <p14:modId xmlns:p14="http://schemas.microsoft.com/office/powerpoint/2010/main" val="1668584470"/>
              </p:ext>
            </p:extLst>
          </p:nvPr>
        </p:nvGraphicFramePr>
        <p:xfrm>
          <a:off x="5843710" y="3401568"/>
          <a:ext cx="2671638" cy="2934943"/>
        </p:xfrm>
        <a:graphic>
          <a:graphicData uri="http://schemas.openxmlformats.org/drawingml/2006/table">
            <a:tbl>
              <a:tblPr firstRow="1" firstCol="1" bandRow="1">
                <a:tableStyleId>{69CF1AB2-1976-4502-BF36-3FF5EA218861}</a:tableStyleId>
              </a:tblPr>
              <a:tblGrid>
                <a:gridCol w="2277509">
                  <a:extLst>
                    <a:ext uri="{9D8B030D-6E8A-4147-A177-3AD203B41FA5}">
                      <a16:colId xmlns:a16="http://schemas.microsoft.com/office/drawing/2014/main" val="1876077596"/>
                    </a:ext>
                  </a:extLst>
                </a:gridCol>
                <a:gridCol w="394129">
                  <a:extLst>
                    <a:ext uri="{9D8B030D-6E8A-4147-A177-3AD203B41FA5}">
                      <a16:colId xmlns:a16="http://schemas.microsoft.com/office/drawing/2014/main" val="1426944389"/>
                    </a:ext>
                  </a:extLst>
                </a:gridCol>
              </a:tblGrid>
              <a:tr h="314467">
                <a:tc>
                  <a:txBody>
                    <a:bodyPr/>
                    <a:lstStyle/>
                    <a:p>
                      <a:pPr>
                        <a:spcAft>
                          <a:spcPts val="0"/>
                        </a:spcAft>
                      </a:pPr>
                      <a:endParaRPr lang="en-AU" sz="12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algn="r">
                        <a:spcAft>
                          <a:spcPts val="0"/>
                        </a:spcAft>
                      </a:pPr>
                      <a:r>
                        <a:rPr lang="en-A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a:t>
                      </a:r>
                    </a:p>
                  </a:txBody>
                  <a:tcPr marL="68580" marR="68580" marT="0" marB="0">
                    <a:solidFill>
                      <a:schemeClr val="tx1"/>
                    </a:solidFill>
                  </a:tcPr>
                </a:tc>
                <a:extLst>
                  <a:ext uri="{0D108BD9-81ED-4DB2-BD59-A6C34878D82A}">
                    <a16:rowId xmlns:a16="http://schemas.microsoft.com/office/drawing/2014/main" val="3975833757"/>
                  </a:ext>
                </a:extLst>
              </a:tr>
              <a:tr h="436746">
                <a:tc>
                  <a:txBody>
                    <a:bodyPr/>
                    <a:lstStyle/>
                    <a:p>
                      <a:pPr>
                        <a:spcAft>
                          <a:spcPts val="0"/>
                        </a:spcAft>
                      </a:pPr>
                      <a:r>
                        <a:rPr lang="en-AU" sz="1200" b="0" dirty="0">
                          <a:effectLst/>
                          <a:latin typeface="Arial" panose="020B0604020202020204" pitchFamily="34" charset="0"/>
                          <a:cs typeface="Arial" panose="020B0604020202020204" pitchFamily="34" charset="0"/>
                        </a:rPr>
                        <a:t>Depression only</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4</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77683941"/>
                  </a:ext>
                </a:extLst>
              </a:tr>
              <a:tr h="436746">
                <a:tc>
                  <a:txBody>
                    <a:bodyPr/>
                    <a:lstStyle/>
                    <a:p>
                      <a:pPr>
                        <a:spcAft>
                          <a:spcPts val="0"/>
                        </a:spcAft>
                      </a:pPr>
                      <a:r>
                        <a:rPr lang="en-AU" sz="1200" b="0" dirty="0">
                          <a:effectLst/>
                          <a:latin typeface="Arial" panose="020B0604020202020204" pitchFamily="34" charset="0"/>
                          <a:cs typeface="Arial" panose="020B0604020202020204" pitchFamily="34" charset="0"/>
                        </a:rPr>
                        <a:t>Anxiety only</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5</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47872170"/>
                  </a:ext>
                </a:extLst>
              </a:tr>
              <a:tr h="436746">
                <a:tc>
                  <a:txBody>
                    <a:bodyPr/>
                    <a:lstStyle/>
                    <a:p>
                      <a:pPr>
                        <a:spcAft>
                          <a:spcPts val="0"/>
                        </a:spcAft>
                      </a:pPr>
                      <a:r>
                        <a:rPr lang="en-AU" sz="1200" b="0" dirty="0">
                          <a:effectLst/>
                          <a:latin typeface="Arial" panose="020B0604020202020204" pitchFamily="34" charset="0"/>
                          <a:cs typeface="Arial" panose="020B0604020202020204" pitchFamily="34" charset="0"/>
                        </a:rPr>
                        <a:t>Depression &amp; anxiety</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6</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10346399"/>
                  </a:ext>
                </a:extLst>
              </a:tr>
              <a:tr h="436746">
                <a:tc>
                  <a:txBody>
                    <a:bodyPr/>
                    <a:lstStyle/>
                    <a:p>
                      <a:pPr>
                        <a:spcAft>
                          <a:spcPts val="0"/>
                        </a:spcAft>
                      </a:pPr>
                      <a:r>
                        <a:rPr lang="en-AU" sz="1200" b="0" dirty="0">
                          <a:effectLst/>
                          <a:latin typeface="Arial" panose="020B0604020202020204" pitchFamily="34" charset="0"/>
                          <a:cs typeface="Arial" panose="020B0604020202020204" pitchFamily="34" charset="0"/>
                        </a:rPr>
                        <a:t>Depression &amp; anxiety &amp; 1 other</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6</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19773740"/>
                  </a:ext>
                </a:extLst>
              </a:tr>
              <a:tr h="436746">
                <a:tc>
                  <a:txBody>
                    <a:bodyPr/>
                    <a:lstStyle/>
                    <a:p>
                      <a:pPr>
                        <a:spcAft>
                          <a:spcPts val="0"/>
                        </a:spcAft>
                      </a:pPr>
                      <a:r>
                        <a:rPr lang="en-AU" sz="1200" b="0" dirty="0">
                          <a:effectLst/>
                          <a:latin typeface="Arial" panose="020B0604020202020204" pitchFamily="34" charset="0"/>
                          <a:cs typeface="Arial" panose="020B0604020202020204" pitchFamily="34" charset="0"/>
                        </a:rPr>
                        <a:t>Depression &amp; anxiety &amp; 2 others</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1</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78422530"/>
                  </a:ext>
                </a:extLst>
              </a:tr>
              <a:tr h="436746">
                <a:tc>
                  <a:txBody>
                    <a:bodyPr/>
                    <a:lstStyle/>
                    <a:p>
                      <a:pPr>
                        <a:spcAft>
                          <a:spcPts val="0"/>
                        </a:spcAft>
                      </a:pPr>
                      <a:r>
                        <a:rPr lang="en-AU" sz="1200" b="0" dirty="0">
                          <a:effectLst/>
                          <a:latin typeface="Arial" panose="020B0604020202020204" pitchFamily="34" charset="0"/>
                          <a:cs typeface="Arial" panose="020B0604020202020204" pitchFamily="34" charset="0"/>
                        </a:rPr>
                        <a:t>Depression &amp; anxiety 3 others</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spcAft>
                          <a:spcPts val="0"/>
                        </a:spcAft>
                      </a:pPr>
                      <a:r>
                        <a:rPr lang="en-AU" sz="1200" b="0" dirty="0">
                          <a:effectLst/>
                          <a:latin typeface="Arial" panose="020B0604020202020204" pitchFamily="34" charset="0"/>
                          <a:cs typeface="Arial" panose="020B0604020202020204" pitchFamily="34" charset="0"/>
                        </a:rPr>
                        <a:t>1</a:t>
                      </a:r>
                      <a:endParaRPr lang="en-A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73246223"/>
                  </a:ext>
                </a:extLst>
              </a:tr>
            </a:tbl>
          </a:graphicData>
        </a:graphic>
      </p:graphicFrame>
    </p:spTree>
    <p:extLst>
      <p:ext uri="{BB962C8B-B14F-4D97-AF65-F5344CB8AC3E}">
        <p14:creationId xmlns:p14="http://schemas.microsoft.com/office/powerpoint/2010/main" val="1841106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B8A55AB-11B7-194F-880E-F3803438DA64}"/>
              </a:ext>
            </a:extLst>
          </p:cNvPr>
          <p:cNvPicPr>
            <a:picLocks noChangeAspect="1"/>
          </p:cNvPicPr>
          <p:nvPr/>
        </p:nvPicPr>
        <p:blipFill>
          <a:blip r:embed="rId2"/>
          <a:stretch>
            <a:fillRect/>
          </a:stretch>
        </p:blipFill>
        <p:spPr>
          <a:xfrm>
            <a:off x="1939957" y="2458600"/>
            <a:ext cx="5264085" cy="1940799"/>
          </a:xfrm>
          <a:prstGeom prst="rect">
            <a:avLst/>
          </a:prstGeom>
        </p:spPr>
      </p:pic>
    </p:spTree>
    <p:extLst>
      <p:ext uri="{BB962C8B-B14F-4D97-AF65-F5344CB8AC3E}">
        <p14:creationId xmlns:p14="http://schemas.microsoft.com/office/powerpoint/2010/main" val="2721434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1" descr="Speech">
            <a:extLst>
              <a:ext uri="{FF2B5EF4-FFF2-40B4-BE49-F238E27FC236}">
                <a16:creationId xmlns:a16="http://schemas.microsoft.com/office/drawing/2014/main" id="{78A7AEF4-DFFD-004B-AE5F-FABBFA8512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6043" y="2774940"/>
            <a:ext cx="2904926" cy="2904926"/>
          </a:xfrm>
          <a:prstGeom prst="rect">
            <a:avLst/>
          </a:prstGeom>
        </p:spPr>
      </p:pic>
      <p:pic>
        <p:nvPicPr>
          <p:cNvPr id="23" name="Content Placeholder 21" descr="Speech">
            <a:extLst>
              <a:ext uri="{FF2B5EF4-FFF2-40B4-BE49-F238E27FC236}">
                <a16:creationId xmlns:a16="http://schemas.microsoft.com/office/drawing/2014/main" id="{02E02C25-4F21-0446-87C1-965DD4BBB9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6203" y="742025"/>
            <a:ext cx="2102129" cy="2102129"/>
          </a:xfrm>
          <a:prstGeom prst="rect">
            <a:avLst/>
          </a:prstGeom>
        </p:spPr>
      </p:pic>
      <p:pic>
        <p:nvPicPr>
          <p:cNvPr id="24" name="Content Placeholder 21" descr="Speech">
            <a:extLst>
              <a:ext uri="{FF2B5EF4-FFF2-40B4-BE49-F238E27FC236}">
                <a16:creationId xmlns:a16="http://schemas.microsoft.com/office/drawing/2014/main" id="{9040CCA9-F8A8-7244-A193-62F645D289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1391" y="2021708"/>
            <a:ext cx="3672377" cy="3672377"/>
          </a:xfrm>
          <a:prstGeom prst="rect">
            <a:avLst/>
          </a:prstGeom>
        </p:spPr>
      </p:pic>
      <p:sp>
        <p:nvSpPr>
          <p:cNvPr id="2" name="Title 1">
            <a:extLst>
              <a:ext uri="{FF2B5EF4-FFF2-40B4-BE49-F238E27FC236}">
                <a16:creationId xmlns:a16="http://schemas.microsoft.com/office/drawing/2014/main" id="{0247C6AC-C1E2-0C42-AD65-785E274378D1}"/>
              </a:ext>
            </a:extLst>
          </p:cNvPr>
          <p:cNvSpPr>
            <a:spLocks noGrp="1"/>
          </p:cNvSpPr>
          <p:nvPr>
            <p:ph type="title"/>
          </p:nvPr>
        </p:nvSpPr>
        <p:spPr>
          <a:xfrm>
            <a:off x="745926" y="5623673"/>
            <a:ext cx="8057590" cy="707922"/>
          </a:xfrm>
          <a:ln w="22225">
            <a:solidFill>
              <a:schemeClr val="dk1">
                <a:shade val="50000"/>
              </a:schemeClr>
            </a:solidFill>
          </a:ln>
        </p:spPr>
        <p:txBody>
          <a:bodyPr>
            <a:normAutofit/>
          </a:bodyPr>
          <a:lstStyle/>
          <a:p>
            <a:pPr algn="ctr"/>
            <a:r>
              <a:rPr lang="en-AU" sz="1650" b="1" i="1" dirty="0">
                <a:latin typeface="Arial" panose="020B0604020202020204" pitchFamily="34" charset="0"/>
                <a:cs typeface="Arial" panose="020B0604020202020204" pitchFamily="34" charset="0"/>
              </a:rPr>
              <a:t>Is there anything else about being young and HIV positive you think is important for us to know?</a:t>
            </a:r>
            <a:endParaRPr lang="en-US" i="1" dirty="0">
              <a:latin typeface="Arial" panose="020B0604020202020204" pitchFamily="34" charset="0"/>
              <a:cs typeface="Arial" panose="020B0604020202020204" pitchFamily="34" charset="0"/>
            </a:endParaRPr>
          </a:p>
        </p:txBody>
      </p:sp>
      <p:pic>
        <p:nvPicPr>
          <p:cNvPr id="22" name="Content Placeholder 21" descr="Speech">
            <a:extLst>
              <a:ext uri="{FF2B5EF4-FFF2-40B4-BE49-F238E27FC236}">
                <a16:creationId xmlns:a16="http://schemas.microsoft.com/office/drawing/2014/main" id="{381C2CC8-8E07-1C40-852B-75978D503BCC}"/>
              </a:ext>
            </a:extLst>
          </p:cNvPr>
          <p:cNvPicPr>
            <a:picLocks noGrp="1" noChangeAspect="1"/>
          </p:cNvPicPr>
          <p:nvPr>
            <p:ph idx="1"/>
          </p:nvPr>
        </p:nvPicPr>
        <p:blipFill>
          <a:blip r:embed="rId9">
            <a:extLst>
              <a:ext uri="{96DAC541-7B7A-43D3-8B79-37D633B846F1}">
                <asvg:svgBlip xmlns:asvg="http://schemas.microsoft.com/office/drawing/2016/SVG/main" r:embed="rId10"/>
              </a:ext>
            </a:extLst>
          </a:blip>
          <a:stretch>
            <a:fillRect/>
          </a:stretch>
        </p:blipFill>
        <p:spPr>
          <a:xfrm>
            <a:off x="348419" y="1649713"/>
            <a:ext cx="2191190" cy="2191190"/>
          </a:xfrm>
        </p:spPr>
      </p:pic>
      <p:sp>
        <p:nvSpPr>
          <p:cNvPr id="6" name="TextBox 5">
            <a:extLst>
              <a:ext uri="{FF2B5EF4-FFF2-40B4-BE49-F238E27FC236}">
                <a16:creationId xmlns:a16="http://schemas.microsoft.com/office/drawing/2014/main" id="{94868525-7994-C649-B37A-D4EF40AD7E36}"/>
              </a:ext>
            </a:extLst>
          </p:cNvPr>
          <p:cNvSpPr txBox="1"/>
          <p:nvPr/>
        </p:nvSpPr>
        <p:spPr>
          <a:xfrm>
            <a:off x="689142" y="2052585"/>
            <a:ext cx="1460090" cy="1061829"/>
          </a:xfrm>
          <a:prstGeom prst="rect">
            <a:avLst/>
          </a:prstGeom>
          <a:noFill/>
        </p:spPr>
        <p:txBody>
          <a:bodyPr wrap="square" rtlCol="0">
            <a:spAutoFit/>
          </a:bodyPr>
          <a:lstStyle/>
          <a:p>
            <a:r>
              <a:rPr lang="en-AU" sz="900" dirty="0">
                <a:latin typeface="Arial" panose="020B0604020202020204" pitchFamily="34" charset="0"/>
                <a:cs typeface="Arial" panose="020B0604020202020204" pitchFamily="34" charset="0"/>
              </a:rPr>
              <a:t>“The amount of new positive people decreasing drastically increases the feeling of isolation felt by me. Even though it is fantastic for the community at large. “</a:t>
            </a:r>
            <a:endParaRPr lang="en-US" sz="9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68C1465-A4C0-E247-85D1-5CEDEE9C01D7}"/>
              </a:ext>
            </a:extLst>
          </p:cNvPr>
          <p:cNvSpPr txBox="1"/>
          <p:nvPr/>
        </p:nvSpPr>
        <p:spPr>
          <a:xfrm>
            <a:off x="3734093" y="1382187"/>
            <a:ext cx="1386349" cy="507831"/>
          </a:xfrm>
          <a:prstGeom prst="rect">
            <a:avLst/>
          </a:prstGeom>
          <a:noFill/>
        </p:spPr>
        <p:txBody>
          <a:bodyPr wrap="square" rtlCol="0">
            <a:spAutoFit/>
          </a:bodyPr>
          <a:lstStyle/>
          <a:p>
            <a:pPr algn="ctr"/>
            <a:r>
              <a:rPr lang="en-AU" sz="900" dirty="0">
                <a:latin typeface="Arial" panose="020B0604020202020204" pitchFamily="34" charset="0"/>
                <a:cs typeface="Arial" panose="020B0604020202020204" pitchFamily="34" charset="0"/>
              </a:rPr>
              <a:t>“It can be the straw that breaks you for some people” </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22A926D-8EB5-6E40-8CFE-E0B693D2E12E}"/>
              </a:ext>
            </a:extLst>
          </p:cNvPr>
          <p:cNvSpPr txBox="1"/>
          <p:nvPr/>
        </p:nvSpPr>
        <p:spPr>
          <a:xfrm>
            <a:off x="5913886" y="3620016"/>
            <a:ext cx="1709240" cy="784830"/>
          </a:xfrm>
          <a:prstGeom prst="rect">
            <a:avLst/>
          </a:prstGeom>
          <a:noFill/>
        </p:spPr>
        <p:txBody>
          <a:bodyPr wrap="square" rtlCol="0">
            <a:spAutoFit/>
          </a:bodyPr>
          <a:lstStyle/>
          <a:p>
            <a:pPr algn="ctr"/>
            <a:r>
              <a:rPr lang="en-AU" sz="900" dirty="0">
                <a:latin typeface="Arial" panose="020B0604020202020204" pitchFamily="34" charset="0"/>
                <a:cs typeface="Arial" panose="020B0604020202020204" pitchFamily="34" charset="0"/>
              </a:rPr>
              <a:t>“It has affected my confidence substantially and stopped me from progressing my life to where I would like to have been by now…” </a:t>
            </a:r>
            <a:endParaRPr lang="en-US"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A44676F-AF8E-3A44-9816-59CEC4DF1F2C}"/>
              </a:ext>
            </a:extLst>
          </p:cNvPr>
          <p:cNvSpPr txBox="1"/>
          <p:nvPr/>
        </p:nvSpPr>
        <p:spPr>
          <a:xfrm>
            <a:off x="2757366" y="2762735"/>
            <a:ext cx="2191190" cy="1754326"/>
          </a:xfrm>
          <a:prstGeom prst="rect">
            <a:avLst/>
          </a:prstGeom>
          <a:noFill/>
        </p:spPr>
        <p:txBody>
          <a:bodyPr wrap="square" rtlCol="0">
            <a:spAutoFit/>
          </a:bodyPr>
          <a:lstStyle/>
          <a:p>
            <a:r>
              <a:rPr lang="en-AU" sz="900" dirty="0">
                <a:latin typeface="Arial" panose="020B0604020202020204" pitchFamily="34" charset="0"/>
                <a:cs typeface="Arial" panose="020B0604020202020204" pitchFamily="34" charset="0"/>
              </a:rPr>
              <a:t>“It is inconceivably hard for young and positive people to be open about having HIV. There is still a lot of stigma around the type of person that has HIV and when you don't or don't want to fit into that demographic it can become very isolating not to be able to talk about how it affects you in daily life. From health worry's, getting the job you want to finding a partner, all of these things become just that much harder …”</a:t>
            </a:r>
            <a:endParaRPr lang="en-US" sz="9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9F75245-7147-8D4E-9519-45F59C290D56}"/>
              </a:ext>
            </a:extLst>
          </p:cNvPr>
          <p:cNvSpPr txBox="1"/>
          <p:nvPr/>
        </p:nvSpPr>
        <p:spPr>
          <a:xfrm>
            <a:off x="6934678" y="1244671"/>
            <a:ext cx="1822205" cy="1338828"/>
          </a:xfrm>
          <a:prstGeom prst="rect">
            <a:avLst/>
          </a:prstGeom>
          <a:noFill/>
        </p:spPr>
        <p:txBody>
          <a:bodyPr wrap="square" rtlCol="0">
            <a:spAutoFit/>
          </a:bodyPr>
          <a:lstStyle/>
          <a:p>
            <a:pPr algn="r"/>
            <a:r>
              <a:rPr lang="en-AU" sz="900" dirty="0"/>
              <a:t>“Being young and positive is not easy as much as I have the support from my family, friends and co workers. I know I need to be involved in the HIV community, without it I would be alone. Unless you have been though it all it's hard for people to understand what you need.” </a:t>
            </a:r>
            <a:endParaRPr lang="en-US" sz="900" dirty="0"/>
          </a:p>
        </p:txBody>
      </p:sp>
      <p:pic>
        <p:nvPicPr>
          <p:cNvPr id="27" name="Content Placeholder 21" descr="Speech">
            <a:extLst>
              <a:ext uri="{FF2B5EF4-FFF2-40B4-BE49-F238E27FC236}">
                <a16:creationId xmlns:a16="http://schemas.microsoft.com/office/drawing/2014/main" id="{8E294D0F-385F-2C49-AE35-332B112BF4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1080" y="630196"/>
            <a:ext cx="3009702" cy="3009702"/>
          </a:xfrm>
          <a:prstGeom prst="rect">
            <a:avLst/>
          </a:prstGeom>
        </p:spPr>
      </p:pic>
      <p:sp>
        <p:nvSpPr>
          <p:cNvPr id="3" name="TextBox 2">
            <a:extLst>
              <a:ext uri="{FF2B5EF4-FFF2-40B4-BE49-F238E27FC236}">
                <a16:creationId xmlns:a16="http://schemas.microsoft.com/office/drawing/2014/main" id="{65E315BD-D288-8945-B080-530F73698D3C}"/>
              </a:ext>
            </a:extLst>
          </p:cNvPr>
          <p:cNvSpPr txBox="1"/>
          <p:nvPr/>
        </p:nvSpPr>
        <p:spPr>
          <a:xfrm>
            <a:off x="599769" y="1082103"/>
            <a:ext cx="6415621" cy="600164"/>
          </a:xfrm>
          <a:prstGeom prst="rect">
            <a:avLst/>
          </a:prstGeom>
          <a:noFill/>
        </p:spPr>
        <p:txBody>
          <a:bodyPr wrap="square" rtlCol="0">
            <a:spAutoFit/>
          </a:bodyPr>
          <a:lstStyle/>
          <a:p>
            <a:r>
              <a:rPr lang="en-US" sz="3300" b="1" dirty="0">
                <a:latin typeface="Arial" panose="020B0604020202020204" pitchFamily="34" charset="0"/>
                <a:cs typeface="Arial" panose="020B0604020202020204" pitchFamily="34" charset="0"/>
              </a:rPr>
              <a:t>Narratives</a:t>
            </a:r>
          </a:p>
        </p:txBody>
      </p:sp>
    </p:spTree>
    <p:extLst>
      <p:ext uri="{BB962C8B-B14F-4D97-AF65-F5344CB8AC3E}">
        <p14:creationId xmlns:p14="http://schemas.microsoft.com/office/powerpoint/2010/main" val="79336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6BA2-21A1-394B-AA68-0E1CEAF19C96}"/>
              </a:ext>
            </a:extLst>
          </p:cNvPr>
          <p:cNvSpPr>
            <a:spLocks noGrp="1"/>
          </p:cNvSpPr>
          <p:nvPr>
            <p:ph type="title"/>
          </p:nvPr>
        </p:nvSpPr>
        <p:spPr>
          <a:xfrm>
            <a:off x="628650" y="910033"/>
            <a:ext cx="7886700" cy="994172"/>
          </a:xfrm>
        </p:spPr>
        <p:txBody>
          <a:bodyPr>
            <a:normAutofit/>
          </a:bodyPr>
          <a:lstStyle/>
          <a:p>
            <a:r>
              <a:rPr lang="en-US" sz="3300" b="1" dirty="0">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ACB59F50-7B94-0D4C-B841-960451768F77}"/>
              </a:ext>
            </a:extLst>
          </p:cNvPr>
          <p:cNvSpPr>
            <a:spLocks noGrp="1"/>
          </p:cNvSpPr>
          <p:nvPr>
            <p:ph idx="1"/>
          </p:nvPr>
        </p:nvSpPr>
        <p:spPr>
          <a:xfrm>
            <a:off x="689337" y="2395428"/>
            <a:ext cx="7826014" cy="758709"/>
          </a:xfr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None/>
            </a:pPr>
            <a:r>
              <a:rPr lang="en-US" sz="2400" dirty="0">
                <a:latin typeface="Arial" panose="020B0604020202020204" pitchFamily="34" charset="0"/>
                <a:cs typeface="Arial" panose="020B0604020202020204" pitchFamily="34" charset="0"/>
              </a:rPr>
              <a:t>HIV today</a:t>
            </a:r>
          </a:p>
        </p:txBody>
      </p:sp>
      <p:pic>
        <p:nvPicPr>
          <p:cNvPr id="9" name="Graphic 8" descr="Medicine">
            <a:extLst>
              <a:ext uri="{FF2B5EF4-FFF2-40B4-BE49-F238E27FC236}">
                <a16:creationId xmlns:a16="http://schemas.microsoft.com/office/drawing/2014/main" id="{9AD28401-2171-A24F-9473-8301345A2E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3350" y="3498694"/>
            <a:ext cx="554725" cy="554725"/>
          </a:xfrm>
          <a:prstGeom prst="rect">
            <a:avLst/>
          </a:prstGeom>
        </p:spPr>
      </p:pic>
      <p:pic>
        <p:nvPicPr>
          <p:cNvPr id="13" name="Graphic 12" descr="Target">
            <a:extLst>
              <a:ext uri="{FF2B5EF4-FFF2-40B4-BE49-F238E27FC236}">
                <a16:creationId xmlns:a16="http://schemas.microsoft.com/office/drawing/2014/main" id="{12B8F28F-A8EC-704B-992D-FFFCE9E7C8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9532" y="3432122"/>
            <a:ext cx="685800" cy="685800"/>
          </a:xfrm>
          <a:prstGeom prst="rect">
            <a:avLst/>
          </a:prstGeom>
        </p:spPr>
      </p:pic>
      <p:sp>
        <p:nvSpPr>
          <p:cNvPr id="16" name="TextBox 15">
            <a:extLst>
              <a:ext uri="{FF2B5EF4-FFF2-40B4-BE49-F238E27FC236}">
                <a16:creationId xmlns:a16="http://schemas.microsoft.com/office/drawing/2014/main" id="{4D6D1EE8-4FF6-B045-B98B-AE257B49E5F5}"/>
              </a:ext>
            </a:extLst>
          </p:cNvPr>
          <p:cNvSpPr txBox="1"/>
          <p:nvPr/>
        </p:nvSpPr>
        <p:spPr>
          <a:xfrm>
            <a:off x="1943849" y="4342617"/>
            <a:ext cx="1029799" cy="784830"/>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Pill-a-day Antiretroviral treatment available for many</a:t>
            </a:r>
          </a:p>
        </p:txBody>
      </p:sp>
      <p:pic>
        <p:nvPicPr>
          <p:cNvPr id="19" name="Picture 18">
            <a:extLst>
              <a:ext uri="{FF2B5EF4-FFF2-40B4-BE49-F238E27FC236}">
                <a16:creationId xmlns:a16="http://schemas.microsoft.com/office/drawing/2014/main" id="{BAD273A5-DF01-7F4D-B10D-C50AFAE542BD}"/>
              </a:ext>
            </a:extLst>
          </p:cNvPr>
          <p:cNvPicPr>
            <a:picLocks noChangeAspect="1"/>
          </p:cNvPicPr>
          <p:nvPr/>
        </p:nvPicPr>
        <p:blipFill>
          <a:blip r:embed="rId6"/>
          <a:stretch>
            <a:fillRect/>
          </a:stretch>
        </p:blipFill>
        <p:spPr>
          <a:xfrm>
            <a:off x="2141378" y="3402432"/>
            <a:ext cx="570515" cy="570515"/>
          </a:xfrm>
          <a:prstGeom prst="rect">
            <a:avLst/>
          </a:prstGeom>
        </p:spPr>
      </p:pic>
      <p:sp>
        <p:nvSpPr>
          <p:cNvPr id="21" name="TextBox 20">
            <a:extLst>
              <a:ext uri="{FF2B5EF4-FFF2-40B4-BE49-F238E27FC236}">
                <a16:creationId xmlns:a16="http://schemas.microsoft.com/office/drawing/2014/main" id="{E091C2E5-A70D-C442-82A5-1C8C906B9D83}"/>
              </a:ext>
            </a:extLst>
          </p:cNvPr>
          <p:cNvSpPr txBox="1"/>
          <p:nvPr/>
        </p:nvSpPr>
        <p:spPr>
          <a:xfrm>
            <a:off x="3301458" y="4342617"/>
            <a:ext cx="854299" cy="507831"/>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Easy to access PEP &amp; PrEP</a:t>
            </a:r>
          </a:p>
        </p:txBody>
      </p:sp>
      <p:sp>
        <p:nvSpPr>
          <p:cNvPr id="23" name="TextBox 22">
            <a:extLst>
              <a:ext uri="{FF2B5EF4-FFF2-40B4-BE49-F238E27FC236}">
                <a16:creationId xmlns:a16="http://schemas.microsoft.com/office/drawing/2014/main" id="{3EBCD794-9986-F343-9838-D0A8ADD2FCFB}"/>
              </a:ext>
            </a:extLst>
          </p:cNvPr>
          <p:cNvSpPr txBox="1"/>
          <p:nvPr/>
        </p:nvSpPr>
        <p:spPr>
          <a:xfrm>
            <a:off x="4644918" y="4342617"/>
            <a:ext cx="854299"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90-90-90 WHO targets </a:t>
            </a:r>
          </a:p>
        </p:txBody>
      </p:sp>
      <p:sp>
        <p:nvSpPr>
          <p:cNvPr id="27" name="TextBox 26">
            <a:extLst>
              <a:ext uri="{FF2B5EF4-FFF2-40B4-BE49-F238E27FC236}">
                <a16:creationId xmlns:a16="http://schemas.microsoft.com/office/drawing/2014/main" id="{2E8A3EC3-14BC-644E-8456-E4AB63387AFD}"/>
              </a:ext>
            </a:extLst>
          </p:cNvPr>
          <p:cNvSpPr txBox="1"/>
          <p:nvPr/>
        </p:nvSpPr>
        <p:spPr>
          <a:xfrm>
            <a:off x="5957037" y="3463347"/>
            <a:ext cx="1029799" cy="553998"/>
          </a:xfrm>
          <a:prstGeom prst="rect">
            <a:avLst/>
          </a:prstGeom>
          <a:noFill/>
        </p:spPr>
        <p:txBody>
          <a:bodyPr wrap="square" rtlCol="0">
            <a:spAutoFit/>
          </a:bodyPr>
          <a:lstStyle/>
          <a:p>
            <a:pPr algn="ctr"/>
            <a:r>
              <a:rPr lang="en-US" sz="3000" b="1" dirty="0">
                <a:latin typeface="Ebrima" panose="020F0502020204030204" pitchFamily="34" charset="0"/>
                <a:cs typeface="Ebrima" panose="020F0502020204030204" pitchFamily="34" charset="0"/>
              </a:rPr>
              <a:t>U=U</a:t>
            </a:r>
          </a:p>
        </p:txBody>
      </p:sp>
      <p:sp>
        <p:nvSpPr>
          <p:cNvPr id="28" name="TextBox 27">
            <a:extLst>
              <a:ext uri="{FF2B5EF4-FFF2-40B4-BE49-F238E27FC236}">
                <a16:creationId xmlns:a16="http://schemas.microsoft.com/office/drawing/2014/main" id="{6162A9E1-8276-4644-A69D-DA11852A13E7}"/>
              </a:ext>
            </a:extLst>
          </p:cNvPr>
          <p:cNvSpPr txBox="1"/>
          <p:nvPr/>
        </p:nvSpPr>
        <p:spPr>
          <a:xfrm>
            <a:off x="5988378" y="4342616"/>
            <a:ext cx="1043114" cy="507831"/>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Undetectable = Untransmissible adopted widely </a:t>
            </a:r>
          </a:p>
        </p:txBody>
      </p:sp>
      <p:sp>
        <p:nvSpPr>
          <p:cNvPr id="29" name="TextBox 28">
            <a:extLst>
              <a:ext uri="{FF2B5EF4-FFF2-40B4-BE49-F238E27FC236}">
                <a16:creationId xmlns:a16="http://schemas.microsoft.com/office/drawing/2014/main" id="{3160B541-2325-914E-98D4-A3B0ED54B8C9}"/>
              </a:ext>
            </a:extLst>
          </p:cNvPr>
          <p:cNvSpPr txBox="1"/>
          <p:nvPr/>
        </p:nvSpPr>
        <p:spPr>
          <a:xfrm>
            <a:off x="689337" y="4342617"/>
            <a:ext cx="933410"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Normalisation of HIV</a:t>
            </a:r>
          </a:p>
        </p:txBody>
      </p:sp>
      <p:pic>
        <p:nvPicPr>
          <p:cNvPr id="5" name="Picture 4">
            <a:extLst>
              <a:ext uri="{FF2B5EF4-FFF2-40B4-BE49-F238E27FC236}">
                <a16:creationId xmlns:a16="http://schemas.microsoft.com/office/drawing/2014/main" id="{C6AE1A82-0A98-6D4C-A5A7-524840860AAF}"/>
              </a:ext>
            </a:extLst>
          </p:cNvPr>
          <p:cNvPicPr>
            <a:picLocks noChangeAspect="1"/>
          </p:cNvPicPr>
          <p:nvPr/>
        </p:nvPicPr>
        <p:blipFill>
          <a:blip r:embed="rId7"/>
          <a:stretch>
            <a:fillRect/>
          </a:stretch>
        </p:blipFill>
        <p:spPr>
          <a:xfrm>
            <a:off x="854051" y="3392639"/>
            <a:ext cx="617031" cy="617031"/>
          </a:xfrm>
          <a:prstGeom prst="rect">
            <a:avLst/>
          </a:prstGeom>
        </p:spPr>
      </p:pic>
      <p:sp>
        <p:nvSpPr>
          <p:cNvPr id="7" name="TextBox 6">
            <a:extLst>
              <a:ext uri="{FF2B5EF4-FFF2-40B4-BE49-F238E27FC236}">
                <a16:creationId xmlns:a16="http://schemas.microsoft.com/office/drawing/2014/main" id="{9F4EBAFE-26A5-6940-8FA7-D85851EFB28C}"/>
              </a:ext>
            </a:extLst>
          </p:cNvPr>
          <p:cNvSpPr txBox="1"/>
          <p:nvPr/>
        </p:nvSpPr>
        <p:spPr>
          <a:xfrm>
            <a:off x="7196667" y="3488420"/>
            <a:ext cx="1318683" cy="430887"/>
          </a:xfrm>
          <a:prstGeom prst="rect">
            <a:avLst/>
          </a:prstGeom>
          <a:noFill/>
        </p:spPr>
        <p:txBody>
          <a:bodyPr wrap="square" rtlCol="0">
            <a:spAutoFit/>
          </a:bodyPr>
          <a:lstStyle/>
          <a:p>
            <a:r>
              <a:rPr lang="en-AU" sz="2200" dirty="0">
                <a:solidFill>
                  <a:srgbClr val="FF0000"/>
                </a:solidFill>
                <a:sym typeface="Webdings" pitchFamily="2" charset="2"/>
              </a:rPr>
              <a:t></a:t>
            </a:r>
            <a:r>
              <a:rPr lang="en-AU" sz="2200" dirty="0">
                <a:sym typeface="Webdings" pitchFamily="2" charset="2"/>
              </a:rPr>
              <a:t></a:t>
            </a:r>
            <a:endParaRPr lang="en-US" sz="2200" dirty="0"/>
          </a:p>
        </p:txBody>
      </p:sp>
      <p:cxnSp>
        <p:nvCxnSpPr>
          <p:cNvPr id="11" name="Straight Connector 10">
            <a:extLst>
              <a:ext uri="{FF2B5EF4-FFF2-40B4-BE49-F238E27FC236}">
                <a16:creationId xmlns:a16="http://schemas.microsoft.com/office/drawing/2014/main" id="{8F82952B-B153-7648-B35F-D7C038B46929}"/>
              </a:ext>
            </a:extLst>
          </p:cNvPr>
          <p:cNvCxnSpPr/>
          <p:nvPr/>
        </p:nvCxnSpPr>
        <p:spPr>
          <a:xfrm>
            <a:off x="7518400" y="3659718"/>
            <a:ext cx="0" cy="310088"/>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BC30F3B-A89E-6943-9133-BA91D9102CEB}"/>
              </a:ext>
            </a:extLst>
          </p:cNvPr>
          <p:cNvSpPr txBox="1"/>
          <p:nvPr/>
        </p:nvSpPr>
        <p:spPr>
          <a:xfrm>
            <a:off x="7339279" y="4342616"/>
            <a:ext cx="1043114" cy="2308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Stigma</a:t>
            </a:r>
          </a:p>
        </p:txBody>
      </p:sp>
    </p:spTree>
    <p:extLst>
      <p:ext uri="{BB962C8B-B14F-4D97-AF65-F5344CB8AC3E}">
        <p14:creationId xmlns:p14="http://schemas.microsoft.com/office/powerpoint/2010/main" val="1436847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phic 30" descr="Disconnected">
            <a:extLst>
              <a:ext uri="{FF2B5EF4-FFF2-40B4-BE49-F238E27FC236}">
                <a16:creationId xmlns:a16="http://schemas.microsoft.com/office/drawing/2014/main" id="{DFC0265F-2B24-3C46-8119-335FF9D130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7397243">
            <a:off x="691699" y="524911"/>
            <a:ext cx="7184762" cy="7184762"/>
          </a:xfrm>
          <a:prstGeom prst="rect">
            <a:avLst/>
          </a:prstGeom>
        </p:spPr>
      </p:pic>
      <p:pic>
        <p:nvPicPr>
          <p:cNvPr id="19" name="Graphic 18" descr="Bar graph with upward trend">
            <a:extLst>
              <a:ext uri="{FF2B5EF4-FFF2-40B4-BE49-F238E27FC236}">
                <a16:creationId xmlns:a16="http://schemas.microsoft.com/office/drawing/2014/main" id="{8B139D9B-A05C-A749-B326-A1C4F2EEC8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3851" y="4498376"/>
            <a:ext cx="973117" cy="973117"/>
          </a:xfrm>
          <a:prstGeom prst="rect">
            <a:avLst/>
          </a:prstGeom>
        </p:spPr>
      </p:pic>
      <p:pic>
        <p:nvPicPr>
          <p:cNvPr id="27" name="Graphic 26" descr="Group of men">
            <a:extLst>
              <a:ext uri="{FF2B5EF4-FFF2-40B4-BE49-F238E27FC236}">
                <a16:creationId xmlns:a16="http://schemas.microsoft.com/office/drawing/2014/main" id="{E8356368-EB1D-5C43-8FB4-8FFE19344B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38375" y="2736310"/>
            <a:ext cx="887056" cy="887056"/>
          </a:xfrm>
          <a:prstGeom prst="rect">
            <a:avLst/>
          </a:prstGeom>
        </p:spPr>
      </p:pic>
      <p:sp>
        <p:nvSpPr>
          <p:cNvPr id="32" name="TextBox 31">
            <a:extLst>
              <a:ext uri="{FF2B5EF4-FFF2-40B4-BE49-F238E27FC236}">
                <a16:creationId xmlns:a16="http://schemas.microsoft.com/office/drawing/2014/main" id="{A178BF12-48EF-B740-9C2C-4036EB8E6AA9}"/>
              </a:ext>
            </a:extLst>
          </p:cNvPr>
          <p:cNvSpPr txBox="1"/>
          <p:nvPr/>
        </p:nvSpPr>
        <p:spPr>
          <a:xfrm>
            <a:off x="599769" y="1082103"/>
            <a:ext cx="6415621" cy="600164"/>
          </a:xfrm>
          <a:prstGeom prst="rect">
            <a:avLst/>
          </a:prstGeom>
          <a:noFill/>
        </p:spPr>
        <p:txBody>
          <a:bodyPr wrap="square" rtlCol="0">
            <a:spAutoFit/>
          </a:bodyPr>
          <a:lstStyle/>
          <a:p>
            <a:r>
              <a:rPr lang="en-US" sz="3300" b="1" dirty="0">
                <a:latin typeface="Arial" panose="020B0604020202020204" pitchFamily="34" charset="0"/>
                <a:cs typeface="Arial" panose="020B0604020202020204" pitchFamily="34" charset="0"/>
              </a:rPr>
              <a:t>‘Hard data’ vs lived experience</a:t>
            </a:r>
          </a:p>
        </p:txBody>
      </p:sp>
    </p:spTree>
    <p:extLst>
      <p:ext uri="{BB962C8B-B14F-4D97-AF65-F5344CB8AC3E}">
        <p14:creationId xmlns:p14="http://schemas.microsoft.com/office/powerpoint/2010/main" val="2944342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757E-DE74-BF46-AACE-83B9863FCD35}"/>
              </a:ext>
            </a:extLst>
          </p:cNvPr>
          <p:cNvSpPr>
            <a:spLocks noGrp="1"/>
          </p:cNvSpPr>
          <p:nvPr>
            <p:ph type="title"/>
          </p:nvPr>
        </p:nvSpPr>
        <p:spPr>
          <a:xfrm>
            <a:off x="628650" y="1067201"/>
            <a:ext cx="7886700" cy="664246"/>
          </a:xfrm>
        </p:spPr>
        <p:txBody>
          <a:bodyPr>
            <a:normAutofit/>
          </a:bodyPr>
          <a:lstStyle/>
          <a:p>
            <a:r>
              <a:rPr lang="en-US" sz="3300" b="1" dirty="0">
                <a:latin typeface="Arial" panose="020B0604020202020204" pitchFamily="34" charset="0"/>
                <a:cs typeface="Arial" panose="020B0604020202020204" pitchFamily="34" charset="0"/>
              </a:rPr>
              <a:t>Non-medical follow up</a:t>
            </a:r>
          </a:p>
        </p:txBody>
      </p:sp>
      <p:pic>
        <p:nvPicPr>
          <p:cNvPr id="7" name="Picture 6">
            <a:extLst>
              <a:ext uri="{FF2B5EF4-FFF2-40B4-BE49-F238E27FC236}">
                <a16:creationId xmlns:a16="http://schemas.microsoft.com/office/drawing/2014/main" id="{57556704-E694-4F4D-87C0-D1176DA7CE08}"/>
              </a:ext>
            </a:extLst>
          </p:cNvPr>
          <p:cNvPicPr>
            <a:picLocks noChangeAspect="1"/>
          </p:cNvPicPr>
          <p:nvPr/>
        </p:nvPicPr>
        <p:blipFill>
          <a:blip r:embed="rId2"/>
          <a:stretch>
            <a:fillRect/>
          </a:stretch>
        </p:blipFill>
        <p:spPr>
          <a:xfrm>
            <a:off x="2815942" y="3266081"/>
            <a:ext cx="651320" cy="651320"/>
          </a:xfrm>
          <a:prstGeom prst="rect">
            <a:avLst/>
          </a:prstGeom>
        </p:spPr>
      </p:pic>
      <p:pic>
        <p:nvPicPr>
          <p:cNvPr id="8" name="Picture 7">
            <a:extLst>
              <a:ext uri="{FF2B5EF4-FFF2-40B4-BE49-F238E27FC236}">
                <a16:creationId xmlns:a16="http://schemas.microsoft.com/office/drawing/2014/main" id="{363678B7-63F5-F140-B299-85A338C72DD4}"/>
              </a:ext>
            </a:extLst>
          </p:cNvPr>
          <p:cNvPicPr>
            <a:picLocks noChangeAspect="1"/>
          </p:cNvPicPr>
          <p:nvPr/>
        </p:nvPicPr>
        <p:blipFill>
          <a:blip r:embed="rId3"/>
          <a:stretch>
            <a:fillRect/>
          </a:stretch>
        </p:blipFill>
        <p:spPr>
          <a:xfrm>
            <a:off x="1081293" y="3331044"/>
            <a:ext cx="574477" cy="574477"/>
          </a:xfrm>
          <a:prstGeom prst="rect">
            <a:avLst/>
          </a:prstGeom>
        </p:spPr>
      </p:pic>
      <p:sp>
        <p:nvSpPr>
          <p:cNvPr id="9" name="Rectangle 8">
            <a:extLst>
              <a:ext uri="{FF2B5EF4-FFF2-40B4-BE49-F238E27FC236}">
                <a16:creationId xmlns:a16="http://schemas.microsoft.com/office/drawing/2014/main" id="{3C65D6CC-08C1-1F44-8989-341037ACF98E}"/>
              </a:ext>
            </a:extLst>
          </p:cNvPr>
          <p:cNvSpPr/>
          <p:nvPr/>
        </p:nvSpPr>
        <p:spPr>
          <a:xfrm>
            <a:off x="816935" y="4109994"/>
            <a:ext cx="3715850" cy="2266605"/>
          </a:xfrm>
          <a:prstGeom prst="rect">
            <a:avLst/>
          </a:prstGeom>
          <a:solidFill>
            <a:schemeClr val="accent1">
              <a:lumMod val="40000"/>
              <a:lumOff val="60000"/>
              <a:alpha val="46000"/>
            </a:schemeClr>
          </a:solidFill>
          <a:ln w="22225"/>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2" name="TextBox 11">
            <a:extLst>
              <a:ext uri="{FF2B5EF4-FFF2-40B4-BE49-F238E27FC236}">
                <a16:creationId xmlns:a16="http://schemas.microsoft.com/office/drawing/2014/main" id="{F7F7FCFF-3494-0245-A0FB-7A508E1FF82A}"/>
              </a:ext>
            </a:extLst>
          </p:cNvPr>
          <p:cNvSpPr txBox="1"/>
          <p:nvPr/>
        </p:nvSpPr>
        <p:spPr>
          <a:xfrm>
            <a:off x="1806148" y="3224401"/>
            <a:ext cx="717737" cy="754053"/>
          </a:xfrm>
          <a:prstGeom prst="rect">
            <a:avLst/>
          </a:prstGeom>
          <a:noFill/>
        </p:spPr>
        <p:txBody>
          <a:bodyPr wrap="square" rtlCol="0">
            <a:spAutoFit/>
          </a:bodyPr>
          <a:lstStyle/>
          <a:p>
            <a:r>
              <a:rPr lang="en-US" dirty="0"/>
              <a:t>Yes</a:t>
            </a:r>
            <a:r>
              <a:rPr lang="en-US" sz="1350" dirty="0"/>
              <a:t> </a:t>
            </a:r>
            <a:r>
              <a:rPr lang="en-US" sz="900" dirty="0"/>
              <a:t>[n38]</a:t>
            </a:r>
          </a:p>
          <a:p>
            <a:r>
              <a:rPr lang="en-US" sz="1600" b="1" dirty="0"/>
              <a:t>80.9%</a:t>
            </a:r>
          </a:p>
        </p:txBody>
      </p:sp>
      <p:sp>
        <p:nvSpPr>
          <p:cNvPr id="13" name="TextBox 12">
            <a:extLst>
              <a:ext uri="{FF2B5EF4-FFF2-40B4-BE49-F238E27FC236}">
                <a16:creationId xmlns:a16="http://schemas.microsoft.com/office/drawing/2014/main" id="{C917EDA9-67DD-E742-9BBD-FB13A78D621A}"/>
              </a:ext>
            </a:extLst>
          </p:cNvPr>
          <p:cNvSpPr txBox="1"/>
          <p:nvPr/>
        </p:nvSpPr>
        <p:spPr>
          <a:xfrm>
            <a:off x="1303754" y="2728529"/>
            <a:ext cx="3426057"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Wanted or needed support [n47]</a:t>
            </a:r>
          </a:p>
        </p:txBody>
      </p:sp>
      <p:sp>
        <p:nvSpPr>
          <p:cNvPr id="15" name="TextBox 14">
            <a:extLst>
              <a:ext uri="{FF2B5EF4-FFF2-40B4-BE49-F238E27FC236}">
                <a16:creationId xmlns:a16="http://schemas.microsoft.com/office/drawing/2014/main" id="{7ED2FE88-709D-5F40-A6CC-A98D9C687473}"/>
              </a:ext>
            </a:extLst>
          </p:cNvPr>
          <p:cNvSpPr txBox="1"/>
          <p:nvPr/>
        </p:nvSpPr>
        <p:spPr>
          <a:xfrm>
            <a:off x="3525515" y="3221914"/>
            <a:ext cx="759475" cy="754053"/>
          </a:xfrm>
          <a:prstGeom prst="rect">
            <a:avLst/>
          </a:prstGeom>
          <a:noFill/>
        </p:spPr>
        <p:txBody>
          <a:bodyPr wrap="square" rtlCol="0">
            <a:spAutoFit/>
          </a:bodyPr>
          <a:lstStyle/>
          <a:p>
            <a:r>
              <a:rPr lang="en-US" dirty="0"/>
              <a:t>No</a:t>
            </a:r>
            <a:r>
              <a:rPr lang="en-US" sz="1350" dirty="0"/>
              <a:t> </a:t>
            </a:r>
          </a:p>
          <a:p>
            <a:r>
              <a:rPr lang="en-US" sz="900" dirty="0"/>
              <a:t>[n9]</a:t>
            </a:r>
          </a:p>
          <a:p>
            <a:r>
              <a:rPr lang="en-US" sz="1600" b="1" dirty="0"/>
              <a:t>19.1%</a:t>
            </a:r>
          </a:p>
        </p:txBody>
      </p:sp>
      <p:sp>
        <p:nvSpPr>
          <p:cNvPr id="16" name="Rectangle 15">
            <a:extLst>
              <a:ext uri="{FF2B5EF4-FFF2-40B4-BE49-F238E27FC236}">
                <a16:creationId xmlns:a16="http://schemas.microsoft.com/office/drawing/2014/main" id="{5034E3E0-13EA-AE48-A77B-EA96BBA56F02}"/>
              </a:ext>
            </a:extLst>
          </p:cNvPr>
          <p:cNvSpPr/>
          <p:nvPr/>
        </p:nvSpPr>
        <p:spPr>
          <a:xfrm>
            <a:off x="4796667" y="4129516"/>
            <a:ext cx="3717958" cy="2228310"/>
          </a:xfrm>
          <a:prstGeom prst="rect">
            <a:avLst/>
          </a:prstGeom>
          <a:solidFill>
            <a:schemeClr val="accent1">
              <a:lumMod val="40000"/>
              <a:lumOff val="60000"/>
              <a:alpha val="51000"/>
            </a:schemeClr>
          </a:solidFill>
          <a:ln w="22225"/>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7" name="TextBox 16">
            <a:extLst>
              <a:ext uri="{FF2B5EF4-FFF2-40B4-BE49-F238E27FC236}">
                <a16:creationId xmlns:a16="http://schemas.microsoft.com/office/drawing/2014/main" id="{EE3B5169-A8CC-4448-B1AE-654799023FE7}"/>
              </a:ext>
            </a:extLst>
          </p:cNvPr>
          <p:cNvSpPr txBox="1"/>
          <p:nvPr/>
        </p:nvSpPr>
        <p:spPr>
          <a:xfrm>
            <a:off x="1303754" y="4155821"/>
            <a:ext cx="2821675"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Satisfaction with support [n35]</a:t>
            </a:r>
          </a:p>
        </p:txBody>
      </p:sp>
      <p:pic>
        <p:nvPicPr>
          <p:cNvPr id="19" name="Graphic 18" descr="Smiling face with no fill">
            <a:extLst>
              <a:ext uri="{FF2B5EF4-FFF2-40B4-BE49-F238E27FC236}">
                <a16:creationId xmlns:a16="http://schemas.microsoft.com/office/drawing/2014/main" id="{5890D950-2311-334B-AED6-0C9175B30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785" y="4538519"/>
            <a:ext cx="574477" cy="574477"/>
          </a:xfrm>
          <a:prstGeom prst="rect">
            <a:avLst/>
          </a:prstGeom>
        </p:spPr>
      </p:pic>
      <p:pic>
        <p:nvPicPr>
          <p:cNvPr id="21" name="Graphic 20" descr="Neutral face with no fill">
            <a:extLst>
              <a:ext uri="{FF2B5EF4-FFF2-40B4-BE49-F238E27FC236}">
                <a16:creationId xmlns:a16="http://schemas.microsoft.com/office/drawing/2014/main" id="{1ABF6F95-3F5D-6F4D-8ADF-60D440773B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7671" y="5101596"/>
            <a:ext cx="597643" cy="597643"/>
          </a:xfrm>
          <a:prstGeom prst="rect">
            <a:avLst/>
          </a:prstGeom>
        </p:spPr>
      </p:pic>
      <p:sp>
        <p:nvSpPr>
          <p:cNvPr id="24" name="TextBox 23">
            <a:extLst>
              <a:ext uri="{FF2B5EF4-FFF2-40B4-BE49-F238E27FC236}">
                <a16:creationId xmlns:a16="http://schemas.microsoft.com/office/drawing/2014/main" id="{DC016733-66A8-5C48-92C0-544CCE39AD19}"/>
              </a:ext>
            </a:extLst>
          </p:cNvPr>
          <p:cNvSpPr txBox="1"/>
          <p:nvPr/>
        </p:nvSpPr>
        <p:spPr>
          <a:xfrm>
            <a:off x="1655171" y="4641193"/>
            <a:ext cx="2668699"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54.3% </a:t>
            </a:r>
            <a:r>
              <a:rPr lang="en-US" sz="1000" dirty="0">
                <a:latin typeface="Arial" panose="020B0604020202020204" pitchFamily="34" charset="0"/>
                <a:cs typeface="Arial" panose="020B0604020202020204" pitchFamily="34" charset="0"/>
              </a:rPr>
              <a:t>Satisfied or very satisfied [n19]</a:t>
            </a:r>
            <a:endParaRPr lang="en-US" sz="1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F10C961-FC28-994D-80BA-7C09E417B307}"/>
              </a:ext>
            </a:extLst>
          </p:cNvPr>
          <p:cNvSpPr txBox="1"/>
          <p:nvPr/>
        </p:nvSpPr>
        <p:spPr>
          <a:xfrm>
            <a:off x="1655171" y="5226890"/>
            <a:ext cx="2614970" cy="323165"/>
          </a:xfrm>
          <a:prstGeom prst="rect">
            <a:avLst/>
          </a:prstGeom>
          <a:noFill/>
        </p:spPr>
        <p:txBody>
          <a:bodyPr wrap="square" rtlCol="0">
            <a:spAutoFit/>
          </a:bodyPr>
          <a:lstStyle/>
          <a:p>
            <a:r>
              <a:rPr lang="en-US" sz="1500" b="1" dirty="0"/>
              <a:t>31.4% </a:t>
            </a:r>
            <a:r>
              <a:rPr lang="en-US" sz="1100" dirty="0"/>
              <a:t>Neither [n11]</a:t>
            </a:r>
            <a:endParaRPr lang="en-US" sz="1100" b="1" dirty="0"/>
          </a:p>
        </p:txBody>
      </p:sp>
      <p:sp>
        <p:nvSpPr>
          <p:cNvPr id="26" name="TextBox 25">
            <a:extLst>
              <a:ext uri="{FF2B5EF4-FFF2-40B4-BE49-F238E27FC236}">
                <a16:creationId xmlns:a16="http://schemas.microsoft.com/office/drawing/2014/main" id="{C4EABAB1-75E6-164D-A48D-D17A39A5BC49}"/>
              </a:ext>
            </a:extLst>
          </p:cNvPr>
          <p:cNvSpPr txBox="1"/>
          <p:nvPr/>
        </p:nvSpPr>
        <p:spPr>
          <a:xfrm>
            <a:off x="1661963" y="5836475"/>
            <a:ext cx="2863780" cy="323165"/>
          </a:xfrm>
          <a:prstGeom prst="rect">
            <a:avLst/>
          </a:prstGeom>
          <a:noFill/>
        </p:spPr>
        <p:txBody>
          <a:bodyPr wrap="square" rtlCol="0">
            <a:spAutoFit/>
          </a:bodyPr>
          <a:lstStyle/>
          <a:p>
            <a:r>
              <a:rPr lang="en-US" sz="1500" b="1" dirty="0"/>
              <a:t>14.3% </a:t>
            </a:r>
            <a:r>
              <a:rPr lang="en-US" sz="1100" dirty="0"/>
              <a:t>Dissatisfied or very dissatisfied [n5]</a:t>
            </a:r>
            <a:endParaRPr lang="en-US" sz="1100" b="1" dirty="0"/>
          </a:p>
        </p:txBody>
      </p:sp>
      <p:sp>
        <p:nvSpPr>
          <p:cNvPr id="27" name="TextBox 26">
            <a:extLst>
              <a:ext uri="{FF2B5EF4-FFF2-40B4-BE49-F238E27FC236}">
                <a16:creationId xmlns:a16="http://schemas.microsoft.com/office/drawing/2014/main" id="{6BCAA34F-C686-AF41-9C52-6254873C93BD}"/>
              </a:ext>
            </a:extLst>
          </p:cNvPr>
          <p:cNvSpPr txBox="1"/>
          <p:nvPr/>
        </p:nvSpPr>
        <p:spPr>
          <a:xfrm>
            <a:off x="4780600" y="2123464"/>
            <a:ext cx="3717959" cy="4565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150000"/>
              </a:lnSpc>
            </a:pPr>
            <a:r>
              <a:rPr lang="en-US" b="1" dirty="0">
                <a:latin typeface="Arial" panose="020B0604020202020204" pitchFamily="34" charset="0"/>
                <a:cs typeface="Arial" panose="020B0604020202020204" pitchFamily="34" charset="0"/>
              </a:rPr>
              <a:t>In last 12 months</a:t>
            </a:r>
          </a:p>
        </p:txBody>
      </p:sp>
      <p:sp>
        <p:nvSpPr>
          <p:cNvPr id="28" name="TextBox 27">
            <a:extLst>
              <a:ext uri="{FF2B5EF4-FFF2-40B4-BE49-F238E27FC236}">
                <a16:creationId xmlns:a16="http://schemas.microsoft.com/office/drawing/2014/main" id="{1FC7C5E8-0687-444A-AD0D-6EDEC9717E7A}"/>
              </a:ext>
            </a:extLst>
          </p:cNvPr>
          <p:cNvSpPr txBox="1"/>
          <p:nvPr/>
        </p:nvSpPr>
        <p:spPr>
          <a:xfrm>
            <a:off x="5252558" y="2725388"/>
            <a:ext cx="2998170" cy="300082"/>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Felt the need for support [n45</a:t>
            </a:r>
            <a:r>
              <a:rPr lang="en-US" sz="1350" b="1" dirty="0"/>
              <a:t>]</a:t>
            </a:r>
          </a:p>
        </p:txBody>
      </p:sp>
      <p:pic>
        <p:nvPicPr>
          <p:cNvPr id="29" name="Picture 28">
            <a:extLst>
              <a:ext uri="{FF2B5EF4-FFF2-40B4-BE49-F238E27FC236}">
                <a16:creationId xmlns:a16="http://schemas.microsoft.com/office/drawing/2014/main" id="{934EC402-6A5A-9742-AC84-5C1C938CFA10}"/>
              </a:ext>
            </a:extLst>
          </p:cNvPr>
          <p:cNvPicPr>
            <a:picLocks noChangeAspect="1"/>
          </p:cNvPicPr>
          <p:nvPr/>
        </p:nvPicPr>
        <p:blipFill>
          <a:blip r:embed="rId3"/>
          <a:stretch>
            <a:fillRect/>
          </a:stretch>
        </p:blipFill>
        <p:spPr>
          <a:xfrm>
            <a:off x="5044792" y="3300515"/>
            <a:ext cx="574477" cy="574477"/>
          </a:xfrm>
          <a:prstGeom prst="rect">
            <a:avLst/>
          </a:prstGeom>
        </p:spPr>
      </p:pic>
      <p:sp>
        <p:nvSpPr>
          <p:cNvPr id="30" name="TextBox 29">
            <a:extLst>
              <a:ext uri="{FF2B5EF4-FFF2-40B4-BE49-F238E27FC236}">
                <a16:creationId xmlns:a16="http://schemas.microsoft.com/office/drawing/2014/main" id="{42F01830-71AF-3841-A078-74286571049B}"/>
              </a:ext>
            </a:extLst>
          </p:cNvPr>
          <p:cNvSpPr txBox="1"/>
          <p:nvPr/>
        </p:nvSpPr>
        <p:spPr>
          <a:xfrm>
            <a:off x="5683654" y="3179662"/>
            <a:ext cx="736583" cy="754053"/>
          </a:xfrm>
          <a:prstGeom prst="rect">
            <a:avLst/>
          </a:prstGeom>
          <a:noFill/>
        </p:spPr>
        <p:txBody>
          <a:bodyPr wrap="square" rtlCol="0">
            <a:spAutoFit/>
          </a:bodyPr>
          <a:lstStyle/>
          <a:p>
            <a:r>
              <a:rPr lang="en-US" dirty="0"/>
              <a:t>Yes</a:t>
            </a:r>
            <a:r>
              <a:rPr lang="en-US" sz="1350" dirty="0"/>
              <a:t> </a:t>
            </a:r>
            <a:r>
              <a:rPr lang="en-US" sz="900" dirty="0"/>
              <a:t>[n33]</a:t>
            </a:r>
          </a:p>
          <a:p>
            <a:r>
              <a:rPr lang="en-US" sz="1600" b="1" dirty="0"/>
              <a:t>73.3%</a:t>
            </a:r>
          </a:p>
        </p:txBody>
      </p:sp>
      <p:pic>
        <p:nvPicPr>
          <p:cNvPr id="31" name="Picture 30">
            <a:extLst>
              <a:ext uri="{FF2B5EF4-FFF2-40B4-BE49-F238E27FC236}">
                <a16:creationId xmlns:a16="http://schemas.microsoft.com/office/drawing/2014/main" id="{3A3BE919-C868-0C42-AC89-C612900CA01B}"/>
              </a:ext>
            </a:extLst>
          </p:cNvPr>
          <p:cNvPicPr>
            <a:picLocks noChangeAspect="1"/>
          </p:cNvPicPr>
          <p:nvPr/>
        </p:nvPicPr>
        <p:blipFill>
          <a:blip r:embed="rId2"/>
          <a:stretch>
            <a:fillRect/>
          </a:stretch>
        </p:blipFill>
        <p:spPr>
          <a:xfrm>
            <a:off x="6960073" y="3246512"/>
            <a:ext cx="651320" cy="651320"/>
          </a:xfrm>
          <a:prstGeom prst="rect">
            <a:avLst/>
          </a:prstGeom>
        </p:spPr>
      </p:pic>
      <p:sp>
        <p:nvSpPr>
          <p:cNvPr id="32" name="TextBox 31">
            <a:extLst>
              <a:ext uri="{FF2B5EF4-FFF2-40B4-BE49-F238E27FC236}">
                <a16:creationId xmlns:a16="http://schemas.microsoft.com/office/drawing/2014/main" id="{08B2A9C4-BC6F-FC4D-96E3-9C6BA7307C51}"/>
              </a:ext>
            </a:extLst>
          </p:cNvPr>
          <p:cNvSpPr txBox="1"/>
          <p:nvPr/>
        </p:nvSpPr>
        <p:spPr>
          <a:xfrm>
            <a:off x="7648281" y="3179662"/>
            <a:ext cx="727677" cy="754053"/>
          </a:xfrm>
          <a:prstGeom prst="rect">
            <a:avLst/>
          </a:prstGeom>
          <a:noFill/>
        </p:spPr>
        <p:txBody>
          <a:bodyPr wrap="square" rtlCol="0">
            <a:spAutoFit/>
          </a:bodyPr>
          <a:lstStyle/>
          <a:p>
            <a:r>
              <a:rPr lang="en-US" dirty="0"/>
              <a:t>No</a:t>
            </a:r>
            <a:r>
              <a:rPr lang="en-US" sz="1350" dirty="0"/>
              <a:t> </a:t>
            </a:r>
            <a:r>
              <a:rPr lang="en-US" sz="900" dirty="0"/>
              <a:t>[n12]</a:t>
            </a:r>
          </a:p>
          <a:p>
            <a:r>
              <a:rPr lang="en-US" sz="1600" b="1" dirty="0"/>
              <a:t>26.7%</a:t>
            </a:r>
          </a:p>
        </p:txBody>
      </p:sp>
      <p:sp>
        <p:nvSpPr>
          <p:cNvPr id="33" name="TextBox 32">
            <a:extLst>
              <a:ext uri="{FF2B5EF4-FFF2-40B4-BE49-F238E27FC236}">
                <a16:creationId xmlns:a16="http://schemas.microsoft.com/office/drawing/2014/main" id="{04D4DC77-7CD1-514D-81A9-1D44F43D9FE7}"/>
              </a:ext>
            </a:extLst>
          </p:cNvPr>
          <p:cNvSpPr txBox="1"/>
          <p:nvPr/>
        </p:nvSpPr>
        <p:spPr>
          <a:xfrm>
            <a:off x="5336058" y="4211104"/>
            <a:ext cx="2914670"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Satisfaction with Support [n35]</a:t>
            </a:r>
          </a:p>
        </p:txBody>
      </p:sp>
      <p:sp>
        <p:nvSpPr>
          <p:cNvPr id="39" name="TextBox 38">
            <a:extLst>
              <a:ext uri="{FF2B5EF4-FFF2-40B4-BE49-F238E27FC236}">
                <a16:creationId xmlns:a16="http://schemas.microsoft.com/office/drawing/2014/main" id="{09018442-DAAC-7643-AC3A-CD622F9768F1}"/>
              </a:ext>
            </a:extLst>
          </p:cNvPr>
          <p:cNvSpPr txBox="1"/>
          <p:nvPr/>
        </p:nvSpPr>
        <p:spPr>
          <a:xfrm>
            <a:off x="809885" y="2157406"/>
            <a:ext cx="3722901" cy="4565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150000"/>
              </a:lnSpc>
            </a:pPr>
            <a:r>
              <a:rPr lang="en-US" b="1" dirty="0">
                <a:latin typeface="Arial" panose="020B0604020202020204" pitchFamily="34" charset="0"/>
                <a:cs typeface="Arial" panose="020B0604020202020204" pitchFamily="34" charset="0"/>
              </a:rPr>
              <a:t>At HIV Diagnosis</a:t>
            </a:r>
          </a:p>
        </p:txBody>
      </p:sp>
      <p:pic>
        <p:nvPicPr>
          <p:cNvPr id="40" name="Graphic 39" descr="Smiling face with no fill">
            <a:extLst>
              <a:ext uri="{FF2B5EF4-FFF2-40B4-BE49-F238E27FC236}">
                <a16:creationId xmlns:a16="http://schemas.microsoft.com/office/drawing/2014/main" id="{672FD2D4-76E6-EC4B-9EEB-FCD2A87CC7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5319" y="4541744"/>
            <a:ext cx="574477" cy="574477"/>
          </a:xfrm>
          <a:prstGeom prst="rect">
            <a:avLst/>
          </a:prstGeom>
        </p:spPr>
      </p:pic>
      <p:pic>
        <p:nvPicPr>
          <p:cNvPr id="41" name="Graphic 40" descr="Neutral face with no fill">
            <a:extLst>
              <a:ext uri="{FF2B5EF4-FFF2-40B4-BE49-F238E27FC236}">
                <a16:creationId xmlns:a16="http://schemas.microsoft.com/office/drawing/2014/main" id="{7D0998FA-3253-2B41-9CBF-44415A40E6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9510" y="5101594"/>
            <a:ext cx="597643" cy="597643"/>
          </a:xfrm>
          <a:prstGeom prst="rect">
            <a:avLst/>
          </a:prstGeom>
        </p:spPr>
      </p:pic>
      <p:sp>
        <p:nvSpPr>
          <p:cNvPr id="43" name="TextBox 42">
            <a:extLst>
              <a:ext uri="{FF2B5EF4-FFF2-40B4-BE49-F238E27FC236}">
                <a16:creationId xmlns:a16="http://schemas.microsoft.com/office/drawing/2014/main" id="{8C464B9F-222D-484F-8B6E-D31AADF86167}"/>
              </a:ext>
            </a:extLst>
          </p:cNvPr>
          <p:cNvSpPr txBox="1"/>
          <p:nvPr/>
        </p:nvSpPr>
        <p:spPr>
          <a:xfrm>
            <a:off x="5588699" y="4665825"/>
            <a:ext cx="2668699"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62.9% </a:t>
            </a:r>
            <a:r>
              <a:rPr lang="en-US" sz="1000" dirty="0">
                <a:latin typeface="Arial" panose="020B0604020202020204" pitchFamily="34" charset="0"/>
                <a:cs typeface="Arial" panose="020B0604020202020204" pitchFamily="34" charset="0"/>
              </a:rPr>
              <a:t>Satisfied or very satisfied [n22]</a:t>
            </a:r>
            <a:endParaRPr lang="en-US" sz="1000" b="1"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3543C4B1-7A9A-2F4F-9081-553D06CD6EE3}"/>
              </a:ext>
            </a:extLst>
          </p:cNvPr>
          <p:cNvSpPr txBox="1"/>
          <p:nvPr/>
        </p:nvSpPr>
        <p:spPr>
          <a:xfrm>
            <a:off x="5588699" y="5243296"/>
            <a:ext cx="2614970" cy="323165"/>
          </a:xfrm>
          <a:prstGeom prst="rect">
            <a:avLst/>
          </a:prstGeom>
          <a:noFill/>
        </p:spPr>
        <p:txBody>
          <a:bodyPr wrap="square" rtlCol="0">
            <a:spAutoFit/>
          </a:bodyPr>
          <a:lstStyle/>
          <a:p>
            <a:r>
              <a:rPr lang="en-US" sz="1500" b="1" dirty="0"/>
              <a:t>34.3% </a:t>
            </a:r>
            <a:r>
              <a:rPr lang="en-US" sz="1100" dirty="0"/>
              <a:t>Neither [n12]</a:t>
            </a:r>
            <a:endParaRPr lang="en-US" sz="1100" b="1" dirty="0"/>
          </a:p>
        </p:txBody>
      </p:sp>
      <p:sp>
        <p:nvSpPr>
          <p:cNvPr id="45" name="TextBox 44">
            <a:extLst>
              <a:ext uri="{FF2B5EF4-FFF2-40B4-BE49-F238E27FC236}">
                <a16:creationId xmlns:a16="http://schemas.microsoft.com/office/drawing/2014/main" id="{D808B246-4ADE-5F41-A292-E94167818D74}"/>
              </a:ext>
            </a:extLst>
          </p:cNvPr>
          <p:cNvSpPr txBox="1"/>
          <p:nvPr/>
        </p:nvSpPr>
        <p:spPr>
          <a:xfrm>
            <a:off x="5588699" y="5812826"/>
            <a:ext cx="2863780" cy="323165"/>
          </a:xfrm>
          <a:prstGeom prst="rect">
            <a:avLst/>
          </a:prstGeom>
          <a:noFill/>
        </p:spPr>
        <p:txBody>
          <a:bodyPr wrap="square" rtlCol="0">
            <a:spAutoFit/>
          </a:bodyPr>
          <a:lstStyle/>
          <a:p>
            <a:r>
              <a:rPr lang="en-US" sz="1500" b="1" dirty="0"/>
              <a:t>1.7% </a:t>
            </a:r>
            <a:r>
              <a:rPr lang="en-US" sz="1100" dirty="0"/>
              <a:t>Dissatisfied or very dissatisfied [n1]</a:t>
            </a:r>
            <a:endParaRPr lang="en-US" sz="1100" b="1" dirty="0"/>
          </a:p>
        </p:txBody>
      </p:sp>
      <p:pic>
        <p:nvPicPr>
          <p:cNvPr id="4" name="Graphic 3" descr="Sad face with no fill">
            <a:extLst>
              <a:ext uri="{FF2B5EF4-FFF2-40B4-BE49-F238E27FC236}">
                <a16:creationId xmlns:a16="http://schemas.microsoft.com/office/drawing/2014/main" id="{CBFF7A0E-D259-0F46-95DD-EB58D116E9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7528" y="5699237"/>
            <a:ext cx="597643" cy="597643"/>
          </a:xfrm>
          <a:prstGeom prst="rect">
            <a:avLst/>
          </a:prstGeom>
        </p:spPr>
      </p:pic>
      <p:pic>
        <p:nvPicPr>
          <p:cNvPr id="34" name="Graphic 33" descr="Sad face with no fill">
            <a:extLst>
              <a:ext uri="{FF2B5EF4-FFF2-40B4-BE49-F238E27FC236}">
                <a16:creationId xmlns:a16="http://schemas.microsoft.com/office/drawing/2014/main" id="{F9647720-8C48-4545-BC17-93410485FC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56574" y="5676071"/>
            <a:ext cx="597643" cy="597643"/>
          </a:xfrm>
          <a:prstGeom prst="rect">
            <a:avLst/>
          </a:prstGeom>
        </p:spPr>
      </p:pic>
    </p:spTree>
    <p:extLst>
      <p:ext uri="{BB962C8B-B14F-4D97-AF65-F5344CB8AC3E}">
        <p14:creationId xmlns:p14="http://schemas.microsoft.com/office/powerpoint/2010/main" val="2668759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757E-DE74-BF46-AACE-83B9863FCD35}"/>
              </a:ext>
            </a:extLst>
          </p:cNvPr>
          <p:cNvSpPr>
            <a:spLocks noGrp="1"/>
          </p:cNvSpPr>
          <p:nvPr>
            <p:ph type="title"/>
          </p:nvPr>
        </p:nvSpPr>
        <p:spPr>
          <a:xfrm>
            <a:off x="628650" y="1067201"/>
            <a:ext cx="7886700" cy="664246"/>
          </a:xfrm>
        </p:spPr>
        <p:txBody>
          <a:bodyPr>
            <a:normAutofit/>
          </a:bodyPr>
          <a:lstStyle/>
          <a:p>
            <a:r>
              <a:rPr lang="en-US" sz="3300" b="1" dirty="0">
                <a:latin typeface="Arial" panose="020B0604020202020204" pitchFamily="34" charset="0"/>
                <a:cs typeface="Arial" panose="020B0604020202020204" pitchFamily="34" charset="0"/>
              </a:rPr>
              <a:t>Non-medical follow up</a:t>
            </a:r>
          </a:p>
        </p:txBody>
      </p:sp>
      <p:pic>
        <p:nvPicPr>
          <p:cNvPr id="7" name="Picture 6">
            <a:extLst>
              <a:ext uri="{FF2B5EF4-FFF2-40B4-BE49-F238E27FC236}">
                <a16:creationId xmlns:a16="http://schemas.microsoft.com/office/drawing/2014/main" id="{57556704-E694-4F4D-87C0-D1176DA7CE08}"/>
              </a:ext>
            </a:extLst>
          </p:cNvPr>
          <p:cNvPicPr>
            <a:picLocks noChangeAspect="1"/>
          </p:cNvPicPr>
          <p:nvPr/>
        </p:nvPicPr>
        <p:blipFill>
          <a:blip r:embed="rId2"/>
          <a:stretch>
            <a:fillRect/>
          </a:stretch>
        </p:blipFill>
        <p:spPr>
          <a:xfrm>
            <a:off x="2815942" y="3266081"/>
            <a:ext cx="651320" cy="651320"/>
          </a:xfrm>
          <a:prstGeom prst="rect">
            <a:avLst/>
          </a:prstGeom>
        </p:spPr>
      </p:pic>
      <p:pic>
        <p:nvPicPr>
          <p:cNvPr id="8" name="Picture 7">
            <a:extLst>
              <a:ext uri="{FF2B5EF4-FFF2-40B4-BE49-F238E27FC236}">
                <a16:creationId xmlns:a16="http://schemas.microsoft.com/office/drawing/2014/main" id="{363678B7-63F5-F140-B299-85A338C72DD4}"/>
              </a:ext>
            </a:extLst>
          </p:cNvPr>
          <p:cNvPicPr>
            <a:picLocks noChangeAspect="1"/>
          </p:cNvPicPr>
          <p:nvPr/>
        </p:nvPicPr>
        <p:blipFill>
          <a:blip r:embed="rId3"/>
          <a:stretch>
            <a:fillRect/>
          </a:stretch>
        </p:blipFill>
        <p:spPr>
          <a:xfrm>
            <a:off x="1081293" y="3331044"/>
            <a:ext cx="574477" cy="574477"/>
          </a:xfrm>
          <a:prstGeom prst="rect">
            <a:avLst/>
          </a:prstGeom>
        </p:spPr>
      </p:pic>
      <p:sp>
        <p:nvSpPr>
          <p:cNvPr id="9" name="Rectangle 8">
            <a:extLst>
              <a:ext uri="{FF2B5EF4-FFF2-40B4-BE49-F238E27FC236}">
                <a16:creationId xmlns:a16="http://schemas.microsoft.com/office/drawing/2014/main" id="{3C65D6CC-08C1-1F44-8989-341037ACF98E}"/>
              </a:ext>
            </a:extLst>
          </p:cNvPr>
          <p:cNvSpPr/>
          <p:nvPr/>
        </p:nvSpPr>
        <p:spPr>
          <a:xfrm>
            <a:off x="816935" y="4109994"/>
            <a:ext cx="3715850" cy="2266605"/>
          </a:xfrm>
          <a:prstGeom prst="rect">
            <a:avLst/>
          </a:prstGeom>
          <a:solidFill>
            <a:schemeClr val="accent1">
              <a:lumMod val="40000"/>
              <a:lumOff val="60000"/>
              <a:alpha val="46000"/>
            </a:schemeClr>
          </a:solidFill>
          <a:ln w="22225"/>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2" name="TextBox 11">
            <a:extLst>
              <a:ext uri="{FF2B5EF4-FFF2-40B4-BE49-F238E27FC236}">
                <a16:creationId xmlns:a16="http://schemas.microsoft.com/office/drawing/2014/main" id="{F7F7FCFF-3494-0245-A0FB-7A508E1FF82A}"/>
              </a:ext>
            </a:extLst>
          </p:cNvPr>
          <p:cNvSpPr txBox="1"/>
          <p:nvPr/>
        </p:nvSpPr>
        <p:spPr>
          <a:xfrm>
            <a:off x="1806148" y="3224401"/>
            <a:ext cx="717737" cy="754053"/>
          </a:xfrm>
          <a:prstGeom prst="rect">
            <a:avLst/>
          </a:prstGeom>
          <a:noFill/>
        </p:spPr>
        <p:txBody>
          <a:bodyPr wrap="square" rtlCol="0">
            <a:spAutoFit/>
          </a:bodyPr>
          <a:lstStyle/>
          <a:p>
            <a:r>
              <a:rPr lang="en-US" dirty="0"/>
              <a:t>Yes</a:t>
            </a:r>
            <a:r>
              <a:rPr lang="en-US" sz="1350" dirty="0"/>
              <a:t> </a:t>
            </a:r>
            <a:r>
              <a:rPr lang="en-US" sz="900" dirty="0"/>
              <a:t>[n38]</a:t>
            </a:r>
          </a:p>
          <a:p>
            <a:r>
              <a:rPr lang="en-US" sz="1600" b="1" dirty="0"/>
              <a:t>80.9%</a:t>
            </a:r>
          </a:p>
        </p:txBody>
      </p:sp>
      <p:sp>
        <p:nvSpPr>
          <p:cNvPr id="13" name="TextBox 12">
            <a:extLst>
              <a:ext uri="{FF2B5EF4-FFF2-40B4-BE49-F238E27FC236}">
                <a16:creationId xmlns:a16="http://schemas.microsoft.com/office/drawing/2014/main" id="{C917EDA9-67DD-E742-9BBD-FB13A78D621A}"/>
              </a:ext>
            </a:extLst>
          </p:cNvPr>
          <p:cNvSpPr txBox="1"/>
          <p:nvPr/>
        </p:nvSpPr>
        <p:spPr>
          <a:xfrm>
            <a:off x="1303754" y="2728529"/>
            <a:ext cx="3426057"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Wanted or needed support [n47]</a:t>
            </a:r>
          </a:p>
        </p:txBody>
      </p:sp>
      <p:sp>
        <p:nvSpPr>
          <p:cNvPr id="15" name="TextBox 14">
            <a:extLst>
              <a:ext uri="{FF2B5EF4-FFF2-40B4-BE49-F238E27FC236}">
                <a16:creationId xmlns:a16="http://schemas.microsoft.com/office/drawing/2014/main" id="{7ED2FE88-709D-5F40-A6CC-A98D9C687473}"/>
              </a:ext>
            </a:extLst>
          </p:cNvPr>
          <p:cNvSpPr txBox="1"/>
          <p:nvPr/>
        </p:nvSpPr>
        <p:spPr>
          <a:xfrm>
            <a:off x="3525515" y="3221914"/>
            <a:ext cx="759475" cy="754053"/>
          </a:xfrm>
          <a:prstGeom prst="rect">
            <a:avLst/>
          </a:prstGeom>
          <a:noFill/>
        </p:spPr>
        <p:txBody>
          <a:bodyPr wrap="square" rtlCol="0">
            <a:spAutoFit/>
          </a:bodyPr>
          <a:lstStyle/>
          <a:p>
            <a:r>
              <a:rPr lang="en-US" dirty="0"/>
              <a:t>No</a:t>
            </a:r>
            <a:r>
              <a:rPr lang="en-US" sz="1350" dirty="0"/>
              <a:t> </a:t>
            </a:r>
          </a:p>
          <a:p>
            <a:r>
              <a:rPr lang="en-US" sz="900" dirty="0"/>
              <a:t>[n9]</a:t>
            </a:r>
          </a:p>
          <a:p>
            <a:r>
              <a:rPr lang="en-US" sz="1600" b="1" dirty="0"/>
              <a:t>19.1%</a:t>
            </a:r>
          </a:p>
        </p:txBody>
      </p:sp>
      <p:sp>
        <p:nvSpPr>
          <p:cNvPr id="16" name="Rectangle 15">
            <a:extLst>
              <a:ext uri="{FF2B5EF4-FFF2-40B4-BE49-F238E27FC236}">
                <a16:creationId xmlns:a16="http://schemas.microsoft.com/office/drawing/2014/main" id="{5034E3E0-13EA-AE48-A77B-EA96BBA56F02}"/>
              </a:ext>
            </a:extLst>
          </p:cNvPr>
          <p:cNvSpPr/>
          <p:nvPr/>
        </p:nvSpPr>
        <p:spPr>
          <a:xfrm>
            <a:off x="4796667" y="4129516"/>
            <a:ext cx="3717958" cy="2228310"/>
          </a:xfrm>
          <a:prstGeom prst="rect">
            <a:avLst/>
          </a:prstGeom>
          <a:solidFill>
            <a:schemeClr val="accent1">
              <a:lumMod val="40000"/>
              <a:lumOff val="60000"/>
              <a:alpha val="51000"/>
            </a:schemeClr>
          </a:solidFill>
          <a:ln w="22225"/>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7" name="TextBox 16">
            <a:extLst>
              <a:ext uri="{FF2B5EF4-FFF2-40B4-BE49-F238E27FC236}">
                <a16:creationId xmlns:a16="http://schemas.microsoft.com/office/drawing/2014/main" id="{EE3B5169-A8CC-4448-B1AE-654799023FE7}"/>
              </a:ext>
            </a:extLst>
          </p:cNvPr>
          <p:cNvSpPr txBox="1"/>
          <p:nvPr/>
        </p:nvSpPr>
        <p:spPr>
          <a:xfrm>
            <a:off x="1303754" y="4155821"/>
            <a:ext cx="2821675"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Satisfaction with support [n35]</a:t>
            </a:r>
          </a:p>
        </p:txBody>
      </p:sp>
      <p:pic>
        <p:nvPicPr>
          <p:cNvPr id="19" name="Graphic 18" descr="Smiling face with no fill">
            <a:extLst>
              <a:ext uri="{FF2B5EF4-FFF2-40B4-BE49-F238E27FC236}">
                <a16:creationId xmlns:a16="http://schemas.microsoft.com/office/drawing/2014/main" id="{5890D950-2311-334B-AED6-0C9175B30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785" y="4538519"/>
            <a:ext cx="574477" cy="574477"/>
          </a:xfrm>
          <a:prstGeom prst="rect">
            <a:avLst/>
          </a:prstGeom>
        </p:spPr>
      </p:pic>
      <p:pic>
        <p:nvPicPr>
          <p:cNvPr id="21" name="Graphic 20" descr="Neutral face with no fill">
            <a:extLst>
              <a:ext uri="{FF2B5EF4-FFF2-40B4-BE49-F238E27FC236}">
                <a16:creationId xmlns:a16="http://schemas.microsoft.com/office/drawing/2014/main" id="{1ABF6F95-3F5D-6F4D-8ADF-60D440773B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7671" y="5101596"/>
            <a:ext cx="597643" cy="597643"/>
          </a:xfrm>
          <a:prstGeom prst="rect">
            <a:avLst/>
          </a:prstGeom>
        </p:spPr>
      </p:pic>
      <p:sp>
        <p:nvSpPr>
          <p:cNvPr id="24" name="TextBox 23">
            <a:extLst>
              <a:ext uri="{FF2B5EF4-FFF2-40B4-BE49-F238E27FC236}">
                <a16:creationId xmlns:a16="http://schemas.microsoft.com/office/drawing/2014/main" id="{DC016733-66A8-5C48-92C0-544CCE39AD19}"/>
              </a:ext>
            </a:extLst>
          </p:cNvPr>
          <p:cNvSpPr txBox="1"/>
          <p:nvPr/>
        </p:nvSpPr>
        <p:spPr>
          <a:xfrm>
            <a:off x="1655171" y="4641193"/>
            <a:ext cx="2668699"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54.3% </a:t>
            </a:r>
            <a:r>
              <a:rPr lang="en-US" sz="1000" dirty="0">
                <a:latin typeface="Arial" panose="020B0604020202020204" pitchFamily="34" charset="0"/>
                <a:cs typeface="Arial" panose="020B0604020202020204" pitchFamily="34" charset="0"/>
              </a:rPr>
              <a:t>Satisfied or very satisfied [n19]</a:t>
            </a:r>
            <a:endParaRPr lang="en-US" sz="1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F10C961-FC28-994D-80BA-7C09E417B307}"/>
              </a:ext>
            </a:extLst>
          </p:cNvPr>
          <p:cNvSpPr txBox="1"/>
          <p:nvPr/>
        </p:nvSpPr>
        <p:spPr>
          <a:xfrm>
            <a:off x="1655171" y="5226890"/>
            <a:ext cx="2614970" cy="323165"/>
          </a:xfrm>
          <a:prstGeom prst="rect">
            <a:avLst/>
          </a:prstGeom>
          <a:noFill/>
        </p:spPr>
        <p:txBody>
          <a:bodyPr wrap="square" rtlCol="0">
            <a:spAutoFit/>
          </a:bodyPr>
          <a:lstStyle/>
          <a:p>
            <a:r>
              <a:rPr lang="en-US" sz="1500" b="1" dirty="0"/>
              <a:t>31.4% </a:t>
            </a:r>
            <a:r>
              <a:rPr lang="en-US" sz="1100" dirty="0"/>
              <a:t>Neither [n11]</a:t>
            </a:r>
            <a:endParaRPr lang="en-US" sz="1100" b="1" dirty="0"/>
          </a:p>
        </p:txBody>
      </p:sp>
      <p:sp>
        <p:nvSpPr>
          <p:cNvPr id="26" name="TextBox 25">
            <a:extLst>
              <a:ext uri="{FF2B5EF4-FFF2-40B4-BE49-F238E27FC236}">
                <a16:creationId xmlns:a16="http://schemas.microsoft.com/office/drawing/2014/main" id="{C4EABAB1-75E6-164D-A48D-D17A39A5BC49}"/>
              </a:ext>
            </a:extLst>
          </p:cNvPr>
          <p:cNvSpPr txBox="1"/>
          <p:nvPr/>
        </p:nvSpPr>
        <p:spPr>
          <a:xfrm>
            <a:off x="1661963" y="5836475"/>
            <a:ext cx="2863780" cy="323165"/>
          </a:xfrm>
          <a:prstGeom prst="rect">
            <a:avLst/>
          </a:prstGeom>
          <a:noFill/>
        </p:spPr>
        <p:txBody>
          <a:bodyPr wrap="square" rtlCol="0">
            <a:spAutoFit/>
          </a:bodyPr>
          <a:lstStyle/>
          <a:p>
            <a:r>
              <a:rPr lang="en-US" sz="1500" b="1" dirty="0"/>
              <a:t>14.3% </a:t>
            </a:r>
            <a:r>
              <a:rPr lang="en-US" sz="1100" dirty="0"/>
              <a:t>Dissatisfied or very dissatisfied [n5]</a:t>
            </a:r>
            <a:endParaRPr lang="en-US" sz="1100" b="1" dirty="0"/>
          </a:p>
        </p:txBody>
      </p:sp>
      <p:sp>
        <p:nvSpPr>
          <p:cNvPr id="27" name="TextBox 26">
            <a:extLst>
              <a:ext uri="{FF2B5EF4-FFF2-40B4-BE49-F238E27FC236}">
                <a16:creationId xmlns:a16="http://schemas.microsoft.com/office/drawing/2014/main" id="{6BCAA34F-C686-AF41-9C52-6254873C93BD}"/>
              </a:ext>
            </a:extLst>
          </p:cNvPr>
          <p:cNvSpPr txBox="1"/>
          <p:nvPr/>
        </p:nvSpPr>
        <p:spPr>
          <a:xfrm>
            <a:off x="4780600" y="2123464"/>
            <a:ext cx="3717959" cy="4565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150000"/>
              </a:lnSpc>
            </a:pPr>
            <a:r>
              <a:rPr lang="en-US" b="1" dirty="0">
                <a:latin typeface="Arial" panose="020B0604020202020204" pitchFamily="34" charset="0"/>
                <a:cs typeface="Arial" panose="020B0604020202020204" pitchFamily="34" charset="0"/>
              </a:rPr>
              <a:t>In last 12 months</a:t>
            </a:r>
          </a:p>
        </p:txBody>
      </p:sp>
      <p:sp>
        <p:nvSpPr>
          <p:cNvPr id="28" name="TextBox 27">
            <a:extLst>
              <a:ext uri="{FF2B5EF4-FFF2-40B4-BE49-F238E27FC236}">
                <a16:creationId xmlns:a16="http://schemas.microsoft.com/office/drawing/2014/main" id="{1FC7C5E8-0687-444A-AD0D-6EDEC9717E7A}"/>
              </a:ext>
            </a:extLst>
          </p:cNvPr>
          <p:cNvSpPr txBox="1"/>
          <p:nvPr/>
        </p:nvSpPr>
        <p:spPr>
          <a:xfrm>
            <a:off x="5252558" y="2725388"/>
            <a:ext cx="2998170" cy="300082"/>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Felt the need for support [n45</a:t>
            </a:r>
            <a:r>
              <a:rPr lang="en-US" sz="1350" b="1" dirty="0"/>
              <a:t>]</a:t>
            </a:r>
          </a:p>
        </p:txBody>
      </p:sp>
      <p:pic>
        <p:nvPicPr>
          <p:cNvPr id="29" name="Picture 28">
            <a:extLst>
              <a:ext uri="{FF2B5EF4-FFF2-40B4-BE49-F238E27FC236}">
                <a16:creationId xmlns:a16="http://schemas.microsoft.com/office/drawing/2014/main" id="{934EC402-6A5A-9742-AC84-5C1C938CFA10}"/>
              </a:ext>
            </a:extLst>
          </p:cNvPr>
          <p:cNvPicPr>
            <a:picLocks noChangeAspect="1"/>
          </p:cNvPicPr>
          <p:nvPr/>
        </p:nvPicPr>
        <p:blipFill>
          <a:blip r:embed="rId3"/>
          <a:stretch>
            <a:fillRect/>
          </a:stretch>
        </p:blipFill>
        <p:spPr>
          <a:xfrm>
            <a:off x="5044792" y="3300515"/>
            <a:ext cx="574477" cy="574477"/>
          </a:xfrm>
          <a:prstGeom prst="rect">
            <a:avLst/>
          </a:prstGeom>
        </p:spPr>
      </p:pic>
      <p:sp>
        <p:nvSpPr>
          <p:cNvPr id="30" name="TextBox 29">
            <a:extLst>
              <a:ext uri="{FF2B5EF4-FFF2-40B4-BE49-F238E27FC236}">
                <a16:creationId xmlns:a16="http://schemas.microsoft.com/office/drawing/2014/main" id="{42F01830-71AF-3841-A078-74286571049B}"/>
              </a:ext>
            </a:extLst>
          </p:cNvPr>
          <p:cNvSpPr txBox="1"/>
          <p:nvPr/>
        </p:nvSpPr>
        <p:spPr>
          <a:xfrm>
            <a:off x="5683654" y="3179662"/>
            <a:ext cx="736583" cy="754053"/>
          </a:xfrm>
          <a:prstGeom prst="rect">
            <a:avLst/>
          </a:prstGeom>
          <a:noFill/>
        </p:spPr>
        <p:txBody>
          <a:bodyPr wrap="square" rtlCol="0">
            <a:spAutoFit/>
          </a:bodyPr>
          <a:lstStyle/>
          <a:p>
            <a:r>
              <a:rPr lang="en-US" dirty="0"/>
              <a:t>Yes</a:t>
            </a:r>
            <a:r>
              <a:rPr lang="en-US" sz="1350" dirty="0"/>
              <a:t> </a:t>
            </a:r>
            <a:r>
              <a:rPr lang="en-US" sz="900" dirty="0"/>
              <a:t>[n33]</a:t>
            </a:r>
          </a:p>
          <a:p>
            <a:r>
              <a:rPr lang="en-US" sz="1600" b="1" dirty="0"/>
              <a:t>73.3%</a:t>
            </a:r>
          </a:p>
        </p:txBody>
      </p:sp>
      <p:pic>
        <p:nvPicPr>
          <p:cNvPr id="31" name="Picture 30">
            <a:extLst>
              <a:ext uri="{FF2B5EF4-FFF2-40B4-BE49-F238E27FC236}">
                <a16:creationId xmlns:a16="http://schemas.microsoft.com/office/drawing/2014/main" id="{3A3BE919-C868-0C42-AC89-C612900CA01B}"/>
              </a:ext>
            </a:extLst>
          </p:cNvPr>
          <p:cNvPicPr>
            <a:picLocks noChangeAspect="1"/>
          </p:cNvPicPr>
          <p:nvPr/>
        </p:nvPicPr>
        <p:blipFill>
          <a:blip r:embed="rId2"/>
          <a:stretch>
            <a:fillRect/>
          </a:stretch>
        </p:blipFill>
        <p:spPr>
          <a:xfrm>
            <a:off x="6960073" y="3246512"/>
            <a:ext cx="651320" cy="651320"/>
          </a:xfrm>
          <a:prstGeom prst="rect">
            <a:avLst/>
          </a:prstGeom>
        </p:spPr>
      </p:pic>
      <p:sp>
        <p:nvSpPr>
          <p:cNvPr id="32" name="TextBox 31">
            <a:extLst>
              <a:ext uri="{FF2B5EF4-FFF2-40B4-BE49-F238E27FC236}">
                <a16:creationId xmlns:a16="http://schemas.microsoft.com/office/drawing/2014/main" id="{08B2A9C4-BC6F-FC4D-96E3-9C6BA7307C51}"/>
              </a:ext>
            </a:extLst>
          </p:cNvPr>
          <p:cNvSpPr txBox="1"/>
          <p:nvPr/>
        </p:nvSpPr>
        <p:spPr>
          <a:xfrm>
            <a:off x="7648281" y="3179662"/>
            <a:ext cx="727677" cy="754053"/>
          </a:xfrm>
          <a:prstGeom prst="rect">
            <a:avLst/>
          </a:prstGeom>
          <a:noFill/>
        </p:spPr>
        <p:txBody>
          <a:bodyPr wrap="square" rtlCol="0">
            <a:spAutoFit/>
          </a:bodyPr>
          <a:lstStyle/>
          <a:p>
            <a:r>
              <a:rPr lang="en-US" dirty="0"/>
              <a:t>No</a:t>
            </a:r>
            <a:r>
              <a:rPr lang="en-US" sz="1350" dirty="0"/>
              <a:t> </a:t>
            </a:r>
            <a:r>
              <a:rPr lang="en-US" sz="900" dirty="0"/>
              <a:t>[n12]</a:t>
            </a:r>
          </a:p>
          <a:p>
            <a:r>
              <a:rPr lang="en-US" sz="1600" b="1" dirty="0"/>
              <a:t>26.7%</a:t>
            </a:r>
          </a:p>
        </p:txBody>
      </p:sp>
      <p:sp>
        <p:nvSpPr>
          <p:cNvPr id="33" name="TextBox 32">
            <a:extLst>
              <a:ext uri="{FF2B5EF4-FFF2-40B4-BE49-F238E27FC236}">
                <a16:creationId xmlns:a16="http://schemas.microsoft.com/office/drawing/2014/main" id="{04D4DC77-7CD1-514D-81A9-1D44F43D9FE7}"/>
              </a:ext>
            </a:extLst>
          </p:cNvPr>
          <p:cNvSpPr txBox="1"/>
          <p:nvPr/>
        </p:nvSpPr>
        <p:spPr>
          <a:xfrm>
            <a:off x="5336058" y="4211104"/>
            <a:ext cx="2914670"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Satisfaction with Support [n35]</a:t>
            </a:r>
          </a:p>
        </p:txBody>
      </p:sp>
      <p:sp>
        <p:nvSpPr>
          <p:cNvPr id="39" name="TextBox 38">
            <a:extLst>
              <a:ext uri="{FF2B5EF4-FFF2-40B4-BE49-F238E27FC236}">
                <a16:creationId xmlns:a16="http://schemas.microsoft.com/office/drawing/2014/main" id="{09018442-DAAC-7643-AC3A-CD622F9768F1}"/>
              </a:ext>
            </a:extLst>
          </p:cNvPr>
          <p:cNvSpPr txBox="1"/>
          <p:nvPr/>
        </p:nvSpPr>
        <p:spPr>
          <a:xfrm>
            <a:off x="809885" y="2157406"/>
            <a:ext cx="3722901" cy="4565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150000"/>
              </a:lnSpc>
            </a:pPr>
            <a:r>
              <a:rPr lang="en-US" b="1" dirty="0">
                <a:latin typeface="Arial" panose="020B0604020202020204" pitchFamily="34" charset="0"/>
                <a:cs typeface="Arial" panose="020B0604020202020204" pitchFamily="34" charset="0"/>
              </a:rPr>
              <a:t>At HIV Diagnosis</a:t>
            </a:r>
          </a:p>
        </p:txBody>
      </p:sp>
      <p:pic>
        <p:nvPicPr>
          <p:cNvPr id="40" name="Graphic 39" descr="Smiling face with no fill">
            <a:extLst>
              <a:ext uri="{FF2B5EF4-FFF2-40B4-BE49-F238E27FC236}">
                <a16:creationId xmlns:a16="http://schemas.microsoft.com/office/drawing/2014/main" id="{672FD2D4-76E6-EC4B-9EEB-FCD2A87CC7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5319" y="4541744"/>
            <a:ext cx="574477" cy="574477"/>
          </a:xfrm>
          <a:prstGeom prst="rect">
            <a:avLst/>
          </a:prstGeom>
        </p:spPr>
      </p:pic>
      <p:pic>
        <p:nvPicPr>
          <p:cNvPr id="41" name="Graphic 40" descr="Neutral face with no fill">
            <a:extLst>
              <a:ext uri="{FF2B5EF4-FFF2-40B4-BE49-F238E27FC236}">
                <a16:creationId xmlns:a16="http://schemas.microsoft.com/office/drawing/2014/main" id="{7D0998FA-3253-2B41-9CBF-44415A40E6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9510" y="5101594"/>
            <a:ext cx="597643" cy="597643"/>
          </a:xfrm>
          <a:prstGeom prst="rect">
            <a:avLst/>
          </a:prstGeom>
        </p:spPr>
      </p:pic>
      <p:sp>
        <p:nvSpPr>
          <p:cNvPr id="43" name="TextBox 42">
            <a:extLst>
              <a:ext uri="{FF2B5EF4-FFF2-40B4-BE49-F238E27FC236}">
                <a16:creationId xmlns:a16="http://schemas.microsoft.com/office/drawing/2014/main" id="{8C464B9F-222D-484F-8B6E-D31AADF86167}"/>
              </a:ext>
            </a:extLst>
          </p:cNvPr>
          <p:cNvSpPr txBox="1"/>
          <p:nvPr/>
        </p:nvSpPr>
        <p:spPr>
          <a:xfrm>
            <a:off x="5588699" y="4665825"/>
            <a:ext cx="2668699"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62.9% </a:t>
            </a:r>
            <a:r>
              <a:rPr lang="en-US" sz="1000" dirty="0">
                <a:latin typeface="Arial" panose="020B0604020202020204" pitchFamily="34" charset="0"/>
                <a:cs typeface="Arial" panose="020B0604020202020204" pitchFamily="34" charset="0"/>
              </a:rPr>
              <a:t>Satisfied or very satisfied [n22]</a:t>
            </a:r>
            <a:endParaRPr lang="en-US" sz="1000" b="1"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3543C4B1-7A9A-2F4F-9081-553D06CD6EE3}"/>
              </a:ext>
            </a:extLst>
          </p:cNvPr>
          <p:cNvSpPr txBox="1"/>
          <p:nvPr/>
        </p:nvSpPr>
        <p:spPr>
          <a:xfrm>
            <a:off x="5588699" y="5243296"/>
            <a:ext cx="2614970" cy="323165"/>
          </a:xfrm>
          <a:prstGeom prst="rect">
            <a:avLst/>
          </a:prstGeom>
          <a:noFill/>
        </p:spPr>
        <p:txBody>
          <a:bodyPr wrap="square" rtlCol="0">
            <a:spAutoFit/>
          </a:bodyPr>
          <a:lstStyle/>
          <a:p>
            <a:r>
              <a:rPr lang="en-US" sz="1500" b="1" dirty="0"/>
              <a:t>34.3% </a:t>
            </a:r>
            <a:r>
              <a:rPr lang="en-US" sz="1100" dirty="0"/>
              <a:t>Neither [n12]</a:t>
            </a:r>
            <a:endParaRPr lang="en-US" sz="1100" b="1" dirty="0"/>
          </a:p>
        </p:txBody>
      </p:sp>
      <p:sp>
        <p:nvSpPr>
          <p:cNvPr id="45" name="TextBox 44">
            <a:extLst>
              <a:ext uri="{FF2B5EF4-FFF2-40B4-BE49-F238E27FC236}">
                <a16:creationId xmlns:a16="http://schemas.microsoft.com/office/drawing/2014/main" id="{D808B246-4ADE-5F41-A292-E94167818D74}"/>
              </a:ext>
            </a:extLst>
          </p:cNvPr>
          <p:cNvSpPr txBox="1"/>
          <p:nvPr/>
        </p:nvSpPr>
        <p:spPr>
          <a:xfrm>
            <a:off x="5588699" y="5812826"/>
            <a:ext cx="2863780" cy="323165"/>
          </a:xfrm>
          <a:prstGeom prst="rect">
            <a:avLst/>
          </a:prstGeom>
          <a:noFill/>
        </p:spPr>
        <p:txBody>
          <a:bodyPr wrap="square" rtlCol="0">
            <a:spAutoFit/>
          </a:bodyPr>
          <a:lstStyle/>
          <a:p>
            <a:r>
              <a:rPr lang="en-US" sz="1500" b="1" dirty="0"/>
              <a:t>1.7% </a:t>
            </a:r>
            <a:r>
              <a:rPr lang="en-US" sz="1100" dirty="0"/>
              <a:t>Dissatisfied or very dissatisfied [n1]</a:t>
            </a:r>
            <a:endParaRPr lang="en-US" sz="1100" b="1" dirty="0"/>
          </a:p>
        </p:txBody>
      </p:sp>
      <p:pic>
        <p:nvPicPr>
          <p:cNvPr id="4" name="Graphic 3" descr="Sad face with no fill">
            <a:extLst>
              <a:ext uri="{FF2B5EF4-FFF2-40B4-BE49-F238E27FC236}">
                <a16:creationId xmlns:a16="http://schemas.microsoft.com/office/drawing/2014/main" id="{CBFF7A0E-D259-0F46-95DD-EB58D116E9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7528" y="5699237"/>
            <a:ext cx="597643" cy="597643"/>
          </a:xfrm>
          <a:prstGeom prst="rect">
            <a:avLst/>
          </a:prstGeom>
        </p:spPr>
      </p:pic>
      <p:pic>
        <p:nvPicPr>
          <p:cNvPr id="34" name="Graphic 33" descr="Sad face with no fill">
            <a:extLst>
              <a:ext uri="{FF2B5EF4-FFF2-40B4-BE49-F238E27FC236}">
                <a16:creationId xmlns:a16="http://schemas.microsoft.com/office/drawing/2014/main" id="{F9647720-8C48-4545-BC17-93410485FC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56574" y="5676071"/>
            <a:ext cx="597643" cy="597643"/>
          </a:xfrm>
          <a:prstGeom prst="rect">
            <a:avLst/>
          </a:prstGeom>
        </p:spPr>
      </p:pic>
      <p:pic>
        <p:nvPicPr>
          <p:cNvPr id="35" name="Picture 2">
            <a:extLst>
              <a:ext uri="{FF2B5EF4-FFF2-40B4-BE49-F238E27FC236}">
                <a16:creationId xmlns:a16="http://schemas.microsoft.com/office/drawing/2014/main" id="{FD30B420-E484-3146-BC1D-E4FA9D9390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3785" y="4553546"/>
            <a:ext cx="32369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076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757E-DE74-BF46-AACE-83B9863FCD35}"/>
              </a:ext>
            </a:extLst>
          </p:cNvPr>
          <p:cNvSpPr>
            <a:spLocks noGrp="1"/>
          </p:cNvSpPr>
          <p:nvPr>
            <p:ph type="title"/>
          </p:nvPr>
        </p:nvSpPr>
        <p:spPr>
          <a:xfrm>
            <a:off x="628650" y="1067201"/>
            <a:ext cx="7886700" cy="664246"/>
          </a:xfrm>
        </p:spPr>
        <p:txBody>
          <a:bodyPr>
            <a:normAutofit/>
          </a:bodyPr>
          <a:lstStyle/>
          <a:p>
            <a:r>
              <a:rPr lang="en-US" sz="3300" b="1" dirty="0">
                <a:latin typeface="Arial" panose="020B0604020202020204" pitchFamily="34" charset="0"/>
                <a:cs typeface="Arial" panose="020B0604020202020204" pitchFamily="34" charset="0"/>
              </a:rPr>
              <a:t>Non-medical follow up</a:t>
            </a:r>
          </a:p>
        </p:txBody>
      </p:sp>
      <p:pic>
        <p:nvPicPr>
          <p:cNvPr id="7" name="Picture 6">
            <a:extLst>
              <a:ext uri="{FF2B5EF4-FFF2-40B4-BE49-F238E27FC236}">
                <a16:creationId xmlns:a16="http://schemas.microsoft.com/office/drawing/2014/main" id="{57556704-E694-4F4D-87C0-D1176DA7CE08}"/>
              </a:ext>
            </a:extLst>
          </p:cNvPr>
          <p:cNvPicPr>
            <a:picLocks noChangeAspect="1"/>
          </p:cNvPicPr>
          <p:nvPr/>
        </p:nvPicPr>
        <p:blipFill>
          <a:blip r:embed="rId2"/>
          <a:stretch>
            <a:fillRect/>
          </a:stretch>
        </p:blipFill>
        <p:spPr>
          <a:xfrm>
            <a:off x="2815942" y="3266081"/>
            <a:ext cx="651320" cy="651320"/>
          </a:xfrm>
          <a:prstGeom prst="rect">
            <a:avLst/>
          </a:prstGeom>
        </p:spPr>
      </p:pic>
      <p:pic>
        <p:nvPicPr>
          <p:cNvPr id="8" name="Picture 7">
            <a:extLst>
              <a:ext uri="{FF2B5EF4-FFF2-40B4-BE49-F238E27FC236}">
                <a16:creationId xmlns:a16="http://schemas.microsoft.com/office/drawing/2014/main" id="{363678B7-63F5-F140-B299-85A338C72DD4}"/>
              </a:ext>
            </a:extLst>
          </p:cNvPr>
          <p:cNvPicPr>
            <a:picLocks noChangeAspect="1"/>
          </p:cNvPicPr>
          <p:nvPr/>
        </p:nvPicPr>
        <p:blipFill>
          <a:blip r:embed="rId3"/>
          <a:stretch>
            <a:fillRect/>
          </a:stretch>
        </p:blipFill>
        <p:spPr>
          <a:xfrm>
            <a:off x="1081293" y="3331044"/>
            <a:ext cx="574477" cy="574477"/>
          </a:xfrm>
          <a:prstGeom prst="rect">
            <a:avLst/>
          </a:prstGeom>
        </p:spPr>
      </p:pic>
      <p:sp>
        <p:nvSpPr>
          <p:cNvPr id="9" name="Rectangle 8">
            <a:extLst>
              <a:ext uri="{FF2B5EF4-FFF2-40B4-BE49-F238E27FC236}">
                <a16:creationId xmlns:a16="http://schemas.microsoft.com/office/drawing/2014/main" id="{3C65D6CC-08C1-1F44-8989-341037ACF98E}"/>
              </a:ext>
            </a:extLst>
          </p:cNvPr>
          <p:cNvSpPr/>
          <p:nvPr/>
        </p:nvSpPr>
        <p:spPr>
          <a:xfrm>
            <a:off x="816935" y="4109994"/>
            <a:ext cx="3715850" cy="2266605"/>
          </a:xfrm>
          <a:prstGeom prst="rect">
            <a:avLst/>
          </a:prstGeom>
          <a:solidFill>
            <a:schemeClr val="accent1">
              <a:lumMod val="40000"/>
              <a:lumOff val="60000"/>
              <a:alpha val="46000"/>
            </a:schemeClr>
          </a:solidFill>
          <a:ln w="22225"/>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2" name="TextBox 11">
            <a:extLst>
              <a:ext uri="{FF2B5EF4-FFF2-40B4-BE49-F238E27FC236}">
                <a16:creationId xmlns:a16="http://schemas.microsoft.com/office/drawing/2014/main" id="{F7F7FCFF-3494-0245-A0FB-7A508E1FF82A}"/>
              </a:ext>
            </a:extLst>
          </p:cNvPr>
          <p:cNvSpPr txBox="1"/>
          <p:nvPr/>
        </p:nvSpPr>
        <p:spPr>
          <a:xfrm>
            <a:off x="1806148" y="3224401"/>
            <a:ext cx="717737" cy="754053"/>
          </a:xfrm>
          <a:prstGeom prst="rect">
            <a:avLst/>
          </a:prstGeom>
          <a:noFill/>
        </p:spPr>
        <p:txBody>
          <a:bodyPr wrap="square" rtlCol="0">
            <a:spAutoFit/>
          </a:bodyPr>
          <a:lstStyle/>
          <a:p>
            <a:r>
              <a:rPr lang="en-US" dirty="0"/>
              <a:t>Yes</a:t>
            </a:r>
            <a:r>
              <a:rPr lang="en-US" sz="1350" dirty="0"/>
              <a:t> </a:t>
            </a:r>
            <a:r>
              <a:rPr lang="en-US" sz="900" dirty="0"/>
              <a:t>[n38]</a:t>
            </a:r>
          </a:p>
          <a:p>
            <a:r>
              <a:rPr lang="en-US" sz="1600" b="1" dirty="0"/>
              <a:t>80.9%</a:t>
            </a:r>
          </a:p>
        </p:txBody>
      </p:sp>
      <p:sp>
        <p:nvSpPr>
          <p:cNvPr id="13" name="TextBox 12">
            <a:extLst>
              <a:ext uri="{FF2B5EF4-FFF2-40B4-BE49-F238E27FC236}">
                <a16:creationId xmlns:a16="http://schemas.microsoft.com/office/drawing/2014/main" id="{C917EDA9-67DD-E742-9BBD-FB13A78D621A}"/>
              </a:ext>
            </a:extLst>
          </p:cNvPr>
          <p:cNvSpPr txBox="1"/>
          <p:nvPr/>
        </p:nvSpPr>
        <p:spPr>
          <a:xfrm>
            <a:off x="1303754" y="2728529"/>
            <a:ext cx="3426057"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Wanted or needed support [n47]</a:t>
            </a:r>
          </a:p>
        </p:txBody>
      </p:sp>
      <p:sp>
        <p:nvSpPr>
          <p:cNvPr id="15" name="TextBox 14">
            <a:extLst>
              <a:ext uri="{FF2B5EF4-FFF2-40B4-BE49-F238E27FC236}">
                <a16:creationId xmlns:a16="http://schemas.microsoft.com/office/drawing/2014/main" id="{7ED2FE88-709D-5F40-A6CC-A98D9C687473}"/>
              </a:ext>
            </a:extLst>
          </p:cNvPr>
          <p:cNvSpPr txBox="1"/>
          <p:nvPr/>
        </p:nvSpPr>
        <p:spPr>
          <a:xfrm>
            <a:off x="3525515" y="3221914"/>
            <a:ext cx="759475" cy="754053"/>
          </a:xfrm>
          <a:prstGeom prst="rect">
            <a:avLst/>
          </a:prstGeom>
          <a:noFill/>
        </p:spPr>
        <p:txBody>
          <a:bodyPr wrap="square" rtlCol="0">
            <a:spAutoFit/>
          </a:bodyPr>
          <a:lstStyle/>
          <a:p>
            <a:r>
              <a:rPr lang="en-US" dirty="0"/>
              <a:t>No</a:t>
            </a:r>
            <a:r>
              <a:rPr lang="en-US" sz="1350" dirty="0"/>
              <a:t> </a:t>
            </a:r>
          </a:p>
          <a:p>
            <a:r>
              <a:rPr lang="en-US" sz="900" dirty="0"/>
              <a:t>[n9]</a:t>
            </a:r>
          </a:p>
          <a:p>
            <a:r>
              <a:rPr lang="en-US" sz="1600" b="1" dirty="0"/>
              <a:t>19.1%</a:t>
            </a:r>
          </a:p>
        </p:txBody>
      </p:sp>
      <p:sp>
        <p:nvSpPr>
          <p:cNvPr id="16" name="Rectangle 15">
            <a:extLst>
              <a:ext uri="{FF2B5EF4-FFF2-40B4-BE49-F238E27FC236}">
                <a16:creationId xmlns:a16="http://schemas.microsoft.com/office/drawing/2014/main" id="{5034E3E0-13EA-AE48-A77B-EA96BBA56F02}"/>
              </a:ext>
            </a:extLst>
          </p:cNvPr>
          <p:cNvSpPr/>
          <p:nvPr/>
        </p:nvSpPr>
        <p:spPr>
          <a:xfrm>
            <a:off x="4796667" y="4129516"/>
            <a:ext cx="3717958" cy="2228310"/>
          </a:xfrm>
          <a:prstGeom prst="rect">
            <a:avLst/>
          </a:prstGeom>
          <a:solidFill>
            <a:schemeClr val="accent1">
              <a:lumMod val="40000"/>
              <a:lumOff val="60000"/>
              <a:alpha val="51000"/>
            </a:schemeClr>
          </a:solidFill>
          <a:ln w="22225"/>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7" name="TextBox 16">
            <a:extLst>
              <a:ext uri="{FF2B5EF4-FFF2-40B4-BE49-F238E27FC236}">
                <a16:creationId xmlns:a16="http://schemas.microsoft.com/office/drawing/2014/main" id="{EE3B5169-A8CC-4448-B1AE-654799023FE7}"/>
              </a:ext>
            </a:extLst>
          </p:cNvPr>
          <p:cNvSpPr txBox="1"/>
          <p:nvPr/>
        </p:nvSpPr>
        <p:spPr>
          <a:xfrm>
            <a:off x="1303754" y="4155821"/>
            <a:ext cx="2821675"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Satisfaction with support [n35]</a:t>
            </a:r>
          </a:p>
        </p:txBody>
      </p:sp>
      <p:pic>
        <p:nvPicPr>
          <p:cNvPr id="19" name="Graphic 18" descr="Smiling face with no fill">
            <a:extLst>
              <a:ext uri="{FF2B5EF4-FFF2-40B4-BE49-F238E27FC236}">
                <a16:creationId xmlns:a16="http://schemas.microsoft.com/office/drawing/2014/main" id="{5890D950-2311-334B-AED6-0C9175B30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785" y="4538519"/>
            <a:ext cx="574477" cy="574477"/>
          </a:xfrm>
          <a:prstGeom prst="rect">
            <a:avLst/>
          </a:prstGeom>
        </p:spPr>
      </p:pic>
      <p:pic>
        <p:nvPicPr>
          <p:cNvPr id="21" name="Graphic 20" descr="Neutral face with no fill">
            <a:extLst>
              <a:ext uri="{FF2B5EF4-FFF2-40B4-BE49-F238E27FC236}">
                <a16:creationId xmlns:a16="http://schemas.microsoft.com/office/drawing/2014/main" id="{1ABF6F95-3F5D-6F4D-8ADF-60D440773B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7671" y="5101596"/>
            <a:ext cx="597643" cy="597643"/>
          </a:xfrm>
          <a:prstGeom prst="rect">
            <a:avLst/>
          </a:prstGeom>
        </p:spPr>
      </p:pic>
      <p:sp>
        <p:nvSpPr>
          <p:cNvPr id="24" name="TextBox 23">
            <a:extLst>
              <a:ext uri="{FF2B5EF4-FFF2-40B4-BE49-F238E27FC236}">
                <a16:creationId xmlns:a16="http://schemas.microsoft.com/office/drawing/2014/main" id="{DC016733-66A8-5C48-92C0-544CCE39AD19}"/>
              </a:ext>
            </a:extLst>
          </p:cNvPr>
          <p:cNvSpPr txBox="1"/>
          <p:nvPr/>
        </p:nvSpPr>
        <p:spPr>
          <a:xfrm>
            <a:off x="1655171" y="4641193"/>
            <a:ext cx="2668699"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54.3% </a:t>
            </a:r>
            <a:r>
              <a:rPr lang="en-US" sz="1000" dirty="0">
                <a:latin typeface="Arial" panose="020B0604020202020204" pitchFamily="34" charset="0"/>
                <a:cs typeface="Arial" panose="020B0604020202020204" pitchFamily="34" charset="0"/>
              </a:rPr>
              <a:t>Satisfied or very satisfied [n19]</a:t>
            </a:r>
            <a:endParaRPr lang="en-US" sz="1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F10C961-FC28-994D-80BA-7C09E417B307}"/>
              </a:ext>
            </a:extLst>
          </p:cNvPr>
          <p:cNvSpPr txBox="1"/>
          <p:nvPr/>
        </p:nvSpPr>
        <p:spPr>
          <a:xfrm>
            <a:off x="1655171" y="5226890"/>
            <a:ext cx="2614970" cy="323165"/>
          </a:xfrm>
          <a:prstGeom prst="rect">
            <a:avLst/>
          </a:prstGeom>
          <a:noFill/>
        </p:spPr>
        <p:txBody>
          <a:bodyPr wrap="square" rtlCol="0">
            <a:spAutoFit/>
          </a:bodyPr>
          <a:lstStyle/>
          <a:p>
            <a:r>
              <a:rPr lang="en-US" sz="1500" b="1" dirty="0"/>
              <a:t>31.4% </a:t>
            </a:r>
            <a:r>
              <a:rPr lang="en-US" sz="1100" dirty="0"/>
              <a:t>Neither [n11]</a:t>
            </a:r>
            <a:endParaRPr lang="en-US" sz="1100" b="1" dirty="0"/>
          </a:p>
        </p:txBody>
      </p:sp>
      <p:sp>
        <p:nvSpPr>
          <p:cNvPr id="26" name="TextBox 25">
            <a:extLst>
              <a:ext uri="{FF2B5EF4-FFF2-40B4-BE49-F238E27FC236}">
                <a16:creationId xmlns:a16="http://schemas.microsoft.com/office/drawing/2014/main" id="{C4EABAB1-75E6-164D-A48D-D17A39A5BC49}"/>
              </a:ext>
            </a:extLst>
          </p:cNvPr>
          <p:cNvSpPr txBox="1"/>
          <p:nvPr/>
        </p:nvSpPr>
        <p:spPr>
          <a:xfrm>
            <a:off x="1661963" y="5836475"/>
            <a:ext cx="2863780" cy="323165"/>
          </a:xfrm>
          <a:prstGeom prst="rect">
            <a:avLst/>
          </a:prstGeom>
          <a:noFill/>
        </p:spPr>
        <p:txBody>
          <a:bodyPr wrap="square" rtlCol="0">
            <a:spAutoFit/>
          </a:bodyPr>
          <a:lstStyle/>
          <a:p>
            <a:r>
              <a:rPr lang="en-US" sz="1500" b="1" dirty="0"/>
              <a:t>14.3% </a:t>
            </a:r>
            <a:r>
              <a:rPr lang="en-US" sz="1100" dirty="0"/>
              <a:t>Dissatisfied or very dissatisfied [n5]</a:t>
            </a:r>
            <a:endParaRPr lang="en-US" sz="1100" b="1" dirty="0"/>
          </a:p>
        </p:txBody>
      </p:sp>
      <p:sp>
        <p:nvSpPr>
          <p:cNvPr id="27" name="TextBox 26">
            <a:extLst>
              <a:ext uri="{FF2B5EF4-FFF2-40B4-BE49-F238E27FC236}">
                <a16:creationId xmlns:a16="http://schemas.microsoft.com/office/drawing/2014/main" id="{6BCAA34F-C686-AF41-9C52-6254873C93BD}"/>
              </a:ext>
            </a:extLst>
          </p:cNvPr>
          <p:cNvSpPr txBox="1"/>
          <p:nvPr/>
        </p:nvSpPr>
        <p:spPr>
          <a:xfrm>
            <a:off x="4780600" y="2123464"/>
            <a:ext cx="3717959" cy="4565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150000"/>
              </a:lnSpc>
            </a:pPr>
            <a:r>
              <a:rPr lang="en-US" b="1" dirty="0">
                <a:latin typeface="Arial" panose="020B0604020202020204" pitchFamily="34" charset="0"/>
                <a:cs typeface="Arial" panose="020B0604020202020204" pitchFamily="34" charset="0"/>
              </a:rPr>
              <a:t>In last 12 months</a:t>
            </a:r>
          </a:p>
        </p:txBody>
      </p:sp>
      <p:sp>
        <p:nvSpPr>
          <p:cNvPr id="28" name="TextBox 27">
            <a:extLst>
              <a:ext uri="{FF2B5EF4-FFF2-40B4-BE49-F238E27FC236}">
                <a16:creationId xmlns:a16="http://schemas.microsoft.com/office/drawing/2014/main" id="{1FC7C5E8-0687-444A-AD0D-6EDEC9717E7A}"/>
              </a:ext>
            </a:extLst>
          </p:cNvPr>
          <p:cNvSpPr txBox="1"/>
          <p:nvPr/>
        </p:nvSpPr>
        <p:spPr>
          <a:xfrm>
            <a:off x="5252558" y="2725388"/>
            <a:ext cx="2998170" cy="300082"/>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Felt the need for support [n45</a:t>
            </a:r>
            <a:r>
              <a:rPr lang="en-US" sz="1350" b="1" dirty="0"/>
              <a:t>]</a:t>
            </a:r>
          </a:p>
        </p:txBody>
      </p:sp>
      <p:pic>
        <p:nvPicPr>
          <p:cNvPr id="29" name="Picture 28">
            <a:extLst>
              <a:ext uri="{FF2B5EF4-FFF2-40B4-BE49-F238E27FC236}">
                <a16:creationId xmlns:a16="http://schemas.microsoft.com/office/drawing/2014/main" id="{934EC402-6A5A-9742-AC84-5C1C938CFA10}"/>
              </a:ext>
            </a:extLst>
          </p:cNvPr>
          <p:cNvPicPr>
            <a:picLocks noChangeAspect="1"/>
          </p:cNvPicPr>
          <p:nvPr/>
        </p:nvPicPr>
        <p:blipFill>
          <a:blip r:embed="rId3"/>
          <a:stretch>
            <a:fillRect/>
          </a:stretch>
        </p:blipFill>
        <p:spPr>
          <a:xfrm>
            <a:off x="5044792" y="3300515"/>
            <a:ext cx="574477" cy="574477"/>
          </a:xfrm>
          <a:prstGeom prst="rect">
            <a:avLst/>
          </a:prstGeom>
        </p:spPr>
      </p:pic>
      <p:sp>
        <p:nvSpPr>
          <p:cNvPr id="30" name="TextBox 29">
            <a:extLst>
              <a:ext uri="{FF2B5EF4-FFF2-40B4-BE49-F238E27FC236}">
                <a16:creationId xmlns:a16="http://schemas.microsoft.com/office/drawing/2014/main" id="{42F01830-71AF-3841-A078-74286571049B}"/>
              </a:ext>
            </a:extLst>
          </p:cNvPr>
          <p:cNvSpPr txBox="1"/>
          <p:nvPr/>
        </p:nvSpPr>
        <p:spPr>
          <a:xfrm>
            <a:off x="5683654" y="3179662"/>
            <a:ext cx="736583" cy="754053"/>
          </a:xfrm>
          <a:prstGeom prst="rect">
            <a:avLst/>
          </a:prstGeom>
          <a:noFill/>
        </p:spPr>
        <p:txBody>
          <a:bodyPr wrap="square" rtlCol="0">
            <a:spAutoFit/>
          </a:bodyPr>
          <a:lstStyle/>
          <a:p>
            <a:r>
              <a:rPr lang="en-US" dirty="0"/>
              <a:t>Yes</a:t>
            </a:r>
            <a:r>
              <a:rPr lang="en-US" sz="1350" dirty="0"/>
              <a:t> </a:t>
            </a:r>
            <a:r>
              <a:rPr lang="en-US" sz="900" dirty="0"/>
              <a:t>[n33]</a:t>
            </a:r>
          </a:p>
          <a:p>
            <a:r>
              <a:rPr lang="en-US" sz="1600" b="1" dirty="0"/>
              <a:t>73.3%</a:t>
            </a:r>
          </a:p>
        </p:txBody>
      </p:sp>
      <p:pic>
        <p:nvPicPr>
          <p:cNvPr id="31" name="Picture 30">
            <a:extLst>
              <a:ext uri="{FF2B5EF4-FFF2-40B4-BE49-F238E27FC236}">
                <a16:creationId xmlns:a16="http://schemas.microsoft.com/office/drawing/2014/main" id="{3A3BE919-C868-0C42-AC89-C612900CA01B}"/>
              </a:ext>
            </a:extLst>
          </p:cNvPr>
          <p:cNvPicPr>
            <a:picLocks noChangeAspect="1"/>
          </p:cNvPicPr>
          <p:nvPr/>
        </p:nvPicPr>
        <p:blipFill>
          <a:blip r:embed="rId2"/>
          <a:stretch>
            <a:fillRect/>
          </a:stretch>
        </p:blipFill>
        <p:spPr>
          <a:xfrm>
            <a:off x="6960073" y="3246512"/>
            <a:ext cx="651320" cy="651320"/>
          </a:xfrm>
          <a:prstGeom prst="rect">
            <a:avLst/>
          </a:prstGeom>
        </p:spPr>
      </p:pic>
      <p:sp>
        <p:nvSpPr>
          <p:cNvPr id="32" name="TextBox 31">
            <a:extLst>
              <a:ext uri="{FF2B5EF4-FFF2-40B4-BE49-F238E27FC236}">
                <a16:creationId xmlns:a16="http://schemas.microsoft.com/office/drawing/2014/main" id="{08B2A9C4-BC6F-FC4D-96E3-9C6BA7307C51}"/>
              </a:ext>
            </a:extLst>
          </p:cNvPr>
          <p:cNvSpPr txBox="1"/>
          <p:nvPr/>
        </p:nvSpPr>
        <p:spPr>
          <a:xfrm>
            <a:off x="7648281" y="3179662"/>
            <a:ext cx="727677" cy="754053"/>
          </a:xfrm>
          <a:prstGeom prst="rect">
            <a:avLst/>
          </a:prstGeom>
          <a:noFill/>
        </p:spPr>
        <p:txBody>
          <a:bodyPr wrap="square" rtlCol="0">
            <a:spAutoFit/>
          </a:bodyPr>
          <a:lstStyle/>
          <a:p>
            <a:r>
              <a:rPr lang="en-US" dirty="0"/>
              <a:t>No</a:t>
            </a:r>
            <a:r>
              <a:rPr lang="en-US" sz="1350" dirty="0"/>
              <a:t> </a:t>
            </a:r>
            <a:r>
              <a:rPr lang="en-US" sz="900" dirty="0"/>
              <a:t>[n12]</a:t>
            </a:r>
          </a:p>
          <a:p>
            <a:r>
              <a:rPr lang="en-US" sz="1600" b="1" dirty="0"/>
              <a:t>26.7%</a:t>
            </a:r>
          </a:p>
        </p:txBody>
      </p:sp>
      <p:sp>
        <p:nvSpPr>
          <p:cNvPr id="33" name="TextBox 32">
            <a:extLst>
              <a:ext uri="{FF2B5EF4-FFF2-40B4-BE49-F238E27FC236}">
                <a16:creationId xmlns:a16="http://schemas.microsoft.com/office/drawing/2014/main" id="{04D4DC77-7CD1-514D-81A9-1D44F43D9FE7}"/>
              </a:ext>
            </a:extLst>
          </p:cNvPr>
          <p:cNvSpPr txBox="1"/>
          <p:nvPr/>
        </p:nvSpPr>
        <p:spPr>
          <a:xfrm>
            <a:off x="5336058" y="4211104"/>
            <a:ext cx="2914670"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Satisfaction with Support [n35]</a:t>
            </a:r>
          </a:p>
        </p:txBody>
      </p:sp>
      <p:sp>
        <p:nvSpPr>
          <p:cNvPr id="39" name="TextBox 38">
            <a:extLst>
              <a:ext uri="{FF2B5EF4-FFF2-40B4-BE49-F238E27FC236}">
                <a16:creationId xmlns:a16="http://schemas.microsoft.com/office/drawing/2014/main" id="{09018442-DAAC-7643-AC3A-CD622F9768F1}"/>
              </a:ext>
            </a:extLst>
          </p:cNvPr>
          <p:cNvSpPr txBox="1"/>
          <p:nvPr/>
        </p:nvSpPr>
        <p:spPr>
          <a:xfrm>
            <a:off x="809885" y="2157406"/>
            <a:ext cx="3722901" cy="4565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150000"/>
              </a:lnSpc>
            </a:pPr>
            <a:r>
              <a:rPr lang="en-US" b="1" dirty="0">
                <a:latin typeface="Arial" panose="020B0604020202020204" pitchFamily="34" charset="0"/>
                <a:cs typeface="Arial" panose="020B0604020202020204" pitchFamily="34" charset="0"/>
              </a:rPr>
              <a:t>At HIV Diagnosis</a:t>
            </a:r>
          </a:p>
        </p:txBody>
      </p:sp>
      <p:pic>
        <p:nvPicPr>
          <p:cNvPr id="40" name="Graphic 39" descr="Smiling face with no fill">
            <a:extLst>
              <a:ext uri="{FF2B5EF4-FFF2-40B4-BE49-F238E27FC236}">
                <a16:creationId xmlns:a16="http://schemas.microsoft.com/office/drawing/2014/main" id="{672FD2D4-76E6-EC4B-9EEB-FCD2A87CC7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5319" y="4541744"/>
            <a:ext cx="574477" cy="574477"/>
          </a:xfrm>
          <a:prstGeom prst="rect">
            <a:avLst/>
          </a:prstGeom>
        </p:spPr>
      </p:pic>
      <p:pic>
        <p:nvPicPr>
          <p:cNvPr id="41" name="Graphic 40" descr="Neutral face with no fill">
            <a:extLst>
              <a:ext uri="{FF2B5EF4-FFF2-40B4-BE49-F238E27FC236}">
                <a16:creationId xmlns:a16="http://schemas.microsoft.com/office/drawing/2014/main" id="{7D0998FA-3253-2B41-9CBF-44415A40E6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9510" y="5101594"/>
            <a:ext cx="597643" cy="597643"/>
          </a:xfrm>
          <a:prstGeom prst="rect">
            <a:avLst/>
          </a:prstGeom>
        </p:spPr>
      </p:pic>
      <p:sp>
        <p:nvSpPr>
          <p:cNvPr id="43" name="TextBox 42">
            <a:extLst>
              <a:ext uri="{FF2B5EF4-FFF2-40B4-BE49-F238E27FC236}">
                <a16:creationId xmlns:a16="http://schemas.microsoft.com/office/drawing/2014/main" id="{8C464B9F-222D-484F-8B6E-D31AADF86167}"/>
              </a:ext>
            </a:extLst>
          </p:cNvPr>
          <p:cNvSpPr txBox="1"/>
          <p:nvPr/>
        </p:nvSpPr>
        <p:spPr>
          <a:xfrm>
            <a:off x="5588699" y="4665825"/>
            <a:ext cx="2668699"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62.9% </a:t>
            </a:r>
            <a:r>
              <a:rPr lang="en-US" sz="1000" dirty="0">
                <a:latin typeface="Arial" panose="020B0604020202020204" pitchFamily="34" charset="0"/>
                <a:cs typeface="Arial" panose="020B0604020202020204" pitchFamily="34" charset="0"/>
              </a:rPr>
              <a:t>Satisfied or very satisfied [n22]</a:t>
            </a:r>
            <a:endParaRPr lang="en-US" sz="1000" b="1"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3543C4B1-7A9A-2F4F-9081-553D06CD6EE3}"/>
              </a:ext>
            </a:extLst>
          </p:cNvPr>
          <p:cNvSpPr txBox="1"/>
          <p:nvPr/>
        </p:nvSpPr>
        <p:spPr>
          <a:xfrm>
            <a:off x="5588699" y="5243296"/>
            <a:ext cx="2614970" cy="323165"/>
          </a:xfrm>
          <a:prstGeom prst="rect">
            <a:avLst/>
          </a:prstGeom>
          <a:noFill/>
        </p:spPr>
        <p:txBody>
          <a:bodyPr wrap="square" rtlCol="0">
            <a:spAutoFit/>
          </a:bodyPr>
          <a:lstStyle/>
          <a:p>
            <a:r>
              <a:rPr lang="en-US" sz="1500" b="1" dirty="0"/>
              <a:t>34.3% </a:t>
            </a:r>
            <a:r>
              <a:rPr lang="en-US" sz="1100" dirty="0"/>
              <a:t>Neither [n12]</a:t>
            </a:r>
            <a:endParaRPr lang="en-US" sz="1100" b="1" dirty="0"/>
          </a:p>
        </p:txBody>
      </p:sp>
      <p:sp>
        <p:nvSpPr>
          <p:cNvPr id="45" name="TextBox 44">
            <a:extLst>
              <a:ext uri="{FF2B5EF4-FFF2-40B4-BE49-F238E27FC236}">
                <a16:creationId xmlns:a16="http://schemas.microsoft.com/office/drawing/2014/main" id="{D808B246-4ADE-5F41-A292-E94167818D74}"/>
              </a:ext>
            </a:extLst>
          </p:cNvPr>
          <p:cNvSpPr txBox="1"/>
          <p:nvPr/>
        </p:nvSpPr>
        <p:spPr>
          <a:xfrm>
            <a:off x="5588699" y="5812826"/>
            <a:ext cx="2863780" cy="323165"/>
          </a:xfrm>
          <a:prstGeom prst="rect">
            <a:avLst/>
          </a:prstGeom>
          <a:noFill/>
        </p:spPr>
        <p:txBody>
          <a:bodyPr wrap="square" rtlCol="0">
            <a:spAutoFit/>
          </a:bodyPr>
          <a:lstStyle/>
          <a:p>
            <a:r>
              <a:rPr lang="en-US" sz="1500" b="1" dirty="0"/>
              <a:t>1.7% </a:t>
            </a:r>
            <a:r>
              <a:rPr lang="en-US" sz="1100" dirty="0"/>
              <a:t>Dissatisfied or very dissatisfied [n1]</a:t>
            </a:r>
            <a:endParaRPr lang="en-US" sz="1100" b="1" dirty="0"/>
          </a:p>
        </p:txBody>
      </p:sp>
      <p:pic>
        <p:nvPicPr>
          <p:cNvPr id="4" name="Graphic 3" descr="Sad face with no fill">
            <a:extLst>
              <a:ext uri="{FF2B5EF4-FFF2-40B4-BE49-F238E27FC236}">
                <a16:creationId xmlns:a16="http://schemas.microsoft.com/office/drawing/2014/main" id="{CBFF7A0E-D259-0F46-95DD-EB58D116E9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7528" y="5699237"/>
            <a:ext cx="597643" cy="597643"/>
          </a:xfrm>
          <a:prstGeom prst="rect">
            <a:avLst/>
          </a:prstGeom>
        </p:spPr>
      </p:pic>
      <p:pic>
        <p:nvPicPr>
          <p:cNvPr id="34" name="Graphic 33" descr="Sad face with no fill">
            <a:extLst>
              <a:ext uri="{FF2B5EF4-FFF2-40B4-BE49-F238E27FC236}">
                <a16:creationId xmlns:a16="http://schemas.microsoft.com/office/drawing/2014/main" id="{F9647720-8C48-4545-BC17-93410485FC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56574" y="5676071"/>
            <a:ext cx="597643" cy="597643"/>
          </a:xfrm>
          <a:prstGeom prst="rect">
            <a:avLst/>
          </a:prstGeom>
        </p:spPr>
      </p:pic>
      <p:pic>
        <p:nvPicPr>
          <p:cNvPr id="35" name="Picture 2">
            <a:extLst>
              <a:ext uri="{FF2B5EF4-FFF2-40B4-BE49-F238E27FC236}">
                <a16:creationId xmlns:a16="http://schemas.microsoft.com/office/drawing/2014/main" id="{FD30B420-E484-3146-BC1D-E4FA9D9390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3785" y="4553546"/>
            <a:ext cx="32369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a:extLst>
              <a:ext uri="{FF2B5EF4-FFF2-40B4-BE49-F238E27FC236}">
                <a16:creationId xmlns:a16="http://schemas.microsoft.com/office/drawing/2014/main" id="{A1A10EC9-971A-A543-B73E-37B4519509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9510" y="4567413"/>
            <a:ext cx="32369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467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278FBD6E-82E3-1649-B182-9F1B39549BF9}"/>
              </a:ext>
            </a:extLst>
          </p:cNvPr>
          <p:cNvPicPr>
            <a:picLocks noChangeAspect="1"/>
          </p:cNvPicPr>
          <p:nvPr/>
        </p:nvPicPr>
        <p:blipFill rotWithShape="1">
          <a:blip r:embed="rId2"/>
          <a:srcRect l="10136" r="8388" b="2"/>
          <a:stretch/>
        </p:blipFill>
        <p:spPr>
          <a:xfrm>
            <a:off x="5260519" y="0"/>
            <a:ext cx="3883481" cy="6858000"/>
          </a:xfrm>
          <a:prstGeom prst="rect">
            <a:avLst/>
          </a:prstGeom>
          <a:effectLst/>
        </p:spPr>
      </p:pic>
      <p:sp>
        <p:nvSpPr>
          <p:cNvPr id="2" name="Title 1">
            <a:extLst>
              <a:ext uri="{FF2B5EF4-FFF2-40B4-BE49-F238E27FC236}">
                <a16:creationId xmlns:a16="http://schemas.microsoft.com/office/drawing/2014/main" id="{41D7DADF-105B-334F-AD75-28011BACE2D2}"/>
              </a:ext>
            </a:extLst>
          </p:cNvPr>
          <p:cNvSpPr>
            <a:spLocks noGrp="1"/>
          </p:cNvSpPr>
          <p:nvPr>
            <p:ph type="title"/>
          </p:nvPr>
        </p:nvSpPr>
        <p:spPr>
          <a:xfrm>
            <a:off x="624921" y="968987"/>
            <a:ext cx="4635597" cy="1257452"/>
          </a:xfrm>
        </p:spPr>
        <p:txBody>
          <a:bodyPr>
            <a:normAutofit/>
          </a:bodyPr>
          <a:lstStyle/>
          <a:p>
            <a:r>
              <a:rPr lang="en-US" sz="3300" b="1" dirty="0">
                <a:latin typeface="Arial" panose="020B0604020202020204" pitchFamily="34" charset="0"/>
                <a:cs typeface="Arial" panose="020B0604020202020204" pitchFamily="34" charset="0"/>
              </a:rPr>
              <a:t>Impact for young people living with HIV </a:t>
            </a:r>
          </a:p>
        </p:txBody>
      </p:sp>
    </p:spTree>
    <p:extLst>
      <p:ext uri="{BB962C8B-B14F-4D97-AF65-F5344CB8AC3E}">
        <p14:creationId xmlns:p14="http://schemas.microsoft.com/office/powerpoint/2010/main" val="1927708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278FBD6E-82E3-1649-B182-9F1B39549BF9}"/>
              </a:ext>
            </a:extLst>
          </p:cNvPr>
          <p:cNvPicPr>
            <a:picLocks noChangeAspect="1"/>
          </p:cNvPicPr>
          <p:nvPr/>
        </p:nvPicPr>
        <p:blipFill rotWithShape="1">
          <a:blip r:embed="rId2"/>
          <a:srcRect l="10136" r="8388" b="2"/>
          <a:stretch/>
        </p:blipFill>
        <p:spPr>
          <a:xfrm>
            <a:off x="5260519" y="0"/>
            <a:ext cx="3883481" cy="6858000"/>
          </a:xfrm>
          <a:prstGeom prst="rect">
            <a:avLst/>
          </a:prstGeom>
          <a:effectLst/>
        </p:spPr>
      </p:pic>
      <p:sp>
        <p:nvSpPr>
          <p:cNvPr id="2" name="Title 1">
            <a:extLst>
              <a:ext uri="{FF2B5EF4-FFF2-40B4-BE49-F238E27FC236}">
                <a16:creationId xmlns:a16="http://schemas.microsoft.com/office/drawing/2014/main" id="{41D7DADF-105B-334F-AD75-28011BACE2D2}"/>
              </a:ext>
            </a:extLst>
          </p:cNvPr>
          <p:cNvSpPr>
            <a:spLocks noGrp="1"/>
          </p:cNvSpPr>
          <p:nvPr>
            <p:ph type="title"/>
          </p:nvPr>
        </p:nvSpPr>
        <p:spPr>
          <a:xfrm>
            <a:off x="624921" y="968987"/>
            <a:ext cx="4635597" cy="1257452"/>
          </a:xfrm>
        </p:spPr>
        <p:txBody>
          <a:bodyPr>
            <a:normAutofit/>
          </a:bodyPr>
          <a:lstStyle/>
          <a:p>
            <a:r>
              <a:rPr lang="en-US" sz="3300" b="1" dirty="0">
                <a:latin typeface="Arial" panose="020B0604020202020204" pitchFamily="34" charset="0"/>
                <a:cs typeface="Arial" panose="020B0604020202020204" pitchFamily="34" charset="0"/>
              </a:rPr>
              <a:t>Impact for young people living with HIV </a:t>
            </a:r>
          </a:p>
        </p:txBody>
      </p:sp>
      <p:sp>
        <p:nvSpPr>
          <p:cNvPr id="7" name="Content Placeholder 2">
            <a:extLst>
              <a:ext uri="{FF2B5EF4-FFF2-40B4-BE49-F238E27FC236}">
                <a16:creationId xmlns:a16="http://schemas.microsoft.com/office/drawing/2014/main" id="{F1F3AAA3-6AD8-8B4E-B5E7-40D7C9518778}"/>
              </a:ext>
            </a:extLst>
          </p:cNvPr>
          <p:cNvSpPr txBox="1">
            <a:spLocks/>
          </p:cNvSpPr>
          <p:nvPr/>
        </p:nvSpPr>
        <p:spPr>
          <a:xfrm>
            <a:off x="555809" y="2343397"/>
            <a:ext cx="4635598" cy="2839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a:p>
            <a:r>
              <a:rPr lang="en-US" sz="2000" dirty="0">
                <a:latin typeface="Arial" panose="020B0604020202020204" pitchFamily="34" charset="0"/>
                <a:cs typeface="Arial" panose="020B0604020202020204" pitchFamily="34" charset="0"/>
              </a:rPr>
              <a:t>Physical health indicators look positive</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8817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278FBD6E-82E3-1649-B182-9F1B39549BF9}"/>
              </a:ext>
            </a:extLst>
          </p:cNvPr>
          <p:cNvPicPr>
            <a:picLocks noChangeAspect="1"/>
          </p:cNvPicPr>
          <p:nvPr/>
        </p:nvPicPr>
        <p:blipFill rotWithShape="1">
          <a:blip r:embed="rId2"/>
          <a:srcRect l="10136" r="8388" b="2"/>
          <a:stretch/>
        </p:blipFill>
        <p:spPr>
          <a:xfrm>
            <a:off x="5260519" y="0"/>
            <a:ext cx="3883481" cy="6858000"/>
          </a:xfrm>
          <a:prstGeom prst="rect">
            <a:avLst/>
          </a:prstGeom>
          <a:effectLst/>
        </p:spPr>
      </p:pic>
      <p:sp>
        <p:nvSpPr>
          <p:cNvPr id="2" name="Title 1">
            <a:extLst>
              <a:ext uri="{FF2B5EF4-FFF2-40B4-BE49-F238E27FC236}">
                <a16:creationId xmlns:a16="http://schemas.microsoft.com/office/drawing/2014/main" id="{41D7DADF-105B-334F-AD75-28011BACE2D2}"/>
              </a:ext>
            </a:extLst>
          </p:cNvPr>
          <p:cNvSpPr>
            <a:spLocks noGrp="1"/>
          </p:cNvSpPr>
          <p:nvPr>
            <p:ph type="title"/>
          </p:nvPr>
        </p:nvSpPr>
        <p:spPr>
          <a:xfrm>
            <a:off x="624921" y="968987"/>
            <a:ext cx="4635597" cy="1257452"/>
          </a:xfrm>
        </p:spPr>
        <p:txBody>
          <a:bodyPr>
            <a:normAutofit/>
          </a:bodyPr>
          <a:lstStyle/>
          <a:p>
            <a:r>
              <a:rPr lang="en-US" sz="3300" b="1" dirty="0">
                <a:latin typeface="Arial" panose="020B0604020202020204" pitchFamily="34" charset="0"/>
                <a:cs typeface="Arial" panose="020B0604020202020204" pitchFamily="34" charset="0"/>
              </a:rPr>
              <a:t>Impact for young people living with HIV </a:t>
            </a:r>
          </a:p>
        </p:txBody>
      </p:sp>
      <p:sp>
        <p:nvSpPr>
          <p:cNvPr id="7" name="Content Placeholder 2">
            <a:extLst>
              <a:ext uri="{FF2B5EF4-FFF2-40B4-BE49-F238E27FC236}">
                <a16:creationId xmlns:a16="http://schemas.microsoft.com/office/drawing/2014/main" id="{F1F3AAA3-6AD8-8B4E-B5E7-40D7C9518778}"/>
              </a:ext>
            </a:extLst>
          </p:cNvPr>
          <p:cNvSpPr txBox="1">
            <a:spLocks/>
          </p:cNvSpPr>
          <p:nvPr/>
        </p:nvSpPr>
        <p:spPr>
          <a:xfrm>
            <a:off x="555809" y="2343397"/>
            <a:ext cx="4635598" cy="2839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a:p>
            <a:r>
              <a:rPr lang="en-US" sz="2000" dirty="0">
                <a:solidFill>
                  <a:schemeClr val="bg1">
                    <a:lumMod val="65000"/>
                  </a:schemeClr>
                </a:solidFill>
                <a:latin typeface="Arial" panose="020B0604020202020204" pitchFamily="34" charset="0"/>
                <a:cs typeface="Arial" panose="020B0604020202020204" pitchFamily="34" charset="0"/>
              </a:rPr>
              <a:t>Physical health indicators look positive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Despite psychosocial barriers </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757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278FBD6E-82E3-1649-B182-9F1B39549BF9}"/>
              </a:ext>
            </a:extLst>
          </p:cNvPr>
          <p:cNvPicPr>
            <a:picLocks noChangeAspect="1"/>
          </p:cNvPicPr>
          <p:nvPr/>
        </p:nvPicPr>
        <p:blipFill rotWithShape="1">
          <a:blip r:embed="rId2"/>
          <a:srcRect l="10136" r="8388" b="2"/>
          <a:stretch/>
        </p:blipFill>
        <p:spPr>
          <a:xfrm>
            <a:off x="5260519" y="0"/>
            <a:ext cx="3883481" cy="6858000"/>
          </a:xfrm>
          <a:prstGeom prst="rect">
            <a:avLst/>
          </a:prstGeom>
          <a:effectLst/>
        </p:spPr>
      </p:pic>
      <p:sp>
        <p:nvSpPr>
          <p:cNvPr id="2" name="Title 1">
            <a:extLst>
              <a:ext uri="{FF2B5EF4-FFF2-40B4-BE49-F238E27FC236}">
                <a16:creationId xmlns:a16="http://schemas.microsoft.com/office/drawing/2014/main" id="{41D7DADF-105B-334F-AD75-28011BACE2D2}"/>
              </a:ext>
            </a:extLst>
          </p:cNvPr>
          <p:cNvSpPr>
            <a:spLocks noGrp="1"/>
          </p:cNvSpPr>
          <p:nvPr>
            <p:ph type="title"/>
          </p:nvPr>
        </p:nvSpPr>
        <p:spPr>
          <a:xfrm>
            <a:off x="624921" y="968987"/>
            <a:ext cx="4635597" cy="1257452"/>
          </a:xfrm>
        </p:spPr>
        <p:txBody>
          <a:bodyPr>
            <a:normAutofit/>
          </a:bodyPr>
          <a:lstStyle/>
          <a:p>
            <a:r>
              <a:rPr lang="en-US" sz="3300" b="1" dirty="0">
                <a:latin typeface="Arial" panose="020B0604020202020204" pitchFamily="34" charset="0"/>
                <a:cs typeface="Arial" panose="020B0604020202020204" pitchFamily="34" charset="0"/>
              </a:rPr>
              <a:t>Impact for young people living with HIV </a:t>
            </a:r>
          </a:p>
        </p:txBody>
      </p:sp>
      <p:sp>
        <p:nvSpPr>
          <p:cNvPr id="7" name="Content Placeholder 2">
            <a:extLst>
              <a:ext uri="{FF2B5EF4-FFF2-40B4-BE49-F238E27FC236}">
                <a16:creationId xmlns:a16="http://schemas.microsoft.com/office/drawing/2014/main" id="{F1F3AAA3-6AD8-8B4E-B5E7-40D7C9518778}"/>
              </a:ext>
            </a:extLst>
          </p:cNvPr>
          <p:cNvSpPr txBox="1">
            <a:spLocks/>
          </p:cNvSpPr>
          <p:nvPr/>
        </p:nvSpPr>
        <p:spPr>
          <a:xfrm>
            <a:off x="555809" y="2343397"/>
            <a:ext cx="4635598" cy="2839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a:p>
            <a:r>
              <a:rPr lang="en-US" sz="2000" dirty="0">
                <a:solidFill>
                  <a:schemeClr val="bg1">
                    <a:lumMod val="65000"/>
                  </a:schemeClr>
                </a:solidFill>
                <a:latin typeface="Arial" panose="020B0604020202020204" pitchFamily="34" charset="0"/>
                <a:cs typeface="Arial" panose="020B0604020202020204" pitchFamily="34" charset="0"/>
              </a:rPr>
              <a:t>Physical health indicators look positive</a:t>
            </a:r>
          </a:p>
          <a:p>
            <a:endParaRPr lang="en-US" sz="2000" dirty="0">
              <a:solidFill>
                <a:schemeClr val="bg1">
                  <a:lumMod val="65000"/>
                </a:schemeClr>
              </a:solidFill>
              <a:latin typeface="Arial" panose="020B0604020202020204" pitchFamily="34" charset="0"/>
              <a:cs typeface="Arial" panose="020B0604020202020204" pitchFamily="34" charset="0"/>
            </a:endParaRPr>
          </a:p>
          <a:p>
            <a:r>
              <a:rPr lang="en-US" sz="2000" dirty="0">
                <a:solidFill>
                  <a:schemeClr val="bg1">
                    <a:lumMod val="65000"/>
                  </a:schemeClr>
                </a:solidFill>
                <a:latin typeface="Arial" panose="020B0604020202020204" pitchFamily="34" charset="0"/>
                <a:cs typeface="Arial" panose="020B0604020202020204" pitchFamily="34" charset="0"/>
              </a:rPr>
              <a:t>Despite psychosocial barriers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Need for other forms of support</a:t>
            </a:r>
          </a:p>
        </p:txBody>
      </p:sp>
    </p:spTree>
    <p:extLst>
      <p:ext uri="{BB962C8B-B14F-4D97-AF65-F5344CB8AC3E}">
        <p14:creationId xmlns:p14="http://schemas.microsoft.com/office/powerpoint/2010/main" val="888071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1EB4-526E-A947-9412-21AF7541E754}"/>
              </a:ext>
            </a:extLst>
          </p:cNvPr>
          <p:cNvSpPr>
            <a:spLocks noGrp="1"/>
          </p:cNvSpPr>
          <p:nvPr>
            <p:ph type="title"/>
          </p:nvPr>
        </p:nvSpPr>
        <p:spPr>
          <a:xfrm>
            <a:off x="628650" y="1066315"/>
            <a:ext cx="7886700" cy="603427"/>
          </a:xfrm>
        </p:spPr>
        <p:txBody>
          <a:bodyPr>
            <a:normAutofit/>
          </a:bodyPr>
          <a:lstStyle/>
          <a:p>
            <a:r>
              <a:rPr lang="en-US" sz="3300" b="1" dirty="0">
                <a:latin typeface="Arial" panose="020B0604020202020204" pitchFamily="34" charset="0"/>
                <a:cs typeface="Arial" panose="020B0604020202020204" pitchFamily="34" charset="0"/>
              </a:rPr>
              <a:t>Acknowledgements:</a:t>
            </a:r>
          </a:p>
        </p:txBody>
      </p:sp>
      <p:sp>
        <p:nvSpPr>
          <p:cNvPr id="5" name="Content Placeholder 2">
            <a:extLst>
              <a:ext uri="{FF2B5EF4-FFF2-40B4-BE49-F238E27FC236}">
                <a16:creationId xmlns:a16="http://schemas.microsoft.com/office/drawing/2014/main" id="{9F2A063A-C8B1-A742-AD6B-DBD0EA8AD8D9}"/>
              </a:ext>
            </a:extLst>
          </p:cNvPr>
          <p:cNvSpPr txBox="1">
            <a:spLocks noGrp="1"/>
          </p:cNvSpPr>
          <p:nvPr>
            <p:ph idx="1"/>
          </p:nvPr>
        </p:nvSpPr>
        <p:spPr>
          <a:xfrm>
            <a:off x="628650" y="1749254"/>
            <a:ext cx="7886700" cy="4121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500" b="1" dirty="0">
                <a:latin typeface="Arial" panose="020B0604020202020204" pitchFamily="34" charset="0"/>
                <a:cs typeface="Arial" panose="020B0604020202020204" pitchFamily="34" charset="0"/>
              </a:rPr>
              <a:t>Co-Authors: </a:t>
            </a:r>
            <a:r>
              <a:rPr lang="en-US" sz="1500" dirty="0">
                <a:latin typeface="Arial" panose="020B0604020202020204" pitchFamily="34" charset="0"/>
                <a:cs typeface="Arial" panose="020B0604020202020204" pitchFamily="34" charset="0"/>
              </a:rPr>
              <a:t>Prof Louise Harms; Dr Allison Carter; Tim Krulic and A/Prof Christy Newman</a:t>
            </a:r>
          </a:p>
          <a:p>
            <a:pPr marL="0" indent="0" algn="just">
              <a:lnSpc>
                <a:spcPct val="120000"/>
              </a:lnSpc>
              <a:spcBef>
                <a:spcPts val="1013"/>
              </a:spcBef>
              <a:buNone/>
            </a:pPr>
            <a:r>
              <a:rPr lang="en-AU" sz="1500" b="1" dirty="0">
                <a:latin typeface="Arial" panose="020B0604020202020204" pitchFamily="34" charset="0"/>
                <a:cs typeface="Arial" panose="020B0604020202020204" pitchFamily="34" charset="0"/>
              </a:rPr>
              <a:t>All participants: </a:t>
            </a:r>
            <a:r>
              <a:rPr lang="en-AU" sz="1500" dirty="0">
                <a:latin typeface="Arial" panose="020B0604020202020204" pitchFamily="34" charset="0"/>
                <a:cs typeface="Arial" panose="020B0604020202020204" pitchFamily="34" charset="0"/>
              </a:rPr>
              <a:t>Without whom this research would not be possible and who generously made room in their very busy lives to participate in surveys and interviews</a:t>
            </a:r>
          </a:p>
          <a:p>
            <a:pPr marL="0" indent="0" algn="just">
              <a:lnSpc>
                <a:spcPct val="120000"/>
              </a:lnSpc>
              <a:spcBef>
                <a:spcPts val="1013"/>
              </a:spcBef>
              <a:buNone/>
            </a:pPr>
            <a:r>
              <a:rPr lang="en-AU" sz="1500" b="1" dirty="0">
                <a:latin typeface="Arial" panose="020B0604020202020204" pitchFamily="34" charset="0"/>
                <a:cs typeface="Arial" panose="020B0604020202020204" pitchFamily="34" charset="0"/>
              </a:rPr>
              <a:t>Steering Committee: </a:t>
            </a:r>
            <a:r>
              <a:rPr lang="en-AU" sz="1500" dirty="0">
                <a:latin typeface="Arial" panose="020B0604020202020204" pitchFamily="34" charset="0"/>
                <a:cs typeface="Arial" panose="020B0604020202020204" pitchFamily="34" charset="0"/>
              </a:rPr>
              <a:t>Young people with lived experience, Alfred Health ID Social Work Team, Youth Empowerment Against HIV (YEAH), The Institute of Many (T.I.M), Gen Next (Living Positive Victoria), Melbourne Sexual Health Centre (MSHC) and Sydney Children’s Hospital Paediatric HIV service</a:t>
            </a:r>
          </a:p>
          <a:p>
            <a:pPr marL="0" indent="0" algn="just">
              <a:lnSpc>
                <a:spcPct val="120000"/>
              </a:lnSpc>
              <a:buNone/>
            </a:pPr>
            <a:r>
              <a:rPr lang="en-AU" sz="1500" b="1" dirty="0">
                <a:latin typeface="Arial" panose="020B0604020202020204" pitchFamily="34" charset="0"/>
                <a:cs typeface="Arial" panose="020B0604020202020204" pitchFamily="34" charset="0"/>
              </a:rPr>
              <a:t>Partner organisations:</a:t>
            </a:r>
            <a:r>
              <a:rPr lang="en-AU" sz="1500" dirty="0">
                <a:latin typeface="Arial" panose="020B0604020202020204" pitchFamily="34" charset="0"/>
                <a:cs typeface="Arial" panose="020B0604020202020204" pitchFamily="34" charset="0"/>
              </a:rPr>
              <a:t> University of Melbourne, UNSW Sydney, AIDS Council of NSW (ACON), Thorne Harbour Health, Alfred Health, Royal Melbourne Hospital, Sydney Children’s Hospital</a:t>
            </a:r>
          </a:p>
          <a:p>
            <a:pPr marL="0" indent="0" algn="just">
              <a:lnSpc>
                <a:spcPct val="120000"/>
              </a:lnSpc>
              <a:buNone/>
            </a:pPr>
            <a:r>
              <a:rPr lang="en-AU" sz="1500" b="1" dirty="0">
                <a:latin typeface="Arial" panose="020B0604020202020204" pitchFamily="34" charset="0"/>
                <a:cs typeface="Arial" panose="020B0604020202020204" pitchFamily="34" charset="0"/>
              </a:rPr>
              <a:t>Investigators: </a:t>
            </a:r>
            <a:r>
              <a:rPr lang="en-AU" sz="1500" dirty="0">
                <a:latin typeface="Arial" panose="020B0604020202020204" pitchFamily="34" charset="0"/>
                <a:cs typeface="Arial" panose="020B0604020202020204" pitchFamily="34" charset="0"/>
              </a:rPr>
              <a:t>Prof Louise Harms, A/Prof Christy Newman, Professor Jennifer Hoy, Ms Jayne Howard, Ms Sharon Danilovic, A/Prof Pamela Palasanthiran,  Dr Alan Street, Ms Judith Frecker, Ms Melanie Van Diemen</a:t>
            </a:r>
          </a:p>
        </p:txBody>
      </p:sp>
    </p:spTree>
    <p:extLst>
      <p:ext uri="{BB962C8B-B14F-4D97-AF65-F5344CB8AC3E}">
        <p14:creationId xmlns:p14="http://schemas.microsoft.com/office/powerpoint/2010/main" val="3416424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FC34-3F29-DF4C-A54B-83EB0EF0ADA3}"/>
              </a:ext>
            </a:extLst>
          </p:cNvPr>
          <p:cNvSpPr>
            <a:spLocks noGrp="1"/>
          </p:cNvSpPr>
          <p:nvPr>
            <p:ph type="title"/>
          </p:nvPr>
        </p:nvSpPr>
        <p:spPr>
          <a:xfrm>
            <a:off x="628650" y="1080295"/>
            <a:ext cx="7886700" cy="666308"/>
          </a:xfrm>
        </p:spPr>
        <p:txBody>
          <a:bodyPr>
            <a:normAutofit/>
          </a:bodyPr>
          <a:lstStyle/>
          <a:p>
            <a:r>
              <a:rPr lang="en-US" sz="3300" b="1" dirty="0">
                <a:latin typeface="Arial" panose="020B0604020202020204" pitchFamily="34" charset="0"/>
                <a:cs typeface="Arial" panose="020B0604020202020204" pitchFamily="34" charset="0"/>
              </a:rPr>
              <a:t>Disclosure of interest</a:t>
            </a:r>
          </a:p>
        </p:txBody>
      </p:sp>
      <p:sp>
        <p:nvSpPr>
          <p:cNvPr id="3" name="Content Placeholder 2">
            <a:extLst>
              <a:ext uri="{FF2B5EF4-FFF2-40B4-BE49-F238E27FC236}">
                <a16:creationId xmlns:a16="http://schemas.microsoft.com/office/drawing/2014/main" id="{B2474B2F-A5C3-BE44-A187-4147B20D208B}"/>
              </a:ext>
            </a:extLst>
          </p:cNvPr>
          <p:cNvSpPr>
            <a:spLocks noGrp="1"/>
          </p:cNvSpPr>
          <p:nvPr>
            <p:ph idx="1"/>
          </p:nvPr>
        </p:nvSpPr>
        <p:spPr>
          <a:xfrm>
            <a:off x="628650" y="2737246"/>
            <a:ext cx="7886700" cy="3263504"/>
          </a:xfrm>
        </p:spPr>
        <p:txBody>
          <a:bodyPr/>
          <a:lstStyle/>
          <a:p>
            <a:pPr marL="0" indent="0">
              <a:buNone/>
            </a:pPr>
            <a:r>
              <a:rPr lang="en-US" spc="60" dirty="0">
                <a:latin typeface="Arial" panose="020B0604020202020204" pitchFamily="34" charset="0"/>
                <a:cs typeface="Arial" panose="020B0604020202020204" pitchFamily="34" charset="0"/>
              </a:rPr>
              <a:t>The authors have </a:t>
            </a:r>
            <a:r>
              <a:rPr lang="en-US" b="1" spc="60" dirty="0">
                <a:latin typeface="Arial" panose="020B0604020202020204" pitchFamily="34" charset="0"/>
                <a:cs typeface="Arial" panose="020B0604020202020204" pitchFamily="34" charset="0"/>
              </a:rPr>
              <a:t>no disclosures</a:t>
            </a:r>
            <a:r>
              <a:rPr lang="en-US" spc="60" dirty="0">
                <a:latin typeface="Arial" panose="020B0604020202020204" pitchFamily="34" charset="0"/>
                <a:cs typeface="Arial" panose="020B0604020202020204" pitchFamily="34" charset="0"/>
              </a:rPr>
              <a:t> to report.</a:t>
            </a:r>
          </a:p>
          <a:p>
            <a:pPr marL="0" indent="0">
              <a:buNone/>
            </a:pPr>
            <a:endParaRPr lang="en-US" dirty="0"/>
          </a:p>
        </p:txBody>
      </p:sp>
    </p:spTree>
    <p:extLst>
      <p:ext uri="{BB962C8B-B14F-4D97-AF65-F5344CB8AC3E}">
        <p14:creationId xmlns:p14="http://schemas.microsoft.com/office/powerpoint/2010/main" val="4147820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6BA2-21A1-394B-AA68-0E1CEAF19C96}"/>
              </a:ext>
            </a:extLst>
          </p:cNvPr>
          <p:cNvSpPr>
            <a:spLocks noGrp="1"/>
          </p:cNvSpPr>
          <p:nvPr>
            <p:ph type="title"/>
          </p:nvPr>
        </p:nvSpPr>
        <p:spPr>
          <a:xfrm>
            <a:off x="628650" y="910033"/>
            <a:ext cx="7886700" cy="994172"/>
          </a:xfrm>
        </p:spPr>
        <p:txBody>
          <a:bodyPr>
            <a:normAutofit/>
          </a:bodyPr>
          <a:lstStyle/>
          <a:p>
            <a:r>
              <a:rPr lang="en-US" sz="3300" b="1" dirty="0">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ACB59F50-7B94-0D4C-B841-960451768F77}"/>
              </a:ext>
            </a:extLst>
          </p:cNvPr>
          <p:cNvSpPr>
            <a:spLocks noGrp="1"/>
          </p:cNvSpPr>
          <p:nvPr>
            <p:ph idx="1"/>
          </p:nvPr>
        </p:nvSpPr>
        <p:spPr>
          <a:xfrm>
            <a:off x="689337" y="2395428"/>
            <a:ext cx="7826014" cy="758709"/>
          </a:xfr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None/>
            </a:pPr>
            <a:r>
              <a:rPr lang="en-US" sz="2400" dirty="0">
                <a:latin typeface="Arial" panose="020B0604020202020204" pitchFamily="34" charset="0"/>
                <a:cs typeface="Arial" panose="020B0604020202020204" pitchFamily="34" charset="0"/>
              </a:rPr>
              <a:t>HIV today</a:t>
            </a:r>
          </a:p>
        </p:txBody>
      </p:sp>
      <p:sp>
        <p:nvSpPr>
          <p:cNvPr id="17" name="Oval 16">
            <a:extLst>
              <a:ext uri="{FF2B5EF4-FFF2-40B4-BE49-F238E27FC236}">
                <a16:creationId xmlns:a16="http://schemas.microsoft.com/office/drawing/2014/main" id="{0C36E102-5525-3643-AC5D-906640038143}"/>
              </a:ext>
            </a:extLst>
          </p:cNvPr>
          <p:cNvSpPr/>
          <p:nvPr/>
        </p:nvSpPr>
        <p:spPr>
          <a:xfrm>
            <a:off x="1872592" y="3429000"/>
            <a:ext cx="1298453" cy="1284484"/>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B22E61C2-D893-8144-AB79-CA7508FDC0DF}"/>
              </a:ext>
            </a:extLst>
          </p:cNvPr>
          <p:cNvSpPr/>
          <p:nvPr/>
        </p:nvSpPr>
        <p:spPr>
          <a:xfrm>
            <a:off x="3953118" y="3437214"/>
            <a:ext cx="1298453" cy="1284484"/>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F4584BAB-1CB5-0649-82B4-FF565A020F73}"/>
              </a:ext>
            </a:extLst>
          </p:cNvPr>
          <p:cNvSpPr/>
          <p:nvPr/>
        </p:nvSpPr>
        <p:spPr>
          <a:xfrm>
            <a:off x="6033645" y="3461238"/>
            <a:ext cx="1298453" cy="1284484"/>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3C9DE49-1298-0D4A-9833-18DFDA92148D}"/>
              </a:ext>
            </a:extLst>
          </p:cNvPr>
          <p:cNvSpPr txBox="1"/>
          <p:nvPr/>
        </p:nvSpPr>
        <p:spPr>
          <a:xfrm>
            <a:off x="3974396" y="3744016"/>
            <a:ext cx="1255896" cy="715581"/>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Adult orientated services</a:t>
            </a:r>
          </a:p>
        </p:txBody>
      </p:sp>
      <p:sp>
        <p:nvSpPr>
          <p:cNvPr id="31" name="TextBox 30">
            <a:extLst>
              <a:ext uri="{FF2B5EF4-FFF2-40B4-BE49-F238E27FC236}">
                <a16:creationId xmlns:a16="http://schemas.microsoft.com/office/drawing/2014/main" id="{F6B9038A-95CF-4C40-BBED-19AD7A629E79}"/>
              </a:ext>
            </a:extLst>
          </p:cNvPr>
          <p:cNvSpPr txBox="1"/>
          <p:nvPr/>
        </p:nvSpPr>
        <p:spPr>
          <a:xfrm>
            <a:off x="6054923" y="3713451"/>
            <a:ext cx="1255896" cy="715581"/>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Distinct needs of young people</a:t>
            </a:r>
          </a:p>
        </p:txBody>
      </p:sp>
      <p:sp>
        <p:nvSpPr>
          <p:cNvPr id="6" name="Rectangle 5">
            <a:extLst>
              <a:ext uri="{FF2B5EF4-FFF2-40B4-BE49-F238E27FC236}">
                <a16:creationId xmlns:a16="http://schemas.microsoft.com/office/drawing/2014/main" id="{3C989265-D627-1044-AB58-A240ACE53D06}"/>
              </a:ext>
            </a:extLst>
          </p:cNvPr>
          <p:cNvSpPr/>
          <p:nvPr/>
        </p:nvSpPr>
        <p:spPr>
          <a:xfrm>
            <a:off x="1991043" y="3725889"/>
            <a:ext cx="1061549" cy="715581"/>
          </a:xfrm>
          <a:prstGeom prst="rect">
            <a:avLst/>
          </a:prstGeom>
        </p:spPr>
        <p:txBody>
          <a:bodyPr wrap="square">
            <a:spAutoFit/>
          </a:bodyPr>
          <a:lstStyle/>
          <a:p>
            <a:pPr algn="ctr"/>
            <a:r>
              <a:rPr lang="en-US" sz="1350" dirty="0">
                <a:latin typeface="Arial" panose="020B0604020202020204" pitchFamily="34" charset="0"/>
                <a:cs typeface="Arial" panose="020B0604020202020204" pitchFamily="34" charset="0"/>
              </a:rPr>
              <a:t>Current context of HIV</a:t>
            </a:r>
          </a:p>
        </p:txBody>
      </p:sp>
      <p:sp>
        <p:nvSpPr>
          <p:cNvPr id="8" name="TextBox 7">
            <a:extLst>
              <a:ext uri="{FF2B5EF4-FFF2-40B4-BE49-F238E27FC236}">
                <a16:creationId xmlns:a16="http://schemas.microsoft.com/office/drawing/2014/main" id="{A67FC464-85D7-4543-B398-25D805B0FC45}"/>
              </a:ext>
            </a:extLst>
          </p:cNvPr>
          <p:cNvSpPr txBox="1"/>
          <p:nvPr/>
        </p:nvSpPr>
        <p:spPr>
          <a:xfrm>
            <a:off x="3382845" y="3627715"/>
            <a:ext cx="387275" cy="861774"/>
          </a:xfrm>
          <a:prstGeom prst="rect">
            <a:avLst/>
          </a:prstGeom>
          <a:noFill/>
        </p:spPr>
        <p:txBody>
          <a:bodyPr wrap="square" rtlCol="0">
            <a:spAutoFit/>
          </a:bodyPr>
          <a:lstStyle/>
          <a:p>
            <a:pPr algn="ctr"/>
            <a:r>
              <a:rPr lang="en-US" sz="5000" dirty="0"/>
              <a:t>+</a:t>
            </a:r>
          </a:p>
        </p:txBody>
      </p:sp>
      <p:sp>
        <p:nvSpPr>
          <p:cNvPr id="32" name="TextBox 31">
            <a:extLst>
              <a:ext uri="{FF2B5EF4-FFF2-40B4-BE49-F238E27FC236}">
                <a16:creationId xmlns:a16="http://schemas.microsoft.com/office/drawing/2014/main" id="{48C09A3D-197F-E64C-ADF7-F248E7FA2E8B}"/>
              </a:ext>
            </a:extLst>
          </p:cNvPr>
          <p:cNvSpPr txBox="1"/>
          <p:nvPr/>
        </p:nvSpPr>
        <p:spPr>
          <a:xfrm>
            <a:off x="5463372" y="3627715"/>
            <a:ext cx="387275" cy="861774"/>
          </a:xfrm>
          <a:prstGeom prst="rect">
            <a:avLst/>
          </a:prstGeom>
          <a:noFill/>
        </p:spPr>
        <p:txBody>
          <a:bodyPr wrap="square" rtlCol="0">
            <a:spAutoFit/>
          </a:bodyPr>
          <a:lstStyle/>
          <a:p>
            <a:pPr algn="ctr"/>
            <a:r>
              <a:rPr lang="en-US" sz="5000" dirty="0"/>
              <a:t>+</a:t>
            </a:r>
          </a:p>
        </p:txBody>
      </p:sp>
    </p:spTree>
    <p:extLst>
      <p:ext uri="{BB962C8B-B14F-4D97-AF65-F5344CB8AC3E}">
        <p14:creationId xmlns:p14="http://schemas.microsoft.com/office/powerpoint/2010/main" val="2938943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B8A55AB-11B7-194F-880E-F3803438DA64}"/>
              </a:ext>
            </a:extLst>
          </p:cNvPr>
          <p:cNvPicPr>
            <a:picLocks noChangeAspect="1"/>
          </p:cNvPicPr>
          <p:nvPr/>
        </p:nvPicPr>
        <p:blipFill>
          <a:blip r:embed="rId2"/>
          <a:stretch>
            <a:fillRect/>
          </a:stretch>
        </p:blipFill>
        <p:spPr>
          <a:xfrm>
            <a:off x="1939959" y="1789737"/>
            <a:ext cx="5264085" cy="1940799"/>
          </a:xfrm>
          <a:prstGeom prst="rect">
            <a:avLst/>
          </a:prstGeom>
        </p:spPr>
      </p:pic>
      <p:sp>
        <p:nvSpPr>
          <p:cNvPr id="2" name="TextBox 1">
            <a:extLst>
              <a:ext uri="{FF2B5EF4-FFF2-40B4-BE49-F238E27FC236}">
                <a16:creationId xmlns:a16="http://schemas.microsoft.com/office/drawing/2014/main" id="{0984C5F8-8AE1-C346-A05B-9B6DAF8B771A}"/>
              </a:ext>
            </a:extLst>
          </p:cNvPr>
          <p:cNvSpPr txBox="1"/>
          <p:nvPr/>
        </p:nvSpPr>
        <p:spPr>
          <a:xfrm>
            <a:off x="2916619" y="3853104"/>
            <a:ext cx="4368800"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lwojciechows@student.unimelb.edu.au</a:t>
            </a:r>
          </a:p>
          <a:p>
            <a:endParaRPr lang="en-US" dirty="0"/>
          </a:p>
          <a:p>
            <a:r>
              <a:rPr lang="en-US" dirty="0">
                <a:latin typeface="Arial" panose="020B0604020202020204" pitchFamily="34" charset="0"/>
                <a:cs typeface="Arial" panose="020B0604020202020204" pitchFamily="34" charset="0"/>
              </a:rPr>
              <a:t>youngandpositive.com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facebook.com/YoungandPos/</a:t>
            </a:r>
          </a:p>
        </p:txBody>
      </p:sp>
      <p:pic>
        <p:nvPicPr>
          <p:cNvPr id="5" name="Graphic 4" descr="Envelope">
            <a:extLst>
              <a:ext uri="{FF2B5EF4-FFF2-40B4-BE49-F238E27FC236}">
                <a16:creationId xmlns:a16="http://schemas.microsoft.com/office/drawing/2014/main" id="{FE4FE6B0-88E0-4546-9E15-8ABFD321DB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5780" y="3817892"/>
            <a:ext cx="457200" cy="457200"/>
          </a:xfrm>
          <a:prstGeom prst="rect">
            <a:avLst/>
          </a:prstGeom>
        </p:spPr>
      </p:pic>
      <p:pic>
        <p:nvPicPr>
          <p:cNvPr id="7" name="Graphic 6" descr="World">
            <a:extLst>
              <a:ext uri="{FF2B5EF4-FFF2-40B4-BE49-F238E27FC236}">
                <a16:creationId xmlns:a16="http://schemas.microsoft.com/office/drawing/2014/main" id="{BB70CBA0-D030-0A42-94CC-573ED146B5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5780" y="4363168"/>
            <a:ext cx="457200" cy="457200"/>
          </a:xfrm>
          <a:prstGeom prst="rect">
            <a:avLst/>
          </a:prstGeom>
        </p:spPr>
      </p:pic>
      <p:pic>
        <p:nvPicPr>
          <p:cNvPr id="8" name="Picture 7">
            <a:extLst>
              <a:ext uri="{FF2B5EF4-FFF2-40B4-BE49-F238E27FC236}">
                <a16:creationId xmlns:a16="http://schemas.microsoft.com/office/drawing/2014/main" id="{F86159C1-224E-7540-9714-59B8A0E1CB64}"/>
              </a:ext>
            </a:extLst>
          </p:cNvPr>
          <p:cNvPicPr>
            <a:picLocks noChangeAspect="1"/>
          </p:cNvPicPr>
          <p:nvPr/>
        </p:nvPicPr>
        <p:blipFill>
          <a:blip r:embed="rId7"/>
          <a:stretch>
            <a:fillRect/>
          </a:stretch>
        </p:blipFill>
        <p:spPr>
          <a:xfrm>
            <a:off x="2265780" y="4908444"/>
            <a:ext cx="457200" cy="457200"/>
          </a:xfrm>
          <a:prstGeom prst="rect">
            <a:avLst/>
          </a:prstGeom>
        </p:spPr>
      </p:pic>
    </p:spTree>
    <p:extLst>
      <p:ext uri="{BB962C8B-B14F-4D97-AF65-F5344CB8AC3E}">
        <p14:creationId xmlns:p14="http://schemas.microsoft.com/office/powerpoint/2010/main" val="2585913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6BA2-21A1-394B-AA68-0E1CEAF19C96}"/>
              </a:ext>
            </a:extLst>
          </p:cNvPr>
          <p:cNvSpPr>
            <a:spLocks noGrp="1"/>
          </p:cNvSpPr>
          <p:nvPr>
            <p:ph type="title"/>
          </p:nvPr>
        </p:nvSpPr>
        <p:spPr>
          <a:xfrm>
            <a:off x="628650" y="910033"/>
            <a:ext cx="7886700" cy="994172"/>
          </a:xfrm>
        </p:spPr>
        <p:txBody>
          <a:bodyPr>
            <a:normAutofit/>
          </a:bodyPr>
          <a:lstStyle/>
          <a:p>
            <a:r>
              <a:rPr lang="en-US" sz="3300" b="1" dirty="0">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ACB59F50-7B94-0D4C-B841-960451768F77}"/>
              </a:ext>
            </a:extLst>
          </p:cNvPr>
          <p:cNvSpPr>
            <a:spLocks noGrp="1"/>
          </p:cNvSpPr>
          <p:nvPr>
            <p:ph idx="1"/>
          </p:nvPr>
        </p:nvSpPr>
        <p:spPr>
          <a:xfrm>
            <a:off x="689337" y="2395428"/>
            <a:ext cx="7826014" cy="758709"/>
          </a:xfr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None/>
            </a:pPr>
            <a:r>
              <a:rPr lang="en-US" sz="2400" dirty="0">
                <a:latin typeface="Arial" panose="020B0604020202020204" pitchFamily="34" charset="0"/>
                <a:cs typeface="Arial" panose="020B0604020202020204" pitchFamily="34" charset="0"/>
              </a:rPr>
              <a:t>HIV today</a:t>
            </a:r>
          </a:p>
        </p:txBody>
      </p:sp>
      <p:sp>
        <p:nvSpPr>
          <p:cNvPr id="17" name="Oval 16">
            <a:extLst>
              <a:ext uri="{FF2B5EF4-FFF2-40B4-BE49-F238E27FC236}">
                <a16:creationId xmlns:a16="http://schemas.microsoft.com/office/drawing/2014/main" id="{0C36E102-5525-3643-AC5D-906640038143}"/>
              </a:ext>
            </a:extLst>
          </p:cNvPr>
          <p:cNvSpPr/>
          <p:nvPr/>
        </p:nvSpPr>
        <p:spPr>
          <a:xfrm>
            <a:off x="1872592" y="3429000"/>
            <a:ext cx="1298453" cy="1284484"/>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B22E61C2-D893-8144-AB79-CA7508FDC0DF}"/>
              </a:ext>
            </a:extLst>
          </p:cNvPr>
          <p:cNvSpPr/>
          <p:nvPr/>
        </p:nvSpPr>
        <p:spPr>
          <a:xfrm>
            <a:off x="3953118" y="3437214"/>
            <a:ext cx="1298453" cy="1284484"/>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F4584BAB-1CB5-0649-82B4-FF565A020F73}"/>
              </a:ext>
            </a:extLst>
          </p:cNvPr>
          <p:cNvSpPr/>
          <p:nvPr/>
        </p:nvSpPr>
        <p:spPr>
          <a:xfrm>
            <a:off x="6033645" y="3461238"/>
            <a:ext cx="1298453" cy="1284484"/>
          </a:xfrm>
          <a:prstGeom prst="ellipse">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3C9DE49-1298-0D4A-9833-18DFDA92148D}"/>
              </a:ext>
            </a:extLst>
          </p:cNvPr>
          <p:cNvSpPr txBox="1"/>
          <p:nvPr/>
        </p:nvSpPr>
        <p:spPr>
          <a:xfrm>
            <a:off x="3974396" y="3744016"/>
            <a:ext cx="1255896" cy="715581"/>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Adult orientated services</a:t>
            </a:r>
          </a:p>
        </p:txBody>
      </p:sp>
      <p:sp>
        <p:nvSpPr>
          <p:cNvPr id="31" name="TextBox 30">
            <a:extLst>
              <a:ext uri="{FF2B5EF4-FFF2-40B4-BE49-F238E27FC236}">
                <a16:creationId xmlns:a16="http://schemas.microsoft.com/office/drawing/2014/main" id="{F6B9038A-95CF-4C40-BBED-19AD7A629E79}"/>
              </a:ext>
            </a:extLst>
          </p:cNvPr>
          <p:cNvSpPr txBox="1"/>
          <p:nvPr/>
        </p:nvSpPr>
        <p:spPr>
          <a:xfrm>
            <a:off x="6054923" y="3713451"/>
            <a:ext cx="1255896" cy="715581"/>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Distinct needs of young people</a:t>
            </a:r>
          </a:p>
        </p:txBody>
      </p:sp>
      <p:sp>
        <p:nvSpPr>
          <p:cNvPr id="6" name="Rectangle 5">
            <a:extLst>
              <a:ext uri="{FF2B5EF4-FFF2-40B4-BE49-F238E27FC236}">
                <a16:creationId xmlns:a16="http://schemas.microsoft.com/office/drawing/2014/main" id="{3C989265-D627-1044-AB58-A240ACE53D06}"/>
              </a:ext>
            </a:extLst>
          </p:cNvPr>
          <p:cNvSpPr/>
          <p:nvPr/>
        </p:nvSpPr>
        <p:spPr>
          <a:xfrm>
            <a:off x="1991043" y="3725889"/>
            <a:ext cx="1061549" cy="715581"/>
          </a:xfrm>
          <a:prstGeom prst="rect">
            <a:avLst/>
          </a:prstGeom>
        </p:spPr>
        <p:txBody>
          <a:bodyPr wrap="square">
            <a:spAutoFit/>
          </a:bodyPr>
          <a:lstStyle/>
          <a:p>
            <a:pPr algn="ctr"/>
            <a:r>
              <a:rPr lang="en-US" sz="1350" dirty="0">
                <a:latin typeface="Arial" panose="020B0604020202020204" pitchFamily="34" charset="0"/>
                <a:cs typeface="Arial" panose="020B0604020202020204" pitchFamily="34" charset="0"/>
              </a:rPr>
              <a:t>Current context of HIV</a:t>
            </a:r>
          </a:p>
        </p:txBody>
      </p:sp>
      <p:sp>
        <p:nvSpPr>
          <p:cNvPr id="8" name="TextBox 7">
            <a:extLst>
              <a:ext uri="{FF2B5EF4-FFF2-40B4-BE49-F238E27FC236}">
                <a16:creationId xmlns:a16="http://schemas.microsoft.com/office/drawing/2014/main" id="{A67FC464-85D7-4543-B398-25D805B0FC45}"/>
              </a:ext>
            </a:extLst>
          </p:cNvPr>
          <p:cNvSpPr txBox="1"/>
          <p:nvPr/>
        </p:nvSpPr>
        <p:spPr>
          <a:xfrm>
            <a:off x="3382845" y="3627715"/>
            <a:ext cx="387275" cy="861774"/>
          </a:xfrm>
          <a:prstGeom prst="rect">
            <a:avLst/>
          </a:prstGeom>
          <a:noFill/>
        </p:spPr>
        <p:txBody>
          <a:bodyPr wrap="square" rtlCol="0">
            <a:spAutoFit/>
          </a:bodyPr>
          <a:lstStyle/>
          <a:p>
            <a:pPr algn="ctr"/>
            <a:r>
              <a:rPr lang="en-US" sz="5000" dirty="0"/>
              <a:t>+</a:t>
            </a:r>
          </a:p>
        </p:txBody>
      </p:sp>
      <p:sp>
        <p:nvSpPr>
          <p:cNvPr id="32" name="TextBox 31">
            <a:extLst>
              <a:ext uri="{FF2B5EF4-FFF2-40B4-BE49-F238E27FC236}">
                <a16:creationId xmlns:a16="http://schemas.microsoft.com/office/drawing/2014/main" id="{48C09A3D-197F-E64C-ADF7-F248E7FA2E8B}"/>
              </a:ext>
            </a:extLst>
          </p:cNvPr>
          <p:cNvSpPr txBox="1"/>
          <p:nvPr/>
        </p:nvSpPr>
        <p:spPr>
          <a:xfrm>
            <a:off x="5463372" y="3627715"/>
            <a:ext cx="387275" cy="861774"/>
          </a:xfrm>
          <a:prstGeom prst="rect">
            <a:avLst/>
          </a:prstGeom>
          <a:noFill/>
        </p:spPr>
        <p:txBody>
          <a:bodyPr wrap="square" rtlCol="0">
            <a:spAutoFit/>
          </a:bodyPr>
          <a:lstStyle/>
          <a:p>
            <a:pPr algn="ctr"/>
            <a:r>
              <a:rPr lang="en-US" sz="5000" dirty="0"/>
              <a:t>+</a:t>
            </a:r>
          </a:p>
        </p:txBody>
      </p:sp>
      <p:sp>
        <p:nvSpPr>
          <p:cNvPr id="12" name="Rectangle 11">
            <a:extLst>
              <a:ext uri="{FF2B5EF4-FFF2-40B4-BE49-F238E27FC236}">
                <a16:creationId xmlns:a16="http://schemas.microsoft.com/office/drawing/2014/main" id="{9E16D89A-8428-5548-96AB-278473F3B3C3}"/>
              </a:ext>
            </a:extLst>
          </p:cNvPr>
          <p:cNvSpPr/>
          <p:nvPr/>
        </p:nvSpPr>
        <p:spPr>
          <a:xfrm>
            <a:off x="738806" y="5219300"/>
            <a:ext cx="7727076" cy="1015663"/>
          </a:xfrm>
          <a:prstGeom prst="rect">
            <a:avLst/>
          </a:prstGeom>
        </p:spPr>
        <p:txBody>
          <a:bodyPr wrap="square">
            <a:spAutoFit/>
          </a:bodyPr>
          <a:lstStyle/>
          <a:p>
            <a:pPr algn="ctr"/>
            <a:r>
              <a:rPr lang="en-US" sz="3000" dirty="0">
                <a:latin typeface="Arial" panose="020B0604020202020204" pitchFamily="34" charset="0"/>
                <a:cs typeface="Arial" panose="020B0604020202020204" pitchFamily="34" charset="0"/>
              </a:rPr>
              <a:t>Are we meeting the needs of young people living with HIV?</a:t>
            </a:r>
          </a:p>
        </p:txBody>
      </p:sp>
    </p:spTree>
    <p:extLst>
      <p:ext uri="{BB962C8B-B14F-4D97-AF65-F5344CB8AC3E}">
        <p14:creationId xmlns:p14="http://schemas.microsoft.com/office/powerpoint/2010/main" val="3018305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B8A55AB-11B7-194F-880E-F3803438DA64}"/>
              </a:ext>
            </a:extLst>
          </p:cNvPr>
          <p:cNvPicPr>
            <a:picLocks noChangeAspect="1"/>
          </p:cNvPicPr>
          <p:nvPr/>
        </p:nvPicPr>
        <p:blipFill>
          <a:blip r:embed="rId2"/>
          <a:stretch>
            <a:fillRect/>
          </a:stretch>
        </p:blipFill>
        <p:spPr>
          <a:xfrm>
            <a:off x="1939959" y="1789737"/>
            <a:ext cx="5264085" cy="1940799"/>
          </a:xfrm>
          <a:prstGeom prst="rect">
            <a:avLst/>
          </a:prstGeom>
        </p:spPr>
      </p:pic>
      <p:sp>
        <p:nvSpPr>
          <p:cNvPr id="2" name="TextBox 1">
            <a:extLst>
              <a:ext uri="{FF2B5EF4-FFF2-40B4-BE49-F238E27FC236}">
                <a16:creationId xmlns:a16="http://schemas.microsoft.com/office/drawing/2014/main" id="{0984C5F8-8AE1-C346-A05B-9B6DAF8B771A}"/>
              </a:ext>
            </a:extLst>
          </p:cNvPr>
          <p:cNvSpPr txBox="1"/>
          <p:nvPr/>
        </p:nvSpPr>
        <p:spPr>
          <a:xfrm>
            <a:off x="2916619" y="3853104"/>
            <a:ext cx="4368800"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lwojciechows@student.unimelb.edu.au</a:t>
            </a:r>
          </a:p>
          <a:p>
            <a:endParaRPr lang="en-US" dirty="0"/>
          </a:p>
          <a:p>
            <a:r>
              <a:rPr lang="en-US" dirty="0">
                <a:latin typeface="Arial" panose="020B0604020202020204" pitchFamily="34" charset="0"/>
                <a:cs typeface="Arial" panose="020B0604020202020204" pitchFamily="34" charset="0"/>
              </a:rPr>
              <a:t>youngandpositive.com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facebook.com/YoungandPos/</a:t>
            </a:r>
          </a:p>
        </p:txBody>
      </p:sp>
      <p:pic>
        <p:nvPicPr>
          <p:cNvPr id="5" name="Graphic 4" descr="Envelope">
            <a:extLst>
              <a:ext uri="{FF2B5EF4-FFF2-40B4-BE49-F238E27FC236}">
                <a16:creationId xmlns:a16="http://schemas.microsoft.com/office/drawing/2014/main" id="{FE4FE6B0-88E0-4546-9E15-8ABFD321DB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5780" y="3817892"/>
            <a:ext cx="457200" cy="457200"/>
          </a:xfrm>
          <a:prstGeom prst="rect">
            <a:avLst/>
          </a:prstGeom>
        </p:spPr>
      </p:pic>
      <p:pic>
        <p:nvPicPr>
          <p:cNvPr id="7" name="Graphic 6" descr="World">
            <a:extLst>
              <a:ext uri="{FF2B5EF4-FFF2-40B4-BE49-F238E27FC236}">
                <a16:creationId xmlns:a16="http://schemas.microsoft.com/office/drawing/2014/main" id="{BB70CBA0-D030-0A42-94CC-573ED146B5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5780" y="4363168"/>
            <a:ext cx="457200" cy="457200"/>
          </a:xfrm>
          <a:prstGeom prst="rect">
            <a:avLst/>
          </a:prstGeom>
        </p:spPr>
      </p:pic>
      <p:pic>
        <p:nvPicPr>
          <p:cNvPr id="8" name="Picture 7">
            <a:extLst>
              <a:ext uri="{FF2B5EF4-FFF2-40B4-BE49-F238E27FC236}">
                <a16:creationId xmlns:a16="http://schemas.microsoft.com/office/drawing/2014/main" id="{F86159C1-224E-7540-9714-59B8A0E1CB64}"/>
              </a:ext>
            </a:extLst>
          </p:cNvPr>
          <p:cNvPicPr>
            <a:picLocks noChangeAspect="1"/>
          </p:cNvPicPr>
          <p:nvPr/>
        </p:nvPicPr>
        <p:blipFill>
          <a:blip r:embed="rId7"/>
          <a:stretch>
            <a:fillRect/>
          </a:stretch>
        </p:blipFill>
        <p:spPr>
          <a:xfrm>
            <a:off x="2265780" y="4908444"/>
            <a:ext cx="457200" cy="457200"/>
          </a:xfrm>
          <a:prstGeom prst="rect">
            <a:avLst/>
          </a:prstGeom>
        </p:spPr>
      </p:pic>
    </p:spTree>
    <p:extLst>
      <p:ext uri="{BB962C8B-B14F-4D97-AF65-F5344CB8AC3E}">
        <p14:creationId xmlns:p14="http://schemas.microsoft.com/office/powerpoint/2010/main" val="2593549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8866-AD5E-1F4E-9CD7-64169E293D7B}"/>
              </a:ext>
            </a:extLst>
          </p:cNvPr>
          <p:cNvSpPr>
            <a:spLocks noGrp="1"/>
          </p:cNvSpPr>
          <p:nvPr>
            <p:ph type="title"/>
          </p:nvPr>
        </p:nvSpPr>
        <p:spPr>
          <a:xfrm>
            <a:off x="628650" y="1031995"/>
            <a:ext cx="7886700" cy="874472"/>
          </a:xfrm>
        </p:spPr>
        <p:txBody>
          <a:bodyPr>
            <a:normAutofit/>
          </a:bodyPr>
          <a:lstStyle/>
          <a:p>
            <a:r>
              <a:rPr lang="en-US" sz="3300" b="1" dirty="0">
                <a:latin typeface="Arial" panose="020B0604020202020204" pitchFamily="34" charset="0"/>
                <a:cs typeface="Arial" panose="020B0604020202020204" pitchFamily="34" charset="0"/>
              </a:rPr>
              <a:t>Young + Positive Aims</a:t>
            </a:r>
          </a:p>
        </p:txBody>
      </p:sp>
    </p:spTree>
    <p:extLst>
      <p:ext uri="{BB962C8B-B14F-4D97-AF65-F5344CB8AC3E}">
        <p14:creationId xmlns:p14="http://schemas.microsoft.com/office/powerpoint/2010/main" val="404790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8866-AD5E-1F4E-9CD7-64169E293D7B}"/>
              </a:ext>
            </a:extLst>
          </p:cNvPr>
          <p:cNvSpPr>
            <a:spLocks noGrp="1"/>
          </p:cNvSpPr>
          <p:nvPr>
            <p:ph type="title"/>
          </p:nvPr>
        </p:nvSpPr>
        <p:spPr>
          <a:xfrm>
            <a:off x="628650" y="1031995"/>
            <a:ext cx="7886700" cy="874472"/>
          </a:xfrm>
        </p:spPr>
        <p:txBody>
          <a:bodyPr>
            <a:normAutofit/>
          </a:bodyPr>
          <a:lstStyle/>
          <a:p>
            <a:r>
              <a:rPr lang="en-US" sz="3300" b="1" dirty="0">
                <a:latin typeface="Arial" panose="020B0604020202020204" pitchFamily="34" charset="0"/>
                <a:cs typeface="Arial" panose="020B0604020202020204" pitchFamily="34" charset="0"/>
              </a:rPr>
              <a:t>Young + Positive Aims</a:t>
            </a:r>
          </a:p>
        </p:txBody>
      </p:sp>
      <p:sp>
        <p:nvSpPr>
          <p:cNvPr id="3" name="Content Placeholder 2">
            <a:extLst>
              <a:ext uri="{FF2B5EF4-FFF2-40B4-BE49-F238E27FC236}">
                <a16:creationId xmlns:a16="http://schemas.microsoft.com/office/drawing/2014/main" id="{D0EE7BF8-B09A-7A46-A8F8-96D3C9467DCF}"/>
              </a:ext>
            </a:extLst>
          </p:cNvPr>
          <p:cNvSpPr>
            <a:spLocks noGrp="1"/>
          </p:cNvSpPr>
          <p:nvPr>
            <p:ph idx="1"/>
          </p:nvPr>
        </p:nvSpPr>
        <p:spPr>
          <a:xfrm>
            <a:off x="790015" y="2372692"/>
            <a:ext cx="7636230" cy="3263504"/>
          </a:xfrm>
        </p:spPr>
        <p:txBody>
          <a:bodyPr/>
          <a:lstStyle/>
          <a:p>
            <a:r>
              <a:rPr lang="en-AU" dirty="0">
                <a:latin typeface="Arial" panose="020B0604020202020204" pitchFamily="34" charset="0"/>
                <a:cs typeface="Arial" panose="020B0604020202020204" pitchFamily="34" charset="0"/>
              </a:rPr>
              <a:t>Document the perspectives of young people living with HIV (aged 18-29) </a:t>
            </a:r>
          </a:p>
          <a:p>
            <a:pPr marL="0" indent="0">
              <a:buNone/>
            </a:pPr>
            <a:endParaRPr lang="en-AU"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7469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8866-AD5E-1F4E-9CD7-64169E293D7B}"/>
              </a:ext>
            </a:extLst>
          </p:cNvPr>
          <p:cNvSpPr>
            <a:spLocks noGrp="1"/>
          </p:cNvSpPr>
          <p:nvPr>
            <p:ph type="title"/>
          </p:nvPr>
        </p:nvSpPr>
        <p:spPr>
          <a:xfrm>
            <a:off x="628650" y="1031995"/>
            <a:ext cx="7886700" cy="874472"/>
          </a:xfrm>
        </p:spPr>
        <p:txBody>
          <a:bodyPr>
            <a:normAutofit/>
          </a:bodyPr>
          <a:lstStyle/>
          <a:p>
            <a:r>
              <a:rPr lang="en-US" sz="3300" b="1" dirty="0">
                <a:latin typeface="Arial" panose="020B0604020202020204" pitchFamily="34" charset="0"/>
                <a:cs typeface="Arial" panose="020B0604020202020204" pitchFamily="34" charset="0"/>
              </a:rPr>
              <a:t>Young + Positive Aims</a:t>
            </a:r>
          </a:p>
        </p:txBody>
      </p:sp>
      <p:sp>
        <p:nvSpPr>
          <p:cNvPr id="3" name="Content Placeholder 2">
            <a:extLst>
              <a:ext uri="{FF2B5EF4-FFF2-40B4-BE49-F238E27FC236}">
                <a16:creationId xmlns:a16="http://schemas.microsoft.com/office/drawing/2014/main" id="{D0EE7BF8-B09A-7A46-A8F8-96D3C9467DCF}"/>
              </a:ext>
            </a:extLst>
          </p:cNvPr>
          <p:cNvSpPr>
            <a:spLocks noGrp="1"/>
          </p:cNvSpPr>
          <p:nvPr>
            <p:ph idx="1"/>
          </p:nvPr>
        </p:nvSpPr>
        <p:spPr>
          <a:xfrm>
            <a:off x="790015" y="2372692"/>
            <a:ext cx="7725335" cy="3263504"/>
          </a:xfrm>
        </p:spPr>
        <p:txBody>
          <a:bodyPr/>
          <a:lstStyle/>
          <a:p>
            <a:r>
              <a:rPr lang="en-AU" dirty="0">
                <a:solidFill>
                  <a:schemeClr val="bg1">
                    <a:lumMod val="50000"/>
                  </a:schemeClr>
                </a:solidFill>
                <a:latin typeface="Arial" panose="020B0604020202020204" pitchFamily="34" charset="0"/>
                <a:cs typeface="Arial" panose="020B0604020202020204" pitchFamily="34" charset="0"/>
              </a:rPr>
              <a:t>Document the perspectives of young people living with HIV (aged 18-29) </a:t>
            </a:r>
          </a:p>
          <a:p>
            <a:pPr marL="0" indent="0">
              <a:buNone/>
            </a:pPr>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Explore whether and how these young people relate to services and supports</a:t>
            </a:r>
          </a:p>
          <a:p>
            <a:pPr marL="0" indent="0">
              <a:buNone/>
            </a:pPr>
            <a:endParaRPr lang="en-AU"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056901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14965</TotalTime>
  <Words>2111</Words>
  <Application>Microsoft Office PowerPoint</Application>
  <PresentationFormat>On-screen Show (4:3)</PresentationFormat>
  <Paragraphs>567</Paragraphs>
  <Slides>40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Ebrima</vt:lpstr>
      <vt:lpstr>Wingdings</vt:lpstr>
      <vt:lpstr>Office Theme</vt:lpstr>
      <vt:lpstr>Young + Positive</vt:lpstr>
      <vt:lpstr>Background</vt:lpstr>
      <vt:lpstr>Background</vt:lpstr>
      <vt:lpstr>Background</vt:lpstr>
      <vt:lpstr>Background</vt:lpstr>
      <vt:lpstr>PowerPoint Presentation</vt:lpstr>
      <vt:lpstr>Young + Positive Aims</vt:lpstr>
      <vt:lpstr>Young + Positive Aims</vt:lpstr>
      <vt:lpstr>Young + Positive Aims</vt:lpstr>
      <vt:lpstr>Young + Positive Aims</vt:lpstr>
      <vt:lpstr>Steering Committee</vt:lpstr>
      <vt:lpstr>Convergent parallel mixed method</vt:lpstr>
      <vt:lpstr>Convergent parallel mixed method</vt:lpstr>
      <vt:lpstr>Survey Participants</vt:lpstr>
      <vt:lpstr>Survey Participants</vt:lpstr>
      <vt:lpstr>Survey Participants</vt:lpstr>
      <vt:lpstr>Results</vt:lpstr>
      <vt:lpstr>Results</vt:lpstr>
      <vt:lpstr>Results</vt:lpstr>
      <vt:lpstr>Results</vt:lpstr>
      <vt:lpstr>Results</vt:lpstr>
      <vt:lpstr>Results</vt:lpstr>
      <vt:lpstr>Psychosocial barriers to care</vt:lpstr>
      <vt:lpstr>Psychosocial barriers to care</vt:lpstr>
      <vt:lpstr>Psychosocial barriers to care</vt:lpstr>
      <vt:lpstr>Psychosocial barriers to care</vt:lpstr>
      <vt:lpstr>Psychosocial barriers to care</vt:lpstr>
      <vt:lpstr>PowerPoint Presentation</vt:lpstr>
      <vt:lpstr>Is there anything else about being young and HIV positive you think is important for us to know?</vt:lpstr>
      <vt:lpstr>PowerPoint Presentation</vt:lpstr>
      <vt:lpstr>Non-medical follow up</vt:lpstr>
      <vt:lpstr>Non-medical follow up</vt:lpstr>
      <vt:lpstr>Non-medical follow up</vt:lpstr>
      <vt:lpstr>Impact for young people living with HIV </vt:lpstr>
      <vt:lpstr>Impact for young people living with HIV </vt:lpstr>
      <vt:lpstr>Impact for young people living with HIV </vt:lpstr>
      <vt:lpstr>Impact for young people living with HIV </vt:lpstr>
      <vt:lpstr>Acknowledgements:</vt:lpstr>
      <vt:lpstr>Disclosure of interest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 Positive</dc:title>
  <dc:creator>Lisa Wojciechowski</dc:creator>
  <cp:lastModifiedBy>raveav</cp:lastModifiedBy>
  <cp:revision>61</cp:revision>
  <dcterms:created xsi:type="dcterms:W3CDTF">2019-08-19T22:59:46Z</dcterms:created>
  <dcterms:modified xsi:type="dcterms:W3CDTF">2019-09-18T00:57:29Z</dcterms:modified>
</cp:coreProperties>
</file>