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515" r:id="rId6"/>
    <p:sldId id="500" r:id="rId7"/>
    <p:sldId id="505" r:id="rId8"/>
    <p:sldId id="502" r:id="rId9"/>
    <p:sldId id="513" r:id="rId10"/>
    <p:sldId id="506" r:id="rId11"/>
    <p:sldId id="512" r:id="rId12"/>
    <p:sldId id="501" r:id="rId13"/>
    <p:sldId id="263" r:id="rId14"/>
    <p:sldId id="503" r:id="rId15"/>
    <p:sldId id="5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649A24-1929-1E5A-394F-4A6C69D889A5}" name="Rochelle Avasalu (Ministry of Health)" initials="RH" userId="S::rochelle.avasalu@health.nsw.gov.au::30d1e1bb-6655-4216-8775-efcbe3754f19" providerId="AD"/>
  <p188:author id="{48DEBFD4-A357-742A-3021-078BA51C4FFB}" name="Jordan Murray (Ministry of Health)" initials="JH" userId="S::jordan.murray@health.nsw.gov.au::8b6cade5-2403-46a7-a222-007bcf214f0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31879-A150-3534-E9FC-9A18F312CB21}" v="3" dt="2025-09-10T06:51:32.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CCD35-DEEB-42E4-BE78-F0AB0F107E30}" type="datetimeFigureOut">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1D201-8964-4BFC-A5DE-4F940A2A49E3}" type="slidenum">
              <a:t>‹#›</a:t>
            </a:fld>
            <a:endParaRPr lang="en-US"/>
          </a:p>
        </p:txBody>
      </p:sp>
    </p:spTree>
    <p:extLst>
      <p:ext uri="{BB962C8B-B14F-4D97-AF65-F5344CB8AC3E}">
        <p14:creationId xmlns:p14="http://schemas.microsoft.com/office/powerpoint/2010/main" val="14893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My name is Jordan Murray and I work as a Senior Program Manager at the NSW Health STI Programs Unit and it has been my absolute pleasure to co-lead this project of work over the last 12 months alongside my colleague, Eliza Basheer (who is on maternity leave). </a:t>
            </a:r>
          </a:p>
        </p:txBody>
      </p:sp>
      <p:sp>
        <p:nvSpPr>
          <p:cNvPr id="4" name="Slide Number Placeholder 3"/>
          <p:cNvSpPr>
            <a:spLocks noGrp="1"/>
          </p:cNvSpPr>
          <p:nvPr>
            <p:ph type="sldNum" sz="quarter" idx="5"/>
          </p:nvPr>
        </p:nvSpPr>
        <p:spPr/>
        <p:txBody>
          <a:bodyPr/>
          <a:lstStyle/>
          <a:p>
            <a:fld id="{1521D201-8964-4BFC-A5DE-4F940A2A49E3}" type="slidenum">
              <a:rPr lang="en-AU" smtClean="0"/>
              <a:t>1</a:t>
            </a:fld>
            <a:endParaRPr lang="en-AU"/>
          </a:p>
        </p:txBody>
      </p:sp>
    </p:spTree>
    <p:extLst>
      <p:ext uri="{BB962C8B-B14F-4D97-AF65-F5344CB8AC3E}">
        <p14:creationId xmlns:p14="http://schemas.microsoft.com/office/powerpoint/2010/main" val="244683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is something that impacts every state and there is significant opportunity to support the sexual and reproductive health of PALM Scheme workers during their time in Australia. </a:t>
            </a:r>
          </a:p>
          <a:p>
            <a:endParaRPr lang="en-AU"/>
          </a:p>
          <a:p>
            <a:r>
              <a:rPr lang="en-AU"/>
              <a:t>There is an opportunity for health teams across the country to work with PALM Scheme employers to strength their capacity to provide access to health care, information and wellbeing support and advocate to the Commonwealth for a coordinated national response. </a:t>
            </a:r>
            <a:endParaRPr lang="en-US">
              <a:solidFill>
                <a:srgbClr val="444444"/>
              </a:solidFill>
            </a:endParaRPr>
          </a:p>
          <a:p>
            <a:endParaRPr lang="en-AU"/>
          </a:p>
          <a:p>
            <a:r>
              <a:rPr lang="en-AU"/>
              <a:t>In lieu of that, here are some of our key takeaways. </a:t>
            </a:r>
            <a:endParaRPr lang="en-US">
              <a:solidFill>
                <a:srgbClr val="444444"/>
              </a:solidFill>
            </a:endParaRPr>
          </a:p>
          <a:p>
            <a:pPr marL="171450" indent="-171450">
              <a:buFont typeface="Arial,Sans-Serif"/>
              <a:buChar char="•"/>
            </a:pPr>
            <a:r>
              <a:rPr lang="en-AU" b="1"/>
              <a:t>Review available data</a:t>
            </a:r>
            <a:r>
              <a:rPr lang="en-AU"/>
              <a:t> - Begin by reviewing PALM scheme data available online, then connect with your data and epidemiology teams to identify what’s known about your local PALM population. It won’t take long, there isn’t much data, but we found that each state’s PALM population looks quite different.</a:t>
            </a:r>
            <a:endParaRPr lang="en-US"/>
          </a:p>
          <a:p>
            <a:pPr marL="171450" indent="-171450">
              <a:buFont typeface="Arial,Sans-Serif"/>
              <a:buChar char="•"/>
            </a:pPr>
            <a:r>
              <a:rPr lang="en-AU" b="1"/>
              <a:t>Consolidate your approach</a:t>
            </a:r>
            <a:r>
              <a:rPr lang="en-AU"/>
              <a:t> - It sounds obvious, but before reaching out to employers, peak bodies, government departments, or subject matter experts, check in with internal teams to build a coordinated approach. Most stakeholders are time poor, so respecting their time and expertise means presenting as a united front and offering one clear point of contact. Where possible, involve representatives from other health disciplines in your project team or working group. Several stakeholders have told us that, in the past, multiple people from the same team have contacted them separately, sometimes with conflicting requests, which can be frustrating and confusing.</a:t>
            </a:r>
            <a:endParaRPr lang="en-AU">
              <a:ea typeface="Calibri"/>
              <a:cs typeface="Calibri"/>
            </a:endParaRPr>
          </a:p>
          <a:p>
            <a:pPr marL="171450" indent="-171450">
              <a:buFont typeface="Arial,Sans-Serif"/>
              <a:buChar char="•"/>
            </a:pPr>
            <a:r>
              <a:rPr lang="en-AU" b="1"/>
              <a:t>Start talking to people</a:t>
            </a:r>
            <a:r>
              <a:rPr lang="en-AU"/>
              <a:t> - It’s time to get comfortable with cold emails and calls. There’s no way around it: the best way to understand the landscape in your region is by starting conversations. We’ve found people to be surprisingly generous with their time, and a friendly, semi-informal approach helps build trust and rapport.</a:t>
            </a:r>
            <a:endParaRPr lang="en-AU">
              <a:ea typeface="Calibri"/>
              <a:cs typeface="Calibri"/>
            </a:endParaRPr>
          </a:p>
          <a:p>
            <a:pPr marL="171450" indent="-171450">
              <a:buFont typeface="Arial,Sans-Serif"/>
              <a:buChar char="•"/>
            </a:pPr>
            <a:r>
              <a:rPr lang="en-AU" b="1"/>
              <a:t>Develop a plan that works for you</a:t>
            </a:r>
            <a:r>
              <a:rPr lang="en-AU"/>
              <a:t> - Whatever approach you take, make sure it fits your local context: your PALM workers, your governance structures, your health system, your priorities, and your team.</a:t>
            </a:r>
            <a:endParaRPr lang="en-AU">
              <a:ea typeface="Calibri"/>
              <a:cs typeface="Calibri"/>
            </a:endParaRPr>
          </a:p>
          <a:p>
            <a:pPr marL="228600" indent="-228600">
              <a:buFontTx/>
              <a:buAutoNum type="arabicPeriod"/>
            </a:pPr>
            <a:endParaRPr lang="en-AU">
              <a:solidFill>
                <a:srgbClr val="000000"/>
              </a:solidFill>
              <a:ea typeface="Calibri"/>
              <a:cs typeface="Calibri"/>
            </a:endParaRPr>
          </a:p>
          <a:p>
            <a:r>
              <a:rPr lang="en-AU"/>
              <a:t>I’ve also included some of our most-frequented websites, that are worth bookmarking if you’re looking to work in this space. </a:t>
            </a:r>
            <a:endParaRPr lang="en-US">
              <a:solidFill>
                <a:srgbClr val="444444"/>
              </a:solidFill>
            </a:endParaRPr>
          </a:p>
          <a:p>
            <a:endParaRPr lang="en-AU">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521D201-8964-4BFC-A5DE-4F940A2A49E3}" type="slidenum">
              <a:rPr lang="en-US"/>
              <a:t>11</a:t>
            </a:fld>
            <a:endParaRPr lang="en-US"/>
          </a:p>
        </p:txBody>
      </p:sp>
    </p:spTree>
    <p:extLst>
      <p:ext uri="{BB962C8B-B14F-4D97-AF65-F5344CB8AC3E}">
        <p14:creationId xmlns:p14="http://schemas.microsoft.com/office/powerpoint/2010/main" val="2489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85D37-39FC-4FCD-D68B-5390A2C1C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FD5F6-9571-409E-9896-453780920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97FA0-A83B-DCB6-E9E5-EA52ABBB10F0}"/>
              </a:ext>
            </a:extLst>
          </p:cNvPr>
          <p:cNvSpPr>
            <a:spLocks noGrp="1"/>
          </p:cNvSpPr>
          <p:nvPr>
            <p:ph type="body" idx="1"/>
          </p:nvPr>
        </p:nvSpPr>
        <p:spPr/>
        <p:txBody>
          <a:bodyPr/>
          <a:lstStyle/>
          <a:p>
            <a:r>
              <a:rPr lang="en-AU" sz="1200" b="0" i="0">
                <a:effectLst/>
                <a:latin typeface="Calibri"/>
                <a:ea typeface="Calibri"/>
                <a:cs typeface="Calibri"/>
              </a:rPr>
              <a:t>And finally, I just wanted to acknowledge all the stakeholders who have welcomed us with open arms and been so generous with their time and knowledge and a huge shout out to our amazing and passionate working group who have been working hard to make all of this work possible. </a:t>
            </a:r>
            <a:br>
              <a:rPr lang="en-AU" sz="1200" b="0" i="0">
                <a:effectLst/>
                <a:latin typeface="Calibri" panose="020F0502020204030204" pitchFamily="34" charset="0"/>
                <a:cs typeface="Calibri"/>
              </a:rPr>
            </a:br>
            <a:endParaRPr lang="en-AU" sz="1200" b="0" i="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effectLst/>
                <a:latin typeface="Calibri"/>
                <a:ea typeface="Calibri"/>
                <a:cs typeface="Calibri"/>
              </a:rPr>
              <a:t>If you have any questions, please reach out and I would be happy to chat further. </a:t>
            </a:r>
          </a:p>
          <a:p>
            <a:endParaRPr lang="en-AU" sz="1200" b="0" i="0">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CFFDE12-07BD-C3E1-18A7-A5DA48E1F4DD}"/>
              </a:ext>
            </a:extLst>
          </p:cNvPr>
          <p:cNvSpPr>
            <a:spLocks noGrp="1"/>
          </p:cNvSpPr>
          <p:nvPr>
            <p:ph type="sldNum" sz="quarter" idx="5"/>
          </p:nvPr>
        </p:nvSpPr>
        <p:spPr/>
        <p:txBody>
          <a:bodyPr/>
          <a:lstStyle/>
          <a:p>
            <a:fld id="{B07158C4-A119-4B78-9DE8-A50001BC31DC}" type="slidenum">
              <a:rPr lang="en-AU" smtClean="0"/>
              <a:t>12</a:t>
            </a:fld>
            <a:endParaRPr lang="en-AU"/>
          </a:p>
        </p:txBody>
      </p:sp>
    </p:spTree>
    <p:extLst>
      <p:ext uri="{BB962C8B-B14F-4D97-AF65-F5344CB8AC3E}">
        <p14:creationId xmlns:p14="http://schemas.microsoft.com/office/powerpoint/2010/main" val="298851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kern="1200">
                <a:solidFill>
                  <a:schemeClr val="tx1"/>
                </a:solidFill>
                <a:effectLst/>
                <a:latin typeface="+mn-lt"/>
                <a:ea typeface="+mn-ea"/>
                <a:cs typeface="+mn-cs"/>
              </a:rPr>
              <a:t>Commencing in April 2022, the Pacific Australia Labour Mobility (PALM) Scheme allows eligible Australian businesses, particularly in agriculture and industry, to hire workers from nine Pacific Island countries and Timor-Leste when there are not enough Australian-based workers to undertake business requirements. Workers can obtain short-term visas (up to nine months) or long-term visas (up to four years). The scheme is managed by the Department of Employment and Workplace Relations (DEWR) and the Department of Foreign Affairs and Trade (DFAT).</a:t>
            </a:r>
            <a:r>
              <a:rPr lang="en-US" sz="1200" b="0" i="0" kern="1200">
                <a:solidFill>
                  <a:schemeClr val="tx1"/>
                </a:solidFill>
                <a:effectLst/>
                <a:latin typeface="+mn-lt"/>
                <a:ea typeface="+mn-ea"/>
                <a:cs typeface="+mn-cs"/>
              </a:rPr>
              <a:t> </a:t>
            </a:r>
          </a:p>
          <a:p>
            <a:pPr rtl="0" fontAlgn="base"/>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As of June, there were currently over 31,000 PALM Scheme workers in Australia</a:t>
            </a:r>
            <a:r>
              <a:rPr lang="en-US" sz="1200" b="0" i="0" kern="1200">
                <a:solidFill>
                  <a:schemeClr val="tx1"/>
                </a:solidFill>
                <a:effectLst/>
                <a:latin typeface="+mn-lt"/>
                <a:ea typeface="+mn-ea"/>
                <a:cs typeface="+mn-cs"/>
              </a:rPr>
              <a:t>​, employed at 513 approved employers across the country. </a:t>
            </a:r>
            <a:endParaRPr lang="en-US" sz="1200" b="0" i="0" kern="1200">
              <a:solidFill>
                <a:schemeClr val="tx1"/>
              </a:solidFill>
              <a:effectLst/>
              <a:latin typeface="+mn-lt"/>
              <a:ea typeface="Calibri"/>
              <a:cs typeface="Calibri"/>
            </a:endParaRPr>
          </a:p>
          <a:p>
            <a:endParaRPr lang="en-AU"/>
          </a:p>
          <a:p>
            <a:r>
              <a:rPr lang="en-AU" sz="1200" b="0" i="0" kern="1200">
                <a:solidFill>
                  <a:schemeClr val="tx1"/>
                </a:solidFill>
                <a:effectLst/>
                <a:latin typeface="+mn-lt"/>
                <a:ea typeface="+mn-ea"/>
                <a:cs typeface="+mn-cs"/>
              </a:rPr>
              <a:t>Workers are provided with the same working rights as any other Australian worker. However, unlike most other migrant workers, PALM participants are not eligible for Medicare. Instead, employers are required to arrange private health insurance for workers before they arrive in Australia. These premiums are deducted from workers’ wages. Currently, nib provides health insurance coverage for about 92% of PALM workers.</a:t>
            </a:r>
            <a:endParaRPr lang="en-AU" sz="1200" b="0" i="0" kern="1200">
              <a:solidFill>
                <a:schemeClr val="tx1"/>
              </a:solidFill>
              <a:effectLst/>
              <a:latin typeface="+mn-lt"/>
              <a:ea typeface="Calibri"/>
              <a:cs typeface="Calibri"/>
            </a:endParaRPr>
          </a:p>
          <a:p>
            <a:pPr rtl="0" fontAlgn="base"/>
            <a:br>
              <a:rPr lang="en-AU" sz="1200" b="0" i="0" kern="1200">
                <a:effectLst/>
                <a:cs typeface="+mn-lt"/>
              </a:rPr>
            </a:br>
            <a:r>
              <a:rPr lang="en-AU" sz="1200" b="0" i="0"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In addition to this, under the PALM Scheme Employer Guidelines, employers have a number of other health related responsibilities including:</a:t>
            </a:r>
            <a:endParaRPr lang="en-US" sz="1200" b="0" i="0" u="none" strike="noStrike"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assisting workers to access medical care</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appointing a welfare and wellbeing officer</a:t>
            </a:r>
            <a:endParaRPr lang="en-US" sz="1200" b="0" i="0" u="none" strike="noStrike" kern="120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develop and execute a welfare and wellbeing plan (specific links to sexual health advice required)</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marL="171450" indent="-171450" fontAlgn="base">
              <a:buFont typeface="Arial" panose="020B0604020202020204" pitchFamily="34" charset="0"/>
              <a:buChar char="•"/>
            </a:pPr>
            <a:r>
              <a:rPr lang="en-US" sz="1200" b="0" i="0" u="none" strike="noStrike" kern="1200">
                <a:solidFill>
                  <a:schemeClr val="tx1"/>
                </a:solidFill>
                <a:effectLst/>
                <a:latin typeface="+mn-lt"/>
                <a:ea typeface="+mn-ea"/>
                <a:cs typeface="+mn-cs"/>
              </a:rPr>
              <a:t>conduct arrival briefings </a:t>
            </a:r>
            <a:r>
              <a:rPr lang="en-US" sz="1200" b="0" i="0" kern="1200">
                <a:solidFill>
                  <a:schemeClr val="tx1"/>
                </a:solidFill>
                <a:effectLst/>
                <a:latin typeface="+mn-lt"/>
                <a:ea typeface="+mn-ea"/>
                <a:cs typeface="+mn-cs"/>
              </a:rPr>
              <a:t>​</a:t>
            </a:r>
            <a:br>
              <a:rPr lang="en-US">
                <a:cs typeface="+mn-lt"/>
              </a:rPr>
            </a:br>
            <a:endParaRPr lang="en-US">
              <a:ea typeface="Calibri"/>
              <a:cs typeface="Calibri"/>
            </a:endParaRPr>
          </a:p>
          <a:p>
            <a:r>
              <a:rPr lang="en-US">
                <a:ea typeface="Calibri"/>
                <a:cs typeface="Calibri"/>
              </a:rPr>
              <a:t>____________________________________________________________________________</a:t>
            </a:r>
          </a:p>
          <a:p>
            <a:pPr rtl="0" fontAlgn="base"/>
            <a:endParaRPr lang="en-AU" sz="1200" b="1" i="0" kern="1200">
              <a:solidFill>
                <a:schemeClr val="tx1"/>
              </a:solidFill>
              <a:effectLst/>
              <a:latin typeface="+mn-lt"/>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i="0" u="none" strike="noStrike" kern="1200">
                <a:solidFill>
                  <a:schemeClr val="tx1"/>
                </a:solidFill>
                <a:effectLst/>
                <a:latin typeface="+mn-lt"/>
                <a:ea typeface="+mn-ea"/>
                <a:cs typeface="+mn-cs"/>
              </a:rPr>
              <a:t>Countries: </a:t>
            </a:r>
            <a:r>
              <a:rPr lang="en-AU" sz="1200" b="0" i="0" u="none" strike="noStrike" kern="1200">
                <a:solidFill>
                  <a:schemeClr val="tx1"/>
                </a:solidFill>
                <a:effectLst/>
                <a:latin typeface="+mn-lt"/>
                <a:ea typeface="+mn-ea"/>
                <a:cs typeface="+mn-cs"/>
              </a:rPr>
              <a:t>Fiji, Kiribati, Nauru, Papua New Guinea, Samoa, Solomon Islands, Tonga, Tuvalu, Vanuatu and Timor Leste. </a:t>
            </a:r>
            <a:br>
              <a:rPr lang="en-AU" sz="1200" b="0" i="0" u="none" strike="noStrike" kern="1200">
                <a:effectLst/>
                <a:cs typeface="+mn-lt"/>
              </a:rPr>
            </a:br>
            <a:r>
              <a:rPr lang="en-AU" sz="1200" b="1" i="0" kern="1200">
                <a:solidFill>
                  <a:schemeClr val="tx1"/>
                </a:solidFill>
                <a:effectLst/>
                <a:latin typeface="+mn-lt"/>
                <a:ea typeface="+mn-ea"/>
                <a:cs typeface="+mn-cs"/>
              </a:rPr>
              <a:t>NSW</a:t>
            </a:r>
            <a:r>
              <a:rPr lang="en-AU" sz="1200" b="0" i="0" kern="1200">
                <a:solidFill>
                  <a:schemeClr val="tx1"/>
                </a:solidFill>
                <a:effectLst/>
                <a:latin typeface="+mn-lt"/>
                <a:ea typeface="+mn-ea"/>
                <a:cs typeface="+mn-cs"/>
              </a:rPr>
              <a:t>: NSW hosts almost 5.5k PALM scheme workers, employed by approximately 110 approved employers, making up around 17% of all PALM workers in Australia. Around 75% of PALM workers in NSW hold long-term visas.</a:t>
            </a:r>
            <a:r>
              <a:rPr lang="en-US" sz="1200" b="0" i="0" kern="1200">
                <a:solidFill>
                  <a:schemeClr val="tx1"/>
                </a:solidFill>
                <a:effectLst/>
                <a:latin typeface="+mn-lt"/>
                <a:ea typeface="+mn-ea"/>
                <a:cs typeface="+mn-cs"/>
              </a:rPr>
              <a:t> </a:t>
            </a:r>
            <a:endParaRPr lang="en-US" sz="1200" b="0" i="0" kern="1200">
              <a:solidFill>
                <a:schemeClr val="tx1"/>
              </a:solidFill>
              <a:effectLst/>
              <a:latin typeface="+mn-lt"/>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Top sending countries in Australia</a:t>
            </a:r>
            <a:r>
              <a:rPr lang="en-US" sz="1200" b="0" i="0" kern="1200">
                <a:solidFill>
                  <a:schemeClr val="tx1"/>
                </a:solidFill>
                <a:effectLst/>
                <a:latin typeface="+mn-lt"/>
                <a:ea typeface="+mn-ea"/>
                <a:cs typeface="+mn-cs"/>
              </a:rPr>
              <a:t>: Vanuatu, Fiji and Solomon Islands.</a:t>
            </a:r>
            <a:endParaRPr lang="en-US" sz="1200" b="0" i="0" kern="1200">
              <a:solidFill>
                <a:schemeClr val="tx1"/>
              </a:solidFill>
              <a:effectLst/>
              <a:latin typeface="+mn-lt"/>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Short-term vs. long-term</a:t>
            </a:r>
            <a:r>
              <a:rPr lang="en-US" sz="1200" b="0" i="0" kern="1200">
                <a:solidFill>
                  <a:schemeClr val="tx1"/>
                </a:solidFill>
                <a:effectLst/>
                <a:latin typeface="+mn-lt"/>
                <a:ea typeface="+mn-ea"/>
                <a:cs typeface="+mn-cs"/>
              </a:rPr>
              <a:t>: About 53% are long-term, 47% short-term</a:t>
            </a:r>
            <a:endParaRPr lang="en-US" sz="1200" b="0" i="0" kern="1200">
              <a:solidFill>
                <a:schemeClr val="tx1"/>
              </a:solidFill>
              <a:effectLst/>
              <a:latin typeface="+mn-lt"/>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Top industries</a:t>
            </a:r>
            <a:r>
              <a:rPr lang="en-US" sz="1200" b="0" i="0" kern="1200">
                <a:solidFill>
                  <a:schemeClr val="tx1"/>
                </a:solidFill>
                <a:effectLst/>
                <a:latin typeface="+mn-lt"/>
                <a:ea typeface="+mn-ea"/>
                <a:cs typeface="+mn-cs"/>
              </a:rPr>
              <a:t>: Agriculture, meat processing</a:t>
            </a:r>
            <a:endParaRPr lang="en-US" sz="1200" b="0" i="0" kern="1200">
              <a:solidFill>
                <a:schemeClr val="tx1"/>
              </a:solidFill>
              <a:effectLst/>
              <a:latin typeface="+mn-lt"/>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21D201-8964-4BFC-A5DE-4F940A2A49E3}" type="slidenum">
              <a:rPr lang="en-AU" smtClean="0"/>
              <a:t>3</a:t>
            </a:fld>
            <a:endParaRPr lang="en-AU"/>
          </a:p>
        </p:txBody>
      </p:sp>
    </p:spTree>
    <p:extLst>
      <p:ext uri="{BB962C8B-B14F-4D97-AF65-F5344CB8AC3E}">
        <p14:creationId xmlns:p14="http://schemas.microsoft.com/office/powerpoint/2010/main" val="116850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Many workers come from countries with high rates of STIs, HIV, hepatitis and tuberculosis, including Fiji, which is currently experiencing an HIV outbreak. There are growing concerns regarding the health and wellbeing of NSW PALM Scheme workers, particularly in relation to their sexual and reproductive health, </a:t>
            </a:r>
            <a:r>
              <a:rPr lang="en-AU" b="0" i="0">
                <a:solidFill>
                  <a:srgbClr val="000000"/>
                </a:solidFill>
                <a:effectLst/>
                <a:latin typeface="Calibri"/>
                <a:ea typeface="Calibri"/>
                <a:cs typeface="Calibri"/>
              </a:rPr>
              <a:t>however, empirical and current country-level data is scarce. </a:t>
            </a:r>
            <a:endParaRPr lang="en-AU">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t>Although there is very limited empirical data on the PALM worker health care in Australia (due to most workers seeking health care via private health and having limited information regarding visa status on cases which are notifiable), anecdotal evidence and experiences from NSW Health staff indicates that </a:t>
            </a:r>
            <a:r>
              <a:rPr lang="en-AU">
                <a:cs typeface="Calibri" panose="020F0502020204030204"/>
              </a:rPr>
              <a:t>o</a:t>
            </a:r>
            <a:r>
              <a:rPr lang="en-US" err="1">
                <a:cs typeface="Calibri"/>
              </a:rPr>
              <a:t>ver</a:t>
            </a:r>
            <a:r>
              <a:rPr lang="en-US">
                <a:cs typeface="Calibri"/>
              </a:rPr>
              <a:t> the last 18 months, there has been an increase in syphilis, </a:t>
            </a:r>
            <a:r>
              <a:rPr lang="en-US" err="1">
                <a:cs typeface="Calibri"/>
              </a:rPr>
              <a:t>gonorrhoea</a:t>
            </a:r>
            <a:r>
              <a:rPr lang="en-US">
                <a:cs typeface="Calibri"/>
              </a:rPr>
              <a:t>, chlamydia as well </a:t>
            </a:r>
            <a:r>
              <a:rPr lang="en-AU">
                <a:cs typeface="Calibri"/>
              </a:rPr>
              <a:t>as well as several instances of late-stage HIV, and hepatitis diagnoses amongst PALM Scheme workers in NSW. </a:t>
            </a:r>
            <a:r>
              <a:rPr lang="en-AU">
                <a:cs typeface="+mn-cs"/>
              </a:rPr>
              <a:t>Local Health District</a:t>
            </a:r>
            <a:r>
              <a:rPr lang="en-AU">
                <a:cs typeface="Calibri"/>
              </a:rPr>
              <a:t> teams have also reported a significant rise in late-stage pregnancy presentations, with no prior antenatal care. </a:t>
            </a:r>
            <a:endParaRPr lang="en-AU">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a:solidFill>
                  <a:schemeClr val="tx1"/>
                </a:solidFill>
                <a:effectLst/>
                <a:latin typeface="+mn-lt"/>
                <a:ea typeface="+mn-ea"/>
                <a:cs typeface="+mn-cs"/>
              </a:rPr>
              <a:t>Workers often report challenges to accessing adequate health care, with both workers and PALM Scheme employers citing limited availability of services in regional areas and other socio-structural challenges including knowledge, transport, language, stigma, cost and limited cultural responsiveness of services.  </a:t>
            </a:r>
            <a:r>
              <a:rPr lang="en-US" sz="1200" b="0" i="0" kern="1200">
                <a:solidFill>
                  <a:schemeClr val="tx1"/>
                </a:solidFill>
                <a:effectLst/>
                <a:latin typeface="+mn-lt"/>
                <a:ea typeface="+mn-ea"/>
                <a:cs typeface="+mn-cs"/>
              </a:rPr>
              <a:t> </a:t>
            </a:r>
            <a:br>
              <a:rPr lang="en-US" sz="1200" b="0" i="0" kern="1200">
                <a:effectLst/>
                <a:cs typeface="+mn-lt"/>
              </a:rPr>
            </a:br>
            <a:endParaRPr lang="en-AU"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There is significant opportunity to support the sexual and reproductive health of PALM Scheme workers during their time in Australia.</a:t>
            </a:r>
            <a:r>
              <a:rPr lang="en-AU" sz="1200" b="0" i="0" kern="1200">
                <a:solidFill>
                  <a:schemeClr val="tx1"/>
                </a:solidFill>
                <a:effectLst/>
                <a:latin typeface="+mn-lt"/>
                <a:ea typeface="+mn-ea"/>
                <a:cs typeface="+mn-cs"/>
              </a:rPr>
              <a:t> As mentioned, Local Health Districts (LHDs) have been working at a local level to address emerging health issues amongst PALM workers in NSW and recognised the need for a coordinated approach led by the Ministry of Health.</a:t>
            </a:r>
            <a:r>
              <a:rPr lang="en-US" sz="1200" b="0" i="0" kern="1200">
                <a:solidFill>
                  <a:schemeClr val="tx1"/>
                </a:solidFill>
                <a:effectLst/>
                <a:latin typeface="+mn-lt"/>
                <a:ea typeface="+mn-ea"/>
                <a:cs typeface="+mn-cs"/>
              </a:rPr>
              <a:t>  </a:t>
            </a:r>
            <a:endParaRPr lang="en-US" sz="1200" b="0" i="0" kern="1200">
              <a:solidFill>
                <a:schemeClr val="tx1"/>
              </a:solidFill>
              <a:effectLst/>
              <a:latin typeface="+mn-lt"/>
              <a:ea typeface="Calibri"/>
              <a:cs typeface="Calibri"/>
            </a:endParaRPr>
          </a:p>
          <a:p>
            <a:endParaRPr lang="en-AU"/>
          </a:p>
        </p:txBody>
      </p:sp>
      <p:sp>
        <p:nvSpPr>
          <p:cNvPr id="4" name="Slide Number Placeholder 3"/>
          <p:cNvSpPr>
            <a:spLocks noGrp="1"/>
          </p:cNvSpPr>
          <p:nvPr>
            <p:ph type="sldNum" sz="quarter" idx="5"/>
          </p:nvPr>
        </p:nvSpPr>
        <p:spPr/>
        <p:txBody>
          <a:bodyPr/>
          <a:lstStyle/>
          <a:p>
            <a:fld id="{1521D201-8964-4BFC-A5DE-4F940A2A49E3}" type="slidenum">
              <a:rPr lang="en-AU" smtClean="0"/>
              <a:t>4</a:t>
            </a:fld>
            <a:endParaRPr lang="en-AU"/>
          </a:p>
        </p:txBody>
      </p:sp>
    </p:spTree>
    <p:extLst>
      <p:ext uri="{BB962C8B-B14F-4D97-AF65-F5344CB8AC3E}">
        <p14:creationId xmlns:p14="http://schemas.microsoft.com/office/powerpoint/2010/main" val="77368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a:solidFill>
                  <a:schemeClr val="tx1"/>
                </a:solidFill>
                <a:effectLst/>
                <a:latin typeface="+mn-lt"/>
                <a:ea typeface="+mn-ea"/>
                <a:cs typeface="+mn-cs"/>
              </a:rPr>
              <a:t>In lieu of a nationally coordinated approach, b</a:t>
            </a:r>
            <a:r>
              <a:rPr lang="en-AU" b="0"/>
              <a:t>efore we did anything, we undertook a comprehensive literature review to better understand the publicly available evidence on the sexual and reproductive health needs of PALM Scheme workers and opportunities for NSW Health to support PALM Scheme workers and stakeholders </a:t>
            </a:r>
            <a:r>
              <a:rPr lang="en-AU" sz="1200" b="0" i="0" u="none" strike="noStrike" kern="1200">
                <a:solidFill>
                  <a:schemeClr val="tx1"/>
                </a:solidFill>
                <a:effectLst/>
                <a:latin typeface="+mn-lt"/>
                <a:ea typeface="+mn-ea"/>
                <a:cs typeface="+mn-cs"/>
              </a:rPr>
              <a:t>and to inform the development of a collaborative and sector-led response workplan. </a:t>
            </a:r>
            <a:r>
              <a:rPr lang="en-AU"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a:t>Through this process, we identified a number of recommendations for actioning by NSW Health, the Commonwealth Government and other stakeholders which informed the development of a NSW Health workplan. </a:t>
            </a:r>
            <a:r>
              <a:rPr lang="en-AU" sz="1200" b="0" i="0" u="none" strike="noStrike" kern="1200">
                <a:solidFill>
                  <a:schemeClr val="tx1"/>
                </a:solidFill>
                <a:effectLst/>
                <a:latin typeface="+mn-lt"/>
                <a:ea typeface="+mn-ea"/>
                <a:cs typeface="+mn-cs"/>
              </a:rPr>
              <a:t>There is limited empirical evidence and literature regarding the health priorities of PALM Scheme workers and in NSW and wider Australia. Primarily, information was found through DFAT, DEWR and PALM’s website, consultations with HP, LHDs, NGOs as well as with NIB, DFAT and others. Though now there is some additional literature available in this space thanks to Dr Haylee Fox (Central Queensland University) and Lindy Kanan (ANU).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a:p>
          <a:p>
            <a:pPr rtl="0" fontAlgn="base"/>
            <a:r>
              <a:rPr lang="en-AU" b="0"/>
              <a:t>At this stage, we convened a statewide </a:t>
            </a:r>
            <a:r>
              <a:rPr lang="en-AU" sz="1200" b="0" i="0" kern="1200">
                <a:solidFill>
                  <a:schemeClr val="tx1"/>
                </a:solidFill>
                <a:effectLst/>
                <a:latin typeface="+mn-lt"/>
                <a:ea typeface="+mn-ea"/>
                <a:cs typeface="+mn-cs"/>
              </a:rPr>
              <a:t>PALM Scheme sexual and reproductive health </a:t>
            </a:r>
            <a:r>
              <a:rPr lang="en-AU" b="0"/>
              <a:t>working group with representatives from </a:t>
            </a:r>
            <a:r>
              <a:rPr lang="en-AU" sz="1200" b="0" i="0" kern="1200">
                <a:solidFill>
                  <a:schemeClr val="tx1"/>
                </a:solidFill>
                <a:effectLst/>
                <a:latin typeface="+mn-lt"/>
                <a:ea typeface="+mn-ea"/>
                <a:cs typeface="+mn-cs"/>
              </a:rPr>
              <a:t>the NSW STI Programs Unit, HIV/STI Policy Team, Hepatitis Policy Team, Health Protection, </a:t>
            </a:r>
            <a:r>
              <a:rPr lang="en-AU" b="0"/>
              <a:t>local health districts with a high proportion of PALM workers, including clinical and non-clinical staff, </a:t>
            </a:r>
            <a:r>
              <a:rPr lang="en-AU" sz="1200" b="0" i="0" kern="1200">
                <a:solidFill>
                  <a:schemeClr val="tx1"/>
                </a:solidFill>
                <a:effectLst/>
                <a:latin typeface="+mn-lt"/>
                <a:ea typeface="+mn-ea"/>
                <a:cs typeface="+mn-cs"/>
              </a:rPr>
              <a:t>the Multicultural HIV and Hepatitis Service (MHAHS), ASHM and Family Planning Australia </a:t>
            </a:r>
            <a:r>
              <a:rPr lang="en-AU" b="0"/>
              <a:t>to implement these recommendations. </a:t>
            </a:r>
          </a:p>
          <a:p>
            <a:pPr rtl="0" fontAlgn="base"/>
            <a:endParaRPr lang="en-AU"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a:t>To validate the recommendations from the literature review and get a better understanding of the issues, STIPU undertook a series of over 40 consultations with PALM Scheme employers, and stakeholders, including Country Liaison Officers, Community Connections workers and the NSW Council of Pacific communities to further understand on the ground needs. </a:t>
            </a:r>
            <a:r>
              <a:rPr lang="en-AU" sz="1200" b="0" i="0" kern="1200">
                <a:solidFill>
                  <a:schemeClr val="tx1"/>
                </a:solidFill>
                <a:effectLst/>
                <a:latin typeface="+mn-lt"/>
                <a:ea typeface="+mn-ea"/>
                <a:cs typeface="+mn-cs"/>
              </a:rPr>
              <a:t>We have also formed relationships with other PALM scheme stakeholders including DEWR, DFAT, nib health insurance and subject matter experts.</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a:solidFill>
                  <a:schemeClr val="tx1"/>
                </a:solidFill>
                <a:effectLst/>
                <a:latin typeface="+mn-lt"/>
                <a:ea typeface="+mn-ea"/>
                <a:cs typeface="+mn-cs"/>
              </a:rPr>
              <a:t>Consultations highlighted the need to improve health outcomes for PALM Scheme workers in NSW, strengthen primary care workforce capacity, and increase capacity and accountability of PALM Scheme employers to provide access to health care, information, and support. </a:t>
            </a:r>
          </a:p>
          <a:p>
            <a:endParaRPr lang="en-AU" sz="1200" b="0" i="0" kern="1200">
              <a:solidFill>
                <a:schemeClr val="tx1"/>
              </a:solidFill>
              <a:effectLst/>
              <a:latin typeface="+mn-lt"/>
              <a:ea typeface="+mn-ea"/>
              <a:cs typeface="+mn-cs"/>
            </a:endParaRPr>
          </a:p>
          <a:p>
            <a:pPr>
              <a:lnSpc>
                <a:spcPts val="2175"/>
              </a:lnSpc>
            </a:pPr>
            <a:r>
              <a:rPr lang="en-AU">
                <a:solidFill>
                  <a:srgbClr val="22272B"/>
                </a:solidFill>
              </a:rPr>
              <a:t>Some of the key identified issues included: </a:t>
            </a:r>
            <a:endParaRPr lang="en-US">
              <a:solidFill>
                <a:srgbClr val="22272B"/>
              </a:solidFill>
              <a:ea typeface="Calibri"/>
              <a:cs typeface="Calibri"/>
            </a:endParaRPr>
          </a:p>
          <a:p>
            <a:pPr marL="285750" indent="-285750">
              <a:lnSpc>
                <a:spcPts val="2175"/>
              </a:lnSpc>
              <a:buFont typeface="Arial,Sans-Serif"/>
              <a:buChar char="•"/>
            </a:pPr>
            <a:r>
              <a:rPr lang="en-AU">
                <a:solidFill>
                  <a:srgbClr val="22272B"/>
                </a:solidFill>
              </a:rPr>
              <a:t>Limited access to condoms, contraception, antenatal care, and pregnancy termination services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Low health literacy and knowledge of STIs/BBV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Difficulty navigating the Australian healthcare system, including privately held insurance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Limited health information and resources available in Pacific languages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Hesitation to access healthcare services due to perceived risks to visa and employment status (taking time off in addition to any potential diagnoses) </a:t>
            </a:r>
          </a:p>
          <a:p>
            <a:pPr marL="0" marR="0" lvl="0" indent="0" algn="l" defTabSz="914400" rtl="0" eaLnBrk="1" fontAlgn="auto" latinLnBrk="0" hangingPunct="1">
              <a:lnSpc>
                <a:spcPts val="2175"/>
              </a:lnSpc>
              <a:spcBef>
                <a:spcPts val="0"/>
              </a:spcBef>
              <a:spcAft>
                <a:spcPts val="0"/>
              </a:spcAft>
              <a:buClrTx/>
              <a:buSzTx/>
              <a:buFont typeface="Arial,Sans-Serif"/>
              <a:buNone/>
              <a:tabLst/>
              <a:defRPr/>
            </a:pPr>
            <a:endParaRPr lang="en-AU" sz="1200" kern="1200">
              <a:solidFill>
                <a:srgbClr val="22272B"/>
              </a:solidFill>
              <a:effectLst/>
              <a:latin typeface="+mn-lt"/>
              <a:ea typeface="Calibri"/>
              <a:cs typeface="Calibri"/>
            </a:endParaRPr>
          </a:p>
          <a:p>
            <a:pPr marL="0" marR="0" lvl="0" indent="0" algn="l" defTabSz="914400" rtl="0" eaLnBrk="1" fontAlgn="auto" latinLnBrk="0" hangingPunct="1">
              <a:lnSpc>
                <a:spcPts val="2175"/>
              </a:lnSpc>
              <a:spcBef>
                <a:spcPts val="0"/>
              </a:spcBef>
              <a:spcAft>
                <a:spcPts val="0"/>
              </a:spcAft>
              <a:buClrTx/>
              <a:buSzTx/>
              <a:buFont typeface="Arial,Sans-Serif"/>
              <a:buNone/>
              <a:tabLst/>
              <a:defRPr/>
            </a:pPr>
            <a:r>
              <a:rPr lang="en-AU" sz="1200" kern="1200">
                <a:solidFill>
                  <a:srgbClr val="22272B"/>
                </a:solidFill>
                <a:effectLst/>
                <a:latin typeface="+mn-lt"/>
                <a:ea typeface="Calibri"/>
                <a:cs typeface="Calibri"/>
              </a:rPr>
              <a:t>It also helped us to </a:t>
            </a:r>
            <a:r>
              <a:rPr lang="en-AU" sz="1200" kern="1200" err="1">
                <a:solidFill>
                  <a:srgbClr val="22272B"/>
                </a:solidFill>
                <a:effectLst/>
                <a:latin typeface="+mn-lt"/>
                <a:ea typeface="Calibri"/>
                <a:cs typeface="Calibri"/>
              </a:rPr>
              <a:t>i</a:t>
            </a:r>
            <a:r>
              <a:rPr lang="en-US" sz="1200" kern="1200" err="1">
                <a:solidFill>
                  <a:schemeClr val="tx1"/>
                </a:solidFill>
                <a:effectLst/>
                <a:latin typeface="+mn-lt"/>
                <a:ea typeface="+mn-ea"/>
                <a:cs typeface="+mn-cs"/>
              </a:rPr>
              <a:t>dentify</a:t>
            </a:r>
            <a:r>
              <a:rPr lang="en-US" sz="1200" kern="1200">
                <a:solidFill>
                  <a:schemeClr val="tx1"/>
                </a:solidFill>
                <a:effectLst/>
                <a:latin typeface="+mn-lt"/>
                <a:ea typeface="+mn-ea"/>
                <a:cs typeface="+mn-cs"/>
              </a:rPr>
              <a:t> opportunities to contribute to pre-departure and arrival briefings to embed sexual health and NSW health system navigation information   </a:t>
            </a:r>
            <a:endParaRPr lang="en-AU">
              <a:solidFill>
                <a:srgbClr val="22272B"/>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r>
              <a:rPr lang="en-AU" b="0"/>
              <a:t>The literature review and consultation findings were summarised, reported back to the working group and then used to develop a statewide workplan. </a:t>
            </a:r>
          </a:p>
        </p:txBody>
      </p:sp>
      <p:sp>
        <p:nvSpPr>
          <p:cNvPr id="4" name="Slide Number Placeholder 3"/>
          <p:cNvSpPr>
            <a:spLocks noGrp="1"/>
          </p:cNvSpPr>
          <p:nvPr>
            <p:ph type="sldNum" sz="quarter" idx="5"/>
          </p:nvPr>
        </p:nvSpPr>
        <p:spPr/>
        <p:txBody>
          <a:bodyPr/>
          <a:lstStyle/>
          <a:p>
            <a:fld id="{1521D201-8964-4BFC-A5DE-4F940A2A49E3}" type="slidenum">
              <a:rPr lang="en-AU" smtClean="0"/>
              <a:t>5</a:t>
            </a:fld>
            <a:endParaRPr lang="en-AU"/>
          </a:p>
        </p:txBody>
      </p:sp>
    </p:spTree>
    <p:extLst>
      <p:ext uri="{BB962C8B-B14F-4D97-AF65-F5344CB8AC3E}">
        <p14:creationId xmlns:p14="http://schemas.microsoft.com/office/powerpoint/2010/main" val="123969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75"/>
              </a:lnSpc>
            </a:pPr>
            <a:r>
              <a:rPr lang="en-AU">
                <a:solidFill>
                  <a:srgbClr val="22272B"/>
                </a:solidFill>
              </a:rPr>
              <a:t>Some of the key identified issues included: </a:t>
            </a:r>
            <a:endParaRPr lang="en-US">
              <a:solidFill>
                <a:srgbClr val="22272B"/>
              </a:solidFill>
              <a:ea typeface="Calibri"/>
              <a:cs typeface="Calibri"/>
            </a:endParaRPr>
          </a:p>
          <a:p>
            <a:pPr marL="285750" indent="-285750">
              <a:lnSpc>
                <a:spcPts val="2175"/>
              </a:lnSpc>
              <a:buFont typeface="Arial,Sans-Serif"/>
              <a:buChar char="•"/>
            </a:pPr>
            <a:r>
              <a:rPr lang="en-AU">
                <a:solidFill>
                  <a:srgbClr val="22272B"/>
                </a:solidFill>
              </a:rPr>
              <a:t>Limited access to condoms, contraception, antenatal care, and pregnancy termination services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Low health literacy and knowledge of STIs/BBV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Difficulty navigating the Australian healthcare system, including privately held insurance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Limited health information and resources available in Pacific languages </a:t>
            </a:r>
            <a:endParaRPr lang="en-US">
              <a:solidFill>
                <a:srgbClr val="22272B"/>
              </a:solidFill>
              <a:ea typeface="Calibri" panose="020F0502020204030204"/>
              <a:cs typeface="Calibri" panose="020F0502020204030204"/>
            </a:endParaRPr>
          </a:p>
          <a:p>
            <a:pPr marL="285750" indent="-285750">
              <a:lnSpc>
                <a:spcPts val="2175"/>
              </a:lnSpc>
              <a:buFont typeface="Arial,Sans-Serif"/>
              <a:buChar char="•"/>
            </a:pPr>
            <a:r>
              <a:rPr lang="en-AU">
                <a:solidFill>
                  <a:srgbClr val="22272B"/>
                </a:solidFill>
              </a:rPr>
              <a:t>Hesitation to access healthcare services due to perceived risks to visa and employment status (taking time off in addition to any potential diagnoses) </a:t>
            </a:r>
          </a:p>
          <a:p>
            <a:pPr marL="0" marR="0" lvl="0" indent="0" algn="l" defTabSz="914400" rtl="0" eaLnBrk="1" fontAlgn="auto" latinLnBrk="0" hangingPunct="1">
              <a:lnSpc>
                <a:spcPts val="2175"/>
              </a:lnSpc>
              <a:spcBef>
                <a:spcPts val="0"/>
              </a:spcBef>
              <a:spcAft>
                <a:spcPts val="0"/>
              </a:spcAft>
              <a:buClrTx/>
              <a:buSzTx/>
              <a:buFont typeface="Arial,Sans-Serif"/>
              <a:buNone/>
              <a:tabLst/>
              <a:defRPr/>
            </a:pPr>
            <a:endParaRPr lang="en-AU" sz="1200" kern="1200">
              <a:solidFill>
                <a:srgbClr val="22272B"/>
              </a:solidFill>
              <a:effectLst/>
              <a:latin typeface="+mn-lt"/>
              <a:ea typeface="Calibri"/>
              <a:cs typeface="Calibri"/>
            </a:endParaRPr>
          </a:p>
          <a:p>
            <a:pPr marL="0" marR="0" lvl="0" indent="0" algn="l" defTabSz="914400" rtl="0" eaLnBrk="1" fontAlgn="auto" latinLnBrk="0" hangingPunct="1">
              <a:lnSpc>
                <a:spcPts val="2175"/>
              </a:lnSpc>
              <a:spcBef>
                <a:spcPts val="0"/>
              </a:spcBef>
              <a:spcAft>
                <a:spcPts val="0"/>
              </a:spcAft>
              <a:buClrTx/>
              <a:buSzTx/>
              <a:buFont typeface="Arial,Sans-Serif"/>
              <a:buNone/>
              <a:tabLst/>
              <a:defRPr/>
            </a:pPr>
            <a:r>
              <a:rPr lang="en-AU" sz="1200" kern="1200">
                <a:solidFill>
                  <a:srgbClr val="22272B"/>
                </a:solidFill>
                <a:effectLst/>
                <a:latin typeface="+mn-lt"/>
                <a:ea typeface="Calibri"/>
                <a:cs typeface="Calibri"/>
              </a:rPr>
              <a:t>It also helped us to </a:t>
            </a:r>
            <a:r>
              <a:rPr lang="en-AU" sz="1200" kern="1200" err="1">
                <a:solidFill>
                  <a:srgbClr val="22272B"/>
                </a:solidFill>
                <a:effectLst/>
                <a:latin typeface="+mn-lt"/>
                <a:ea typeface="Calibri"/>
                <a:cs typeface="Calibri"/>
              </a:rPr>
              <a:t>i</a:t>
            </a:r>
            <a:r>
              <a:rPr lang="en-US" sz="1200" kern="1200" err="1">
                <a:solidFill>
                  <a:schemeClr val="tx1"/>
                </a:solidFill>
                <a:effectLst/>
                <a:latin typeface="+mn-lt"/>
                <a:ea typeface="+mn-ea"/>
                <a:cs typeface="+mn-cs"/>
              </a:rPr>
              <a:t>dentify</a:t>
            </a:r>
            <a:r>
              <a:rPr lang="en-US" sz="1200" kern="1200">
                <a:solidFill>
                  <a:schemeClr val="tx1"/>
                </a:solidFill>
                <a:effectLst/>
                <a:latin typeface="+mn-lt"/>
                <a:ea typeface="+mn-ea"/>
                <a:cs typeface="+mn-cs"/>
              </a:rPr>
              <a:t> opportunities to contribute to pre-departure and arrival briefings to embed sexual health and NSW health system navigation information   </a:t>
            </a:r>
            <a:endParaRPr lang="en-AU">
              <a:solidFill>
                <a:srgbClr val="22272B"/>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r>
              <a:rPr lang="en-AU" b="0"/>
              <a:t>The literature review and consultation findings were summarised, reported back to the working group and then used to develop a statewide workplan. </a:t>
            </a:r>
          </a:p>
          <a:p>
            <a:endParaRPr lang="en-AU"/>
          </a:p>
        </p:txBody>
      </p:sp>
      <p:sp>
        <p:nvSpPr>
          <p:cNvPr id="4" name="Slide Number Placeholder 3"/>
          <p:cNvSpPr>
            <a:spLocks noGrp="1"/>
          </p:cNvSpPr>
          <p:nvPr>
            <p:ph type="sldNum" sz="quarter" idx="5"/>
          </p:nvPr>
        </p:nvSpPr>
        <p:spPr/>
        <p:txBody>
          <a:bodyPr/>
          <a:lstStyle/>
          <a:p>
            <a:fld id="{1521D201-8964-4BFC-A5DE-4F940A2A49E3}" type="slidenum">
              <a:rPr lang="en-AU" smtClean="0"/>
              <a:t>6</a:t>
            </a:fld>
            <a:endParaRPr lang="en-AU"/>
          </a:p>
        </p:txBody>
      </p:sp>
    </p:spTree>
    <p:extLst>
      <p:ext uri="{BB962C8B-B14F-4D97-AF65-F5344CB8AC3E}">
        <p14:creationId xmlns:p14="http://schemas.microsoft.com/office/powerpoint/2010/main" val="273094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lang="en-AU" b="0"/>
              <a:t>Our workplan includes a range of short, medium and long term activities that are grouped into the following themes:</a:t>
            </a:r>
          </a:p>
          <a:p>
            <a:pPr>
              <a:lnSpc>
                <a:spcPct val="90000"/>
              </a:lnSpc>
              <a:spcAft>
                <a:spcPts val="1200"/>
              </a:spcAft>
            </a:pPr>
            <a:endParaRPr lang="en-AU" b="1"/>
          </a:p>
          <a:p>
            <a:pPr marL="285750" indent="-285750">
              <a:lnSpc>
                <a:spcPct val="90000"/>
              </a:lnSpc>
              <a:spcAft>
                <a:spcPts val="1200"/>
              </a:spcAft>
              <a:buFont typeface="Arial,Sans-Serif"/>
              <a:buChar char="•"/>
            </a:pPr>
            <a:r>
              <a:rPr lang="en-AU" b="1"/>
              <a:t>Theme one: </a:t>
            </a:r>
            <a:r>
              <a:rPr lang="en-AU"/>
              <a:t>Improve health outcomes, inclusive of knowledge and health literacy, of PALM Scheme workers in NSW</a:t>
            </a:r>
            <a:endParaRPr lang="en-US">
              <a:solidFill>
                <a:srgbClr val="22272B"/>
              </a:solidFill>
            </a:endParaRPr>
          </a:p>
          <a:p>
            <a:pPr marL="285750" indent="-285750">
              <a:lnSpc>
                <a:spcPct val="90000"/>
              </a:lnSpc>
              <a:spcAft>
                <a:spcPts val="1200"/>
              </a:spcAft>
              <a:buFont typeface="Arial,Sans-Serif"/>
              <a:buChar char="•"/>
            </a:pPr>
            <a:r>
              <a:rPr lang="en-AU" b="1"/>
              <a:t>Theme two: </a:t>
            </a:r>
            <a:r>
              <a:rPr lang="en-AU"/>
              <a:t>Increase the capacity and accountability of PALM Scheme providers to provide access to healthcare, information and support for workers</a:t>
            </a:r>
            <a:endParaRPr lang="en-US">
              <a:solidFill>
                <a:srgbClr val="22272B"/>
              </a:solidFill>
            </a:endParaRPr>
          </a:p>
          <a:p>
            <a:pPr marL="285750" indent="-285750">
              <a:lnSpc>
                <a:spcPct val="90000"/>
              </a:lnSpc>
              <a:spcAft>
                <a:spcPts val="1200"/>
              </a:spcAft>
              <a:buFont typeface="Arial,Sans-Serif"/>
              <a:buChar char="•"/>
            </a:pPr>
            <a:r>
              <a:rPr lang="en-AU" b="1"/>
              <a:t>Theme three: </a:t>
            </a:r>
            <a:r>
              <a:rPr lang="en-AU"/>
              <a:t>Increase the capacity of the primary care workforce to support PALM Scheme workers and pilot innovative models of wrap around health system supports</a:t>
            </a:r>
            <a:endParaRPr lang="en-US">
              <a:solidFill>
                <a:srgbClr val="22272B"/>
              </a:solidFill>
            </a:endParaRPr>
          </a:p>
          <a:p>
            <a:pPr marL="285750" indent="-285750">
              <a:lnSpc>
                <a:spcPct val="90000"/>
              </a:lnSpc>
              <a:spcAft>
                <a:spcPts val="1200"/>
              </a:spcAft>
              <a:buFont typeface="Arial,Sans-Serif"/>
              <a:buChar char="•"/>
            </a:pPr>
            <a:r>
              <a:rPr lang="en-AU" b="1"/>
              <a:t>Theme four: </a:t>
            </a:r>
            <a:r>
              <a:rPr lang="en-AU"/>
              <a:t>Understand the needs of PALM Scheme workers, employers and stakeholders in NSW</a:t>
            </a:r>
            <a:endParaRPr lang="en-US">
              <a:solidFill>
                <a:srgbClr val="22272B"/>
              </a:solidFill>
            </a:endParaRPr>
          </a:p>
          <a:p>
            <a:pPr marL="285750" indent="-285750">
              <a:lnSpc>
                <a:spcPct val="90000"/>
              </a:lnSpc>
              <a:spcAft>
                <a:spcPts val="1200"/>
              </a:spcAft>
              <a:buFont typeface="Arial,Sans-Serif"/>
              <a:buChar char="•"/>
            </a:pPr>
            <a:r>
              <a:rPr lang="en-AU" b="1"/>
              <a:t>Theme five: </a:t>
            </a:r>
            <a:r>
              <a:rPr lang="en-AU"/>
              <a:t>Advocacy to the Commonwealth to address emerging issues</a:t>
            </a:r>
          </a:p>
          <a:p>
            <a:pPr marL="285750" indent="-285750">
              <a:lnSpc>
                <a:spcPct val="90000"/>
              </a:lnSpc>
              <a:spcAft>
                <a:spcPts val="1200"/>
              </a:spcAft>
              <a:buFont typeface="Arial,Sans-Serif"/>
              <a:buChar char="•"/>
            </a:pPr>
            <a:endParaRPr lang="en-AU">
              <a:ea typeface="Calibri"/>
              <a:cs typeface="Calibri"/>
            </a:endParaRPr>
          </a:p>
          <a:p>
            <a:pPr marL="0" indent="0">
              <a:lnSpc>
                <a:spcPct val="90000"/>
              </a:lnSpc>
              <a:spcAft>
                <a:spcPts val="1200"/>
              </a:spcAft>
              <a:buFont typeface="Arial,Sans-Serif"/>
              <a:buNone/>
            </a:pPr>
            <a:r>
              <a:rPr lang="en-AU">
                <a:ea typeface="Calibri"/>
                <a:cs typeface="Calibri"/>
              </a:rPr>
              <a:t>This workplan is very much a living, breathing document and is updated as new work as opportunities emerge. </a:t>
            </a:r>
          </a:p>
        </p:txBody>
      </p:sp>
      <p:sp>
        <p:nvSpPr>
          <p:cNvPr id="4" name="Slide Number Placeholder 3"/>
          <p:cNvSpPr>
            <a:spLocks noGrp="1"/>
          </p:cNvSpPr>
          <p:nvPr>
            <p:ph type="sldNum" sz="quarter" idx="5"/>
          </p:nvPr>
        </p:nvSpPr>
        <p:spPr/>
        <p:txBody>
          <a:bodyPr/>
          <a:lstStyle/>
          <a:p>
            <a:fld id="{1521D201-8964-4BFC-A5DE-4F940A2A49E3}" type="slidenum">
              <a:rPr lang="en-AU" smtClean="0"/>
              <a:t>7</a:t>
            </a:fld>
            <a:endParaRPr lang="en-AU"/>
          </a:p>
        </p:txBody>
      </p:sp>
    </p:spTree>
    <p:extLst>
      <p:ext uri="{BB962C8B-B14F-4D97-AF65-F5344CB8AC3E}">
        <p14:creationId xmlns:p14="http://schemas.microsoft.com/office/powerpoint/2010/main" val="337464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speaking of our workplan, I thought it might be helpful to run through some of the key activities we have undertaken as part of the workplan to date.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have…</a:t>
            </a:r>
            <a:endParaRPr lang="en-AU"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Contacted all NSW approved employers to offer support</a:t>
            </a:r>
            <a:r>
              <a:rPr lang="en-US" sz="1200" kern="1200">
                <a:solidFill>
                  <a:schemeClr val="tx1"/>
                </a:solidFill>
                <a:effectLst/>
                <a:latin typeface="+mn-lt"/>
                <a:ea typeface="+mn-ea"/>
                <a:cs typeface="+mn-cs"/>
              </a:rPr>
              <a:t> – Reached out to all NSW approved employers with offers of support and links to existing infrastructure and resources including free condoms and resources for workers. </a:t>
            </a:r>
            <a:endParaRPr lang="en-AU"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Developed and distributed a health education package to employers</a:t>
            </a:r>
            <a:r>
              <a:rPr lang="en-US" sz="1200" kern="1200">
                <a:solidFill>
                  <a:schemeClr val="tx1"/>
                </a:solidFill>
                <a:effectLst/>
                <a:latin typeface="+mn-lt"/>
                <a:ea typeface="+mn-ea"/>
                <a:cs typeface="+mn-cs"/>
              </a:rPr>
              <a:t> - Developed and distributed an employer education package in collaboration with 17 PALM scheme employers. This package has a focus on sexual and reproductive health and includes facilitator notes that employers can use to support the delivery of health information during worker arrival briefings.</a:t>
            </a:r>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Mapped NSW PALM scheme employer worksites</a:t>
            </a:r>
            <a:r>
              <a:rPr lang="en-US" sz="1200" kern="1200">
                <a:solidFill>
                  <a:schemeClr val="tx1"/>
                </a:solidFill>
                <a:effectLst/>
                <a:latin typeface="+mn-lt"/>
                <a:ea typeface="+mn-ea"/>
                <a:cs typeface="+mn-cs"/>
              </a:rPr>
              <a:t> - Mapped NSW PALM scheme worksites and overlayed each of the local health district borders to help local health teams visualize the workers in their region. We also added all NSW sexual health clinics, community health services, emergency departments and GPs to help employers identify nearby services. </a:t>
            </a:r>
            <a:br>
              <a:rPr lang="en-US" sz="1200" kern="1200">
                <a:effectLst/>
                <a:cs typeface="+mn-lt"/>
              </a:rPr>
            </a:br>
            <a:r>
              <a:rPr lang="en-US" sz="1200" b="1" kern="1200">
                <a:solidFill>
                  <a:schemeClr val="tx1"/>
                </a:solidFill>
                <a:effectLst/>
                <a:latin typeface="+mn-lt"/>
                <a:ea typeface="+mn-ea"/>
                <a:cs typeface="+mn-cs"/>
              </a:rPr>
              <a:t>Built a PALM website landing page </a:t>
            </a:r>
            <a:r>
              <a:rPr lang="en-US" sz="1200" kern="1200">
                <a:solidFill>
                  <a:schemeClr val="tx1"/>
                </a:solidFill>
                <a:effectLst/>
                <a:latin typeface="+mn-lt"/>
                <a:ea typeface="+mn-ea"/>
                <a:cs typeface="+mn-cs"/>
              </a:rPr>
              <a:t>– Developed a PALM website landing page on the NSW Sexual Health Infolink website. This page features information, referral links and resources for PALM workers, employers and health professionals. </a:t>
            </a:r>
            <a:br>
              <a:rPr lang="en-US" sz="1200" kern="1200">
                <a:effectLst/>
                <a:cs typeface="+mn-lt"/>
              </a:rPr>
            </a:br>
            <a:r>
              <a:rPr lang="en-US" sz="1200" b="1" kern="1200">
                <a:solidFill>
                  <a:schemeClr val="tx1"/>
                </a:solidFill>
                <a:effectLst/>
                <a:latin typeface="+mn-lt"/>
                <a:ea typeface="+mn-ea"/>
                <a:cs typeface="+mn-cs"/>
              </a:rPr>
              <a:t>Developed two funding proposals for DEWR</a:t>
            </a:r>
            <a:r>
              <a:rPr lang="en-US" sz="1200" kern="1200">
                <a:solidFill>
                  <a:schemeClr val="tx1"/>
                </a:solidFill>
                <a:effectLst/>
                <a:latin typeface="+mn-lt"/>
                <a:ea typeface="+mn-ea"/>
                <a:cs typeface="+mn-cs"/>
              </a:rPr>
              <a:t> - Developed two funding proposals for DEWR (one focusing on developing a pilot peer education model and the other focusing on piloting an outreach preventive healthcare model) </a:t>
            </a:r>
            <a:endParaRPr lang="en-AU" sz="1200" kern="1200">
              <a:solidFill>
                <a:schemeClr val="tx1"/>
              </a:solidFill>
              <a:effectLst/>
              <a:latin typeface="+mn-lt"/>
              <a:ea typeface="+mn-ea"/>
              <a:cs typeface="+mn-cs"/>
            </a:endParaRPr>
          </a:p>
          <a:p>
            <a:endParaRPr lang="en-AU"/>
          </a:p>
          <a:p>
            <a:endParaRPr lang="en-AU"/>
          </a:p>
        </p:txBody>
      </p:sp>
      <p:sp>
        <p:nvSpPr>
          <p:cNvPr id="4" name="Slide Number Placeholder 3"/>
          <p:cNvSpPr>
            <a:spLocks noGrp="1"/>
          </p:cNvSpPr>
          <p:nvPr>
            <p:ph type="sldNum" sz="quarter" idx="5"/>
          </p:nvPr>
        </p:nvSpPr>
        <p:spPr/>
        <p:txBody>
          <a:bodyPr/>
          <a:lstStyle/>
          <a:p>
            <a:fld id="{1521D201-8964-4BFC-A5DE-4F940A2A49E3}" type="slidenum">
              <a:rPr lang="en-AU" smtClean="0"/>
              <a:t>8</a:t>
            </a:fld>
            <a:endParaRPr lang="en-AU"/>
          </a:p>
        </p:txBody>
      </p:sp>
    </p:spTree>
    <p:extLst>
      <p:ext uri="{BB962C8B-B14F-4D97-AF65-F5344CB8AC3E}">
        <p14:creationId xmlns:p14="http://schemas.microsoft.com/office/powerpoint/2010/main" val="210943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 also have a lot of different work that is in progress including…</a:t>
            </a:r>
            <a:br>
              <a:rPr lang="en-AU">
                <a:cs typeface="+mn-lt"/>
              </a:rPr>
            </a:br>
            <a:endParaRPr lang="en-AU" b="1"/>
          </a:p>
          <a:p>
            <a:pPr lvl="0"/>
            <a:r>
              <a:rPr lang="en-US" sz="1200" b="1" kern="1200">
                <a:solidFill>
                  <a:schemeClr val="tx1"/>
                </a:solidFill>
                <a:effectLst/>
                <a:latin typeface="+mn-lt"/>
                <a:ea typeface="+mn-ea"/>
                <a:cs typeface="+mn-cs"/>
              </a:rPr>
              <a:t>Safe sex and information kits </a:t>
            </a:r>
            <a:r>
              <a:rPr lang="en-US" sz="1200" kern="1200">
                <a:solidFill>
                  <a:schemeClr val="tx1"/>
                </a:solidFill>
                <a:effectLst/>
                <a:latin typeface="+mn-lt"/>
                <a:ea typeface="+mn-ea"/>
                <a:cs typeface="+mn-cs"/>
              </a:rPr>
              <a:t>- We have been working with a </a:t>
            </a:r>
            <a:r>
              <a:rPr lang="en-US" sz="1200" kern="1200" err="1">
                <a:solidFill>
                  <a:schemeClr val="tx1"/>
                </a:solidFill>
                <a:effectLst/>
                <a:latin typeface="+mn-lt"/>
                <a:ea typeface="+mn-ea"/>
                <a:cs typeface="+mn-cs"/>
              </a:rPr>
              <a:t>Pacifika</a:t>
            </a:r>
            <a:r>
              <a:rPr lang="en-US" sz="1200" kern="1200">
                <a:solidFill>
                  <a:schemeClr val="tx1"/>
                </a:solidFill>
                <a:effectLst/>
                <a:latin typeface="+mn-lt"/>
                <a:ea typeface="+mn-ea"/>
                <a:cs typeface="+mn-cs"/>
              </a:rPr>
              <a:t> graphic designer to develop a number of PALM specific resources including sex packs and a pocket-sized information kits specifically, which is being led by the NSW Multicultural HIV and Hepatitis Service (MHAHS). </a:t>
            </a:r>
            <a:br>
              <a:rPr lang="en-US" sz="1200" kern="1200">
                <a:effectLst/>
                <a:cs typeface="+mn-lt"/>
              </a:rPr>
            </a:br>
            <a:r>
              <a:rPr lang="en-US" sz="1200" b="1" kern="1200">
                <a:solidFill>
                  <a:schemeClr val="tx1"/>
                </a:solidFill>
                <a:effectLst/>
                <a:latin typeface="+mn-lt"/>
                <a:ea typeface="+mn-ea"/>
                <a:cs typeface="+mn-cs"/>
              </a:rPr>
              <a:t>Develop a suite of in-language factsheets - </a:t>
            </a:r>
            <a:r>
              <a:rPr lang="en-US" sz="1200" kern="1200">
                <a:solidFill>
                  <a:schemeClr val="tx1"/>
                </a:solidFill>
                <a:effectLst/>
                <a:latin typeface="+mn-lt"/>
                <a:ea typeface="+mn-ea"/>
                <a:cs typeface="+mn-cs"/>
              </a:rPr>
              <a:t>Developing of a suite of in-language factsheets - (Contraception options in Australia, STIs and STI testing, HIV and HIV testing, Hepatitis B) - Fijian, Bislama, Samoan and Tongan </a:t>
            </a:r>
            <a:br>
              <a:rPr lang="en-US" sz="1200" kern="1200">
                <a:effectLst/>
                <a:cs typeface="+mn-lt"/>
              </a:rPr>
            </a:br>
            <a:r>
              <a:rPr lang="en-US" sz="1200" b="1" kern="1200">
                <a:solidFill>
                  <a:schemeClr val="tx1"/>
                </a:solidFill>
                <a:effectLst/>
                <a:latin typeface="+mn-lt"/>
                <a:ea typeface="+mn-ea"/>
                <a:cs typeface="+mn-cs"/>
              </a:rPr>
              <a:t>Progressing our PALM research project – </a:t>
            </a:r>
            <a:r>
              <a:rPr lang="en-US" sz="1200" kern="1200">
                <a:solidFill>
                  <a:schemeClr val="tx1"/>
                </a:solidFill>
                <a:effectLst/>
                <a:latin typeface="+mn-lt"/>
                <a:ea typeface="+mn-ea"/>
                <a:cs typeface="+mn-cs"/>
              </a:rPr>
              <a:t>We have engaged the University of Sydney to undertake a needs assessment of PALM Scheme workers, approved employers and health professionals servicing PALM Scheme workers in NSW  </a:t>
            </a:r>
            <a:br>
              <a:rPr lang="en-US" sz="1200" kern="1200">
                <a:effectLst/>
                <a:cs typeface="+mn-lt"/>
              </a:rPr>
            </a:br>
            <a:r>
              <a:rPr lang="en-US" sz="1200" b="1" kern="1200">
                <a:solidFill>
                  <a:schemeClr val="tx1"/>
                </a:solidFill>
                <a:effectLst/>
                <a:latin typeface="+mn-lt"/>
                <a:ea typeface="+mn-ea"/>
                <a:cs typeface="+mn-cs"/>
              </a:rPr>
              <a:t>Health roadmap - </a:t>
            </a:r>
            <a:r>
              <a:rPr lang="en-US" sz="1200" kern="1200">
                <a:solidFill>
                  <a:schemeClr val="tx1"/>
                </a:solidFill>
                <a:effectLst/>
                <a:latin typeface="+mn-lt"/>
                <a:ea typeface="+mn-ea"/>
                <a:cs typeface="+mn-cs"/>
              </a:rPr>
              <a:t>Developing a health roadmap template to help workers and employers identify and navigate local services</a:t>
            </a:r>
            <a:br>
              <a:rPr lang="en-US" sz="1200" kern="1200">
                <a:effectLst/>
                <a:cs typeface="+mn-lt"/>
              </a:rPr>
            </a:br>
            <a:r>
              <a:rPr lang="en-US" sz="1200" b="1" kern="1200">
                <a:solidFill>
                  <a:schemeClr val="tx1"/>
                </a:solidFill>
                <a:effectLst/>
                <a:latin typeface="+mn-lt"/>
                <a:ea typeface="+mn-ea"/>
                <a:cs typeface="+mn-cs"/>
              </a:rPr>
              <a:t>Develop a series of in-language animated video resources - </a:t>
            </a:r>
            <a:r>
              <a:rPr lang="en-US" sz="1200" kern="1200">
                <a:solidFill>
                  <a:schemeClr val="tx1"/>
                </a:solidFill>
                <a:effectLst/>
                <a:latin typeface="+mn-lt"/>
                <a:ea typeface="+mn-ea"/>
                <a:cs typeface="+mn-cs"/>
              </a:rPr>
              <a:t>Developing in-language animated videos that communicate important sexual and reproductive health messages (based on the Family Planning Australia video resources)</a:t>
            </a:r>
            <a:br>
              <a:rPr lang="en-US" sz="1200" kern="1200">
                <a:effectLst/>
                <a:cs typeface="+mn-lt"/>
              </a:rPr>
            </a:br>
            <a:r>
              <a:rPr lang="en-US" sz="1200" b="1" kern="1200">
                <a:solidFill>
                  <a:schemeClr val="tx1"/>
                </a:solidFill>
                <a:effectLst/>
                <a:latin typeface="+mn-lt"/>
                <a:ea typeface="+mn-ea"/>
                <a:cs typeface="+mn-cs"/>
              </a:rPr>
              <a:t>Explore opportunities in the pre-departure space</a:t>
            </a:r>
            <a:r>
              <a:rPr lang="en-US" sz="1200" kern="1200">
                <a:solidFill>
                  <a:schemeClr val="tx1"/>
                </a:solidFill>
                <a:effectLst/>
                <a:latin typeface="+mn-lt"/>
                <a:ea typeface="+mn-ea"/>
                <a:cs typeface="+mn-cs"/>
              </a:rPr>
              <a:t> - Supporting Family Planning Australia, ASHM and nib explore opportunities within the pre-departure briefing space</a:t>
            </a: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21D201-8964-4BFC-A5DE-4F940A2A49E3}" type="slidenum">
              <a:rPr lang="en-AU" smtClean="0"/>
              <a:t>9</a:t>
            </a:fld>
            <a:endParaRPr lang="en-AU"/>
          </a:p>
        </p:txBody>
      </p:sp>
    </p:spTree>
    <p:extLst>
      <p:ext uri="{BB962C8B-B14F-4D97-AF65-F5344CB8AC3E}">
        <p14:creationId xmlns:p14="http://schemas.microsoft.com/office/powerpoint/2010/main" val="253796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terms of what’s next for this project,  we will be focusing on:</a:t>
            </a:r>
            <a:br>
              <a:rPr lang="en-US" sz="1200" kern="1200">
                <a:effectLst/>
                <a:cs typeface="+mn-lt"/>
              </a:rPr>
            </a:b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Increasing and enhancing the capacity of primary care and health professionals to provide sexual health care to PALM Scheme workers in NSW  </a:t>
            </a:r>
            <a:endParaRPr lang="en-US" sz="1200" b="0" kern="1200">
              <a:solidFill>
                <a:schemeClr val="tx1"/>
              </a:solidFill>
              <a:effectLst/>
              <a:latin typeface="+mn-lt"/>
              <a:ea typeface="+mn-ea"/>
              <a:cs typeface="+mn-lt"/>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Alongside MHAHS and FPA, we will be developing and implementing a PALM peer education model (alongside MHAHS and FPA)</a:t>
            </a:r>
            <a:endParaRPr lang="en-US" sz="1200" b="0" kern="1200">
              <a:solidFill>
                <a:schemeClr val="tx1"/>
              </a:solidFill>
              <a:effectLst/>
              <a:latin typeface="+mn-lt"/>
              <a:ea typeface="+mn-ea"/>
              <a:cs typeface="+mn-lt"/>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Working with nib and local health districts to increase the number of direct billing GPs across the state</a:t>
            </a:r>
            <a:endParaRPr lang="en-US" sz="1200" b="0" kern="1200">
              <a:solidFill>
                <a:schemeClr val="tx1"/>
              </a:solidFill>
              <a:effectLst/>
              <a:latin typeface="+mn-lt"/>
              <a:ea typeface="+mn-ea"/>
              <a:cs typeface="+mn-lt"/>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Continuing to advocate to the Commonwealth government  </a:t>
            </a:r>
            <a:endParaRPr lang="en-US" sz="1200" b="0" kern="1200">
              <a:solidFill>
                <a:schemeClr val="tx1"/>
              </a:solidFill>
              <a:effectLst/>
              <a:latin typeface="+mn-lt"/>
              <a:ea typeface="+mn-ea"/>
              <a:cs typeface="+mn-lt"/>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Working with ASHM to scope out a pilot outreach preventative healthcare model which will incorporate sexual and reproductive care, as well as other preventative health services including things like liver checks, diabetes support etc. </a:t>
            </a:r>
            <a:endParaRPr lang="en-US" sz="1200" b="0" kern="1200">
              <a:solidFill>
                <a:schemeClr val="tx1"/>
              </a:solidFill>
              <a:effectLst/>
              <a:latin typeface="+mn-lt"/>
              <a:ea typeface="+mn-ea"/>
              <a:cs typeface="+mn-lt"/>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Develop tailored toolkits for primary care practitioners and health districts to help guide and support local outreach, education and care. </a:t>
            </a:r>
            <a:br>
              <a:rPr lang="en-US" sz="1200" b="0" kern="1200">
                <a:effectLst/>
                <a:cs typeface="+mn-lt"/>
              </a:rPr>
            </a:br>
            <a:endParaRPr lang="en-AU" sz="1200" b="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21D201-8964-4BFC-A5DE-4F940A2A49E3}" type="slidenum">
              <a:rPr lang="en-US"/>
              <a:t>10</a:t>
            </a:fld>
            <a:endParaRPr lang="en-US"/>
          </a:p>
        </p:txBody>
      </p:sp>
    </p:spTree>
    <p:extLst>
      <p:ext uri="{BB962C8B-B14F-4D97-AF65-F5344CB8AC3E}">
        <p14:creationId xmlns:p14="http://schemas.microsoft.com/office/powerpoint/2010/main" val="194092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34964" y="4284000"/>
            <a:ext cx="2700000" cy="1089583"/>
          </a:xfrm>
        </p:spPr>
        <p:txBody>
          <a:bodyPr>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29364" y="4284000"/>
            <a:ext cx="3600000" cy="1089858"/>
          </a:xfrm>
        </p:spPr>
        <p:txBody>
          <a:bodyPr>
            <a:noAutofit/>
          </a:bodyPr>
          <a:lstStyle>
            <a:lvl1pPr>
              <a:spcAft>
                <a:spcPts val="0"/>
              </a:spcAft>
              <a:defRPr sz="1600" b="0">
                <a:solidFill>
                  <a:schemeClr val="bg1"/>
                </a:solidFill>
                <a:latin typeface="+mj-lt"/>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1512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34964"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1512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7038" y="5804175"/>
            <a:ext cx="630000" cy="685525"/>
          </a:xfrm>
          <a:prstGeom prst="rect">
            <a:avLst/>
          </a:prstGeom>
        </p:spPr>
      </p:pic>
      <p:sp>
        <p:nvSpPr>
          <p:cNvPr id="3" name="Footer Placeholder 2">
            <a:extLst>
              <a:ext uri="{FF2B5EF4-FFF2-40B4-BE49-F238E27FC236}">
                <a16:creationId xmlns:a16="http://schemas.microsoft.com/office/drawing/2014/main" id="{395FBC4B-4447-434A-9D01-619A6DE455F7}"/>
              </a:ext>
            </a:extLst>
          </p:cNvPr>
          <p:cNvSpPr>
            <a:spLocks noGrp="1"/>
          </p:cNvSpPr>
          <p:nvPr>
            <p:ph type="ftr" sz="quarter" idx="13"/>
          </p:nvPr>
        </p:nvSpPr>
        <p:spPr/>
        <p:txBody>
          <a:bodyPr/>
          <a:lstStyle/>
          <a:p>
            <a:r>
              <a:rPr lang="en-US"/>
              <a:t>NSW Health</a:t>
            </a:r>
            <a:endParaRPr lang="en-AU"/>
          </a:p>
        </p:txBody>
      </p:sp>
      <p:sp>
        <p:nvSpPr>
          <p:cNvPr id="8" name="Text Placeholder 7">
            <a:extLst>
              <a:ext uri="{FF2B5EF4-FFF2-40B4-BE49-F238E27FC236}">
                <a16:creationId xmlns:a16="http://schemas.microsoft.com/office/drawing/2014/main" id="{D838181F-C49B-4EA1-A9A5-8457140DE142}"/>
              </a:ext>
            </a:extLst>
          </p:cNvPr>
          <p:cNvSpPr>
            <a:spLocks noGrp="1"/>
          </p:cNvSpPr>
          <p:nvPr>
            <p:ph type="body" sz="quarter" idx="14"/>
          </p:nvPr>
        </p:nvSpPr>
        <p:spPr>
          <a:xfrm>
            <a:off x="334964" y="286755"/>
            <a:ext cx="10766934" cy="2379300"/>
          </a:xfrm>
        </p:spPr>
        <p:txBody>
          <a:bodyPr>
            <a:normAutofit/>
          </a:bodyPr>
          <a:lstStyle>
            <a:lvl1pPr>
              <a:spcAft>
                <a:spcPts val="600"/>
              </a:spcAft>
              <a:defRPr sz="4800">
                <a:solidFill>
                  <a:schemeClr val="bg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146960533"/>
      </p:ext>
    </p:extLst>
  </p:cSld>
  <p:clrMapOvr>
    <a:masterClrMapping/>
  </p:clrMapOvr>
  <p:hf sldNum="0" hdr="0" dt="0"/>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 Contents">
    <p:spTree>
      <p:nvGrpSpPr>
        <p:cNvPr id="1" name=""/>
        <p:cNvGrpSpPr/>
        <p:nvPr/>
      </p:nvGrpSpPr>
      <p:grpSpPr>
        <a:xfrm>
          <a:off x="0" y="0"/>
          <a:ext cx="0" cy="0"/>
          <a:chOff x="0" y="0"/>
          <a:chExt cx="0" cy="0"/>
        </a:xfrm>
      </p:grpSpPr>
      <p:pic>
        <p:nvPicPr>
          <p:cNvPr id="11" name="Picture 10" descr="NSW Government logo">
            <a:extLst>
              <a:ext uri="{FF2B5EF4-FFF2-40B4-BE49-F238E27FC236}">
                <a16:creationId xmlns:a16="http://schemas.microsoft.com/office/drawing/2014/main" id="{0FABAEDF-98EC-45EA-B2E1-76F397C66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3" name="Straight Connector 12">
            <a:extLst>
              <a:ext uri="{FF2B5EF4-FFF2-40B4-BE49-F238E27FC236}">
                <a16:creationId xmlns:a16="http://schemas.microsoft.com/office/drawing/2014/main" id="{99BE76B0-F78C-49E4-8D5B-0D8090DCF52C}"/>
              </a:ext>
            </a:extLst>
          </p:cNvPr>
          <p:cNvCxnSpPr>
            <a:cxnSpLocks/>
          </p:cNvCxnSpPr>
          <p:nvPr userDrawn="1"/>
        </p:nvCxnSpPr>
        <p:spPr>
          <a:xfrm>
            <a:off x="334962" y="16287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2D1A2A7-9792-4E45-B725-23E733D71C64}"/>
              </a:ext>
            </a:extLst>
          </p:cNvPr>
          <p:cNvSpPr>
            <a:spLocks noGrp="1"/>
          </p:cNvSpPr>
          <p:nvPr>
            <p:ph sz="half" idx="1"/>
          </p:nvPr>
        </p:nvSpPr>
        <p:spPr>
          <a:xfrm>
            <a:off x="334962" y="1810937"/>
            <a:ext cx="5653088" cy="413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9ACE422E-83E9-492A-B75C-C93EBF36518E}"/>
              </a:ext>
            </a:extLst>
          </p:cNvPr>
          <p:cNvSpPr>
            <a:spLocks noGrp="1"/>
          </p:cNvSpPr>
          <p:nvPr>
            <p:ph sz="half" idx="14"/>
          </p:nvPr>
        </p:nvSpPr>
        <p:spPr>
          <a:xfrm>
            <a:off x="6203953" y="1810937"/>
            <a:ext cx="5653088" cy="413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7B91BB3-BF45-44AD-AC88-D8EA48A1A1AE}"/>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E18BB9F-E491-4675-8497-9CC68C9FEE0D}"/>
              </a:ext>
            </a:extLst>
          </p:cNvPr>
          <p:cNvSpPr>
            <a:spLocks noGrp="1"/>
          </p:cNvSpPr>
          <p:nvPr>
            <p:ph type="ftr" sz="quarter" idx="15"/>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BFAB9FF9-87F7-4175-A62D-F0EF98635E04}"/>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ext Placeholder 7">
            <a:extLst>
              <a:ext uri="{FF2B5EF4-FFF2-40B4-BE49-F238E27FC236}">
                <a16:creationId xmlns:a16="http://schemas.microsoft.com/office/drawing/2014/main" id="{7E2B0B64-92FD-45DB-ADA6-95AED958A005}"/>
              </a:ext>
            </a:extLst>
          </p:cNvPr>
          <p:cNvSpPr>
            <a:spLocks noGrp="1"/>
          </p:cNvSpPr>
          <p:nvPr>
            <p:ph type="body" sz="quarter" idx="17"/>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139790856"/>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5" orient="horz" pos="4088">
          <p15:clr>
            <a:srgbClr val="FBAE40"/>
          </p15:clr>
        </p15:guide>
        <p15:guide id="6" pos="3840">
          <p15:clr>
            <a:srgbClr val="FBAE40"/>
          </p15:clr>
        </p15:guide>
        <p15:guide id="7" pos="3772">
          <p15:clr>
            <a:srgbClr val="FBAE40"/>
          </p15:clr>
        </p15:guide>
        <p15:guide id="8" pos="3908">
          <p15:clr>
            <a:srgbClr val="FBAE40"/>
          </p15:clr>
        </p15:guide>
        <p15:guide id="10" orient="horz" pos="1139">
          <p15:clr>
            <a:srgbClr val="FBAE40"/>
          </p15:clr>
        </p15:guide>
        <p15:guide id="11" orient="horz" pos="37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Titile &amp; 2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962" y="2349500"/>
            <a:ext cx="5653088" cy="3600450"/>
          </a:xfrm>
        </p:spPr>
        <p:txBody>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NSW Government logo">
            <a:extLst>
              <a:ext uri="{FF2B5EF4-FFF2-40B4-BE49-F238E27FC236}">
                <a16:creationId xmlns:a16="http://schemas.microsoft.com/office/drawing/2014/main" id="{0FABAEDF-98EC-45EA-B2E1-76F397C66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4" name="Content Placeholder 2">
            <a:extLst>
              <a:ext uri="{FF2B5EF4-FFF2-40B4-BE49-F238E27FC236}">
                <a16:creationId xmlns:a16="http://schemas.microsoft.com/office/drawing/2014/main" id="{06D5A339-4C3A-4FB9-BFEB-4A8668EBB61A}"/>
              </a:ext>
            </a:extLst>
          </p:cNvPr>
          <p:cNvSpPr>
            <a:spLocks noGrp="1"/>
          </p:cNvSpPr>
          <p:nvPr>
            <p:ph sz="half" idx="14"/>
          </p:nvPr>
        </p:nvSpPr>
        <p:spPr>
          <a:xfrm>
            <a:off x="6203950" y="2349500"/>
            <a:ext cx="5653087" cy="3600450"/>
          </a:xfrm>
        </p:spPr>
        <p:txBody>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34E4033-8BF9-4C85-8631-D0E5E2329928}"/>
              </a:ext>
            </a:extLst>
          </p:cNvPr>
          <p:cNvCxnSpPr>
            <a:cxnSpLocks/>
          </p:cNvCxnSpPr>
          <p:nvPr userDrawn="1"/>
        </p:nvCxnSpPr>
        <p:spPr>
          <a:xfrm>
            <a:off x="334962" y="21758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FA2D66-3599-42E2-A778-D9F0186524C6}"/>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D99A5A3-EB78-4422-AFE9-4C5810BE0127}"/>
              </a:ext>
            </a:extLst>
          </p:cNvPr>
          <p:cNvSpPr>
            <a:spLocks noGrp="1"/>
          </p:cNvSpPr>
          <p:nvPr>
            <p:ph type="ftr" sz="quarter" idx="15"/>
          </p:nvPr>
        </p:nvSpPr>
        <p:spPr/>
        <p:txBody>
          <a:bodyPr/>
          <a:lstStyle/>
          <a:p>
            <a:r>
              <a:rPr lang="en-US"/>
              <a:t>NSW Health</a:t>
            </a:r>
            <a:endParaRPr lang="en-AU"/>
          </a:p>
        </p:txBody>
      </p:sp>
      <p:sp>
        <p:nvSpPr>
          <p:cNvPr id="6" name="Slide Number Placeholder 5">
            <a:extLst>
              <a:ext uri="{FF2B5EF4-FFF2-40B4-BE49-F238E27FC236}">
                <a16:creationId xmlns:a16="http://schemas.microsoft.com/office/drawing/2014/main" id="{EE5A6E79-FF1A-4E16-AFEB-AE84514D7073}"/>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ext Placeholder 7">
            <a:extLst>
              <a:ext uri="{FF2B5EF4-FFF2-40B4-BE49-F238E27FC236}">
                <a16:creationId xmlns:a16="http://schemas.microsoft.com/office/drawing/2014/main" id="{172E4C02-1455-4DFA-88B9-C8898C0DD23A}"/>
              </a:ext>
            </a:extLst>
          </p:cNvPr>
          <p:cNvSpPr>
            <a:spLocks noGrp="1"/>
          </p:cNvSpPr>
          <p:nvPr>
            <p:ph type="body" sz="quarter" idx="17"/>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824900360"/>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3974">
          <p15:clr>
            <a:srgbClr val="FBAE40"/>
          </p15:clr>
        </p15:guide>
        <p15:guide id="5" orient="horz" pos="4088">
          <p15:clr>
            <a:srgbClr val="FBAE40"/>
          </p15:clr>
        </p15:guide>
        <p15:guide id="7" pos="3772">
          <p15:clr>
            <a:srgbClr val="FBAE40"/>
          </p15:clr>
        </p15:guide>
        <p15:guide id="8" pos="3908">
          <p15:clr>
            <a:srgbClr val="FBAE40"/>
          </p15:clr>
        </p15:guide>
        <p15:guide id="10" orient="horz" pos="1480">
          <p15:clr>
            <a:srgbClr val="FBAE40"/>
          </p15:clr>
        </p15:guide>
        <p15:guide id="11" orient="horz" pos="3748">
          <p15:clr>
            <a:srgbClr val="FBAE40"/>
          </p15:clr>
        </p15:guide>
        <p15:guide id="1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Title, Text box &amp; 2 Columns Content">
    <p:spTree>
      <p:nvGrpSpPr>
        <p:cNvPr id="1" name=""/>
        <p:cNvGrpSpPr/>
        <p:nvPr/>
      </p:nvGrpSpPr>
      <p:grpSpPr>
        <a:xfrm>
          <a:off x="0" y="0"/>
          <a:ext cx="0" cy="0"/>
          <a:chOff x="0" y="0"/>
          <a:chExt cx="0" cy="0"/>
        </a:xfrm>
      </p:grpSpPr>
      <p:pic>
        <p:nvPicPr>
          <p:cNvPr id="5" name="Picture 4" descr="NSW Government logo">
            <a:extLst>
              <a:ext uri="{FF2B5EF4-FFF2-40B4-BE49-F238E27FC236}">
                <a16:creationId xmlns:a16="http://schemas.microsoft.com/office/drawing/2014/main" id="{A96419C4-E5C3-47F5-B720-81B4B22E0F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
        <p:nvSpPr>
          <p:cNvPr id="20" name="Content Placeholder 19">
            <a:extLst>
              <a:ext uri="{FF2B5EF4-FFF2-40B4-BE49-F238E27FC236}">
                <a16:creationId xmlns:a16="http://schemas.microsoft.com/office/drawing/2014/main" id="{202DE190-D3FE-4AAB-A5F1-85F8459FBD56}"/>
              </a:ext>
            </a:extLst>
          </p:cNvPr>
          <p:cNvSpPr>
            <a:spLocks noGrp="1"/>
          </p:cNvSpPr>
          <p:nvPr>
            <p:ph sz="quarter" idx="14"/>
          </p:nvPr>
        </p:nvSpPr>
        <p:spPr>
          <a:xfrm>
            <a:off x="334963" y="2349500"/>
            <a:ext cx="5653087" cy="37798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9">
            <a:extLst>
              <a:ext uri="{FF2B5EF4-FFF2-40B4-BE49-F238E27FC236}">
                <a16:creationId xmlns:a16="http://schemas.microsoft.com/office/drawing/2014/main" id="{70DD431A-EA21-4DD2-B5B6-1DFF1018076C}"/>
              </a:ext>
            </a:extLst>
          </p:cNvPr>
          <p:cNvSpPr>
            <a:spLocks noGrp="1"/>
          </p:cNvSpPr>
          <p:nvPr>
            <p:ph sz="quarter" idx="17"/>
          </p:nvPr>
        </p:nvSpPr>
        <p:spPr>
          <a:xfrm>
            <a:off x="6203953" y="2349500"/>
            <a:ext cx="2700335" cy="37798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Content Placeholder 19">
            <a:extLst>
              <a:ext uri="{FF2B5EF4-FFF2-40B4-BE49-F238E27FC236}">
                <a16:creationId xmlns:a16="http://schemas.microsoft.com/office/drawing/2014/main" id="{3D920F70-DC97-4F0D-AFBD-119991884425}"/>
              </a:ext>
            </a:extLst>
          </p:cNvPr>
          <p:cNvSpPr>
            <a:spLocks noGrp="1"/>
          </p:cNvSpPr>
          <p:nvPr>
            <p:ph sz="quarter" idx="18"/>
          </p:nvPr>
        </p:nvSpPr>
        <p:spPr>
          <a:xfrm>
            <a:off x="9120189" y="2349500"/>
            <a:ext cx="2736850" cy="37798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D1848055-175B-4705-A99E-24EB535D2E05}"/>
              </a:ext>
            </a:extLst>
          </p:cNvPr>
          <p:cNvCxnSpPr>
            <a:cxnSpLocks/>
          </p:cNvCxnSpPr>
          <p:nvPr userDrawn="1"/>
        </p:nvCxnSpPr>
        <p:spPr>
          <a:xfrm>
            <a:off x="334962" y="21758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0552304-A6A9-4FAC-A7FB-2431A0AA89BF}"/>
              </a:ext>
            </a:extLst>
          </p:cNvPr>
          <p:cNvSpPr>
            <a:spLocks noGrp="1"/>
          </p:cNvSpPr>
          <p:nvPr>
            <p:ph type="ftr" sz="quarter" idx="19"/>
          </p:nvPr>
        </p:nvSpPr>
        <p:spPr/>
        <p:txBody>
          <a:bodyPr/>
          <a:lstStyle/>
          <a:p>
            <a:r>
              <a:rPr lang="en-US"/>
              <a:t>NSW Health</a:t>
            </a:r>
            <a:endParaRPr lang="en-AU"/>
          </a:p>
        </p:txBody>
      </p:sp>
      <p:sp>
        <p:nvSpPr>
          <p:cNvPr id="3" name="Slide Number Placeholder 2">
            <a:extLst>
              <a:ext uri="{FF2B5EF4-FFF2-40B4-BE49-F238E27FC236}">
                <a16:creationId xmlns:a16="http://schemas.microsoft.com/office/drawing/2014/main" id="{5D887FB7-39AF-4876-8DF8-0E078F6ADCFF}"/>
              </a:ext>
            </a:extLst>
          </p:cNvPr>
          <p:cNvSpPr>
            <a:spLocks noGrp="1"/>
          </p:cNvSpPr>
          <p:nvPr>
            <p:ph type="sldNum" sz="quarter" idx="20"/>
          </p:nvPr>
        </p:nvSpPr>
        <p:spPr/>
        <p:txBody>
          <a:bodyPr/>
          <a:lstStyle/>
          <a:p>
            <a:fld id="{10A01DC5-1685-4615-8240-15192985C6A2}" type="slidenum">
              <a:rPr lang="en-AU" smtClean="0"/>
              <a:pPr/>
              <a:t>‹#›</a:t>
            </a:fld>
            <a:endParaRPr lang="en-AU"/>
          </a:p>
        </p:txBody>
      </p:sp>
      <p:sp>
        <p:nvSpPr>
          <p:cNvPr id="10" name="Text Placeholder 7">
            <a:extLst>
              <a:ext uri="{FF2B5EF4-FFF2-40B4-BE49-F238E27FC236}">
                <a16:creationId xmlns:a16="http://schemas.microsoft.com/office/drawing/2014/main" id="{FA0921AF-EDDF-46AD-95B9-69B400E8DF47}"/>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689009251"/>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6" orient="horz" pos="3974">
          <p15:clr>
            <a:srgbClr val="FBAE40"/>
          </p15:clr>
        </p15:guide>
        <p15:guide id="8" orient="horz" pos="1480">
          <p15:clr>
            <a:srgbClr val="FBAE40"/>
          </p15:clr>
        </p15:guide>
        <p15:guide id="17" orient="horz" pos="3861">
          <p15:clr>
            <a:srgbClr val="FBAE40"/>
          </p15:clr>
        </p15:guide>
        <p15:guide id="20" pos="5609">
          <p15:clr>
            <a:srgbClr val="FBAE40"/>
          </p15:clr>
        </p15:guide>
        <p15:guide id="21" pos="5745">
          <p15:clr>
            <a:srgbClr val="FBAE40"/>
          </p15:clr>
        </p15:guide>
        <p15:guide id="22" pos="5677">
          <p15:clr>
            <a:srgbClr val="FBAE40"/>
          </p15:clr>
        </p15:guide>
        <p15:guide id="27" pos="3772">
          <p15:clr>
            <a:srgbClr val="FBAE40"/>
          </p15:clr>
        </p15:guide>
        <p15:guide id="28" pos="3840">
          <p15:clr>
            <a:srgbClr val="FBAE40"/>
          </p15:clr>
        </p15:guide>
        <p15:guide id="29" pos="39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FBB7F0-695E-4E4C-94F2-0D2598A07F80}"/>
              </a:ext>
            </a:extLst>
          </p:cNvPr>
          <p:cNvSpPr/>
          <p:nvPr userDrawn="1"/>
        </p:nvSpPr>
        <p:spPr>
          <a:xfrm>
            <a:off x="0" y="1628776"/>
            <a:ext cx="12192000" cy="52292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34963" y="1808163"/>
            <a:ext cx="2700337" cy="412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6203949" y="1808162"/>
            <a:ext cx="2736851" cy="374332"/>
          </a:xfrm>
        </p:spPr>
        <p:txBody>
          <a:bodyPr/>
          <a:lstStyle>
            <a:lvl1pPr>
              <a:defRPr sz="1200">
                <a:solidFill>
                  <a:schemeClr val="accent1"/>
                </a:solidFill>
                <a:latin typeface="+mj-lt"/>
              </a:defRPr>
            </a:lvl1pPr>
            <a:lvl2pPr>
              <a:defRPr sz="1000"/>
            </a:lvl2pPr>
            <a:lvl3pPr>
              <a:defRPr sz="1000"/>
            </a:lvl3pPr>
            <a:lvl4pPr>
              <a:defRPr sz="1000"/>
            </a:lvl4pPr>
            <a:lvl5pPr>
              <a:defRPr sz="1000"/>
            </a:lvl5pPr>
          </a:lstStyle>
          <a:p>
            <a:pPr lvl="0"/>
            <a:r>
              <a:rPr lang="en-US"/>
              <a:t>Heading here</a:t>
            </a:r>
            <a:endParaRPr lang="en-AU"/>
          </a:p>
        </p:txBody>
      </p:sp>
      <p:pic>
        <p:nvPicPr>
          <p:cNvPr id="24" name="Picture 23" descr="NSW Government logo">
            <a:extLst>
              <a:ext uri="{FF2B5EF4-FFF2-40B4-BE49-F238E27FC236}">
                <a16:creationId xmlns:a16="http://schemas.microsoft.com/office/drawing/2014/main" id="{8E070C98-0503-4D72-9CF7-A17F065E0C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254804" y="3871281"/>
            <a:ext cx="27332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146324" y="1808165"/>
            <a:ext cx="0" cy="4141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1780E94-33C4-4DE1-A694-1409542C2932}"/>
              </a:ext>
            </a:extLst>
          </p:cNvPr>
          <p:cNvCxnSpPr/>
          <p:nvPr userDrawn="1"/>
        </p:nvCxnSpPr>
        <p:spPr>
          <a:xfrm>
            <a:off x="6096000" y="1808165"/>
            <a:ext cx="0" cy="4141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60691D-5FF5-49D8-BC2B-1780D06D0D73}"/>
              </a:ext>
            </a:extLst>
          </p:cNvPr>
          <p:cNvCxnSpPr/>
          <p:nvPr userDrawn="1"/>
        </p:nvCxnSpPr>
        <p:spPr>
          <a:xfrm>
            <a:off x="9048750" y="1808165"/>
            <a:ext cx="0" cy="41417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Text Placeholder 13">
            <a:extLst>
              <a:ext uri="{FF2B5EF4-FFF2-40B4-BE49-F238E27FC236}">
                <a16:creationId xmlns:a16="http://schemas.microsoft.com/office/drawing/2014/main" id="{6BC665B6-B8E9-476E-AB3E-D3440A25566F}"/>
              </a:ext>
            </a:extLst>
          </p:cNvPr>
          <p:cNvSpPr>
            <a:spLocks noGrp="1"/>
          </p:cNvSpPr>
          <p:nvPr userDrawn="1">
            <p:ph type="body" sz="quarter" idx="27" hasCustomPrompt="1"/>
          </p:nvPr>
        </p:nvSpPr>
        <p:spPr>
          <a:xfrm>
            <a:off x="9156700" y="1808162"/>
            <a:ext cx="2700336" cy="374332"/>
          </a:xfrm>
        </p:spPr>
        <p:txBody>
          <a:bodyPr/>
          <a:lstStyle>
            <a:lvl1pPr>
              <a:defRPr sz="1200">
                <a:solidFill>
                  <a:schemeClr val="accent1"/>
                </a:solidFill>
                <a:latin typeface="+mj-lt"/>
              </a:defRPr>
            </a:lvl1pPr>
            <a:lvl2pPr>
              <a:defRPr sz="1000"/>
            </a:lvl2pPr>
            <a:lvl3pPr>
              <a:defRPr sz="1000"/>
            </a:lvl3pPr>
            <a:lvl4pPr>
              <a:defRPr sz="1000"/>
            </a:lvl4pPr>
            <a:lvl5pPr>
              <a:defRPr sz="1000"/>
            </a:lvl5pPr>
          </a:lstStyle>
          <a:p>
            <a:pPr lvl="0"/>
            <a:r>
              <a:rPr lang="en-US"/>
              <a:t>Heading here</a:t>
            </a:r>
            <a:endParaRPr lang="en-AU"/>
          </a:p>
        </p:txBody>
      </p:sp>
      <p:sp>
        <p:nvSpPr>
          <p:cNvPr id="6" name="Content Placeholder 5">
            <a:extLst>
              <a:ext uri="{FF2B5EF4-FFF2-40B4-BE49-F238E27FC236}">
                <a16:creationId xmlns:a16="http://schemas.microsoft.com/office/drawing/2014/main" id="{C088639C-7313-4702-A3F3-85D3DB59A997}"/>
              </a:ext>
            </a:extLst>
          </p:cNvPr>
          <p:cNvSpPr>
            <a:spLocks noGrp="1"/>
          </p:cNvSpPr>
          <p:nvPr userDrawn="1">
            <p:ph sz="quarter" idx="28"/>
          </p:nvPr>
        </p:nvSpPr>
        <p:spPr>
          <a:xfrm>
            <a:off x="6210308" y="2194733"/>
            <a:ext cx="2730492" cy="37552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7">
            <a:extLst>
              <a:ext uri="{FF2B5EF4-FFF2-40B4-BE49-F238E27FC236}">
                <a16:creationId xmlns:a16="http://schemas.microsoft.com/office/drawing/2014/main" id="{38958064-AB0F-4E61-B8DC-3DB7B01419C9}"/>
              </a:ext>
            </a:extLst>
          </p:cNvPr>
          <p:cNvSpPr>
            <a:spLocks noGrp="1"/>
          </p:cNvSpPr>
          <p:nvPr userDrawn="1">
            <p:ph sz="quarter" idx="29"/>
          </p:nvPr>
        </p:nvSpPr>
        <p:spPr>
          <a:xfrm>
            <a:off x="9170750" y="2194732"/>
            <a:ext cx="2686286" cy="375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1" name="Straight Connector 20">
            <a:extLst>
              <a:ext uri="{FF2B5EF4-FFF2-40B4-BE49-F238E27FC236}">
                <a16:creationId xmlns:a16="http://schemas.microsoft.com/office/drawing/2014/main" id="{365CC32E-B774-45E0-A368-5B9ADCADC9B1}"/>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1790297-E5C2-4ED6-A046-C105557366B0}"/>
              </a:ext>
            </a:extLst>
          </p:cNvPr>
          <p:cNvSpPr>
            <a:spLocks noGrp="1"/>
          </p:cNvSpPr>
          <p:nvPr>
            <p:ph type="ftr" sz="quarter" idx="32"/>
          </p:nvPr>
        </p:nvSpPr>
        <p:spPr/>
        <p:txBody>
          <a:bodyPr/>
          <a:lstStyle>
            <a:lvl1pPr>
              <a:defRPr>
                <a:solidFill>
                  <a:schemeClr val="tx1"/>
                </a:solidFill>
              </a:defRPr>
            </a:lvl1pPr>
          </a:lstStyle>
          <a:p>
            <a:r>
              <a:rPr lang="en-US"/>
              <a:t>NSW Health</a:t>
            </a:r>
            <a:endParaRPr lang="en-AU"/>
          </a:p>
        </p:txBody>
      </p:sp>
      <p:sp>
        <p:nvSpPr>
          <p:cNvPr id="7" name="Slide Number Placeholder 6">
            <a:extLst>
              <a:ext uri="{FF2B5EF4-FFF2-40B4-BE49-F238E27FC236}">
                <a16:creationId xmlns:a16="http://schemas.microsoft.com/office/drawing/2014/main" id="{79F6C38A-FC65-4FB4-9478-BD04F569B0CB}"/>
              </a:ext>
            </a:extLst>
          </p:cNvPr>
          <p:cNvSpPr>
            <a:spLocks noGrp="1"/>
          </p:cNvSpPr>
          <p:nvPr>
            <p:ph type="sldNum" sz="quarter" idx="33"/>
          </p:nvPr>
        </p:nvSpPr>
        <p:spPr/>
        <p:txBody>
          <a:bodyPr/>
          <a:lstStyle/>
          <a:p>
            <a:fld id="{10A01DC5-1685-4615-8240-15192985C6A2}" type="slidenum">
              <a:rPr lang="en-AU" smtClean="0"/>
              <a:pPr/>
              <a:t>‹#›</a:t>
            </a:fld>
            <a:endParaRPr lang="en-AU"/>
          </a:p>
        </p:txBody>
      </p:sp>
      <p:sp>
        <p:nvSpPr>
          <p:cNvPr id="26" name="Content Placeholder 9">
            <a:extLst>
              <a:ext uri="{FF2B5EF4-FFF2-40B4-BE49-F238E27FC236}">
                <a16:creationId xmlns:a16="http://schemas.microsoft.com/office/drawing/2014/main" id="{7BCE2448-EA8B-4FC4-B5F3-177DFE00701E}"/>
              </a:ext>
            </a:extLst>
          </p:cNvPr>
          <p:cNvSpPr>
            <a:spLocks noGrp="1"/>
          </p:cNvSpPr>
          <p:nvPr>
            <p:ph sz="quarter" idx="35"/>
          </p:nvPr>
        </p:nvSpPr>
        <p:spPr>
          <a:xfrm>
            <a:off x="3254803" y="4056351"/>
            <a:ext cx="2736000" cy="189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6" name="Content Placeholder 9">
            <a:extLst>
              <a:ext uri="{FF2B5EF4-FFF2-40B4-BE49-F238E27FC236}">
                <a16:creationId xmlns:a16="http://schemas.microsoft.com/office/drawing/2014/main" id="{B013D23F-B2CF-49F8-B6F8-A74865327110}"/>
              </a:ext>
            </a:extLst>
          </p:cNvPr>
          <p:cNvSpPr>
            <a:spLocks noGrp="1"/>
          </p:cNvSpPr>
          <p:nvPr>
            <p:ph sz="quarter" idx="36"/>
          </p:nvPr>
        </p:nvSpPr>
        <p:spPr>
          <a:xfrm>
            <a:off x="3254803" y="1808578"/>
            <a:ext cx="2736000" cy="189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7">
            <a:extLst>
              <a:ext uri="{FF2B5EF4-FFF2-40B4-BE49-F238E27FC236}">
                <a16:creationId xmlns:a16="http://schemas.microsoft.com/office/drawing/2014/main" id="{95803B75-F6E2-4A4C-80F3-218A72C94814}"/>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80458473"/>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pos="1912">
          <p15:clr>
            <a:srgbClr val="FBAE40"/>
          </p15:clr>
        </p15:guide>
        <p15:guide id="8" pos="2048">
          <p15:clr>
            <a:srgbClr val="FBAE40"/>
          </p15:clr>
        </p15:guide>
        <p15:guide id="9" pos="1980">
          <p15:clr>
            <a:srgbClr val="FBAE40"/>
          </p15:clr>
        </p15:guide>
        <p15:guide id="10" pos="3772">
          <p15:clr>
            <a:srgbClr val="FBAE40"/>
          </p15:clr>
        </p15:guide>
        <p15:guide id="11" pos="3840">
          <p15:clr>
            <a:srgbClr val="FBAE40"/>
          </p15:clr>
        </p15:guide>
        <p15:guide id="12" pos="3908">
          <p15:clr>
            <a:srgbClr val="FBAE40"/>
          </p15:clr>
        </p15:guide>
        <p15:guide id="13" pos="5768">
          <p15:clr>
            <a:srgbClr val="FBAE40"/>
          </p15:clr>
        </p15:guide>
        <p15:guide id="14" pos="5700">
          <p15:clr>
            <a:srgbClr val="FBAE40"/>
          </p15:clr>
        </p15:guide>
        <p15:guide id="15" pos="5632">
          <p15:clr>
            <a:srgbClr val="FBAE40"/>
          </p15:clr>
        </p15:guide>
        <p15:guide id="16" orient="horz" pos="11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ullout Text &amp;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1" y="0"/>
            <a:ext cx="5051425" cy="6858000"/>
          </a:xfrm>
          <a:solidFill>
            <a:srgbClr val="EBEBEB"/>
          </a:solidFill>
        </p:spPr>
        <p:txBody>
          <a:body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11788" y="5734050"/>
            <a:ext cx="3555325" cy="394018"/>
          </a:xfrm>
        </p:spPr>
        <p:txBody>
          <a:bodyPr anchor="b">
            <a:normAutofit/>
          </a:bodyPr>
          <a:lstStyle>
            <a:lvl1pPr>
              <a:defRPr sz="1200">
                <a:latin typeface="+mn-lt"/>
              </a:defRPr>
            </a:lvl1pPr>
          </a:lstStyle>
          <a:p>
            <a:pPr lvl="0"/>
            <a:r>
              <a:rPr lang="en-US"/>
              <a:t>Image caption</a:t>
            </a:r>
            <a:endParaRPr lang="en-AU"/>
          </a:p>
        </p:txBody>
      </p:sp>
      <p:pic>
        <p:nvPicPr>
          <p:cNvPr id="8" name="Picture 7" descr="NSW Government logo">
            <a:extLst>
              <a:ext uri="{FF2B5EF4-FFF2-40B4-BE49-F238E27FC236}">
                <a16:creationId xmlns:a16="http://schemas.microsoft.com/office/drawing/2014/main" id="{FED65670-AB77-4240-A78B-1E90D93EE6D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31606" y="1808163"/>
            <a:ext cx="0" cy="4321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C7ECD5C-6C20-4BB0-B652-BD3BA0DC6532}"/>
              </a:ext>
            </a:extLst>
          </p:cNvPr>
          <p:cNvSpPr>
            <a:spLocks noGrp="1"/>
          </p:cNvSpPr>
          <p:nvPr>
            <p:ph type="sldNum" sz="quarter" idx="17"/>
          </p:nvPr>
        </p:nvSpPr>
        <p:spPr/>
        <p:txBody>
          <a:bodyPr/>
          <a:lstStyle/>
          <a:p>
            <a:fld id="{10A01DC5-1685-4615-8240-15192985C6A2}" type="slidenum">
              <a:rPr lang="en-AU" smtClean="0"/>
              <a:pPr/>
              <a:t>‹#›</a:t>
            </a:fld>
            <a:endParaRPr lang="en-AU"/>
          </a:p>
        </p:txBody>
      </p:sp>
      <p:sp>
        <p:nvSpPr>
          <p:cNvPr id="2" name="Footer Placeholder 1">
            <a:extLst>
              <a:ext uri="{FF2B5EF4-FFF2-40B4-BE49-F238E27FC236}">
                <a16:creationId xmlns:a16="http://schemas.microsoft.com/office/drawing/2014/main" id="{158AD7EC-9F45-4EF3-B764-2FE89CA287F9}"/>
              </a:ext>
            </a:extLst>
          </p:cNvPr>
          <p:cNvSpPr>
            <a:spLocks noGrp="1"/>
          </p:cNvSpPr>
          <p:nvPr>
            <p:ph type="ftr" sz="quarter" idx="18"/>
          </p:nvPr>
        </p:nvSpPr>
        <p:spPr>
          <a:xfrm>
            <a:off x="5411788" y="6343380"/>
            <a:ext cx="3555325" cy="252000"/>
          </a:xfrm>
        </p:spPr>
        <p:txBody>
          <a:bodyPr/>
          <a:lstStyle/>
          <a:p>
            <a:r>
              <a:rPr lang="en-US"/>
              <a:t>NSW Health</a:t>
            </a:r>
            <a:endParaRPr lang="en-AU"/>
          </a:p>
        </p:txBody>
      </p:sp>
      <p:sp>
        <p:nvSpPr>
          <p:cNvPr id="5" name="Text Placeholder 4">
            <a:extLst>
              <a:ext uri="{FF2B5EF4-FFF2-40B4-BE49-F238E27FC236}">
                <a16:creationId xmlns:a16="http://schemas.microsoft.com/office/drawing/2014/main" id="{2EB47D27-BA0E-4958-A2A7-4FAEFD8BB77A}"/>
              </a:ext>
            </a:extLst>
          </p:cNvPr>
          <p:cNvSpPr>
            <a:spLocks noGrp="1"/>
          </p:cNvSpPr>
          <p:nvPr>
            <p:ph type="body" sz="quarter" idx="20"/>
          </p:nvPr>
        </p:nvSpPr>
        <p:spPr>
          <a:xfrm>
            <a:off x="5411788" y="1808163"/>
            <a:ext cx="6444000" cy="3667125"/>
          </a:xfrm>
        </p:spPr>
        <p:txBody>
          <a:bodyPr/>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5673004"/>
      </p:ext>
    </p:extLst>
  </p:cSld>
  <p:clrMapOvr>
    <a:masterClrMapping/>
  </p:clrMapOvr>
  <p:extLst>
    <p:ext uri="{DCECCB84-F9BA-43D5-87BE-67443E8EF086}">
      <p15:sldGuideLst xmlns:p15="http://schemas.microsoft.com/office/powerpoint/2012/main">
        <p15:guide id="1" pos="3182">
          <p15:clr>
            <a:srgbClr val="FBAE40"/>
          </p15:clr>
        </p15:guide>
        <p15:guide id="2" pos="7469">
          <p15:clr>
            <a:srgbClr val="FBAE40"/>
          </p15:clr>
        </p15:guide>
        <p15:guide id="3" pos="3409">
          <p15:clr>
            <a:srgbClr val="FBAE40"/>
          </p15:clr>
        </p15:guide>
        <p15:guide id="4" orient="horz" pos="1139">
          <p15:clr>
            <a:srgbClr val="FBAE40"/>
          </p15:clr>
        </p15:guide>
        <p15:guide id="5" orient="horz" pos="4088">
          <p15:clr>
            <a:srgbClr val="FBAE40"/>
          </p15:clr>
        </p15:guide>
        <p15:guide id="6" orient="horz" pos="3974">
          <p15:clr>
            <a:srgbClr val="FBAE40"/>
          </p15:clr>
        </p15:guide>
        <p15:guide id="8" orient="horz" pos="36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ing, 2 Column text &amp; Image">
    <p:bg>
      <p:bgPr>
        <a:solidFill>
          <a:schemeClr val="accent2"/>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34962" y="2349500"/>
            <a:ext cx="8605837" cy="618225"/>
          </a:xfrm>
        </p:spPr>
        <p:txBody>
          <a:bodyPr/>
          <a:lstStyle>
            <a:lvl1pPr>
              <a:defRPr>
                <a:solidFill>
                  <a:schemeClr val="accent1"/>
                </a:solidFill>
                <a:latin typeface="+mn-lt"/>
              </a:defRPr>
            </a:lvl1pPr>
          </a:lstStyle>
          <a:p>
            <a:pPr lvl="0"/>
            <a:r>
              <a:rPr lang="en-US"/>
              <a:t>Subheading</a:t>
            </a:r>
            <a:endParaRPr lang="en-AU"/>
          </a:p>
        </p:txBody>
      </p:sp>
      <p:pic>
        <p:nvPicPr>
          <p:cNvPr id="15" name="Picture 14" descr="NSW Government logo">
            <a:extLst>
              <a:ext uri="{FF2B5EF4-FFF2-40B4-BE49-F238E27FC236}">
                <a16:creationId xmlns:a16="http://schemas.microsoft.com/office/drawing/2014/main" id="{8F4FDC7C-B42D-49D6-970A-32B5538112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7" name="Straight Connector 16">
            <a:extLst>
              <a:ext uri="{FF2B5EF4-FFF2-40B4-BE49-F238E27FC236}">
                <a16:creationId xmlns:a16="http://schemas.microsoft.com/office/drawing/2014/main" id="{EF0C6C4C-E68F-478D-9E61-507EDD8577A9}"/>
              </a:ext>
            </a:extLst>
          </p:cNvPr>
          <p:cNvCxnSpPr>
            <a:cxnSpLocks/>
          </p:cNvCxnSpPr>
          <p:nvPr userDrawn="1"/>
        </p:nvCxnSpPr>
        <p:spPr>
          <a:xfrm>
            <a:off x="334962" y="2175875"/>
            <a:ext cx="11522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E9392B0-2002-4068-A2B8-B8CEBD6CF002}"/>
              </a:ext>
            </a:extLst>
          </p:cNvPr>
          <p:cNvSpPr>
            <a:spLocks noGrp="1"/>
          </p:cNvSpPr>
          <p:nvPr>
            <p:ph sz="quarter" idx="17"/>
          </p:nvPr>
        </p:nvSpPr>
        <p:spPr>
          <a:xfrm>
            <a:off x="334962" y="3141349"/>
            <a:ext cx="8605837" cy="2808601"/>
          </a:xfrm>
        </p:spPr>
        <p:txBody>
          <a:bodyPr numCol="3"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0CE57E76-908B-4677-8735-44FF58630A99}"/>
              </a:ext>
            </a:extLst>
          </p:cNvPr>
          <p:cNvSpPr>
            <a:spLocks noGrp="1"/>
          </p:cNvSpPr>
          <p:nvPr>
            <p:ph type="pic" sz="quarter" idx="18"/>
          </p:nvPr>
        </p:nvSpPr>
        <p:spPr>
          <a:xfrm>
            <a:off x="9156699" y="2349498"/>
            <a:ext cx="2700337" cy="3600449"/>
          </a:xfrm>
          <a:solidFill>
            <a:srgbClr val="EBEBEB"/>
          </a:solidFill>
        </p:spPr>
        <p:txBody>
          <a:bodyPr/>
          <a:lstStyle/>
          <a:p>
            <a:endParaRPr lang="en-AU"/>
          </a:p>
        </p:txBody>
      </p:sp>
      <p:cxnSp>
        <p:nvCxnSpPr>
          <p:cNvPr id="11" name="Straight Connector 10">
            <a:extLst>
              <a:ext uri="{FF2B5EF4-FFF2-40B4-BE49-F238E27FC236}">
                <a16:creationId xmlns:a16="http://schemas.microsoft.com/office/drawing/2014/main" id="{4C2EC88C-A7BB-4B51-970F-41101F983C29}"/>
              </a:ext>
            </a:extLst>
          </p:cNvPr>
          <p:cNvCxnSpPr>
            <a:cxnSpLocks/>
          </p:cNvCxnSpPr>
          <p:nvPr userDrawn="1"/>
        </p:nvCxnSpPr>
        <p:spPr>
          <a:xfrm>
            <a:off x="334962" y="6129338"/>
            <a:ext cx="11522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21FC549-D463-4560-8E54-D35E95C8130D}"/>
              </a:ext>
            </a:extLst>
          </p:cNvPr>
          <p:cNvSpPr>
            <a:spLocks noGrp="1"/>
          </p:cNvSpPr>
          <p:nvPr>
            <p:ph type="ftr" sz="quarter" idx="19"/>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8190E343-82A7-44F2-B3D3-98B4AB570A50}"/>
              </a:ext>
            </a:extLst>
          </p:cNvPr>
          <p:cNvSpPr>
            <a:spLocks noGrp="1"/>
          </p:cNvSpPr>
          <p:nvPr>
            <p:ph type="sldNum" sz="quarter" idx="20"/>
          </p:nvPr>
        </p:nvSpPr>
        <p:spPr/>
        <p:txBody>
          <a:bodyPr/>
          <a:lstStyle/>
          <a:p>
            <a:fld id="{10A01DC5-1685-4615-8240-15192985C6A2}" type="slidenum">
              <a:rPr lang="en-AU" smtClean="0"/>
              <a:pPr/>
              <a:t>‹#›</a:t>
            </a:fld>
            <a:endParaRPr lang="en-AU"/>
          </a:p>
        </p:txBody>
      </p:sp>
      <p:sp>
        <p:nvSpPr>
          <p:cNvPr id="12" name="Text Placeholder 7">
            <a:extLst>
              <a:ext uri="{FF2B5EF4-FFF2-40B4-BE49-F238E27FC236}">
                <a16:creationId xmlns:a16="http://schemas.microsoft.com/office/drawing/2014/main" id="{E3B686DF-0CBE-4BE0-AAF6-7B8F413078B2}"/>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17750657"/>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orient="horz" pos="1480">
          <p15:clr>
            <a:srgbClr val="FBAE40"/>
          </p15:clr>
        </p15:guide>
        <p15:guide id="9" pos="5632">
          <p15:clr>
            <a:srgbClr val="FBAE40"/>
          </p15:clr>
        </p15:guide>
        <p15:guide id="10" pos="5768">
          <p15:clr>
            <a:srgbClr val="FBAE40"/>
          </p15:clr>
        </p15:guide>
        <p15:guide id="11" pos="57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heading, 2 Column text &amp; Image">
    <p:bg>
      <p:bgPr>
        <a:solidFill>
          <a:srgbClr val="F3E2E6"/>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34963" y="1810937"/>
            <a:ext cx="7560000" cy="819316"/>
          </a:xfrm>
        </p:spPr>
        <p:txBody>
          <a:bodyPr/>
          <a:lstStyle>
            <a:lvl1pPr>
              <a:defRPr>
                <a:solidFill>
                  <a:schemeClr val="bg2"/>
                </a:solidFill>
                <a:latin typeface="+mn-lt"/>
              </a:defRPr>
            </a:lvl1pPr>
          </a:lstStyle>
          <a:p>
            <a:pPr lvl="0"/>
            <a:r>
              <a:rPr lang="en-US"/>
              <a:t>Subheading</a:t>
            </a:r>
            <a:endParaRPr lang="en-AU"/>
          </a:p>
        </p:txBody>
      </p:sp>
      <p:pic>
        <p:nvPicPr>
          <p:cNvPr id="15" name="Picture 14" descr="NSW Government logo">
            <a:extLst>
              <a:ext uri="{FF2B5EF4-FFF2-40B4-BE49-F238E27FC236}">
                <a16:creationId xmlns:a16="http://schemas.microsoft.com/office/drawing/2014/main" id="{8F4FDC7C-B42D-49D6-970A-32B5538112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7" name="Straight Connector 16">
            <a:extLst>
              <a:ext uri="{FF2B5EF4-FFF2-40B4-BE49-F238E27FC236}">
                <a16:creationId xmlns:a16="http://schemas.microsoft.com/office/drawing/2014/main" id="{EF0C6C4C-E68F-478D-9E61-507EDD8577A9}"/>
              </a:ext>
            </a:extLst>
          </p:cNvPr>
          <p:cNvCxnSpPr>
            <a:cxnSpLocks/>
          </p:cNvCxnSpPr>
          <p:nvPr userDrawn="1"/>
        </p:nvCxnSpPr>
        <p:spPr>
          <a:xfrm>
            <a:off x="334962" y="16287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2525CA4-C403-4EE1-86A6-E6E41E109E8E}"/>
              </a:ext>
            </a:extLst>
          </p:cNvPr>
          <p:cNvSpPr>
            <a:spLocks noGrp="1"/>
          </p:cNvSpPr>
          <p:nvPr>
            <p:ph sz="quarter" idx="17"/>
          </p:nvPr>
        </p:nvSpPr>
        <p:spPr>
          <a:xfrm>
            <a:off x="334962" y="2812414"/>
            <a:ext cx="7560000" cy="3137537"/>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Picture Placeholder 7">
            <a:extLst>
              <a:ext uri="{FF2B5EF4-FFF2-40B4-BE49-F238E27FC236}">
                <a16:creationId xmlns:a16="http://schemas.microsoft.com/office/drawing/2014/main" id="{E54E3738-EE65-42EC-8B58-7483700D80CD}"/>
              </a:ext>
            </a:extLst>
          </p:cNvPr>
          <p:cNvSpPr>
            <a:spLocks noGrp="1"/>
          </p:cNvSpPr>
          <p:nvPr>
            <p:ph type="pic" sz="quarter" idx="18"/>
          </p:nvPr>
        </p:nvSpPr>
        <p:spPr>
          <a:xfrm>
            <a:off x="8256588" y="1808963"/>
            <a:ext cx="3600449" cy="4140988"/>
          </a:xfrm>
          <a:solidFill>
            <a:srgbClr val="EBEBEB"/>
          </a:solidFill>
        </p:spPr>
        <p:txBody>
          <a:bodyPr/>
          <a:lstStyle/>
          <a:p>
            <a:endParaRPr lang="en-AU"/>
          </a:p>
        </p:txBody>
      </p:sp>
      <p:cxnSp>
        <p:nvCxnSpPr>
          <p:cNvPr id="11" name="Straight Connector 10">
            <a:extLst>
              <a:ext uri="{FF2B5EF4-FFF2-40B4-BE49-F238E27FC236}">
                <a16:creationId xmlns:a16="http://schemas.microsoft.com/office/drawing/2014/main" id="{8E20E58A-1002-43C5-AEAA-BAC09F09CCAD}"/>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7B1541F-FB3E-41D1-994B-9AE6D1FFA0F1}"/>
              </a:ext>
            </a:extLst>
          </p:cNvPr>
          <p:cNvSpPr>
            <a:spLocks noGrp="1"/>
          </p:cNvSpPr>
          <p:nvPr>
            <p:ph type="ftr" sz="quarter" idx="19"/>
          </p:nvPr>
        </p:nvSpPr>
        <p:spPr/>
        <p:txBody>
          <a:bodyPr/>
          <a:lstStyle/>
          <a:p>
            <a:r>
              <a:rPr lang="en-US"/>
              <a:t>NSW Health</a:t>
            </a:r>
            <a:endParaRPr lang="en-AU"/>
          </a:p>
        </p:txBody>
      </p:sp>
      <p:sp>
        <p:nvSpPr>
          <p:cNvPr id="6" name="Slide Number Placeholder 5">
            <a:extLst>
              <a:ext uri="{FF2B5EF4-FFF2-40B4-BE49-F238E27FC236}">
                <a16:creationId xmlns:a16="http://schemas.microsoft.com/office/drawing/2014/main" id="{FE4CB421-258F-4EC6-BBC1-92A3E700C4E0}"/>
              </a:ext>
            </a:extLst>
          </p:cNvPr>
          <p:cNvSpPr>
            <a:spLocks noGrp="1"/>
          </p:cNvSpPr>
          <p:nvPr>
            <p:ph type="sldNum" sz="quarter" idx="20"/>
          </p:nvPr>
        </p:nvSpPr>
        <p:spPr/>
        <p:txBody>
          <a:bodyPr/>
          <a:lstStyle/>
          <a:p>
            <a:fld id="{10A01DC5-1685-4615-8240-15192985C6A2}" type="slidenum">
              <a:rPr lang="en-AU" smtClean="0"/>
              <a:pPr/>
              <a:t>‹#›</a:t>
            </a:fld>
            <a:endParaRPr lang="en-AU"/>
          </a:p>
        </p:txBody>
      </p:sp>
      <p:sp>
        <p:nvSpPr>
          <p:cNvPr id="12" name="Text Placeholder 7">
            <a:extLst>
              <a:ext uri="{FF2B5EF4-FFF2-40B4-BE49-F238E27FC236}">
                <a16:creationId xmlns:a16="http://schemas.microsoft.com/office/drawing/2014/main" id="{062252D9-9C98-4D7C-94AE-AD0E46A1AE5C}"/>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827914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orient="horz" pos="1026">
          <p15:clr>
            <a:srgbClr val="FBAE40"/>
          </p15:clr>
        </p15:guide>
        <p15:guide id="8" orient="horz" pos="1139">
          <p15:clr>
            <a:srgbClr val="FBAE40"/>
          </p15:clr>
        </p15:guide>
        <p15:guide id="9" pos="4974">
          <p15:clr>
            <a:srgbClr val="FBAE40"/>
          </p15:clr>
        </p15:guide>
        <p15:guide id="10" pos="5201">
          <p15:clr>
            <a:srgbClr val="FBAE40"/>
          </p15:clr>
        </p15:guide>
        <p15:guide id="11" pos="50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34961" y="368300"/>
            <a:ext cx="7826400" cy="1009652"/>
          </a:xfrm>
          <a:prstGeom prst="rect">
            <a:avLst/>
          </a:prstGeom>
        </p:spPr>
        <p:txBody>
          <a:bodyPr numCol="2" spcCol="180000">
            <a:normAutofit/>
          </a:bodyPr>
          <a:lstStyle>
            <a:lvl1pPr>
              <a:defRPr sz="1800">
                <a:solidFill>
                  <a:schemeClr val="tx1"/>
                </a:solidFill>
                <a:latin typeface="+mn-lt"/>
              </a:defRPr>
            </a:lvl1pPr>
          </a:lstStyle>
          <a:p>
            <a:r>
              <a:rPr lang="en-US"/>
              <a:t>Click to edit Master title style</a:t>
            </a:r>
          </a:p>
        </p:txBody>
      </p: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0" y="1808162"/>
            <a:ext cx="12192000" cy="5049838"/>
          </a:xfrm>
          <a:solidFill>
            <a:srgbClr val="EBEBEB"/>
          </a:solidFill>
        </p:spPr>
        <p:txBody>
          <a:bodyPr/>
          <a:lstStyle/>
          <a:p>
            <a:r>
              <a:rPr lang="en-US"/>
              <a:t>Click icon to add picture</a:t>
            </a:r>
            <a:endParaRPr lang="en-AU"/>
          </a:p>
        </p:txBody>
      </p:sp>
      <p:pic>
        <p:nvPicPr>
          <p:cNvPr id="8" name="Picture 7" descr="NSW Government logo">
            <a:extLst>
              <a:ext uri="{FF2B5EF4-FFF2-40B4-BE49-F238E27FC236}">
                <a16:creationId xmlns:a16="http://schemas.microsoft.com/office/drawing/2014/main" id="{233AAFED-0E81-4B93-BB94-AF7977C57F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6" name="Footer Placeholder 5">
            <a:extLst>
              <a:ext uri="{FF2B5EF4-FFF2-40B4-BE49-F238E27FC236}">
                <a16:creationId xmlns:a16="http://schemas.microsoft.com/office/drawing/2014/main" id="{77ED55EB-3B26-48D5-BD4F-D5B7A3536E3D}"/>
              </a:ext>
            </a:extLst>
          </p:cNvPr>
          <p:cNvSpPr>
            <a:spLocks noGrp="1"/>
          </p:cNvSpPr>
          <p:nvPr>
            <p:ph type="ftr" sz="quarter" idx="14"/>
          </p:nvPr>
        </p:nvSpPr>
        <p:spPr/>
        <p:txBody>
          <a:bodyPr/>
          <a:lstStyle>
            <a:lvl1pPr>
              <a:defRPr>
                <a:solidFill>
                  <a:schemeClr val="bg1"/>
                </a:solidFill>
              </a:defRPr>
            </a:lvl1pPr>
          </a:lstStyle>
          <a:p>
            <a:r>
              <a:rPr lang="en-US"/>
              <a:t>NSW Health</a:t>
            </a:r>
            <a:endParaRPr lang="en-AU"/>
          </a:p>
        </p:txBody>
      </p:sp>
      <p:sp>
        <p:nvSpPr>
          <p:cNvPr id="7" name="Slide Number Placeholder 6">
            <a:extLst>
              <a:ext uri="{FF2B5EF4-FFF2-40B4-BE49-F238E27FC236}">
                <a16:creationId xmlns:a16="http://schemas.microsoft.com/office/drawing/2014/main" id="{B8816B79-04DC-40CA-889E-EFC0442F220A}"/>
              </a:ext>
            </a:extLst>
          </p:cNvPr>
          <p:cNvSpPr>
            <a:spLocks noGrp="1"/>
          </p:cNvSpPr>
          <p:nvPr>
            <p:ph type="sldNum" sz="quarter" idx="15"/>
          </p:nvPr>
        </p:nvSpPr>
        <p:spPr/>
        <p:txBody>
          <a:bodyPr/>
          <a:lstStyle>
            <a:lvl1pPr>
              <a:defRPr>
                <a:solidFill>
                  <a:schemeClr val="bg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24436098"/>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748">
          <p15:clr>
            <a:srgbClr val="FBAE40"/>
          </p15:clr>
        </p15:guide>
        <p15:guide id="6" orient="horz" pos="11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Image with Caption at right over text box">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112770" y="1808163"/>
            <a:ext cx="2744268" cy="720726"/>
          </a:xfrm>
        </p:spPr>
        <p:txBody>
          <a:bodyPr>
            <a:normAutofit/>
          </a:bodyPr>
          <a:lstStyle>
            <a:lvl1pPr>
              <a:defRPr sz="1000">
                <a:solidFill>
                  <a:schemeClr val="bg2"/>
                </a:solidFill>
                <a:latin typeface="+mn-lt"/>
              </a:defRPr>
            </a:lvl1pPr>
          </a:lstStyle>
          <a:p>
            <a:pPr lvl="0"/>
            <a:r>
              <a:rPr lang="en-US"/>
              <a:t>Caption</a:t>
            </a:r>
            <a:endParaRPr lang="en-AU"/>
          </a:p>
        </p:txBody>
      </p: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1" y="1628776"/>
            <a:ext cx="5880100" cy="4500562"/>
          </a:xfrm>
          <a:solidFill>
            <a:srgbClr val="EBEBEB"/>
          </a:solidFill>
        </p:spPr>
        <p:txBody>
          <a:bodyPr/>
          <a:lstStyle>
            <a:lvl1pPr>
              <a:defRPr>
                <a:latin typeface="+mn-lt"/>
              </a:defRPr>
            </a:lvl1pPr>
          </a:lstStyle>
          <a:p>
            <a:r>
              <a:rPr lang="en-US"/>
              <a:t>Click icon to add picture</a:t>
            </a:r>
            <a:endParaRPr lang="en-AU"/>
          </a:p>
        </p:txBody>
      </p:sp>
      <p:pic>
        <p:nvPicPr>
          <p:cNvPr id="10" name="Picture 9" descr="NSW Government logo">
            <a:extLst>
              <a:ext uri="{FF2B5EF4-FFF2-40B4-BE49-F238E27FC236}">
                <a16:creationId xmlns:a16="http://schemas.microsoft.com/office/drawing/2014/main" id="{895D099D-8B1B-4E2C-859E-BC5D80DEA6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089760" y="1628775"/>
            <a:ext cx="5761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66AFE4-891E-4434-944C-C8090D1D1885}"/>
              </a:ext>
            </a:extLst>
          </p:cNvPr>
          <p:cNvCxnSpPr>
            <a:cxnSpLocks/>
          </p:cNvCxnSpPr>
          <p:nvPr userDrawn="1"/>
        </p:nvCxnSpPr>
        <p:spPr>
          <a:xfrm>
            <a:off x="6089760" y="6129338"/>
            <a:ext cx="5761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CDCFC3-717D-4BDB-8200-458DBC00D3D4}"/>
              </a:ext>
            </a:extLst>
          </p:cNvPr>
          <p:cNvSpPr>
            <a:spLocks noGrp="1"/>
          </p:cNvSpPr>
          <p:nvPr>
            <p:ph sz="quarter" idx="18"/>
          </p:nvPr>
        </p:nvSpPr>
        <p:spPr>
          <a:xfrm>
            <a:off x="6096000" y="2708276"/>
            <a:ext cx="5754798" cy="3241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F281FED1-E51E-48B2-85E2-B1FF9D827705}"/>
              </a:ext>
            </a:extLst>
          </p:cNvPr>
          <p:cNvSpPr>
            <a:spLocks noGrp="1"/>
          </p:cNvSpPr>
          <p:nvPr>
            <p:ph type="ftr" sz="quarter" idx="19"/>
          </p:nvPr>
        </p:nvSpPr>
        <p:spPr/>
        <p:txBody>
          <a:bodyPr/>
          <a:lstStyle/>
          <a:p>
            <a:r>
              <a:rPr lang="en-US"/>
              <a:t>NSW Health</a:t>
            </a:r>
            <a:endParaRPr lang="en-AU"/>
          </a:p>
        </p:txBody>
      </p:sp>
      <p:sp>
        <p:nvSpPr>
          <p:cNvPr id="6" name="Slide Number Placeholder 5">
            <a:extLst>
              <a:ext uri="{FF2B5EF4-FFF2-40B4-BE49-F238E27FC236}">
                <a16:creationId xmlns:a16="http://schemas.microsoft.com/office/drawing/2014/main" id="{FF1C8D88-8E5E-4126-B610-9128D9DAF595}"/>
              </a:ext>
            </a:extLst>
          </p:cNvPr>
          <p:cNvSpPr>
            <a:spLocks noGrp="1"/>
          </p:cNvSpPr>
          <p:nvPr>
            <p:ph type="sldNum" sz="quarter" idx="20"/>
          </p:nvPr>
        </p:nvSpPr>
        <p:spPr/>
        <p:txBody>
          <a:bodyPr/>
          <a:lstStyle/>
          <a:p>
            <a:fld id="{10A01DC5-1685-4615-8240-15192985C6A2}" type="slidenum">
              <a:rPr lang="en-AU" smtClean="0"/>
              <a:pPr/>
              <a:t>‹#›</a:t>
            </a:fld>
            <a:endParaRPr lang="en-AU"/>
          </a:p>
        </p:txBody>
      </p:sp>
      <p:sp>
        <p:nvSpPr>
          <p:cNvPr id="11" name="Text Placeholder 7">
            <a:extLst>
              <a:ext uri="{FF2B5EF4-FFF2-40B4-BE49-F238E27FC236}">
                <a16:creationId xmlns:a16="http://schemas.microsoft.com/office/drawing/2014/main" id="{FD46BCBD-0C8D-4020-A1D4-D1E1983D94A7}"/>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68088089"/>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orient="horz" pos="1026">
          <p15:clr>
            <a:srgbClr val="FBAE40"/>
          </p15:clr>
        </p15:guide>
        <p15:guide id="8" orient="horz" pos="1139">
          <p15:clr>
            <a:srgbClr val="FBAE40"/>
          </p15:clr>
        </p15:guide>
        <p15:guide id="9" orient="horz" pos="1706">
          <p15:clr>
            <a:srgbClr val="FBAE40"/>
          </p15:clr>
        </p15:guide>
        <p15:guide id="10" orient="horz" pos="1593">
          <p15:clr>
            <a:srgbClr val="FBAE40"/>
          </p15:clr>
        </p15:guide>
        <p15:guide id="11" pos="3840">
          <p15:clr>
            <a:srgbClr val="FBAE40"/>
          </p15:clr>
        </p15:guide>
        <p15:guide id="12" pos="3704">
          <p15:clr>
            <a:srgbClr val="FBAE40"/>
          </p15:clr>
        </p15:guide>
        <p15:guide id="13" pos="37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63E0FABC-45C9-48BF-8620-6CC812EAF4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35300" y="360000"/>
            <a:ext cx="0" cy="57684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342620F-23DE-412B-AF9C-CA37008F0912}"/>
              </a:ext>
            </a:extLst>
          </p:cNvPr>
          <p:cNvSpPr>
            <a:spLocks noGrp="1"/>
          </p:cNvSpPr>
          <p:nvPr>
            <p:ph type="ftr" sz="quarter" idx="14"/>
          </p:nvPr>
        </p:nvSpPr>
        <p:spPr/>
        <p:txBody>
          <a:bodyPr/>
          <a:lstStyle/>
          <a:p>
            <a:r>
              <a:rPr lang="en-US"/>
              <a:t>NSW Health</a:t>
            </a:r>
            <a:endParaRPr lang="en-AU"/>
          </a:p>
        </p:txBody>
      </p:sp>
      <p:sp>
        <p:nvSpPr>
          <p:cNvPr id="5" name="Slide Number Placeholder 4">
            <a:extLst>
              <a:ext uri="{FF2B5EF4-FFF2-40B4-BE49-F238E27FC236}">
                <a16:creationId xmlns:a16="http://schemas.microsoft.com/office/drawing/2014/main" id="{C1072757-58F4-4698-A1DE-4F3C9678DD80}"/>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7" name="Text Placeholder 4">
            <a:extLst>
              <a:ext uri="{FF2B5EF4-FFF2-40B4-BE49-F238E27FC236}">
                <a16:creationId xmlns:a16="http://schemas.microsoft.com/office/drawing/2014/main" id="{C609D9EB-68F0-4C33-A30D-ABA7CF17EEF2}"/>
              </a:ext>
            </a:extLst>
          </p:cNvPr>
          <p:cNvSpPr>
            <a:spLocks noGrp="1"/>
          </p:cNvSpPr>
          <p:nvPr>
            <p:ph type="body" sz="quarter" idx="20"/>
          </p:nvPr>
        </p:nvSpPr>
        <p:spPr>
          <a:xfrm>
            <a:off x="3216275" y="374375"/>
            <a:ext cx="7655726" cy="5754111"/>
          </a:xfrm>
        </p:spPr>
        <p:txBody>
          <a:bodyPr/>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44627621"/>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4" orient="horz" pos="4088">
          <p15:clr>
            <a:srgbClr val="FBAE40"/>
          </p15:clr>
        </p15:guide>
        <p15:guide id="5" orient="horz" pos="3974">
          <p15:clr>
            <a:srgbClr val="FBAE40"/>
          </p15:clr>
        </p15:guide>
        <p15:guide id="6" orient="horz" pos="3861">
          <p15:clr>
            <a:srgbClr val="FBAE40"/>
          </p15:clr>
        </p15:guide>
        <p15:guide id="7" pos="6856">
          <p15:clr>
            <a:srgbClr val="FBAE40"/>
          </p15:clr>
        </p15:guide>
        <p15:guide id="8" pos="1912">
          <p15:clr>
            <a:srgbClr val="FBAE40"/>
          </p15:clr>
        </p15:guide>
        <p15:guide id="9" pos="1799">
          <p15:clr>
            <a:srgbClr val="FBAE40"/>
          </p15:clr>
        </p15:guide>
        <p15:guide id="10" pos="20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mp;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35301" cy="6858000"/>
          </a:xfrm>
          <a:solidFill>
            <a:srgbClr val="EBEBEB"/>
          </a:solidFill>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35300" y="0"/>
            <a:ext cx="78007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11563" y="4403188"/>
            <a:ext cx="5124433" cy="1176813"/>
          </a:xfrm>
        </p:spPr>
        <p:txBody>
          <a:bodyPr anchor="b">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11562" y="6044997"/>
            <a:ext cx="3588437" cy="558001"/>
          </a:xfrm>
        </p:spPr>
        <p:txBody>
          <a:bodyPr>
            <a:noAutofit/>
          </a:bodyPr>
          <a:lstStyle>
            <a:lvl1pPr>
              <a:lnSpc>
                <a:spcPct val="100000"/>
              </a:lnSpc>
              <a:spcAft>
                <a:spcPts val="0"/>
              </a:spcAft>
              <a:defRPr sz="1600" b="0">
                <a:solidFill>
                  <a:schemeClr val="bg1"/>
                </a:solidFill>
                <a:latin typeface="+mj-lt"/>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817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32175" y="368300"/>
            <a:ext cx="0" cy="61214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a:extLst>
              <a:ext uri="{FF2B5EF4-FFF2-40B4-BE49-F238E27FC236}">
                <a16:creationId xmlns:a16="http://schemas.microsoft.com/office/drawing/2014/main" id="{65F23B05-84EC-48DE-BF6A-FF3070434A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7" name="Text Placeholder 6">
            <a:extLst>
              <a:ext uri="{FF2B5EF4-FFF2-40B4-BE49-F238E27FC236}">
                <a16:creationId xmlns:a16="http://schemas.microsoft.com/office/drawing/2014/main" id="{CE59863B-2079-48AA-AE99-00E6FD93B4D4}"/>
              </a:ext>
            </a:extLst>
          </p:cNvPr>
          <p:cNvSpPr>
            <a:spLocks noGrp="1"/>
          </p:cNvSpPr>
          <p:nvPr>
            <p:ph type="body" sz="quarter" idx="14" hasCustomPrompt="1"/>
          </p:nvPr>
        </p:nvSpPr>
        <p:spPr>
          <a:xfrm>
            <a:off x="3611562" y="368839"/>
            <a:ext cx="2146300" cy="166199"/>
          </a:xfrm>
        </p:spPr>
        <p:txBody>
          <a:bodyPr>
            <a:spAutoFit/>
          </a:bodyPr>
          <a:lstStyle>
            <a:lvl1pPr>
              <a:defRPr sz="1200">
                <a:solidFill>
                  <a:schemeClr val="bg1"/>
                </a:solidFill>
                <a:latin typeface="+mj-lt"/>
              </a:defRPr>
            </a:lvl1pPr>
          </a:lstStyle>
          <a:p>
            <a:pPr lvl="0"/>
            <a:r>
              <a:rPr lang="en-AU"/>
              <a:t>NSW Health</a:t>
            </a:r>
          </a:p>
        </p:txBody>
      </p:sp>
      <p:sp>
        <p:nvSpPr>
          <p:cNvPr id="13" name="Text Placeholder 7">
            <a:extLst>
              <a:ext uri="{FF2B5EF4-FFF2-40B4-BE49-F238E27FC236}">
                <a16:creationId xmlns:a16="http://schemas.microsoft.com/office/drawing/2014/main" id="{692B17AE-26F9-48B3-871B-9D762E24A338}"/>
              </a:ext>
            </a:extLst>
          </p:cNvPr>
          <p:cNvSpPr>
            <a:spLocks noGrp="1"/>
          </p:cNvSpPr>
          <p:nvPr>
            <p:ph type="body" sz="quarter" idx="15" hasCustomPrompt="1"/>
          </p:nvPr>
        </p:nvSpPr>
        <p:spPr>
          <a:xfrm>
            <a:off x="3611562" y="1070077"/>
            <a:ext cx="6953268" cy="2126139"/>
          </a:xfrm>
        </p:spPr>
        <p:txBody>
          <a:bodyPr>
            <a:normAutofit/>
          </a:bodyPr>
          <a:lstStyle>
            <a:lvl1pPr>
              <a:spcAft>
                <a:spcPts val="600"/>
              </a:spcAft>
              <a:defRPr sz="4800">
                <a:solidFill>
                  <a:schemeClr val="bg1"/>
                </a:solidFill>
              </a:defRPr>
            </a:lvl1pPr>
          </a:lstStyle>
          <a:p>
            <a:pPr lvl="0"/>
            <a:r>
              <a:rPr lang="en-US"/>
              <a:t>Click to edit </a:t>
            </a:r>
            <a:br>
              <a:rPr lang="en-US"/>
            </a:br>
            <a:r>
              <a:rPr lang="en-US"/>
              <a:t>Master text styles</a:t>
            </a:r>
          </a:p>
        </p:txBody>
      </p:sp>
    </p:spTree>
    <p:extLst>
      <p:ext uri="{BB962C8B-B14F-4D97-AF65-F5344CB8AC3E}">
        <p14:creationId xmlns:p14="http://schemas.microsoft.com/office/powerpoint/2010/main" val="3328450006"/>
      </p:ext>
    </p:extLst>
  </p:cSld>
  <p:clrMapOvr>
    <a:masterClrMapping/>
  </p:clrMapOvr>
  <p:extLst>
    <p:ext uri="{DCECCB84-F9BA-43D5-87BE-67443E8EF086}">
      <p15:sldGuideLst xmlns:p15="http://schemas.microsoft.com/office/powerpoint/2012/main">
        <p15:guide id="1" orient="horz" pos="4088">
          <p15:clr>
            <a:srgbClr val="FBAE40"/>
          </p15:clr>
        </p15:guide>
        <p15:guide id="2" pos="7469">
          <p15:clr>
            <a:srgbClr val="FBAE40"/>
          </p15:clr>
        </p15:guide>
        <p15:guide id="3" pos="2275">
          <p15:clr>
            <a:srgbClr val="FBAE40"/>
          </p15:clr>
        </p15:guide>
        <p15:guide id="5" orient="horz" pos="232">
          <p15:clr>
            <a:srgbClr val="FBAE40"/>
          </p15:clr>
        </p15:guide>
        <p15:guide id="6" pos="191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Image &amp; 2 Multi-conten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23491" y="1628775"/>
            <a:ext cx="6215422" cy="4500563"/>
          </a:xfrm>
          <a:solidFill>
            <a:srgbClr val="EBEBEB"/>
          </a:solidFill>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04063" y="6001375"/>
            <a:ext cx="4752975" cy="180000"/>
          </a:xfrm>
        </p:spPr>
        <p:txBody>
          <a:bodyPr>
            <a:normAutofit/>
          </a:bodyPr>
          <a:lstStyle>
            <a:lvl1pPr>
              <a:defRPr sz="1000">
                <a:latin typeface="+mn-lt"/>
              </a:defRPr>
            </a:lvl1pPr>
          </a:lstStyle>
          <a:p>
            <a:pPr lvl="0"/>
            <a:r>
              <a:rPr lang="en-US"/>
              <a:t>Figure</a:t>
            </a:r>
            <a:endParaRPr lang="en-AU"/>
          </a:p>
        </p:txBody>
      </p:sp>
      <p:pic>
        <p:nvPicPr>
          <p:cNvPr id="11" name="Picture 10" descr="NSW Government logo">
            <a:extLst>
              <a:ext uri="{FF2B5EF4-FFF2-40B4-BE49-F238E27FC236}">
                <a16:creationId xmlns:a16="http://schemas.microsoft.com/office/drawing/2014/main" id="{9EF7AD26-1616-481E-ACC1-4D51E1838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2" name="Straight Connector 11">
            <a:extLst>
              <a:ext uri="{FF2B5EF4-FFF2-40B4-BE49-F238E27FC236}">
                <a16:creationId xmlns:a16="http://schemas.microsoft.com/office/drawing/2014/main" id="{5E0918BF-8459-4EEC-9EE0-2760AD711DCB}"/>
              </a:ext>
            </a:extLst>
          </p:cNvPr>
          <p:cNvCxnSpPr>
            <a:cxnSpLocks/>
          </p:cNvCxnSpPr>
          <p:nvPr userDrawn="1"/>
        </p:nvCxnSpPr>
        <p:spPr>
          <a:xfrm>
            <a:off x="339680" y="372533"/>
            <a:ext cx="0" cy="57702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0D89ABB-D052-4943-9E69-B2CE3682BE4D}"/>
              </a:ext>
            </a:extLst>
          </p:cNvPr>
          <p:cNvSpPr>
            <a:spLocks noGrp="1"/>
          </p:cNvSpPr>
          <p:nvPr>
            <p:ph sz="half" idx="1"/>
          </p:nvPr>
        </p:nvSpPr>
        <p:spPr>
          <a:xfrm>
            <a:off x="7104063" y="1628775"/>
            <a:ext cx="4748256" cy="1908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28405E34-873D-4067-B974-34BFA361BD1F}"/>
              </a:ext>
            </a:extLst>
          </p:cNvPr>
          <p:cNvSpPr>
            <a:spLocks noGrp="1"/>
          </p:cNvSpPr>
          <p:nvPr>
            <p:ph sz="half" idx="19"/>
          </p:nvPr>
        </p:nvSpPr>
        <p:spPr>
          <a:xfrm>
            <a:off x="7104063" y="3860075"/>
            <a:ext cx="4748256" cy="19081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AC369693-5FB6-496E-AA9A-7F6FF9BF911F}"/>
              </a:ext>
            </a:extLst>
          </p:cNvPr>
          <p:cNvCxnSpPr>
            <a:cxnSpLocks/>
          </p:cNvCxnSpPr>
          <p:nvPr userDrawn="1"/>
        </p:nvCxnSpPr>
        <p:spPr>
          <a:xfrm>
            <a:off x="6922725" y="1628775"/>
            <a:ext cx="0" cy="45140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7A5DCC1-0187-4325-8918-BE16DC791E99}"/>
              </a:ext>
            </a:extLst>
          </p:cNvPr>
          <p:cNvSpPr>
            <a:spLocks noGrp="1"/>
          </p:cNvSpPr>
          <p:nvPr>
            <p:ph type="ftr" sz="quarter" idx="20"/>
          </p:nvPr>
        </p:nvSpPr>
        <p:spPr/>
        <p:txBody>
          <a:bodyPr/>
          <a:lstStyle/>
          <a:p>
            <a:r>
              <a:rPr lang="en-US"/>
              <a:t>NSW Health</a:t>
            </a:r>
            <a:endParaRPr lang="en-AU"/>
          </a:p>
        </p:txBody>
      </p:sp>
      <p:sp>
        <p:nvSpPr>
          <p:cNvPr id="3" name="Slide Number Placeholder 2">
            <a:extLst>
              <a:ext uri="{FF2B5EF4-FFF2-40B4-BE49-F238E27FC236}">
                <a16:creationId xmlns:a16="http://schemas.microsoft.com/office/drawing/2014/main" id="{30E719CE-29BB-46FC-A660-6EB3C528D4FD}"/>
              </a:ext>
            </a:extLst>
          </p:cNvPr>
          <p:cNvSpPr>
            <a:spLocks noGrp="1"/>
          </p:cNvSpPr>
          <p:nvPr>
            <p:ph type="sldNum" sz="quarter" idx="21"/>
          </p:nvPr>
        </p:nvSpPr>
        <p:spPr/>
        <p:txBody>
          <a:bodyPr/>
          <a:lstStyle/>
          <a:p>
            <a:fld id="{10A01DC5-1685-4615-8240-15192985C6A2}" type="slidenum">
              <a:rPr lang="en-AU" smtClean="0"/>
              <a:pPr/>
              <a:t>‹#›</a:t>
            </a:fld>
            <a:endParaRPr lang="en-AU"/>
          </a:p>
        </p:txBody>
      </p:sp>
      <p:sp>
        <p:nvSpPr>
          <p:cNvPr id="14" name="Text Placeholder 7">
            <a:extLst>
              <a:ext uri="{FF2B5EF4-FFF2-40B4-BE49-F238E27FC236}">
                <a16:creationId xmlns:a16="http://schemas.microsoft.com/office/drawing/2014/main" id="{5DF9F4E3-F5E7-482D-B59E-CA9B8779357E}"/>
              </a:ext>
            </a:extLst>
          </p:cNvPr>
          <p:cNvSpPr>
            <a:spLocks noGrp="1"/>
          </p:cNvSpPr>
          <p:nvPr>
            <p:ph type="body" sz="quarter" idx="22"/>
          </p:nvPr>
        </p:nvSpPr>
        <p:spPr>
          <a:xfrm>
            <a:off x="523490" y="374374"/>
            <a:ext cx="10359471"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763808201"/>
      </p:ext>
    </p:extLst>
  </p:cSld>
  <p:clrMapOvr>
    <a:masterClrMapping/>
  </p:clrMapOvr>
  <p:extLst>
    <p:ext uri="{DCECCB84-F9BA-43D5-87BE-67443E8EF086}">
      <p15:sldGuideLst xmlns:p15="http://schemas.microsoft.com/office/powerpoint/2012/main">
        <p15:guide id="2" pos="7469">
          <p15:clr>
            <a:srgbClr val="FBAE40"/>
          </p15:clr>
        </p15:guide>
        <p15:guide id="3" orient="horz" pos="2432">
          <p15:clr>
            <a:srgbClr val="FBAE40"/>
          </p15:clr>
        </p15:guide>
        <p15:guide id="4" orient="horz" pos="4088">
          <p15:clr>
            <a:srgbClr val="FBAE40"/>
          </p15:clr>
        </p15:guide>
        <p15:guide id="5" orient="horz" pos="3974">
          <p15:clr>
            <a:srgbClr val="FBAE40"/>
          </p15:clr>
        </p15:guide>
        <p15:guide id="6" orient="horz" pos="3748">
          <p15:clr>
            <a:srgbClr val="FBAE40"/>
          </p15:clr>
        </p15:guide>
        <p15:guide id="7" pos="325">
          <p15:clr>
            <a:srgbClr val="FBAE40"/>
          </p15:clr>
        </p15:guide>
        <p15:guide id="8" orient="horz" pos="1026">
          <p15:clr>
            <a:srgbClr val="FBAE40"/>
          </p15:clr>
        </p15:guide>
        <p15:guide id="9" pos="4248">
          <p15:clr>
            <a:srgbClr val="FBAE40"/>
          </p15:clr>
        </p15:guide>
        <p15:guide id="11" pos="4475">
          <p15:clr>
            <a:srgbClr val="FBAE40"/>
          </p15:clr>
        </p15:guide>
        <p15:guide id="12" orient="horz" pos="3634">
          <p15:clr>
            <a:srgbClr val="FBAE40"/>
          </p15:clr>
        </p15:guide>
        <p15:guide id="13" orient="horz" pos="22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Charts with Supporting tex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23490" y="1628775"/>
            <a:ext cx="7912485" cy="3815951"/>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8796340" y="3249612"/>
            <a:ext cx="3060697" cy="2193841"/>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23490" y="5627689"/>
            <a:ext cx="7912286" cy="501650"/>
          </a:xfrm>
        </p:spPr>
        <p:txBody>
          <a:bodyPr>
            <a:noAutofit/>
          </a:bodyPr>
          <a:lstStyle>
            <a:lvl1pPr>
              <a:lnSpc>
                <a:spcPct val="100000"/>
              </a:lnSpc>
              <a:spcAft>
                <a:spcPts val="0"/>
              </a:spcAft>
              <a:defRPr sz="1200">
                <a:solidFill>
                  <a:schemeClr val="accent1"/>
                </a:solidFill>
                <a:latin typeface="+mj-lt"/>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8796340" y="5627687"/>
            <a:ext cx="3060697" cy="501651"/>
          </a:xfrm>
        </p:spPr>
        <p:txBody>
          <a:bodyPr>
            <a:noAutofit/>
          </a:bodyPr>
          <a:lstStyle>
            <a:lvl1pPr>
              <a:lnSpc>
                <a:spcPct val="100000"/>
              </a:lnSpc>
              <a:spcAft>
                <a:spcPts val="0"/>
              </a:spcAft>
              <a:defRPr sz="1200">
                <a:solidFill>
                  <a:schemeClr val="accent1"/>
                </a:solidFill>
                <a:latin typeface="+mj-lt"/>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13" name="Picture 12" descr="NSW Government logo">
            <a:extLst>
              <a:ext uri="{FF2B5EF4-FFF2-40B4-BE49-F238E27FC236}">
                <a16:creationId xmlns:a16="http://schemas.microsoft.com/office/drawing/2014/main" id="{DA3B4100-576A-4FEC-911E-EC081C184B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4" name="Straight Connector 13">
            <a:extLst>
              <a:ext uri="{FF2B5EF4-FFF2-40B4-BE49-F238E27FC236}">
                <a16:creationId xmlns:a16="http://schemas.microsoft.com/office/drawing/2014/main" id="{AF8A6249-6BDF-41A6-A092-B905F093D923}"/>
              </a:ext>
            </a:extLst>
          </p:cNvPr>
          <p:cNvCxnSpPr>
            <a:cxnSpLocks/>
          </p:cNvCxnSpPr>
          <p:nvPr userDrawn="1"/>
        </p:nvCxnSpPr>
        <p:spPr>
          <a:xfrm>
            <a:off x="339680" y="372533"/>
            <a:ext cx="0" cy="57702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616950" y="3249614"/>
            <a:ext cx="0" cy="2893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F4800EA-CB9E-42E6-A6A7-4101B442B5D5}"/>
              </a:ext>
            </a:extLst>
          </p:cNvPr>
          <p:cNvSpPr>
            <a:spLocks noGrp="1"/>
          </p:cNvSpPr>
          <p:nvPr>
            <p:ph type="ftr" sz="quarter" idx="19"/>
          </p:nvPr>
        </p:nvSpPr>
        <p:spPr/>
        <p:txBody>
          <a:bodyPr/>
          <a:lstStyle/>
          <a:p>
            <a:r>
              <a:rPr lang="en-US"/>
              <a:t>NSW Health</a:t>
            </a:r>
            <a:endParaRPr lang="en-AU"/>
          </a:p>
        </p:txBody>
      </p:sp>
      <p:sp>
        <p:nvSpPr>
          <p:cNvPr id="6" name="Slide Number Placeholder 5">
            <a:extLst>
              <a:ext uri="{FF2B5EF4-FFF2-40B4-BE49-F238E27FC236}">
                <a16:creationId xmlns:a16="http://schemas.microsoft.com/office/drawing/2014/main" id="{947A9245-B896-483E-B5ED-0388D8564A9B}"/>
              </a:ext>
            </a:extLst>
          </p:cNvPr>
          <p:cNvSpPr>
            <a:spLocks noGrp="1"/>
          </p:cNvSpPr>
          <p:nvPr>
            <p:ph type="sldNum" sz="quarter" idx="20"/>
          </p:nvPr>
        </p:nvSpPr>
        <p:spPr/>
        <p:txBody>
          <a:bodyPr/>
          <a:lstStyle/>
          <a:p>
            <a:fld id="{10A01DC5-1685-4615-8240-15192985C6A2}" type="slidenum">
              <a:rPr lang="en-AU" smtClean="0"/>
              <a:pPr/>
              <a:t>‹#›</a:t>
            </a:fld>
            <a:endParaRPr lang="en-AU"/>
          </a:p>
        </p:txBody>
      </p:sp>
      <p:sp>
        <p:nvSpPr>
          <p:cNvPr id="15" name="Text Placeholder 7">
            <a:extLst>
              <a:ext uri="{FF2B5EF4-FFF2-40B4-BE49-F238E27FC236}">
                <a16:creationId xmlns:a16="http://schemas.microsoft.com/office/drawing/2014/main" id="{DABA81B1-FC9D-4827-B127-C6B80F7B749E}"/>
              </a:ext>
            </a:extLst>
          </p:cNvPr>
          <p:cNvSpPr>
            <a:spLocks noGrp="1"/>
          </p:cNvSpPr>
          <p:nvPr>
            <p:ph type="body" sz="quarter" idx="22"/>
          </p:nvPr>
        </p:nvSpPr>
        <p:spPr>
          <a:xfrm>
            <a:off x="523490" y="374374"/>
            <a:ext cx="10359471"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517286280"/>
      </p:ext>
    </p:extLst>
  </p:cSld>
  <p:clrMapOvr>
    <a:masterClrMapping/>
  </p:clrMapOvr>
  <p:extLst>
    <p:ext uri="{DCECCB84-F9BA-43D5-87BE-67443E8EF086}">
      <p15:sldGuideLst xmlns:p15="http://schemas.microsoft.com/office/powerpoint/2012/main">
        <p15:guide id="1" orient="horz" pos="232">
          <p15:clr>
            <a:srgbClr val="FBAE40"/>
          </p15:clr>
        </p15:guide>
        <p15:guide id="2" orient="horz" pos="1026">
          <p15:clr>
            <a:srgbClr val="FBAE40"/>
          </p15:clr>
        </p15:guide>
        <p15:guide id="3" orient="horz" pos="4088">
          <p15:clr>
            <a:srgbClr val="FBAE40"/>
          </p15:clr>
        </p15:guide>
        <p15:guide id="4" orient="horz" pos="3974">
          <p15:clr>
            <a:srgbClr val="FBAE40"/>
          </p15:clr>
        </p15:guide>
        <p15:guide id="5" orient="horz" pos="3861">
          <p15:clr>
            <a:srgbClr val="FBAE40"/>
          </p15:clr>
        </p15:guide>
        <p15:guide id="6" pos="325">
          <p15:clr>
            <a:srgbClr val="FBAE40"/>
          </p15:clr>
        </p15:guide>
        <p15:guide id="7" pos="7469">
          <p15:clr>
            <a:srgbClr val="FBAE40"/>
          </p15:clr>
        </p15:guide>
        <p15:guide id="8" pos="5314">
          <p15:clr>
            <a:srgbClr val="FBAE40"/>
          </p15:clr>
        </p15:guide>
        <p15:guide id="9" pos="5541">
          <p15:clr>
            <a:srgbClr val="FBAE40"/>
          </p15:clr>
        </p15:guide>
        <p15:guide id="10" orient="horz" pos="204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9052B-9E20-444E-BAC1-5C7A4908FAA9}"/>
              </a:ext>
            </a:extLst>
          </p:cNvPr>
          <p:cNvSpPr>
            <a:spLocks noGrp="1"/>
          </p:cNvSpPr>
          <p:nvPr>
            <p:ph type="sldNum" sz="quarter" idx="11"/>
          </p:nvPr>
        </p:nvSpPr>
        <p:spPr/>
        <p:txBody>
          <a:bodyPr/>
          <a:lstStyle/>
          <a:p>
            <a:fld id="{10A01DC5-1685-4615-8240-15192985C6A2}" type="slidenum">
              <a:rPr lang="en-AU" smtClean="0"/>
              <a:pPr/>
              <a:t>‹#›</a:t>
            </a:fld>
            <a:endParaRPr lang="en-AU"/>
          </a:p>
        </p:txBody>
      </p:sp>
      <p:sp>
        <p:nvSpPr>
          <p:cNvPr id="5" name="Text Placeholder 7">
            <a:extLst>
              <a:ext uri="{FF2B5EF4-FFF2-40B4-BE49-F238E27FC236}">
                <a16:creationId xmlns:a16="http://schemas.microsoft.com/office/drawing/2014/main" id="{F23DA357-5E6B-43E7-8240-113A2D1CE934}"/>
              </a:ext>
            </a:extLst>
          </p:cNvPr>
          <p:cNvSpPr>
            <a:spLocks noGrp="1"/>
          </p:cNvSpPr>
          <p:nvPr>
            <p:ph type="body" sz="quarter" idx="21"/>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634560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1757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Centered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1" y="0"/>
            <a:ext cx="2879998" cy="6858000"/>
          </a:xfrm>
          <a:solidFill>
            <a:srgbClr val="EBEBEB"/>
          </a:solidFill>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34963" y="3972534"/>
            <a:ext cx="4525038" cy="1176813"/>
          </a:xfrm>
        </p:spPr>
        <p:txBody>
          <a:bodyPr anchor="t">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72534"/>
            <a:ext cx="2338228" cy="1062997"/>
          </a:xfrm>
        </p:spPr>
        <p:txBody>
          <a:bodyPr>
            <a:noAutofit/>
          </a:bodyPr>
          <a:lstStyle>
            <a:lvl1pPr>
              <a:lnSpc>
                <a:spcPct val="100000"/>
              </a:lnSpc>
              <a:spcAft>
                <a:spcPts val="0"/>
              </a:spcAft>
              <a:defRPr sz="1600" b="0">
                <a:solidFill>
                  <a:schemeClr val="bg1"/>
                </a:solidFill>
                <a:latin typeface="+mj-lt"/>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34963" y="6315841"/>
            <a:ext cx="2725037" cy="221599"/>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pic>
        <p:nvPicPr>
          <p:cNvPr id="10" name="Picture 9" descr="NSW Government logo">
            <a:extLst>
              <a:ext uri="{FF2B5EF4-FFF2-40B4-BE49-F238E27FC236}">
                <a16:creationId xmlns:a16="http://schemas.microsoft.com/office/drawing/2014/main" id="{8850B318-06C7-4E38-8E3C-B3AB143DDE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2" name="Text Placeholder 6">
            <a:extLst>
              <a:ext uri="{FF2B5EF4-FFF2-40B4-BE49-F238E27FC236}">
                <a16:creationId xmlns:a16="http://schemas.microsoft.com/office/drawing/2014/main" id="{5D62BA6E-0D44-4581-9239-DBB250FFC705}"/>
              </a:ext>
            </a:extLst>
          </p:cNvPr>
          <p:cNvSpPr>
            <a:spLocks noGrp="1"/>
          </p:cNvSpPr>
          <p:nvPr>
            <p:ph type="body" sz="quarter" idx="14" hasCustomPrompt="1"/>
          </p:nvPr>
        </p:nvSpPr>
        <p:spPr>
          <a:xfrm>
            <a:off x="334963" y="368839"/>
            <a:ext cx="2146300" cy="166199"/>
          </a:xfrm>
        </p:spPr>
        <p:txBody>
          <a:bodyPr>
            <a:spAutoFit/>
          </a:bodyPr>
          <a:lstStyle>
            <a:lvl1pPr>
              <a:defRPr sz="1200">
                <a:solidFill>
                  <a:schemeClr val="bg1"/>
                </a:solidFill>
                <a:latin typeface="+mj-lt"/>
              </a:defRPr>
            </a:lvl1pPr>
          </a:lstStyle>
          <a:p>
            <a:pPr lvl="0"/>
            <a:r>
              <a:rPr lang="en-AU"/>
              <a:t>NSW Health</a:t>
            </a:r>
          </a:p>
        </p:txBody>
      </p:sp>
      <p:sp>
        <p:nvSpPr>
          <p:cNvPr id="13" name="Text Placeholder 7">
            <a:extLst>
              <a:ext uri="{FF2B5EF4-FFF2-40B4-BE49-F238E27FC236}">
                <a16:creationId xmlns:a16="http://schemas.microsoft.com/office/drawing/2014/main" id="{9BB4C353-42E1-4716-93FD-FE62A6BE7C63}"/>
              </a:ext>
            </a:extLst>
          </p:cNvPr>
          <p:cNvSpPr>
            <a:spLocks noGrp="1"/>
          </p:cNvSpPr>
          <p:nvPr>
            <p:ph type="body" sz="quarter" idx="15" hasCustomPrompt="1"/>
          </p:nvPr>
        </p:nvSpPr>
        <p:spPr>
          <a:xfrm>
            <a:off x="334963" y="1070077"/>
            <a:ext cx="4525037" cy="2679008"/>
          </a:xfrm>
        </p:spPr>
        <p:txBody>
          <a:bodyPr anchor="b" anchorCtr="0">
            <a:normAutofit/>
          </a:bodyPr>
          <a:lstStyle>
            <a:lvl1pPr>
              <a:spcAft>
                <a:spcPts val="600"/>
              </a:spcAft>
              <a:defRPr sz="4800">
                <a:solidFill>
                  <a:schemeClr val="bg1"/>
                </a:solidFill>
              </a:defRPr>
            </a:lvl1pPr>
          </a:lstStyle>
          <a:p>
            <a:pPr lvl="0"/>
            <a:r>
              <a:rPr lang="en-US"/>
              <a:t>Click to </a:t>
            </a:r>
            <a:br>
              <a:rPr lang="en-US"/>
            </a:br>
            <a:r>
              <a:rPr lang="en-US"/>
              <a:t>edit Master </a:t>
            </a:r>
            <a:br>
              <a:rPr lang="en-US"/>
            </a:br>
            <a:r>
              <a:rPr lang="en-US"/>
              <a:t>text styles</a:t>
            </a:r>
          </a:p>
        </p:txBody>
      </p:sp>
    </p:spTree>
    <p:extLst>
      <p:ext uri="{BB962C8B-B14F-4D97-AF65-F5344CB8AC3E}">
        <p14:creationId xmlns:p14="http://schemas.microsoft.com/office/powerpoint/2010/main" val="967883484"/>
      </p:ext>
    </p:extLst>
  </p:cSld>
  <p:clrMapOvr>
    <a:masterClrMapping/>
  </p:clrMapOvr>
  <p:extLst>
    <p:ext uri="{DCECCB84-F9BA-43D5-87BE-67443E8EF086}">
      <p15:sldGuideLst xmlns:p15="http://schemas.microsoft.com/office/powerpoint/2012/main">
        <p15:guide id="1" pos="211">
          <p15:clr>
            <a:srgbClr val="FBAE40"/>
          </p15:clr>
        </p15:guide>
        <p15:guide id="2" orient="horz" pos="232">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Right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28000" y="0"/>
            <a:ext cx="3692926" cy="6858000"/>
          </a:xfrm>
          <a:solidFill>
            <a:srgbClr val="EBEBEB"/>
          </a:solidFill>
        </p:spPr>
        <p:txBody>
          <a:bodyPr/>
          <a:lstStyle/>
          <a:p>
            <a:r>
              <a:rPr lang="en-US"/>
              <a:t>Click icon to add picture</a:t>
            </a:r>
            <a:endParaRPr lang="en-AU"/>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195891" y="3972534"/>
            <a:ext cx="1772263" cy="1176813"/>
          </a:xfrm>
        </p:spPr>
        <p:txBody>
          <a:bodyPr>
            <a:noAutofit/>
          </a:bodyPr>
          <a:lstStyle>
            <a:lvl1pPr>
              <a:lnSpc>
                <a:spcPct val="100000"/>
              </a:lnSpc>
              <a:spcAft>
                <a:spcPts val="0"/>
              </a:spcAft>
              <a:defRPr sz="1600" b="0">
                <a:solidFill>
                  <a:schemeClr val="bg1"/>
                </a:solidFill>
                <a:latin typeface="+mj-lt"/>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pic>
        <p:nvPicPr>
          <p:cNvPr id="10" name="Picture 9" descr="NSW Government logo">
            <a:extLst>
              <a:ext uri="{FF2B5EF4-FFF2-40B4-BE49-F238E27FC236}">
                <a16:creationId xmlns:a16="http://schemas.microsoft.com/office/drawing/2014/main" id="{9580B58F-AFD2-47F6-BD77-FDDD2F5DA8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22" name="Text Placeholder 10">
            <a:extLst>
              <a:ext uri="{FF2B5EF4-FFF2-40B4-BE49-F238E27FC236}">
                <a16:creationId xmlns:a16="http://schemas.microsoft.com/office/drawing/2014/main" id="{53A44DF9-AFDF-4EF2-8CE9-C689C30014D1}"/>
              </a:ext>
            </a:extLst>
          </p:cNvPr>
          <p:cNvSpPr>
            <a:spLocks noGrp="1"/>
          </p:cNvSpPr>
          <p:nvPr>
            <p:ph type="body" sz="quarter" idx="10" hasCustomPrompt="1"/>
          </p:nvPr>
        </p:nvSpPr>
        <p:spPr>
          <a:xfrm>
            <a:off x="515940" y="3972534"/>
            <a:ext cx="4344539" cy="1176813"/>
          </a:xfrm>
        </p:spPr>
        <p:txBody>
          <a:bodyPr anchor="t">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3" name="Text Placeholder 14">
            <a:extLst>
              <a:ext uri="{FF2B5EF4-FFF2-40B4-BE49-F238E27FC236}">
                <a16:creationId xmlns:a16="http://schemas.microsoft.com/office/drawing/2014/main" id="{486F38B9-C67E-4119-93B2-5CB97E5EAF6A}"/>
              </a:ext>
            </a:extLst>
          </p:cNvPr>
          <p:cNvSpPr>
            <a:spLocks noGrp="1"/>
          </p:cNvSpPr>
          <p:nvPr>
            <p:ph type="body" sz="quarter" idx="12" hasCustomPrompt="1"/>
          </p:nvPr>
        </p:nvSpPr>
        <p:spPr>
          <a:xfrm>
            <a:off x="508982" y="6315841"/>
            <a:ext cx="2713461" cy="221599"/>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39680" y="372533"/>
            <a:ext cx="0" cy="61171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9D214D-CCF2-46E0-9ADE-7AC49F38946B}"/>
              </a:ext>
            </a:extLst>
          </p:cNvPr>
          <p:cNvCxnSpPr>
            <a:cxnSpLocks/>
          </p:cNvCxnSpPr>
          <p:nvPr userDrawn="1"/>
        </p:nvCxnSpPr>
        <p:spPr>
          <a:xfrm>
            <a:off x="5020325" y="372533"/>
            <a:ext cx="0" cy="61171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6751F68B-1714-484D-A0A6-07E399356A99}"/>
              </a:ext>
            </a:extLst>
          </p:cNvPr>
          <p:cNvSpPr>
            <a:spLocks noGrp="1"/>
          </p:cNvSpPr>
          <p:nvPr>
            <p:ph type="body" sz="quarter" idx="14" hasCustomPrompt="1"/>
          </p:nvPr>
        </p:nvSpPr>
        <p:spPr>
          <a:xfrm>
            <a:off x="515940" y="368839"/>
            <a:ext cx="2146300" cy="166199"/>
          </a:xfrm>
        </p:spPr>
        <p:txBody>
          <a:bodyPr>
            <a:spAutoFit/>
          </a:bodyPr>
          <a:lstStyle>
            <a:lvl1pPr>
              <a:defRPr sz="1200">
                <a:solidFill>
                  <a:schemeClr val="bg1"/>
                </a:solidFill>
                <a:latin typeface="+mj-lt"/>
              </a:defRPr>
            </a:lvl1pPr>
          </a:lstStyle>
          <a:p>
            <a:pPr lvl="0"/>
            <a:r>
              <a:rPr lang="en-AU"/>
              <a:t>NSW Health</a:t>
            </a:r>
          </a:p>
        </p:txBody>
      </p:sp>
      <p:sp>
        <p:nvSpPr>
          <p:cNvPr id="16" name="Text Placeholder 7">
            <a:extLst>
              <a:ext uri="{FF2B5EF4-FFF2-40B4-BE49-F238E27FC236}">
                <a16:creationId xmlns:a16="http://schemas.microsoft.com/office/drawing/2014/main" id="{20D671F6-6023-4FFB-9AB4-85AAAE174BC2}"/>
              </a:ext>
            </a:extLst>
          </p:cNvPr>
          <p:cNvSpPr>
            <a:spLocks noGrp="1"/>
          </p:cNvSpPr>
          <p:nvPr>
            <p:ph type="body" sz="quarter" idx="15" hasCustomPrompt="1"/>
          </p:nvPr>
        </p:nvSpPr>
        <p:spPr>
          <a:xfrm>
            <a:off x="515938" y="1070077"/>
            <a:ext cx="4344062" cy="2679008"/>
          </a:xfrm>
        </p:spPr>
        <p:txBody>
          <a:bodyPr anchor="b" anchorCtr="0">
            <a:normAutofit/>
          </a:bodyPr>
          <a:lstStyle>
            <a:lvl1pPr>
              <a:spcAft>
                <a:spcPts val="600"/>
              </a:spcAft>
              <a:defRPr sz="4800">
                <a:solidFill>
                  <a:schemeClr val="bg1"/>
                </a:solidFill>
              </a:defRPr>
            </a:lvl1pPr>
          </a:lstStyle>
          <a:p>
            <a:pPr lvl="0"/>
            <a:r>
              <a:rPr lang="en-US"/>
              <a:t>Click to </a:t>
            </a:r>
            <a:br>
              <a:rPr lang="en-US"/>
            </a:br>
            <a:r>
              <a:rPr lang="en-US"/>
              <a:t>edit Master </a:t>
            </a:r>
            <a:br>
              <a:rPr lang="en-US"/>
            </a:br>
            <a:r>
              <a:rPr lang="en-US"/>
              <a:t>text styles</a:t>
            </a:r>
          </a:p>
        </p:txBody>
      </p:sp>
    </p:spTree>
    <p:extLst>
      <p:ext uri="{BB962C8B-B14F-4D97-AF65-F5344CB8AC3E}">
        <p14:creationId xmlns:p14="http://schemas.microsoft.com/office/powerpoint/2010/main" val="2649987133"/>
      </p:ext>
    </p:extLst>
  </p:cSld>
  <p:clrMapOvr>
    <a:masterClrMapping/>
  </p:clrMapOvr>
  <p:extLst>
    <p:ext uri="{DCECCB84-F9BA-43D5-87BE-67443E8EF086}">
      <p15:sldGuideLst xmlns:p15="http://schemas.microsoft.com/office/powerpoint/2012/main">
        <p15:guide id="1" pos="7469">
          <p15:clr>
            <a:srgbClr val="FBAE40"/>
          </p15:clr>
        </p15:guide>
        <p15:guide id="3" orient="horz" pos="232">
          <p15:clr>
            <a:srgbClr val="FBAE40"/>
          </p15:clr>
        </p15:guide>
        <p15:guide id="4" orient="horz" pos="4088">
          <p15:clr>
            <a:srgbClr val="FBAE40"/>
          </p15:clr>
        </p15:guide>
        <p15:guide id="5" pos="325">
          <p15:clr>
            <a:srgbClr val="FBAE40"/>
          </p15:clr>
        </p15:guide>
        <p15:guide id="6" pos="327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34963" y="3600000"/>
            <a:ext cx="7200000" cy="2529338"/>
          </a:xfrm>
          <a:prstGeom prst="rect">
            <a:avLst/>
          </a:prstGeom>
          <a:ln>
            <a:noFill/>
          </a:ln>
        </p:spPr>
        <p:txBody>
          <a:bodyPr lIns="0" tIns="0" rIns="0" bIns="0"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34963" y="1908000"/>
            <a:ext cx="7200000" cy="1089583"/>
          </a:xfrm>
        </p:spPr>
        <p:txBody>
          <a:bodyPr>
            <a:noAutofit/>
          </a:bodyPr>
          <a:lstStyle>
            <a:lvl1pPr>
              <a:defRPr sz="2000">
                <a:solidFill>
                  <a:schemeClr val="bg1"/>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13" name="Picture 12" descr="NSW Government logo">
            <a:extLst>
              <a:ext uri="{FF2B5EF4-FFF2-40B4-BE49-F238E27FC236}">
                <a16:creationId xmlns:a16="http://schemas.microsoft.com/office/drawing/2014/main" id="{8A90B026-D42A-42B5-8530-C68D32F380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0" name="Text Placeholder 6">
            <a:extLst>
              <a:ext uri="{FF2B5EF4-FFF2-40B4-BE49-F238E27FC236}">
                <a16:creationId xmlns:a16="http://schemas.microsoft.com/office/drawing/2014/main" id="{8B17F047-F123-41D0-8865-66B686107C61}"/>
              </a:ext>
            </a:extLst>
          </p:cNvPr>
          <p:cNvSpPr>
            <a:spLocks noGrp="1"/>
          </p:cNvSpPr>
          <p:nvPr>
            <p:ph type="body" sz="quarter" idx="14" hasCustomPrompt="1"/>
          </p:nvPr>
        </p:nvSpPr>
        <p:spPr>
          <a:xfrm>
            <a:off x="334963" y="368839"/>
            <a:ext cx="2146300" cy="166199"/>
          </a:xfrm>
        </p:spPr>
        <p:txBody>
          <a:bodyPr>
            <a:spAutoFit/>
          </a:bodyPr>
          <a:lstStyle>
            <a:lvl1pPr>
              <a:defRPr sz="1200">
                <a:solidFill>
                  <a:schemeClr val="tx1"/>
                </a:solidFill>
                <a:latin typeface="+mj-lt"/>
              </a:defRPr>
            </a:lvl1pPr>
          </a:lstStyle>
          <a:p>
            <a:pPr lvl="0"/>
            <a:r>
              <a:rPr lang="en-AU"/>
              <a:t>NSW Health</a:t>
            </a:r>
          </a:p>
        </p:txBody>
      </p:sp>
      <p:sp>
        <p:nvSpPr>
          <p:cNvPr id="14" name="Text Placeholder 7">
            <a:extLst>
              <a:ext uri="{FF2B5EF4-FFF2-40B4-BE49-F238E27FC236}">
                <a16:creationId xmlns:a16="http://schemas.microsoft.com/office/drawing/2014/main" id="{79FA91C4-2756-4835-9BB9-72DC30977DF2}"/>
              </a:ext>
            </a:extLst>
          </p:cNvPr>
          <p:cNvSpPr>
            <a:spLocks noGrp="1"/>
          </p:cNvSpPr>
          <p:nvPr>
            <p:ph type="body" sz="quarter" idx="15" hasCustomPrompt="1"/>
          </p:nvPr>
        </p:nvSpPr>
        <p:spPr>
          <a:xfrm>
            <a:off x="9178925" y="4005385"/>
            <a:ext cx="2778613" cy="2631490"/>
          </a:xfrm>
        </p:spPr>
        <p:txBody>
          <a:bodyPr wrap="square" anchor="b" anchorCtr="0">
            <a:spAutoFit/>
          </a:bodyPr>
          <a:lstStyle>
            <a:lvl1pPr algn="r">
              <a:spcAft>
                <a:spcPts val="600"/>
              </a:spcAft>
              <a:defRPr sz="19000">
                <a:solidFill>
                  <a:schemeClr val="bg1"/>
                </a:solidFill>
              </a:defRPr>
            </a:lvl1pPr>
          </a:lstStyle>
          <a:p>
            <a:pPr lvl="0"/>
            <a:r>
              <a:rPr lang="en-US"/>
              <a:t>#</a:t>
            </a:r>
          </a:p>
        </p:txBody>
      </p:sp>
    </p:spTree>
    <p:extLst>
      <p:ext uri="{BB962C8B-B14F-4D97-AF65-F5344CB8AC3E}">
        <p14:creationId xmlns:p14="http://schemas.microsoft.com/office/powerpoint/2010/main" val="1635306844"/>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4088">
          <p15:clr>
            <a:srgbClr val="FBAE40"/>
          </p15:clr>
        </p15:guide>
        <p15:guide id="4" orient="horz" pos="3974">
          <p15:clr>
            <a:srgbClr val="FBAE40"/>
          </p15:clr>
        </p15:guide>
        <p15:guide id="5" orient="horz" pos="2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41" y="4417983"/>
            <a:ext cx="10161173" cy="1009606"/>
          </a:xfrm>
          <a:prstGeom prst="rect">
            <a:avLst/>
          </a:prstGeom>
          <a:ln>
            <a:noFill/>
          </a:ln>
        </p:spPr>
        <p:txBody>
          <a:bodyPr lIns="0" tIns="0" rIns="0" bIns="0" anchor="t">
            <a:normAutofit/>
          </a:bodyPr>
          <a:lstStyle>
            <a:lvl1pPr algn="l">
              <a:lnSpc>
                <a:spcPct val="90000"/>
              </a:lnSpc>
              <a:defRPr sz="4800">
                <a:solidFill>
                  <a:schemeClr val="bg2"/>
                </a:solidFill>
                <a:latin typeface="+mn-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15941" y="5591958"/>
            <a:ext cx="10161173" cy="523717"/>
          </a:xfrm>
        </p:spPr>
        <p:txBody>
          <a:bodyPr anchor="b" anchorCtr="0">
            <a:noAutofit/>
          </a:bodyPr>
          <a:lstStyle>
            <a:lvl1pPr>
              <a:defRPr sz="2000">
                <a:solidFill>
                  <a:schemeClr val="bg2"/>
                </a:solidFill>
                <a:latin typeface="+mn-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8" name="Picture 7" descr="NSW Government logo">
            <a:extLst>
              <a:ext uri="{FF2B5EF4-FFF2-40B4-BE49-F238E27FC236}">
                <a16:creationId xmlns:a16="http://schemas.microsoft.com/office/drawing/2014/main" id="{CD2849B5-EDA5-47F4-95B2-34E33DABE4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4" name="Slide Number Placeholder 3">
            <a:extLst>
              <a:ext uri="{FF2B5EF4-FFF2-40B4-BE49-F238E27FC236}">
                <a16:creationId xmlns:a16="http://schemas.microsoft.com/office/drawing/2014/main" id="{A32B27C4-39FD-47FB-872A-713D2FB7348E}"/>
              </a:ext>
            </a:extLst>
          </p:cNvPr>
          <p:cNvSpPr>
            <a:spLocks noGrp="1"/>
          </p:cNvSpPr>
          <p:nvPr>
            <p:ph type="sldNum" sz="quarter" idx="13"/>
          </p:nvPr>
        </p:nvSpPr>
        <p:spPr/>
        <p:txBody>
          <a:bodyPr/>
          <a:lstStyle/>
          <a:p>
            <a:fld id="{10A01DC5-1685-4615-8240-15192985C6A2}" type="slidenum">
              <a:rPr lang="en-AU" smtClean="0"/>
              <a:pPr/>
              <a:t>‹#›</a:t>
            </a:fld>
            <a:endParaRPr lang="en-AU"/>
          </a:p>
        </p:txBody>
      </p:sp>
      <p:sp>
        <p:nvSpPr>
          <p:cNvPr id="9" name="Text Placeholder 6">
            <a:extLst>
              <a:ext uri="{FF2B5EF4-FFF2-40B4-BE49-F238E27FC236}">
                <a16:creationId xmlns:a16="http://schemas.microsoft.com/office/drawing/2014/main" id="{B1D141EA-04D8-40BC-B96D-481FF153446F}"/>
              </a:ext>
            </a:extLst>
          </p:cNvPr>
          <p:cNvSpPr>
            <a:spLocks noGrp="1"/>
          </p:cNvSpPr>
          <p:nvPr>
            <p:ph type="body" sz="quarter" idx="14" hasCustomPrompt="1"/>
          </p:nvPr>
        </p:nvSpPr>
        <p:spPr>
          <a:xfrm>
            <a:off x="515941" y="368839"/>
            <a:ext cx="2146300" cy="166199"/>
          </a:xfrm>
        </p:spPr>
        <p:txBody>
          <a:bodyPr>
            <a:spAutoFit/>
          </a:bodyPr>
          <a:lstStyle>
            <a:lvl1pPr>
              <a:defRPr sz="1200">
                <a:solidFill>
                  <a:schemeClr val="bg2"/>
                </a:solidFill>
                <a:latin typeface="+mj-lt"/>
              </a:defRPr>
            </a:lvl1pPr>
          </a:lstStyle>
          <a:p>
            <a:pPr lvl="0"/>
            <a:r>
              <a:rPr lang="en-AU"/>
              <a:t>NSW Health</a:t>
            </a:r>
          </a:p>
        </p:txBody>
      </p:sp>
      <p:cxnSp>
        <p:nvCxnSpPr>
          <p:cNvPr id="13" name="Straight Connector 12">
            <a:extLst>
              <a:ext uri="{FF2B5EF4-FFF2-40B4-BE49-F238E27FC236}">
                <a16:creationId xmlns:a16="http://schemas.microsoft.com/office/drawing/2014/main" id="{C5D7A4CE-99A4-4997-A178-97867C7CAE65}"/>
              </a:ext>
            </a:extLst>
          </p:cNvPr>
          <p:cNvCxnSpPr>
            <a:cxnSpLocks/>
          </p:cNvCxnSpPr>
          <p:nvPr userDrawn="1"/>
        </p:nvCxnSpPr>
        <p:spPr>
          <a:xfrm>
            <a:off x="339680" y="372533"/>
            <a:ext cx="0" cy="575680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62510433-004D-4471-AA91-5B4AB9362271}"/>
              </a:ext>
            </a:extLst>
          </p:cNvPr>
          <p:cNvSpPr>
            <a:spLocks noGrp="1"/>
          </p:cNvSpPr>
          <p:nvPr>
            <p:ph type="body" sz="quarter" idx="15" hasCustomPrompt="1"/>
          </p:nvPr>
        </p:nvSpPr>
        <p:spPr>
          <a:xfrm>
            <a:off x="515941" y="1004183"/>
            <a:ext cx="2778613" cy="2631490"/>
          </a:xfrm>
        </p:spPr>
        <p:txBody>
          <a:bodyPr wrap="square" anchor="t" anchorCtr="0">
            <a:spAutoFit/>
          </a:bodyPr>
          <a:lstStyle>
            <a:lvl1pPr algn="l">
              <a:spcAft>
                <a:spcPts val="600"/>
              </a:spcAft>
              <a:defRPr sz="19000">
                <a:solidFill>
                  <a:schemeClr val="accent1"/>
                </a:solidFill>
              </a:defRPr>
            </a:lvl1pPr>
          </a:lstStyle>
          <a:p>
            <a:pPr lvl="0"/>
            <a:r>
              <a:rPr lang="en-US"/>
              <a:t>#</a:t>
            </a:r>
          </a:p>
        </p:txBody>
      </p:sp>
    </p:spTree>
    <p:extLst>
      <p:ext uri="{BB962C8B-B14F-4D97-AF65-F5344CB8AC3E}">
        <p14:creationId xmlns:p14="http://schemas.microsoft.com/office/powerpoint/2010/main" val="1388172783"/>
      </p:ext>
    </p:extLst>
  </p:cSld>
  <p:clrMapOvr>
    <a:masterClrMapping/>
  </p:clrMapOvr>
  <p:extLst>
    <p:ext uri="{DCECCB84-F9BA-43D5-87BE-67443E8EF086}">
      <p15:sldGuideLst xmlns:p15="http://schemas.microsoft.com/office/powerpoint/2012/main">
        <p15:guide id="1" orient="horz" pos="232">
          <p15:clr>
            <a:srgbClr val="FBAE40"/>
          </p15:clr>
        </p15:guide>
        <p15:guide id="2" orient="horz" pos="4088">
          <p15:clr>
            <a:srgbClr val="FBAE40"/>
          </p15:clr>
        </p15:guide>
        <p15:guide id="4" pos="7469">
          <p15:clr>
            <a:srgbClr val="FBAE40"/>
          </p15:clr>
        </p15:guide>
        <p15:guide id="5" pos="3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Grey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B94239-ABC6-4D7C-99D6-8A1E43F825A7}"/>
              </a:ext>
            </a:extLst>
          </p:cNvPr>
          <p:cNvSpPr/>
          <p:nvPr userDrawn="1"/>
        </p:nvSpPr>
        <p:spPr>
          <a:xfrm>
            <a:off x="0" y="1628776"/>
            <a:ext cx="12192000" cy="52292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NSW Government logo">
            <a:extLst>
              <a:ext uri="{FF2B5EF4-FFF2-40B4-BE49-F238E27FC236}">
                <a16:creationId xmlns:a16="http://schemas.microsoft.com/office/drawing/2014/main" id="{5E11B237-0613-48B1-B108-697D991778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1" name="Content Placeholder 2">
            <a:extLst>
              <a:ext uri="{FF2B5EF4-FFF2-40B4-BE49-F238E27FC236}">
                <a16:creationId xmlns:a16="http://schemas.microsoft.com/office/drawing/2014/main" id="{A1B19BA5-89CE-45F2-BAA0-6C1D2DA1F7D6}"/>
              </a:ext>
            </a:extLst>
          </p:cNvPr>
          <p:cNvSpPr>
            <a:spLocks noGrp="1"/>
          </p:cNvSpPr>
          <p:nvPr>
            <p:ph sz="half" idx="1"/>
          </p:nvPr>
        </p:nvSpPr>
        <p:spPr>
          <a:xfrm>
            <a:off x="334962" y="1810937"/>
            <a:ext cx="11522076" cy="4318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01D5BE6-AAB5-42A0-BEBD-B8C5A96048AC}"/>
              </a:ext>
            </a:extLst>
          </p:cNvPr>
          <p:cNvSpPr>
            <a:spLocks noGrp="1"/>
          </p:cNvSpPr>
          <p:nvPr>
            <p:ph type="ftr" sz="quarter" idx="10"/>
          </p:nvPr>
        </p:nvSpPr>
        <p:spPr/>
        <p:txBody>
          <a:bodyPr/>
          <a:lstStyle>
            <a:lvl1pPr>
              <a:defRPr>
                <a:solidFill>
                  <a:schemeClr val="tx1"/>
                </a:solidFill>
              </a:defRPr>
            </a:lvl1pPr>
          </a:lstStyle>
          <a:p>
            <a:r>
              <a:rPr lang="en-US"/>
              <a:t>NSW Health</a:t>
            </a:r>
            <a:endParaRPr lang="en-AU"/>
          </a:p>
        </p:txBody>
      </p:sp>
      <p:sp>
        <p:nvSpPr>
          <p:cNvPr id="6" name="Slide Number Placeholder 5">
            <a:extLst>
              <a:ext uri="{FF2B5EF4-FFF2-40B4-BE49-F238E27FC236}">
                <a16:creationId xmlns:a16="http://schemas.microsoft.com/office/drawing/2014/main" id="{18D1963C-EAD0-4288-939C-0F3FBDC65BA6}"/>
              </a:ext>
            </a:extLst>
          </p:cNvPr>
          <p:cNvSpPr>
            <a:spLocks noGrp="1"/>
          </p:cNvSpPr>
          <p:nvPr>
            <p:ph type="sldNum" sz="quarter" idx="11"/>
          </p:nvPr>
        </p:nvSpPr>
        <p:spPr/>
        <p:txBody>
          <a:bodyPr/>
          <a:lstStyle/>
          <a:p>
            <a:fld id="{10A01DC5-1685-4615-8240-15192985C6A2}" type="slidenum">
              <a:rPr lang="en-AU" smtClean="0"/>
              <a:pPr/>
              <a:t>‹#›</a:t>
            </a:fld>
            <a:endParaRPr lang="en-AU"/>
          </a:p>
        </p:txBody>
      </p:sp>
      <p:sp>
        <p:nvSpPr>
          <p:cNvPr id="9" name="Text Placeholder 7">
            <a:extLst>
              <a:ext uri="{FF2B5EF4-FFF2-40B4-BE49-F238E27FC236}">
                <a16:creationId xmlns:a16="http://schemas.microsoft.com/office/drawing/2014/main" id="{3A9E6C6D-7B74-4E2B-B0DB-C4F89A873E67}"/>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595132756"/>
      </p:ext>
    </p:extLst>
  </p:cSld>
  <p:clrMapOvr>
    <a:masterClrMapping/>
  </p:clrMapOvr>
  <p:extLst>
    <p:ext uri="{DCECCB84-F9BA-43D5-87BE-67443E8EF086}">
      <p15:sldGuideLst xmlns:p15="http://schemas.microsoft.com/office/powerpoint/2012/main">
        <p15:guide id="1" pos="7469">
          <p15:clr>
            <a:srgbClr val="FBAE40"/>
          </p15:clr>
        </p15:guide>
        <p15:guide id="2" pos="211">
          <p15:clr>
            <a:srgbClr val="FBAE40"/>
          </p15:clr>
        </p15:guide>
        <p15:guide id="3" orient="horz" pos="4088">
          <p15:clr>
            <a:srgbClr val="FBAE40"/>
          </p15:clr>
        </p15:guide>
        <p15:guide id="4" orient="horz" pos="232">
          <p15:clr>
            <a:srgbClr val="FBAE40"/>
          </p15:clr>
        </p15:guide>
        <p15:guide id="6" orient="horz" pos="3974">
          <p15:clr>
            <a:srgbClr val="FBAE40"/>
          </p15:clr>
        </p15:guide>
        <p15:guide id="7" orient="horz" pos="11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ile &amp; Content">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5E11B237-0613-48B1-B108-697D991778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sp>
        <p:nvSpPr>
          <p:cNvPr id="12" name="Content Placeholder 2">
            <a:extLst>
              <a:ext uri="{FF2B5EF4-FFF2-40B4-BE49-F238E27FC236}">
                <a16:creationId xmlns:a16="http://schemas.microsoft.com/office/drawing/2014/main" id="{801B9F0D-826B-4C31-8DD7-6906B9026033}"/>
              </a:ext>
            </a:extLst>
          </p:cNvPr>
          <p:cNvSpPr>
            <a:spLocks noGrp="1"/>
          </p:cNvSpPr>
          <p:nvPr>
            <p:ph sz="half" idx="1"/>
          </p:nvPr>
        </p:nvSpPr>
        <p:spPr>
          <a:xfrm>
            <a:off x="334962" y="1628775"/>
            <a:ext cx="11522076"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56B2F4AE-671F-4730-A046-E0A68E333125}"/>
              </a:ext>
            </a:extLst>
          </p:cNvPr>
          <p:cNvSpPr>
            <a:spLocks noGrp="1"/>
          </p:cNvSpPr>
          <p:nvPr>
            <p:ph type="ftr" sz="quarter" idx="10"/>
          </p:nvPr>
        </p:nvSpPr>
        <p:spPr/>
        <p:txBody>
          <a:bodyPr/>
          <a:lstStyle/>
          <a:p>
            <a:r>
              <a:rPr lang="en-US"/>
              <a:t>NSW Health</a:t>
            </a:r>
            <a:endParaRPr lang="en-AU"/>
          </a:p>
        </p:txBody>
      </p:sp>
      <p:sp>
        <p:nvSpPr>
          <p:cNvPr id="6" name="Slide Number Placeholder 5">
            <a:extLst>
              <a:ext uri="{FF2B5EF4-FFF2-40B4-BE49-F238E27FC236}">
                <a16:creationId xmlns:a16="http://schemas.microsoft.com/office/drawing/2014/main" id="{34C298EC-2F51-4041-BC85-E73F12227FB4}"/>
              </a:ext>
            </a:extLst>
          </p:cNvPr>
          <p:cNvSpPr>
            <a:spLocks noGrp="1"/>
          </p:cNvSpPr>
          <p:nvPr>
            <p:ph type="sldNum" sz="quarter" idx="11"/>
          </p:nvPr>
        </p:nvSpPr>
        <p:spPr/>
        <p:txBody>
          <a:bodyPr/>
          <a:lstStyle/>
          <a:p>
            <a:fld id="{10A01DC5-1685-4615-8240-15192985C6A2}" type="slidenum">
              <a:rPr lang="en-AU" smtClean="0"/>
              <a:pPr/>
              <a:t>‹#›</a:t>
            </a:fld>
            <a:endParaRPr lang="en-AU"/>
          </a:p>
        </p:txBody>
      </p:sp>
      <p:sp>
        <p:nvSpPr>
          <p:cNvPr id="8" name="Text Placeholder 7">
            <a:extLst>
              <a:ext uri="{FF2B5EF4-FFF2-40B4-BE49-F238E27FC236}">
                <a16:creationId xmlns:a16="http://schemas.microsoft.com/office/drawing/2014/main" id="{ADAE9ACE-8F83-403B-9CF8-810EACEC3ECC}"/>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49017577"/>
      </p:ext>
    </p:extLst>
  </p:cSld>
  <p:clrMapOvr>
    <a:masterClrMapping/>
  </p:clrMapOvr>
  <p:hf hdr="0" dt="0"/>
  <p:extLst>
    <p:ext uri="{DCECCB84-F9BA-43D5-87BE-67443E8EF086}">
      <p15:sldGuideLst xmlns:p15="http://schemas.microsoft.com/office/powerpoint/2012/main">
        <p15:guide id="1" pos="7469">
          <p15:clr>
            <a:srgbClr val="FBAE40"/>
          </p15:clr>
        </p15:guide>
        <p15:guide id="2" pos="211">
          <p15:clr>
            <a:srgbClr val="FBAE40"/>
          </p15:clr>
        </p15:guide>
        <p15:guide id="3" orient="horz" pos="4088">
          <p15:clr>
            <a:srgbClr val="FBAE40"/>
          </p15:clr>
        </p15:guide>
        <p15:guide id="4" orient="horz" pos="232">
          <p15:clr>
            <a:srgbClr val="FBAE40"/>
          </p15:clr>
        </p15:guide>
        <p15:guide id="5" orient="horz" pos="1026">
          <p15:clr>
            <a:srgbClr val="FBAE40"/>
          </p15:clr>
        </p15:guide>
        <p15:guide id="6"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H-Line)">
    <p:spTree>
      <p:nvGrpSpPr>
        <p:cNvPr id="1" name=""/>
        <p:cNvGrpSpPr/>
        <p:nvPr/>
      </p:nvGrpSpPr>
      <p:grpSpPr>
        <a:xfrm>
          <a:off x="0" y="0"/>
          <a:ext cx="0" cy="0"/>
          <a:chOff x="0" y="0"/>
          <a:chExt cx="0" cy="0"/>
        </a:xfrm>
      </p:grpSpPr>
      <p:pic>
        <p:nvPicPr>
          <p:cNvPr id="11" name="Picture 10" descr="NSW Government logo">
            <a:extLst>
              <a:ext uri="{FF2B5EF4-FFF2-40B4-BE49-F238E27FC236}">
                <a16:creationId xmlns:a16="http://schemas.microsoft.com/office/drawing/2014/main" id="{0FABAEDF-98EC-45EA-B2E1-76F397C66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27038" y="360000"/>
            <a:ext cx="630000" cy="685525"/>
          </a:xfrm>
          <a:prstGeom prst="rect">
            <a:avLst/>
          </a:prstGeom>
        </p:spPr>
      </p:pic>
      <p:cxnSp>
        <p:nvCxnSpPr>
          <p:cNvPr id="10" name="Straight Connector 9">
            <a:extLst>
              <a:ext uri="{FF2B5EF4-FFF2-40B4-BE49-F238E27FC236}">
                <a16:creationId xmlns:a16="http://schemas.microsoft.com/office/drawing/2014/main" id="{C2A67116-4454-462F-A3FD-DC94D36B8379}"/>
              </a:ext>
            </a:extLst>
          </p:cNvPr>
          <p:cNvCxnSpPr>
            <a:cxnSpLocks/>
          </p:cNvCxnSpPr>
          <p:nvPr userDrawn="1"/>
        </p:nvCxnSpPr>
        <p:spPr>
          <a:xfrm>
            <a:off x="334962" y="6129338"/>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BE76B0-F78C-49E4-8D5B-0D8090DCF52C}"/>
              </a:ext>
            </a:extLst>
          </p:cNvPr>
          <p:cNvCxnSpPr>
            <a:cxnSpLocks/>
          </p:cNvCxnSpPr>
          <p:nvPr userDrawn="1"/>
        </p:nvCxnSpPr>
        <p:spPr>
          <a:xfrm>
            <a:off x="334962" y="1628775"/>
            <a:ext cx="1152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2D1A2A7-9792-4E45-B725-23E733D71C64}"/>
              </a:ext>
            </a:extLst>
          </p:cNvPr>
          <p:cNvSpPr>
            <a:spLocks noGrp="1"/>
          </p:cNvSpPr>
          <p:nvPr>
            <p:ph sz="half" idx="1"/>
          </p:nvPr>
        </p:nvSpPr>
        <p:spPr>
          <a:xfrm>
            <a:off x="334962" y="1810937"/>
            <a:ext cx="11522075" cy="4139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4EF9E76D-A363-4966-BF51-CDFF99450733}"/>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DFF522CF-DF50-4091-99FF-5BDD85F03AEE}"/>
              </a:ext>
            </a:extLst>
          </p:cNvPr>
          <p:cNvSpPr>
            <a:spLocks noGrp="1"/>
          </p:cNvSpPr>
          <p:nvPr>
            <p:ph type="sldNum" sz="quarter" idx="11"/>
          </p:nvPr>
        </p:nvSpPr>
        <p:spPr/>
        <p:txBody>
          <a:bodyPr/>
          <a:lstStyle/>
          <a:p>
            <a:fld id="{10A01DC5-1685-4615-8240-15192985C6A2}" type="slidenum">
              <a:rPr lang="en-AU" smtClean="0"/>
              <a:pPr/>
              <a:t>‹#›</a:t>
            </a:fld>
            <a:endParaRPr lang="en-AU"/>
          </a:p>
        </p:txBody>
      </p:sp>
      <p:sp>
        <p:nvSpPr>
          <p:cNvPr id="9" name="Text Placeholder 7">
            <a:extLst>
              <a:ext uri="{FF2B5EF4-FFF2-40B4-BE49-F238E27FC236}">
                <a16:creationId xmlns:a16="http://schemas.microsoft.com/office/drawing/2014/main" id="{893DCE7D-38D0-451C-8D94-631B7A2E8729}"/>
              </a:ext>
            </a:extLst>
          </p:cNvPr>
          <p:cNvSpPr>
            <a:spLocks noGrp="1"/>
          </p:cNvSpPr>
          <p:nvPr>
            <p:ph type="body" sz="quarter" idx="14"/>
          </p:nvPr>
        </p:nvSpPr>
        <p:spPr>
          <a:xfrm>
            <a:off x="334964" y="374374"/>
            <a:ext cx="10547998" cy="1009652"/>
          </a:xfrm>
        </p:spPr>
        <p:txBody>
          <a:bodyPr>
            <a:normAutofit/>
          </a:bodyPr>
          <a:lstStyle>
            <a:lvl1pPr>
              <a:spcAft>
                <a:spcPts val="600"/>
              </a:spcAft>
              <a:defRPr sz="3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70085621"/>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232">
          <p15:clr>
            <a:srgbClr val="FBAE40"/>
          </p15:clr>
        </p15:guide>
        <p15:guide id="5" orient="horz" pos="4088">
          <p15:clr>
            <a:srgbClr val="FBAE40"/>
          </p15:clr>
        </p15:guide>
        <p15:guide id="9" orient="horz" pos="1026">
          <p15:clr>
            <a:srgbClr val="FBAE40"/>
          </p15:clr>
        </p15:guide>
        <p15:guide id="10" orient="horz" pos="1139">
          <p15:clr>
            <a:srgbClr val="FBAE40"/>
          </p15:clr>
        </p15:guide>
        <p15:guide id="11" orient="horz" pos="37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963" y="1628776"/>
            <a:ext cx="11520000" cy="45005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4963" y="6343380"/>
            <a:ext cx="6720000" cy="252000"/>
          </a:xfrm>
          <a:prstGeom prst="rect">
            <a:avLst/>
          </a:prstGeom>
        </p:spPr>
        <p:txBody>
          <a:bodyPr vert="horz" lIns="0" tIns="0" rIns="0" bIns="0" rtlCol="0" anchor="t"/>
          <a:lstStyle>
            <a:lvl1pPr algn="l">
              <a:lnSpc>
                <a:spcPct val="90000"/>
              </a:lnSpc>
              <a:spcAft>
                <a:spcPts val="600"/>
              </a:spcAft>
              <a:defRPr sz="1200" b="1">
                <a:solidFill>
                  <a:schemeClr val="bg2"/>
                </a:solidFill>
                <a:latin typeface="+mn-lt"/>
              </a:defRPr>
            </a:lvl1pPr>
          </a:lstStyle>
          <a:p>
            <a:r>
              <a:rPr lang="en-US"/>
              <a:t>NSW Health</a:t>
            </a:r>
            <a:endParaRPr lang="en-AU"/>
          </a:p>
        </p:txBody>
      </p:sp>
      <p:sp>
        <p:nvSpPr>
          <p:cNvPr id="6" name="Slide Number Placeholder 5"/>
          <p:cNvSpPr>
            <a:spLocks noGrp="1"/>
          </p:cNvSpPr>
          <p:nvPr>
            <p:ph type="sldNum" sz="quarter" idx="4"/>
          </p:nvPr>
        </p:nvSpPr>
        <p:spPr>
          <a:xfrm>
            <a:off x="11366496" y="6343380"/>
            <a:ext cx="490542" cy="180000"/>
          </a:xfrm>
          <a:prstGeom prst="rect">
            <a:avLst/>
          </a:prstGeom>
        </p:spPr>
        <p:txBody>
          <a:bodyPr vert="horz" lIns="0" tIns="0" rIns="0" bIns="0" rtlCol="0" anchor="t"/>
          <a:lstStyle>
            <a:lvl1pPr algn="r">
              <a:lnSpc>
                <a:spcPct val="90000"/>
              </a:lnSpc>
              <a:spcAft>
                <a:spcPts val="600"/>
              </a:spcAft>
              <a:defRPr sz="1200">
                <a:solidFill>
                  <a:schemeClr val="tx1"/>
                </a:solidFill>
                <a:latin typeface="+mn-lt"/>
              </a:defRPr>
            </a:lvl1pPr>
          </a:lstStyle>
          <a:p>
            <a:fld id="{10A01DC5-1685-4615-8240-15192985C6A2}" type="slidenum">
              <a:rPr lang="en-AU" smtClean="0"/>
              <a:pPr/>
              <a:t>‹#›</a:t>
            </a:fld>
            <a:endParaRPr lang="en-AU"/>
          </a:p>
        </p:txBody>
      </p:sp>
    </p:spTree>
    <p:custDataLst>
      <p:tags r:id="rId25"/>
    </p:custDataLst>
    <p:extLst>
      <p:ext uri="{BB962C8B-B14F-4D97-AF65-F5344CB8AC3E}">
        <p14:creationId xmlns:p14="http://schemas.microsoft.com/office/powerpoint/2010/main" val="339737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dt="0"/>
  <p:txStyles>
    <p:titleStyle>
      <a:lvl1pPr algn="l" defTabSz="914377" rtl="0" eaLnBrk="1" latinLnBrk="0" hangingPunct="1">
        <a:lnSpc>
          <a:spcPct val="90000"/>
        </a:lnSpc>
        <a:spcBef>
          <a:spcPct val="0"/>
        </a:spcBef>
        <a:spcAft>
          <a:spcPts val="600"/>
        </a:spcAft>
        <a:buNone/>
        <a:defRPr sz="3600" kern="1200">
          <a:solidFill>
            <a:schemeClr val="accent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400" b="0" kern="1200">
          <a:solidFill>
            <a:schemeClr val="tx1"/>
          </a:solidFill>
          <a:latin typeface="+mj-lt"/>
          <a:ea typeface="+mn-ea"/>
          <a:cs typeface="+mn-cs"/>
        </a:defRPr>
      </a:lvl2pPr>
      <a:lvl3pPr marL="0" indent="0" algn="l" defTabSz="914377" rtl="0" eaLnBrk="1" latinLnBrk="0" hangingPunct="1">
        <a:lnSpc>
          <a:spcPct val="9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9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orient="horz" pos="3974">
          <p15:clr>
            <a:srgbClr val="F26B43"/>
          </p15:clr>
        </p15:guide>
        <p15:guide id="3"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lmscheme.gov.au/" TargetMode="External"/><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ib.com.au/overseas-health-insurance/palm-health-hub" TargetMode="External"/><Relationship Id="rId5" Type="http://schemas.openxmlformats.org/officeDocument/2006/relationships/hyperlink" Target="https://www.shil.nsw.gov.au/palm-scheme" TargetMode="External"/><Relationship Id="rId4" Type="http://schemas.openxmlformats.org/officeDocument/2006/relationships/hyperlink" Target="https://www.palmscheme.gov.au/palm-scheme-dat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0"/>
          </p:nvPr>
        </p:nvSpPr>
        <p:spPr>
          <a:xfrm>
            <a:off x="334964" y="4284000"/>
            <a:ext cx="2086657" cy="1089583"/>
          </a:xfrm>
        </p:spPr>
        <p:txBody>
          <a:bodyPr vert="horz" lIns="0" tIns="0" rIns="0" bIns="0" rtlCol="0" anchor="t">
            <a:noAutofit/>
          </a:bodyPr>
          <a:lstStyle/>
          <a:p>
            <a:r>
              <a:rPr lang="en-US" sz="1600"/>
              <a:t>Australasian Sexual &amp; Reproductive Health Conference</a:t>
            </a:r>
            <a:endParaRPr lang="en-US"/>
          </a:p>
          <a:p>
            <a:br>
              <a:rPr lang="en-US"/>
            </a:br>
            <a:endParaRPr lang="en-US"/>
          </a:p>
          <a:p>
            <a:endParaRPr lang="en-US">
              <a:cs typeface="Arial"/>
            </a:endParaRPr>
          </a:p>
        </p:txBody>
      </p:sp>
      <p:sp>
        <p:nvSpPr>
          <p:cNvPr id="8" name="Text Placeholder 7">
            <a:extLst>
              <a:ext uri="{FF2B5EF4-FFF2-40B4-BE49-F238E27FC236}">
                <a16:creationId xmlns:a16="http://schemas.microsoft.com/office/drawing/2014/main" id="{881CCA3B-A8A6-4A95-B503-94DF0571123B}"/>
              </a:ext>
            </a:extLst>
          </p:cNvPr>
          <p:cNvSpPr>
            <a:spLocks noGrp="1"/>
          </p:cNvSpPr>
          <p:nvPr>
            <p:ph type="body" sz="quarter" idx="11"/>
          </p:nvPr>
        </p:nvSpPr>
        <p:spPr>
          <a:xfrm>
            <a:off x="3429364" y="4284000"/>
            <a:ext cx="4776382" cy="1089858"/>
          </a:xfrm>
        </p:spPr>
        <p:txBody>
          <a:bodyPr vert="horz" lIns="0" tIns="0" rIns="0" bIns="0" rtlCol="0" anchor="t">
            <a:noAutofit/>
          </a:bodyPr>
          <a:lstStyle/>
          <a:p>
            <a:r>
              <a:rPr lang="en-AU" b="1">
                <a:latin typeface="+mn-lt"/>
              </a:rPr>
              <a:t>Jordan Murray</a:t>
            </a:r>
          </a:p>
          <a:p>
            <a:pPr lvl="1"/>
            <a:r>
              <a:rPr lang="en-AU"/>
              <a:t>Senior Program Manager, STI Programs Unit</a:t>
            </a:r>
          </a:p>
          <a:p>
            <a:pPr lvl="1"/>
            <a:r>
              <a:rPr lang="en-AU"/>
              <a:t>NSW Ministry of Health</a:t>
            </a:r>
          </a:p>
          <a:p>
            <a:pPr lvl="1"/>
            <a:endParaRPr lang="en-AU">
              <a:cs typeface="Arial"/>
            </a:endParaRP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p:txBody>
          <a:bodyPr vert="horz" lIns="0" tIns="0" rIns="0" bIns="0" rtlCol="0" anchor="t">
            <a:noAutofit/>
          </a:bodyPr>
          <a:lstStyle/>
          <a:p>
            <a:r>
              <a:rPr lang="en-AU"/>
              <a:t>September 2025</a:t>
            </a:r>
          </a:p>
        </p:txBody>
      </p:sp>
      <p:sp>
        <p:nvSpPr>
          <p:cNvPr id="16" name="Footer Placeholder 15">
            <a:extLst>
              <a:ext uri="{FF2B5EF4-FFF2-40B4-BE49-F238E27FC236}">
                <a16:creationId xmlns:a16="http://schemas.microsoft.com/office/drawing/2014/main" id="{6018885A-D59F-4712-844D-7195E8AEFD3E}"/>
              </a:ext>
            </a:extLst>
          </p:cNvPr>
          <p:cNvSpPr>
            <a:spLocks noGrp="1"/>
          </p:cNvSpPr>
          <p:nvPr>
            <p:ph type="ftr" sz="quarter" idx="13"/>
          </p:nvPr>
        </p:nvSpPr>
        <p:spPr/>
        <p:txBody>
          <a:bodyPr/>
          <a:lstStyle/>
          <a:p>
            <a:pPr marL="0" marR="0" lvl="0" indent="0" algn="l" defTabSz="609585"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2664"/>
                </a:solidFill>
                <a:effectLst/>
                <a:uLnTx/>
                <a:uFillTx/>
                <a:latin typeface="Arial"/>
                <a:ea typeface="+mn-ea"/>
                <a:cs typeface="+mn-cs"/>
              </a:rPr>
              <a:t>NSW Health</a:t>
            </a:r>
            <a:endParaRPr kumimoji="0" lang="en-AU" sz="1200" b="1" i="0" u="none" strike="noStrike" kern="1200" cap="none" spc="0" normalizeH="0" baseline="0" noProof="0">
              <a:ln>
                <a:noFill/>
              </a:ln>
              <a:solidFill>
                <a:srgbClr val="002664"/>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DC91F778-4B84-3C3C-5110-10C839A2A04B}"/>
              </a:ext>
            </a:extLst>
          </p:cNvPr>
          <p:cNvSpPr>
            <a:spLocks noGrp="1"/>
          </p:cNvSpPr>
          <p:nvPr>
            <p:ph type="body" sz="quarter" idx="14"/>
          </p:nvPr>
        </p:nvSpPr>
        <p:spPr/>
        <p:txBody>
          <a:bodyPr vert="horz" lIns="0" tIns="0" rIns="0" bIns="0" rtlCol="0" anchor="t">
            <a:normAutofit lnSpcReduction="10000"/>
          </a:bodyPr>
          <a:lstStyle/>
          <a:p>
            <a:r>
              <a:rPr lang="en-AU" b="1"/>
              <a:t>‘</a:t>
            </a:r>
            <a:r>
              <a:rPr lang="en-AU"/>
              <a:t>Not </a:t>
            </a:r>
            <a:r>
              <a:rPr lang="en-AU" err="1"/>
              <a:t>PALMing</a:t>
            </a:r>
            <a:r>
              <a:rPr lang="en-AU"/>
              <a:t> it off’</a:t>
            </a:r>
            <a:br>
              <a:rPr lang="en-AU"/>
            </a:br>
            <a:r>
              <a:rPr lang="en-AU"/>
              <a:t>A collaborative approach to addressing the sexual health needs of PALM scheme workers in NSW  </a:t>
            </a:r>
            <a:endParaRPr lang="en-US">
              <a:ea typeface="+mn-lt"/>
              <a:cs typeface="+mn-lt"/>
            </a:endParaRPr>
          </a:p>
        </p:txBody>
      </p:sp>
    </p:spTree>
    <p:custDataLst>
      <p:tags r:id="rId1"/>
    </p:custDataLst>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16FE48-D431-0801-1DB3-CAC3E178EEA9}"/>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A8493FC9-34C8-C650-D8F6-2A2DB9DC3B58}"/>
              </a:ext>
            </a:extLst>
          </p:cNvPr>
          <p:cNvSpPr>
            <a:spLocks noGrp="1"/>
          </p:cNvSpPr>
          <p:nvPr>
            <p:ph type="sldNum" sz="quarter" idx="11"/>
          </p:nvPr>
        </p:nvSpPr>
        <p:spPr/>
        <p:txBody>
          <a:bodyPr/>
          <a:lstStyle/>
          <a:p>
            <a:fld id="{10A01DC5-1685-4615-8240-15192985C6A2}" type="slidenum">
              <a:rPr lang="en-AU" smtClean="0"/>
              <a:pPr/>
              <a:t>10</a:t>
            </a:fld>
            <a:endParaRPr lang="en-AU"/>
          </a:p>
        </p:txBody>
      </p:sp>
      <p:sp>
        <p:nvSpPr>
          <p:cNvPr id="5" name="Text Placeholder 4">
            <a:extLst>
              <a:ext uri="{FF2B5EF4-FFF2-40B4-BE49-F238E27FC236}">
                <a16:creationId xmlns:a16="http://schemas.microsoft.com/office/drawing/2014/main" id="{027533AC-8B3C-4BD0-D911-1BE456E2C509}"/>
              </a:ext>
            </a:extLst>
          </p:cNvPr>
          <p:cNvSpPr>
            <a:spLocks noGrp="1"/>
          </p:cNvSpPr>
          <p:nvPr>
            <p:ph type="body" sz="quarter" idx="14"/>
          </p:nvPr>
        </p:nvSpPr>
        <p:spPr/>
        <p:txBody>
          <a:bodyPr vert="horz" lIns="0" tIns="0" rIns="0" bIns="0" rtlCol="0" anchor="t">
            <a:normAutofit/>
          </a:bodyPr>
          <a:lstStyle/>
          <a:p>
            <a:r>
              <a:rPr lang="en-AU"/>
              <a:t>What’s next?</a:t>
            </a:r>
            <a:endParaRPr lang="en-US"/>
          </a:p>
        </p:txBody>
      </p:sp>
      <p:sp>
        <p:nvSpPr>
          <p:cNvPr id="6" name="TextBox 5">
            <a:extLst>
              <a:ext uri="{FF2B5EF4-FFF2-40B4-BE49-F238E27FC236}">
                <a16:creationId xmlns:a16="http://schemas.microsoft.com/office/drawing/2014/main" id="{0F856699-810C-7DD2-CA75-33A5D8ECDD28}"/>
              </a:ext>
            </a:extLst>
          </p:cNvPr>
          <p:cNvSpPr txBox="1"/>
          <p:nvPr/>
        </p:nvSpPr>
        <p:spPr>
          <a:xfrm>
            <a:off x="334962" y="1839338"/>
            <a:ext cx="541744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a:buFont typeface="Arial" panose="020B0604020202020204" pitchFamily="34" charset="0"/>
              <a:buChar char="•"/>
            </a:pPr>
            <a:r>
              <a:rPr lang="en-US" sz="2000"/>
              <a:t>Increasing capacity of primary care and health professionals</a:t>
            </a:r>
            <a:endParaRPr lang="en-AU" sz="2000"/>
          </a:p>
          <a:p>
            <a:pPr marL="285750" lvl="0" indent="-285750">
              <a:buFont typeface="Arial" panose="020B0604020202020204" pitchFamily="34" charset="0"/>
              <a:buChar char="•"/>
            </a:pPr>
            <a:r>
              <a:rPr lang="en-US" sz="2000"/>
              <a:t>Implementing a PALM peer education model (alongside Family Planning Australia and MHAHS)</a:t>
            </a:r>
          </a:p>
          <a:p>
            <a:pPr marL="285750" lvl="0" indent="-285750">
              <a:buFont typeface="Arial" panose="020B0604020202020204" pitchFamily="34" charset="0"/>
              <a:buChar char="•"/>
            </a:pPr>
            <a:r>
              <a:rPr lang="en-US" sz="2000"/>
              <a:t>Increasing the number of direct billing GPs across NSW</a:t>
            </a:r>
            <a:endParaRPr lang="en-AU" sz="2000"/>
          </a:p>
          <a:p>
            <a:pPr marL="285750" indent="-285750">
              <a:buFont typeface="Arial" panose="020B0604020202020204" pitchFamily="34" charset="0"/>
              <a:buChar char="•"/>
            </a:pPr>
            <a:r>
              <a:rPr lang="en-US" sz="2000"/>
              <a:t>Continuing to advocate to the Commonwealth government  </a:t>
            </a:r>
            <a:endParaRPr lang="en-US" sz="2000">
              <a:cs typeface="Arial"/>
            </a:endParaRPr>
          </a:p>
          <a:p>
            <a:pPr marL="285750" lvl="0" indent="-285750">
              <a:buFont typeface="Arial" panose="020B0604020202020204" pitchFamily="34" charset="0"/>
              <a:buChar char="•"/>
            </a:pPr>
            <a:r>
              <a:rPr lang="en-AU" sz="2000"/>
              <a:t>S</a:t>
            </a:r>
            <a:r>
              <a:rPr lang="en-US" sz="2000"/>
              <a:t>cope out an outreach preventive healthcare model</a:t>
            </a:r>
            <a:endParaRPr lang="en-AU" sz="2000"/>
          </a:p>
          <a:p>
            <a:pPr marL="285750" lvl="0" indent="-285750">
              <a:buFont typeface="Arial" panose="020B0604020202020204" pitchFamily="34" charset="0"/>
              <a:buChar char="•"/>
            </a:pPr>
            <a:r>
              <a:rPr lang="en-US" sz="2000"/>
              <a:t>Develop LHD and primary care toolkits to support outreach</a:t>
            </a:r>
          </a:p>
          <a:p>
            <a:pPr marL="285750" indent="-285750">
              <a:buFont typeface="Arial"/>
              <a:buChar char="•"/>
            </a:pPr>
            <a:endParaRPr lang="en-US" sz="2000">
              <a:cs typeface="Arial"/>
            </a:endParaRPr>
          </a:p>
          <a:p>
            <a:pPr marL="285750" indent="-285750">
              <a:buFont typeface="Arial"/>
              <a:buChar char="•"/>
            </a:pPr>
            <a:endParaRPr lang="en-US" sz="2000">
              <a:cs typeface="Arial"/>
            </a:endParaRPr>
          </a:p>
        </p:txBody>
      </p:sp>
      <p:pic>
        <p:nvPicPr>
          <p:cNvPr id="1032" name="Picture 8" descr="It's time for a minimum earning guarantee for Pacific workers - Devpolicy  Blog from the Development Policy Centre">
            <a:extLst>
              <a:ext uri="{FF2B5EF4-FFF2-40B4-BE49-F238E27FC236}">
                <a16:creationId xmlns:a16="http://schemas.microsoft.com/office/drawing/2014/main" id="{2CAD42C3-93F5-311D-2856-5430F4381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416" y="2296669"/>
            <a:ext cx="4702551" cy="313406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E005F91-32B9-0A29-FB7F-A30C0A62B765}"/>
              </a:ext>
            </a:extLst>
          </p:cNvPr>
          <p:cNvSpPr txBox="1"/>
          <p:nvPr/>
        </p:nvSpPr>
        <p:spPr>
          <a:xfrm>
            <a:off x="9532428" y="5430736"/>
            <a:ext cx="3542379" cy="276999"/>
          </a:xfrm>
          <a:prstGeom prst="rect">
            <a:avLst/>
          </a:prstGeom>
          <a:noFill/>
        </p:spPr>
        <p:txBody>
          <a:bodyPr wrap="square">
            <a:spAutoFit/>
          </a:bodyPr>
          <a:lstStyle/>
          <a:p>
            <a:r>
              <a:rPr lang="en-AU" sz="1200" b="0" i="1" u="none" strike="noStrike">
                <a:solidFill>
                  <a:srgbClr val="22272B"/>
                </a:solidFill>
                <a:effectLst/>
              </a:rPr>
              <a:t>Credit: The PALM Scheme</a:t>
            </a:r>
            <a:endParaRPr lang="en-AU" sz="1200" i="1"/>
          </a:p>
        </p:txBody>
      </p:sp>
    </p:spTree>
    <p:extLst>
      <p:ext uri="{BB962C8B-B14F-4D97-AF65-F5344CB8AC3E}">
        <p14:creationId xmlns:p14="http://schemas.microsoft.com/office/powerpoint/2010/main" val="369399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DB54-A2EA-C215-834B-DBBB27391E64}"/>
              </a:ext>
            </a:extLst>
          </p:cNvPr>
          <p:cNvSpPr>
            <a:spLocks noGrp="1"/>
          </p:cNvSpPr>
          <p:nvPr>
            <p:ph sz="half" idx="1"/>
          </p:nvPr>
        </p:nvSpPr>
        <p:spPr/>
        <p:txBody>
          <a:bodyPr vert="horz" lIns="0" tIns="0" rIns="0" bIns="0" rtlCol="0" anchor="t">
            <a:normAutofit/>
          </a:bodyPr>
          <a:lstStyle/>
          <a:p>
            <a:pPr marL="342900" indent="-342900">
              <a:buFontTx/>
              <a:buAutoNum type="arabicPeriod"/>
            </a:pPr>
            <a:r>
              <a:rPr lang="en-AU"/>
              <a:t>Consolidate your approach</a:t>
            </a:r>
            <a:endParaRPr lang="en-AU">
              <a:cs typeface="Arial"/>
            </a:endParaRPr>
          </a:p>
          <a:p>
            <a:pPr marL="342900" indent="-342900">
              <a:buFontTx/>
              <a:buAutoNum type="arabicPeriod"/>
            </a:pPr>
            <a:r>
              <a:rPr lang="en-AU"/>
              <a:t>Start talking to people</a:t>
            </a:r>
            <a:endParaRPr lang="en-AU">
              <a:cs typeface="Arial"/>
            </a:endParaRPr>
          </a:p>
          <a:p>
            <a:pPr marL="342900" indent="-342900">
              <a:buFontTx/>
              <a:buAutoNum type="arabicPeriod"/>
            </a:pPr>
            <a:r>
              <a:rPr lang="en-AU"/>
              <a:t>Explore what data is available to you</a:t>
            </a:r>
            <a:endParaRPr lang="en-AU">
              <a:cs typeface="Arial"/>
            </a:endParaRPr>
          </a:p>
          <a:p>
            <a:pPr marL="342900" indent="-342900">
              <a:buFontTx/>
              <a:buAutoNum type="arabicPeriod"/>
            </a:pPr>
            <a:r>
              <a:rPr lang="en-AU"/>
              <a:t>Develop a plan that makes sense for you</a:t>
            </a:r>
          </a:p>
          <a:p>
            <a:endParaRPr lang="en-AU">
              <a:cs typeface="Arial"/>
            </a:endParaRPr>
          </a:p>
          <a:p>
            <a:r>
              <a:rPr lang="en-AU" b="1">
                <a:cs typeface="Arial"/>
              </a:rPr>
              <a:t>Sources of information:</a:t>
            </a:r>
          </a:p>
          <a:p>
            <a:pPr marL="342900" indent="-342900">
              <a:lnSpc>
                <a:spcPct val="100000"/>
              </a:lnSpc>
              <a:spcAft>
                <a:spcPts val="0"/>
              </a:spcAft>
              <a:buFont typeface="Arial,Sans-Serif"/>
              <a:buChar char="•"/>
            </a:pPr>
            <a:r>
              <a:rPr lang="en-AU">
                <a:cs typeface="Arial"/>
                <a:hlinkClick r:id="rId3"/>
              </a:rPr>
              <a:t>PALM scheme website</a:t>
            </a:r>
            <a:endParaRPr lang="en-AU">
              <a:cs typeface="Arial"/>
            </a:endParaRPr>
          </a:p>
          <a:p>
            <a:pPr marL="342900" indent="-342900">
              <a:lnSpc>
                <a:spcPct val="100000"/>
              </a:lnSpc>
              <a:spcAft>
                <a:spcPts val="0"/>
              </a:spcAft>
              <a:buFont typeface="Arial,Sans-Serif"/>
              <a:buChar char="•"/>
            </a:pPr>
            <a:r>
              <a:rPr lang="en-AU">
                <a:cs typeface="Arial"/>
                <a:hlinkClick r:id="rId4"/>
              </a:rPr>
              <a:t>PALM scheme data</a:t>
            </a:r>
            <a:endParaRPr lang="en-AU">
              <a:cs typeface="Arial"/>
            </a:endParaRPr>
          </a:p>
          <a:p>
            <a:pPr marL="342900" indent="-342900">
              <a:lnSpc>
                <a:spcPct val="100000"/>
              </a:lnSpc>
              <a:spcAft>
                <a:spcPts val="0"/>
              </a:spcAft>
              <a:buFont typeface="Arial,Sans-Serif"/>
              <a:buChar char="•"/>
            </a:pPr>
            <a:r>
              <a:rPr lang="en-AU">
                <a:cs typeface="Arial"/>
                <a:hlinkClick r:id="rId5"/>
              </a:rPr>
              <a:t>NSW Health PALM landing page</a:t>
            </a:r>
            <a:r>
              <a:rPr lang="en-AU">
                <a:cs typeface="Arial"/>
              </a:rPr>
              <a:t> </a:t>
            </a:r>
            <a:endParaRPr lang="en-US">
              <a:cs typeface="Arial"/>
            </a:endParaRPr>
          </a:p>
          <a:p>
            <a:pPr marL="342900" indent="-342900">
              <a:lnSpc>
                <a:spcPct val="100000"/>
              </a:lnSpc>
              <a:spcAft>
                <a:spcPts val="0"/>
              </a:spcAft>
              <a:buFont typeface="Arial,Sans-Serif"/>
              <a:buChar char="•"/>
            </a:pPr>
            <a:r>
              <a:rPr lang="en-AU">
                <a:cs typeface="Arial"/>
                <a:hlinkClick r:id="rId6"/>
              </a:rPr>
              <a:t>nib PALM health hub</a:t>
            </a:r>
            <a:endParaRPr lang="en-AU">
              <a:cs typeface="Arial"/>
            </a:endParaRPr>
          </a:p>
          <a:p>
            <a:pPr marL="342900" indent="-342900">
              <a:buFontTx/>
              <a:buAutoNum type="arabicPeriod"/>
            </a:pPr>
            <a:endParaRPr lang="en-AU">
              <a:cs typeface="Arial"/>
            </a:endParaRPr>
          </a:p>
        </p:txBody>
      </p:sp>
      <p:sp>
        <p:nvSpPr>
          <p:cNvPr id="3" name="Footer Placeholder 2">
            <a:extLst>
              <a:ext uri="{FF2B5EF4-FFF2-40B4-BE49-F238E27FC236}">
                <a16:creationId xmlns:a16="http://schemas.microsoft.com/office/drawing/2014/main" id="{2E9141F6-3A3D-25D3-CCDF-167FEA9163FE}"/>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BED7AF05-A56C-694A-4ECC-AF7236809F7B}"/>
              </a:ext>
            </a:extLst>
          </p:cNvPr>
          <p:cNvSpPr>
            <a:spLocks noGrp="1"/>
          </p:cNvSpPr>
          <p:nvPr>
            <p:ph type="sldNum" sz="quarter" idx="11"/>
          </p:nvPr>
        </p:nvSpPr>
        <p:spPr/>
        <p:txBody>
          <a:bodyPr/>
          <a:lstStyle/>
          <a:p>
            <a:fld id="{10A01DC5-1685-4615-8240-15192985C6A2}" type="slidenum">
              <a:rPr lang="en-AU" smtClean="0"/>
              <a:pPr/>
              <a:t>11</a:t>
            </a:fld>
            <a:endParaRPr lang="en-AU"/>
          </a:p>
        </p:txBody>
      </p:sp>
      <p:sp>
        <p:nvSpPr>
          <p:cNvPr id="5" name="Text Placeholder 4">
            <a:extLst>
              <a:ext uri="{FF2B5EF4-FFF2-40B4-BE49-F238E27FC236}">
                <a16:creationId xmlns:a16="http://schemas.microsoft.com/office/drawing/2014/main" id="{73FD96A5-299A-C5B5-5B67-C791EBDAFBBF}"/>
              </a:ext>
            </a:extLst>
          </p:cNvPr>
          <p:cNvSpPr>
            <a:spLocks noGrp="1"/>
          </p:cNvSpPr>
          <p:nvPr>
            <p:ph type="body" sz="quarter" idx="14"/>
          </p:nvPr>
        </p:nvSpPr>
        <p:spPr/>
        <p:txBody>
          <a:bodyPr vert="horz" lIns="0" tIns="0" rIns="0" bIns="0" rtlCol="0" anchor="t">
            <a:normAutofit/>
          </a:bodyPr>
          <a:lstStyle/>
          <a:p>
            <a:r>
              <a:rPr lang="en-AU"/>
              <a:t>Key takeaways</a:t>
            </a:r>
            <a:endParaRPr lang="en-US"/>
          </a:p>
        </p:txBody>
      </p:sp>
      <p:sp>
        <p:nvSpPr>
          <p:cNvPr id="8" name="TextBox 7">
            <a:extLst>
              <a:ext uri="{FF2B5EF4-FFF2-40B4-BE49-F238E27FC236}">
                <a16:creationId xmlns:a16="http://schemas.microsoft.com/office/drawing/2014/main" id="{FAD66ACA-4870-96C0-9B3C-E6FC19A4AF73}"/>
              </a:ext>
            </a:extLst>
          </p:cNvPr>
          <p:cNvSpPr txBox="1"/>
          <p:nvPr/>
        </p:nvSpPr>
        <p:spPr>
          <a:xfrm>
            <a:off x="9532427" y="5380907"/>
            <a:ext cx="3542379" cy="276999"/>
          </a:xfrm>
          <a:prstGeom prst="rect">
            <a:avLst/>
          </a:prstGeom>
          <a:noFill/>
        </p:spPr>
        <p:txBody>
          <a:bodyPr wrap="square">
            <a:spAutoFit/>
          </a:bodyPr>
          <a:lstStyle/>
          <a:p>
            <a:r>
              <a:rPr lang="en-AU" sz="1200" b="0" i="1" u="none" strike="noStrike">
                <a:solidFill>
                  <a:srgbClr val="22272B"/>
                </a:solidFill>
                <a:effectLst/>
              </a:rPr>
              <a:t>Credit: The PALM Scheme</a:t>
            </a:r>
            <a:endParaRPr lang="en-AU" sz="1200" i="1"/>
          </a:p>
        </p:txBody>
      </p:sp>
      <p:pic>
        <p:nvPicPr>
          <p:cNvPr id="2054" name="Picture 6" descr="PALM hours - Devpolicy Blog from the Development Policy Centre">
            <a:extLst>
              <a:ext uri="{FF2B5EF4-FFF2-40B4-BE49-F238E27FC236}">
                <a16:creationId xmlns:a16="http://schemas.microsoft.com/office/drawing/2014/main" id="{9B25B87A-AB58-BBC4-530B-01548F798D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2952" y="2164425"/>
            <a:ext cx="4790304" cy="320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0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7BD20-B18D-91A3-53CB-CDAF43BC3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674BA-BB84-87A9-A7C4-5C97AED5D077}"/>
              </a:ext>
            </a:extLst>
          </p:cNvPr>
          <p:cNvSpPr>
            <a:spLocks noGrp="1"/>
          </p:cNvSpPr>
          <p:nvPr>
            <p:ph type="ctrTitle"/>
          </p:nvPr>
        </p:nvSpPr>
        <p:spPr>
          <a:xfrm>
            <a:off x="515941" y="4653078"/>
            <a:ext cx="10161173" cy="1009606"/>
          </a:xfrm>
        </p:spPr>
        <p:txBody>
          <a:bodyPr>
            <a:normAutofit/>
          </a:bodyPr>
          <a:lstStyle/>
          <a:p>
            <a:r>
              <a:rPr lang="en-AU" sz="5400"/>
              <a:t>Thank you</a:t>
            </a:r>
          </a:p>
        </p:txBody>
      </p:sp>
      <p:sp>
        <p:nvSpPr>
          <p:cNvPr id="9" name="Text Placeholder 8">
            <a:extLst>
              <a:ext uri="{FF2B5EF4-FFF2-40B4-BE49-F238E27FC236}">
                <a16:creationId xmlns:a16="http://schemas.microsoft.com/office/drawing/2014/main" id="{382ED881-C751-A842-B155-737FCFBAF9B8}"/>
              </a:ext>
            </a:extLst>
          </p:cNvPr>
          <p:cNvSpPr>
            <a:spLocks noGrp="1"/>
          </p:cNvSpPr>
          <p:nvPr>
            <p:ph type="body" sz="quarter" idx="14"/>
          </p:nvPr>
        </p:nvSpPr>
        <p:spPr/>
        <p:txBody>
          <a:bodyPr/>
          <a:lstStyle/>
          <a:p>
            <a:r>
              <a:rPr lang="en-AU"/>
              <a:t>NSW Health</a:t>
            </a:r>
          </a:p>
        </p:txBody>
      </p:sp>
      <p:sp>
        <p:nvSpPr>
          <p:cNvPr id="4" name="TextBox 3">
            <a:extLst>
              <a:ext uri="{FF2B5EF4-FFF2-40B4-BE49-F238E27FC236}">
                <a16:creationId xmlns:a16="http://schemas.microsoft.com/office/drawing/2014/main" id="{184E534C-93FC-7021-B9F9-7132051ABAF4}"/>
              </a:ext>
            </a:extLst>
          </p:cNvPr>
          <p:cNvSpPr txBox="1"/>
          <p:nvPr/>
        </p:nvSpPr>
        <p:spPr>
          <a:xfrm>
            <a:off x="515941" y="5422618"/>
            <a:ext cx="7854336" cy="480131"/>
          </a:xfrm>
          <a:prstGeom prst="rect">
            <a:avLst/>
          </a:prstGeom>
          <a:noFill/>
        </p:spPr>
        <p:txBody>
          <a:bodyPr wrap="square">
            <a:spAutoFit/>
          </a:bodyPr>
          <a:lstStyle/>
          <a:p>
            <a:pPr defTabSz="914377">
              <a:lnSpc>
                <a:spcPct val="90000"/>
              </a:lnSpc>
              <a:spcBef>
                <a:spcPct val="0"/>
              </a:spcBef>
              <a:spcAft>
                <a:spcPts val="600"/>
              </a:spcAft>
            </a:pPr>
            <a:r>
              <a:rPr lang="en-AU" sz="2800">
                <a:solidFill>
                  <a:schemeClr val="bg2"/>
                </a:solidFill>
                <a:ea typeface="+mj-ea"/>
                <a:cs typeface="+mj-cs"/>
              </a:rPr>
              <a:t>Questions? jordan.murray@health.nsw.gov.au </a:t>
            </a:r>
          </a:p>
        </p:txBody>
      </p:sp>
    </p:spTree>
    <p:extLst>
      <p:ext uri="{BB962C8B-B14F-4D97-AF65-F5344CB8AC3E}">
        <p14:creationId xmlns:p14="http://schemas.microsoft.com/office/powerpoint/2010/main" val="174190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a:extLst>
              <a:ext uri="{FF2B5EF4-FFF2-40B4-BE49-F238E27FC236}">
                <a16:creationId xmlns:a16="http://schemas.microsoft.com/office/drawing/2014/main" id="{78011898-A9FB-5482-D988-80DB6C8653F4}"/>
              </a:ext>
            </a:extLst>
          </p:cNvPr>
          <p:cNvSpPr>
            <a:spLocks noGrp="1"/>
          </p:cNvSpPr>
          <p:nvPr>
            <p:ph type="ftr" sz="quarter" idx="10"/>
          </p:nvPr>
        </p:nvSpPr>
        <p:spPr>
          <a:xfrm>
            <a:off x="334963" y="6343380"/>
            <a:ext cx="6720000" cy="252000"/>
          </a:xfrm>
        </p:spPr>
        <p:txBody>
          <a:bodyPr anchor="t">
            <a:normAutofit/>
          </a:bodyPr>
          <a:lstStyle/>
          <a:p>
            <a:r>
              <a:rPr lang="en-US"/>
              <a:t>NSW Health</a:t>
            </a:r>
            <a:endParaRPr lang="en-AU"/>
          </a:p>
        </p:txBody>
      </p:sp>
      <p:sp>
        <p:nvSpPr>
          <p:cNvPr id="31" name="Slide Number Placeholder 3">
            <a:extLst>
              <a:ext uri="{FF2B5EF4-FFF2-40B4-BE49-F238E27FC236}">
                <a16:creationId xmlns:a16="http://schemas.microsoft.com/office/drawing/2014/main" id="{36E10869-603C-D47C-70F4-5F8BCF437510}"/>
              </a:ext>
            </a:extLst>
          </p:cNvPr>
          <p:cNvSpPr>
            <a:spLocks noGrp="1"/>
          </p:cNvSpPr>
          <p:nvPr>
            <p:ph type="sldNum" sz="quarter" idx="11"/>
          </p:nvPr>
        </p:nvSpPr>
        <p:spPr>
          <a:xfrm>
            <a:off x="11366496" y="6343380"/>
            <a:ext cx="490542" cy="180000"/>
          </a:xfrm>
        </p:spPr>
        <p:txBody>
          <a:bodyPr anchor="t">
            <a:normAutofit/>
          </a:bodyPr>
          <a:lstStyle/>
          <a:p>
            <a:fld id="{10A01DC5-1685-4615-8240-15192985C6A2}" type="slidenum">
              <a:rPr lang="en-AU" smtClean="0"/>
              <a:pPr/>
              <a:t>2</a:t>
            </a:fld>
            <a:endParaRPr lang="en-AU"/>
          </a:p>
        </p:txBody>
      </p:sp>
      <p:sp>
        <p:nvSpPr>
          <p:cNvPr id="37" name="Text Placeholder 4">
            <a:extLst>
              <a:ext uri="{FF2B5EF4-FFF2-40B4-BE49-F238E27FC236}">
                <a16:creationId xmlns:a16="http://schemas.microsoft.com/office/drawing/2014/main" id="{179F631E-BF60-D327-8564-95C593911C4C}"/>
              </a:ext>
            </a:extLst>
          </p:cNvPr>
          <p:cNvSpPr>
            <a:spLocks noGrp="1"/>
          </p:cNvSpPr>
          <p:nvPr>
            <p:ph type="body" sz="quarter" idx="14"/>
          </p:nvPr>
        </p:nvSpPr>
        <p:spPr>
          <a:xfrm>
            <a:off x="334963" y="2924174"/>
            <a:ext cx="10547998" cy="1009652"/>
          </a:xfrm>
        </p:spPr>
        <p:txBody>
          <a:bodyPr/>
          <a:lstStyle/>
          <a:p>
            <a:r>
              <a:rPr lang="en-US" dirty="0"/>
              <a:t>No disclosure of interest to declare. </a:t>
            </a:r>
          </a:p>
        </p:txBody>
      </p:sp>
    </p:spTree>
    <p:extLst>
      <p:ext uri="{BB962C8B-B14F-4D97-AF65-F5344CB8AC3E}">
        <p14:creationId xmlns:p14="http://schemas.microsoft.com/office/powerpoint/2010/main" val="265897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B5C8E-96A9-F7EB-9449-8607B6832ED2}"/>
              </a:ext>
            </a:extLst>
          </p:cNvPr>
          <p:cNvSpPr>
            <a:spLocks noGrp="1"/>
          </p:cNvSpPr>
          <p:nvPr>
            <p:ph sz="half" idx="1"/>
          </p:nvPr>
        </p:nvSpPr>
        <p:spPr>
          <a:xfrm>
            <a:off x="334962" y="1954711"/>
            <a:ext cx="5949460" cy="4210897"/>
          </a:xfrm>
        </p:spPr>
        <p:txBody>
          <a:bodyPr vert="horz" lIns="0" tIns="0" rIns="0" bIns="0" rtlCol="0" anchor="t">
            <a:normAutofit lnSpcReduction="10000"/>
          </a:bodyPr>
          <a:lstStyle/>
          <a:p>
            <a:r>
              <a:rPr lang="en-AU"/>
              <a:t>The Pacific Australia Labour Mobility (PALM) scheme allows eligible Australian businesses, often agriculture and industry businesses, to hire workers from nine Pacific Island countries and Timor-Leste when there are not enough Australian-based workers to undertake business requirements. </a:t>
            </a:r>
          </a:p>
          <a:p>
            <a:pPr lvl="0" defTabSz="914400" fontAlgn="base">
              <a:lnSpc>
                <a:spcPct val="100000"/>
              </a:lnSpc>
              <a:spcAft>
                <a:spcPts val="0"/>
              </a:spcAft>
              <a:defRPr/>
            </a:pPr>
            <a:r>
              <a:rPr lang="en-US"/>
              <a:t>As of June, there were currently</a:t>
            </a:r>
            <a:r>
              <a:rPr lang="en-US" b="1"/>
              <a:t> over 31,000 PALM scheme workers in Australia</a:t>
            </a:r>
            <a:r>
              <a:rPr lang="en-US"/>
              <a:t>​, employed at 513 approved employers across the country.</a:t>
            </a:r>
            <a:endParaRPr lang="en-US">
              <a:cs typeface="Arial"/>
            </a:endParaRPr>
          </a:p>
          <a:p>
            <a:pPr lvl="0" defTabSz="914400" fontAlgn="base">
              <a:lnSpc>
                <a:spcPct val="100000"/>
              </a:lnSpc>
              <a:spcAft>
                <a:spcPts val="0"/>
              </a:spcAft>
              <a:defRPr/>
            </a:pPr>
            <a:r>
              <a:rPr lang="en-US"/>
              <a:t> </a:t>
            </a:r>
            <a:endParaRPr lang="en-US">
              <a:cs typeface="Arial"/>
            </a:endParaRPr>
          </a:p>
          <a:p>
            <a:r>
              <a:rPr lang="en-US"/>
              <a:t>Workers are not eligible for Medicare and are required to hold private health insurance which in Australia. Employers are required to arrange this prior to worker’s  arrival.</a:t>
            </a:r>
            <a:endParaRPr lang="en-US">
              <a:cs typeface="Arial"/>
            </a:endParaRPr>
          </a:p>
          <a:p>
            <a:pPr fontAlgn="base"/>
            <a:endParaRPr lang="en-AU"/>
          </a:p>
          <a:p>
            <a:pPr marL="342900" indent="-342900">
              <a:buFontTx/>
              <a:buChar char="-"/>
            </a:pPr>
            <a:endParaRPr lang="en-AU"/>
          </a:p>
        </p:txBody>
      </p:sp>
      <p:sp>
        <p:nvSpPr>
          <p:cNvPr id="3" name="Footer Placeholder 2">
            <a:extLst>
              <a:ext uri="{FF2B5EF4-FFF2-40B4-BE49-F238E27FC236}">
                <a16:creationId xmlns:a16="http://schemas.microsoft.com/office/drawing/2014/main" id="{AAA196FF-DE59-7C4E-52CE-27803BD61B25}"/>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7CA176D9-625C-34C6-C4E5-C3600C06E0CE}"/>
              </a:ext>
            </a:extLst>
          </p:cNvPr>
          <p:cNvSpPr>
            <a:spLocks noGrp="1"/>
          </p:cNvSpPr>
          <p:nvPr>
            <p:ph type="sldNum" sz="quarter" idx="11"/>
          </p:nvPr>
        </p:nvSpPr>
        <p:spPr/>
        <p:txBody>
          <a:bodyPr/>
          <a:lstStyle/>
          <a:p>
            <a:fld id="{10A01DC5-1685-4615-8240-15192985C6A2}" type="slidenum">
              <a:rPr lang="en-AU" smtClean="0"/>
              <a:pPr/>
              <a:t>3</a:t>
            </a:fld>
            <a:endParaRPr lang="en-AU"/>
          </a:p>
        </p:txBody>
      </p:sp>
      <p:sp>
        <p:nvSpPr>
          <p:cNvPr id="5" name="Text Placeholder 4">
            <a:extLst>
              <a:ext uri="{FF2B5EF4-FFF2-40B4-BE49-F238E27FC236}">
                <a16:creationId xmlns:a16="http://schemas.microsoft.com/office/drawing/2014/main" id="{0DD952C6-FCC0-ED17-3EBA-252A1DE97252}"/>
              </a:ext>
            </a:extLst>
          </p:cNvPr>
          <p:cNvSpPr>
            <a:spLocks noGrp="1"/>
          </p:cNvSpPr>
          <p:nvPr>
            <p:ph type="body" sz="quarter" idx="14"/>
          </p:nvPr>
        </p:nvSpPr>
        <p:spPr/>
        <p:txBody>
          <a:bodyPr/>
          <a:lstStyle/>
          <a:p>
            <a:r>
              <a:rPr lang="en-AU"/>
              <a:t>What is the PALM scheme?</a:t>
            </a:r>
          </a:p>
        </p:txBody>
      </p:sp>
      <p:pic>
        <p:nvPicPr>
          <p:cNvPr id="7" name="Picture 6">
            <a:extLst>
              <a:ext uri="{FF2B5EF4-FFF2-40B4-BE49-F238E27FC236}">
                <a16:creationId xmlns:a16="http://schemas.microsoft.com/office/drawing/2014/main" id="{F3973F85-B1E7-2011-4C4F-20763618425C}"/>
              </a:ext>
            </a:extLst>
          </p:cNvPr>
          <p:cNvPicPr>
            <a:picLocks noChangeAspect="1"/>
          </p:cNvPicPr>
          <p:nvPr/>
        </p:nvPicPr>
        <p:blipFill>
          <a:blip r:embed="rId3"/>
          <a:srcRect l="4416" r="2453" b="2105"/>
          <a:stretch>
            <a:fillRect/>
          </a:stretch>
        </p:blipFill>
        <p:spPr>
          <a:xfrm>
            <a:off x="7272786" y="2470597"/>
            <a:ext cx="3965170" cy="3566172"/>
          </a:xfrm>
          <a:prstGeom prst="rect">
            <a:avLst/>
          </a:prstGeom>
        </p:spPr>
      </p:pic>
      <p:sp>
        <p:nvSpPr>
          <p:cNvPr id="10" name="TextBox 9">
            <a:extLst>
              <a:ext uri="{FF2B5EF4-FFF2-40B4-BE49-F238E27FC236}">
                <a16:creationId xmlns:a16="http://schemas.microsoft.com/office/drawing/2014/main" id="{F1B47C94-4DE6-F257-0E31-F14CBB390439}"/>
              </a:ext>
            </a:extLst>
          </p:cNvPr>
          <p:cNvSpPr txBox="1"/>
          <p:nvPr/>
        </p:nvSpPr>
        <p:spPr>
          <a:xfrm>
            <a:off x="6287354" y="1824266"/>
            <a:ext cx="57440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Number of PALM workers by state</a:t>
            </a:r>
          </a:p>
          <a:p>
            <a:pPr algn="ctr"/>
            <a:r>
              <a:rPr lang="en-US" b="1">
                <a:cs typeface="Arial"/>
              </a:rPr>
              <a:t>(July 2025)</a:t>
            </a:r>
            <a:endParaRPr lang="en-US" b="1"/>
          </a:p>
        </p:txBody>
      </p:sp>
      <p:sp>
        <p:nvSpPr>
          <p:cNvPr id="11" name="TextBox 10">
            <a:extLst>
              <a:ext uri="{FF2B5EF4-FFF2-40B4-BE49-F238E27FC236}">
                <a16:creationId xmlns:a16="http://schemas.microsoft.com/office/drawing/2014/main" id="{99F5B559-522D-8200-0B60-CED2CFD3D363}"/>
              </a:ext>
            </a:extLst>
          </p:cNvPr>
          <p:cNvSpPr txBox="1"/>
          <p:nvPr/>
        </p:nvSpPr>
        <p:spPr>
          <a:xfrm>
            <a:off x="7357701" y="5405389"/>
            <a:ext cx="2372529" cy="276999"/>
          </a:xfrm>
          <a:prstGeom prst="rect">
            <a:avLst/>
          </a:prstGeom>
          <a:noFill/>
        </p:spPr>
        <p:txBody>
          <a:bodyPr wrap="square">
            <a:spAutoFit/>
          </a:bodyPr>
          <a:lstStyle/>
          <a:p>
            <a:r>
              <a:rPr lang="en-US" sz="1200" i="1">
                <a:cs typeface="Arial"/>
              </a:rPr>
              <a:t>Credit: The PALM scheme</a:t>
            </a:r>
            <a:endParaRPr lang="en-US" sz="1200" i="1"/>
          </a:p>
        </p:txBody>
      </p:sp>
    </p:spTree>
    <p:extLst>
      <p:ext uri="{BB962C8B-B14F-4D97-AF65-F5344CB8AC3E}">
        <p14:creationId xmlns:p14="http://schemas.microsoft.com/office/powerpoint/2010/main" val="205546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D67A9-83C2-F7FF-DD85-565D18126492}"/>
              </a:ext>
            </a:extLst>
          </p:cNvPr>
          <p:cNvSpPr>
            <a:spLocks noGrp="1"/>
          </p:cNvSpPr>
          <p:nvPr>
            <p:ph sz="half" idx="1"/>
          </p:nvPr>
        </p:nvSpPr>
        <p:spPr>
          <a:xfrm>
            <a:off x="339298" y="1879177"/>
            <a:ext cx="5726491" cy="4195876"/>
          </a:xfrm>
        </p:spPr>
        <p:txBody>
          <a:bodyPr>
            <a:normAutofit/>
          </a:bodyPr>
          <a:lstStyle/>
          <a:p>
            <a:r>
              <a:rPr lang="en-AU"/>
              <a:t>Many workers come from countries with high rates of STIs, HIV, hepatitis and tuberculosis, including Fiji, which is currently experiencing an HIV outbreak.</a:t>
            </a:r>
          </a:p>
          <a:p>
            <a:r>
              <a:rPr lang="en-US">
                <a:cs typeface="Arial"/>
              </a:rPr>
              <a:t>Over the last 18 months in NSW there has been an increase in:</a:t>
            </a:r>
          </a:p>
          <a:p>
            <a:pPr marL="342900" indent="-342900">
              <a:buFont typeface="Courier New" panose="02070309020205020404" pitchFamily="49" charset="0"/>
              <a:buChar char="o"/>
            </a:pPr>
            <a:r>
              <a:rPr lang="en-US">
                <a:cs typeface="Arial"/>
              </a:rPr>
              <a:t>syphilis, gonorrhoea and chlamydia diagnoses</a:t>
            </a:r>
          </a:p>
          <a:p>
            <a:pPr marL="342900" indent="-342900">
              <a:buFont typeface="Courier New" panose="02070309020205020404" pitchFamily="49" charset="0"/>
              <a:buChar char="o"/>
            </a:pPr>
            <a:r>
              <a:rPr lang="en-AU">
                <a:cs typeface="Arial"/>
              </a:rPr>
              <a:t>several instances of late-stage HIV</a:t>
            </a:r>
          </a:p>
          <a:p>
            <a:pPr marL="342900" indent="-342900">
              <a:buFont typeface="Courier New" panose="02070309020205020404" pitchFamily="49" charset="0"/>
              <a:buChar char="o"/>
            </a:pPr>
            <a:r>
              <a:rPr lang="en-AU">
                <a:cs typeface="Arial"/>
              </a:rPr>
              <a:t>hepatitis diagnoses </a:t>
            </a:r>
          </a:p>
          <a:p>
            <a:pPr marL="342900" indent="-342900">
              <a:buFont typeface="Courier New" panose="02070309020205020404" pitchFamily="49" charset="0"/>
              <a:buChar char="o"/>
            </a:pPr>
            <a:r>
              <a:rPr lang="en-AU">
                <a:cs typeface="Arial"/>
              </a:rPr>
              <a:t>late-stage pregnancy presentations (with no prior antenatal care)</a:t>
            </a:r>
          </a:p>
        </p:txBody>
      </p:sp>
      <p:sp>
        <p:nvSpPr>
          <p:cNvPr id="3" name="Footer Placeholder 2">
            <a:extLst>
              <a:ext uri="{FF2B5EF4-FFF2-40B4-BE49-F238E27FC236}">
                <a16:creationId xmlns:a16="http://schemas.microsoft.com/office/drawing/2014/main" id="{92E232D4-436B-0CEE-A8C1-BBD80352AEFB}"/>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2B074A03-DC57-C7A6-CA6F-08BAFE8923AF}"/>
              </a:ext>
            </a:extLst>
          </p:cNvPr>
          <p:cNvSpPr>
            <a:spLocks noGrp="1"/>
          </p:cNvSpPr>
          <p:nvPr>
            <p:ph type="sldNum" sz="quarter" idx="11"/>
          </p:nvPr>
        </p:nvSpPr>
        <p:spPr/>
        <p:txBody>
          <a:bodyPr/>
          <a:lstStyle/>
          <a:p>
            <a:fld id="{10A01DC5-1685-4615-8240-15192985C6A2}" type="slidenum">
              <a:rPr lang="en-AU" smtClean="0"/>
              <a:pPr/>
              <a:t>4</a:t>
            </a:fld>
            <a:endParaRPr lang="en-AU"/>
          </a:p>
        </p:txBody>
      </p:sp>
      <p:sp>
        <p:nvSpPr>
          <p:cNvPr id="5" name="Text Placeholder 4">
            <a:extLst>
              <a:ext uri="{FF2B5EF4-FFF2-40B4-BE49-F238E27FC236}">
                <a16:creationId xmlns:a16="http://schemas.microsoft.com/office/drawing/2014/main" id="{C4BA94CB-43F7-2D3B-EAEB-9ADDCE3D2DBF}"/>
              </a:ext>
            </a:extLst>
          </p:cNvPr>
          <p:cNvSpPr>
            <a:spLocks noGrp="1"/>
          </p:cNvSpPr>
          <p:nvPr>
            <p:ph type="body" sz="quarter" idx="14"/>
          </p:nvPr>
        </p:nvSpPr>
        <p:spPr>
          <a:xfrm>
            <a:off x="334964" y="374374"/>
            <a:ext cx="10388454" cy="1009652"/>
          </a:xfrm>
        </p:spPr>
        <p:txBody>
          <a:bodyPr/>
          <a:lstStyle/>
          <a:p>
            <a:r>
              <a:rPr lang="en-AU"/>
              <a:t>The sexual and reproductive health of PALM scheme workers</a:t>
            </a:r>
          </a:p>
        </p:txBody>
      </p:sp>
      <p:pic>
        <p:nvPicPr>
          <p:cNvPr id="6" name="Picture 5" descr="Fiji scrambles to contain HIV outbreak driven by meth use and  'bluetoothing' - ABC News">
            <a:extLst>
              <a:ext uri="{FF2B5EF4-FFF2-40B4-BE49-F238E27FC236}">
                <a16:creationId xmlns:a16="http://schemas.microsoft.com/office/drawing/2014/main" id="{B4B592C0-1C87-6BA8-2DD0-2B3428810A7B}"/>
              </a:ext>
            </a:extLst>
          </p:cNvPr>
          <p:cNvPicPr>
            <a:picLocks noChangeAspect="1"/>
          </p:cNvPicPr>
          <p:nvPr/>
        </p:nvPicPr>
        <p:blipFill>
          <a:blip r:embed="rId3"/>
          <a:stretch>
            <a:fillRect/>
          </a:stretch>
        </p:blipFill>
        <p:spPr>
          <a:xfrm>
            <a:off x="7724254" y="2454912"/>
            <a:ext cx="4128448" cy="2263254"/>
          </a:xfrm>
          <a:prstGeom prst="rect">
            <a:avLst/>
          </a:prstGeom>
        </p:spPr>
      </p:pic>
      <p:sp>
        <p:nvSpPr>
          <p:cNvPr id="9" name="TextBox 8">
            <a:extLst>
              <a:ext uri="{FF2B5EF4-FFF2-40B4-BE49-F238E27FC236}">
                <a16:creationId xmlns:a16="http://schemas.microsoft.com/office/drawing/2014/main" id="{1BCA59E0-2A92-B851-D3FE-69776FECA22C}"/>
              </a:ext>
            </a:extLst>
          </p:cNvPr>
          <p:cNvSpPr txBox="1"/>
          <p:nvPr/>
        </p:nvSpPr>
        <p:spPr>
          <a:xfrm>
            <a:off x="10533582" y="4718166"/>
            <a:ext cx="6094070" cy="276999"/>
          </a:xfrm>
          <a:prstGeom prst="rect">
            <a:avLst/>
          </a:prstGeom>
          <a:noFill/>
        </p:spPr>
        <p:txBody>
          <a:bodyPr wrap="square">
            <a:spAutoFit/>
          </a:bodyPr>
          <a:lstStyle/>
          <a:p>
            <a:r>
              <a:rPr lang="en-US" sz="1200" i="1">
                <a:cs typeface="Arial"/>
              </a:rPr>
              <a:t>Credit: ABC News</a:t>
            </a:r>
            <a:endParaRPr lang="en-US" sz="1200" i="1"/>
          </a:p>
        </p:txBody>
      </p:sp>
    </p:spTree>
    <p:extLst>
      <p:ext uri="{BB962C8B-B14F-4D97-AF65-F5344CB8AC3E}">
        <p14:creationId xmlns:p14="http://schemas.microsoft.com/office/powerpoint/2010/main" val="121434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4147B4-FF33-1502-E7BC-5E8E780E9724}"/>
              </a:ext>
            </a:extLst>
          </p:cNvPr>
          <p:cNvSpPr>
            <a:spLocks noGrp="1"/>
          </p:cNvSpPr>
          <p:nvPr>
            <p:ph sz="half" idx="1"/>
          </p:nvPr>
        </p:nvSpPr>
        <p:spPr>
          <a:xfrm>
            <a:off x="334963" y="1834429"/>
            <a:ext cx="5974398" cy="4195876"/>
          </a:xfrm>
        </p:spPr>
        <p:txBody>
          <a:bodyPr vert="horz" lIns="0" tIns="0" rIns="0" bIns="0" rtlCol="0" anchor="t">
            <a:normAutofit lnSpcReduction="10000"/>
          </a:bodyPr>
          <a:lstStyle/>
          <a:p>
            <a:pPr marL="457200" indent="-457200">
              <a:buAutoNum type="arabicPeriod"/>
            </a:pPr>
            <a:r>
              <a:rPr lang="en-AU"/>
              <a:t>Conducted a literature review</a:t>
            </a:r>
            <a:endParaRPr lang="en-AU">
              <a:cs typeface="Arial"/>
            </a:endParaRPr>
          </a:p>
          <a:p>
            <a:pPr marL="457200" indent="-457200">
              <a:buAutoNum type="arabicPeriod"/>
            </a:pPr>
            <a:r>
              <a:rPr lang="en-AU"/>
              <a:t>Established a working group</a:t>
            </a:r>
            <a:endParaRPr lang="en-AU">
              <a:cs typeface="Arial"/>
            </a:endParaRPr>
          </a:p>
          <a:p>
            <a:pPr marL="457200" indent="-457200">
              <a:buAutoNum type="arabicPeriod"/>
            </a:pPr>
            <a:r>
              <a:rPr lang="en-AU"/>
              <a:t>Consulted over 40 stakeholders including (but not limited to):</a:t>
            </a:r>
          </a:p>
          <a:p>
            <a:pPr marL="702900" lvl="4" indent="-342900">
              <a:buFont typeface="Courier New" panose="02070309020205020404" pitchFamily="49" charset="0"/>
              <a:buChar char="o"/>
            </a:pPr>
            <a:r>
              <a:rPr lang="en-AU" sz="2000"/>
              <a:t>PALM employers</a:t>
            </a:r>
          </a:p>
          <a:p>
            <a:pPr marL="702900" lvl="4" indent="-342900">
              <a:buFont typeface="Courier New" panose="02070309020205020404" pitchFamily="49" charset="0"/>
              <a:buChar char="o"/>
            </a:pPr>
            <a:r>
              <a:rPr lang="en-AU" sz="2000"/>
              <a:t>Department of Employment and Workplace Relations (DEWR) </a:t>
            </a:r>
          </a:p>
          <a:p>
            <a:pPr marL="702900" lvl="4" indent="-342900">
              <a:buFont typeface="Courier New" panose="02070309020205020404" pitchFamily="49" charset="0"/>
              <a:buChar char="o"/>
            </a:pPr>
            <a:r>
              <a:rPr lang="en-AU" sz="2000"/>
              <a:t>Department of Foreign Affairs and Trade (DFAT)</a:t>
            </a:r>
          </a:p>
          <a:p>
            <a:pPr marL="702900" lvl="4" indent="-342900">
              <a:buFont typeface="Courier New" panose="02070309020205020404" pitchFamily="49" charset="0"/>
              <a:buChar char="o"/>
            </a:pPr>
            <a:r>
              <a:rPr lang="en-AU" sz="2000"/>
              <a:t>Country Liaison Officers</a:t>
            </a:r>
          </a:p>
          <a:p>
            <a:pPr marL="702900" lvl="4" indent="-342900">
              <a:buFont typeface="Courier New" panose="02070309020205020404" pitchFamily="49" charset="0"/>
              <a:buChar char="o"/>
            </a:pPr>
            <a:r>
              <a:rPr lang="en-AU" sz="2000"/>
              <a:t>Community Connections teams</a:t>
            </a:r>
          </a:p>
          <a:p>
            <a:pPr marL="702900" lvl="4" indent="-342900">
              <a:buFont typeface="Courier New" panose="02070309020205020404" pitchFamily="49" charset="0"/>
              <a:buChar char="o"/>
            </a:pPr>
            <a:r>
              <a:rPr lang="en-AU" sz="2000"/>
              <a:t>nib insurance</a:t>
            </a:r>
          </a:p>
          <a:p>
            <a:pPr marL="702900" lvl="4" indent="-342900">
              <a:buFont typeface="Courier New" panose="02070309020205020404" pitchFamily="49" charset="0"/>
              <a:buChar char="o"/>
            </a:pPr>
            <a:r>
              <a:rPr lang="en-AU" sz="2000"/>
              <a:t>subject matter experts.</a:t>
            </a:r>
          </a:p>
          <a:p>
            <a:endParaRPr lang="en-AU"/>
          </a:p>
          <a:p>
            <a:endParaRPr lang="en-AU">
              <a:solidFill>
                <a:srgbClr val="22272B"/>
              </a:solidFill>
              <a:ea typeface="Calibri"/>
              <a:cs typeface="Arial"/>
            </a:endParaRPr>
          </a:p>
          <a:p>
            <a:endParaRPr lang="en-AU"/>
          </a:p>
        </p:txBody>
      </p:sp>
      <p:sp>
        <p:nvSpPr>
          <p:cNvPr id="3" name="Footer Placeholder 2">
            <a:extLst>
              <a:ext uri="{FF2B5EF4-FFF2-40B4-BE49-F238E27FC236}">
                <a16:creationId xmlns:a16="http://schemas.microsoft.com/office/drawing/2014/main" id="{24272D13-5D56-0E2A-7B2F-AC2C6086B95E}"/>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AC869E3F-1668-1C21-080A-BDB542A6B1D4}"/>
              </a:ext>
            </a:extLst>
          </p:cNvPr>
          <p:cNvSpPr>
            <a:spLocks noGrp="1"/>
          </p:cNvSpPr>
          <p:nvPr>
            <p:ph type="sldNum" sz="quarter" idx="11"/>
          </p:nvPr>
        </p:nvSpPr>
        <p:spPr/>
        <p:txBody>
          <a:bodyPr/>
          <a:lstStyle/>
          <a:p>
            <a:fld id="{10A01DC5-1685-4615-8240-15192985C6A2}" type="slidenum">
              <a:rPr lang="en-AU" smtClean="0"/>
              <a:pPr/>
              <a:t>5</a:t>
            </a:fld>
            <a:endParaRPr lang="en-AU"/>
          </a:p>
        </p:txBody>
      </p:sp>
      <p:sp>
        <p:nvSpPr>
          <p:cNvPr id="5" name="Text Placeholder 4">
            <a:extLst>
              <a:ext uri="{FF2B5EF4-FFF2-40B4-BE49-F238E27FC236}">
                <a16:creationId xmlns:a16="http://schemas.microsoft.com/office/drawing/2014/main" id="{6D32F87E-2F22-3642-5BD6-21D72732334A}"/>
              </a:ext>
            </a:extLst>
          </p:cNvPr>
          <p:cNvSpPr>
            <a:spLocks noGrp="1"/>
          </p:cNvSpPr>
          <p:nvPr>
            <p:ph type="body" sz="quarter" idx="14"/>
          </p:nvPr>
        </p:nvSpPr>
        <p:spPr/>
        <p:txBody>
          <a:bodyPr/>
          <a:lstStyle/>
          <a:p>
            <a:r>
              <a:rPr lang="en-AU"/>
              <a:t>Phase 1: Listening and learning</a:t>
            </a:r>
          </a:p>
        </p:txBody>
      </p:sp>
      <p:pic>
        <p:nvPicPr>
          <p:cNvPr id="3074" name="Picture 2" descr="Covid forcing a seasonal shift in agriculture | The Australian">
            <a:extLst>
              <a:ext uri="{FF2B5EF4-FFF2-40B4-BE49-F238E27FC236}">
                <a16:creationId xmlns:a16="http://schemas.microsoft.com/office/drawing/2014/main" id="{3C69ED2F-369A-F712-B8D6-06E4AB81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170" y="2450521"/>
            <a:ext cx="4994324" cy="28093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34FF838-021A-2B8D-61A2-17FFBEE390F4}"/>
              </a:ext>
            </a:extLst>
          </p:cNvPr>
          <p:cNvSpPr txBox="1"/>
          <p:nvPr/>
        </p:nvSpPr>
        <p:spPr>
          <a:xfrm>
            <a:off x="9823951" y="5259827"/>
            <a:ext cx="3542379" cy="276999"/>
          </a:xfrm>
          <a:prstGeom prst="rect">
            <a:avLst/>
          </a:prstGeom>
          <a:noFill/>
        </p:spPr>
        <p:txBody>
          <a:bodyPr wrap="square">
            <a:spAutoFit/>
          </a:bodyPr>
          <a:lstStyle/>
          <a:p>
            <a:r>
              <a:rPr lang="en-AU" sz="1200" b="0" i="1" u="none" strike="noStrike">
                <a:solidFill>
                  <a:srgbClr val="22272B"/>
                </a:solidFill>
                <a:effectLst/>
              </a:rPr>
              <a:t>Credit: The PALM Scheme</a:t>
            </a:r>
            <a:endParaRPr lang="en-AU" sz="1200" i="1"/>
          </a:p>
        </p:txBody>
      </p:sp>
    </p:spTree>
    <p:extLst>
      <p:ext uri="{BB962C8B-B14F-4D97-AF65-F5344CB8AC3E}">
        <p14:creationId xmlns:p14="http://schemas.microsoft.com/office/powerpoint/2010/main" val="184017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1E1818-48FD-3380-A0DD-05C08BD17CDE}"/>
              </a:ext>
            </a:extLst>
          </p:cNvPr>
          <p:cNvSpPr>
            <a:spLocks noGrp="1"/>
          </p:cNvSpPr>
          <p:nvPr>
            <p:ph sz="half" idx="1"/>
          </p:nvPr>
        </p:nvSpPr>
        <p:spPr>
          <a:xfrm>
            <a:off x="334963" y="1810937"/>
            <a:ext cx="7813614" cy="4139011"/>
          </a:xfrm>
        </p:spPr>
        <p:txBody>
          <a:bodyPr vert="horz" lIns="0" tIns="0" rIns="0" bIns="0" rtlCol="0" anchor="t">
            <a:noAutofit/>
          </a:bodyPr>
          <a:lstStyle/>
          <a:p>
            <a:r>
              <a:rPr lang="en-AU" b="1">
                <a:solidFill>
                  <a:srgbClr val="002664"/>
                </a:solidFill>
                <a:cs typeface="Segoe UI"/>
              </a:rPr>
              <a:t>Key issues identified:</a:t>
            </a:r>
          </a:p>
          <a:p>
            <a:pPr marL="285750" indent="-285750">
              <a:lnSpc>
                <a:spcPts val="2175"/>
              </a:lnSpc>
              <a:buFont typeface="Arial,Sans-Serif"/>
              <a:buChar char="•"/>
            </a:pPr>
            <a:r>
              <a:rPr lang="en-AU">
                <a:cs typeface="Arial"/>
              </a:rPr>
              <a:t>Limited access to condoms, contraception, antenatal care, and pregnancy termination services </a:t>
            </a:r>
            <a:endParaRPr lang="en-US">
              <a:cs typeface="Arial"/>
            </a:endParaRPr>
          </a:p>
          <a:p>
            <a:pPr marL="285750" indent="-285750">
              <a:lnSpc>
                <a:spcPts val="2175"/>
              </a:lnSpc>
              <a:buFont typeface="Arial,Sans-Serif"/>
              <a:buChar char="•"/>
            </a:pPr>
            <a:r>
              <a:rPr lang="en-AU">
                <a:cs typeface="Arial"/>
              </a:rPr>
              <a:t>Low health literacy and knowledge of STIs/BBV </a:t>
            </a:r>
            <a:endParaRPr lang="en-US">
              <a:cs typeface="Arial"/>
            </a:endParaRPr>
          </a:p>
          <a:p>
            <a:pPr marL="285750" indent="-285750">
              <a:lnSpc>
                <a:spcPts val="2175"/>
              </a:lnSpc>
              <a:buFont typeface="Arial,Sans-Serif"/>
              <a:buChar char="•"/>
            </a:pPr>
            <a:r>
              <a:rPr lang="en-AU">
                <a:cs typeface="Arial"/>
              </a:rPr>
              <a:t>Difficulty navigating the Australian healthcare system, including privately held insurance </a:t>
            </a:r>
            <a:endParaRPr lang="en-US">
              <a:cs typeface="Arial"/>
            </a:endParaRPr>
          </a:p>
          <a:p>
            <a:pPr marL="285750" indent="-285750">
              <a:lnSpc>
                <a:spcPts val="2175"/>
              </a:lnSpc>
              <a:buFont typeface="Arial,Sans-Serif"/>
              <a:buChar char="•"/>
            </a:pPr>
            <a:r>
              <a:rPr lang="en-AU">
                <a:cs typeface="Arial"/>
              </a:rPr>
              <a:t>Limited health information and resources available in Pacific languages </a:t>
            </a:r>
            <a:endParaRPr lang="en-US">
              <a:cs typeface="Arial"/>
            </a:endParaRPr>
          </a:p>
          <a:p>
            <a:pPr marL="285750" indent="-285750">
              <a:lnSpc>
                <a:spcPts val="2175"/>
              </a:lnSpc>
              <a:buFont typeface="Arial,Sans-Serif"/>
              <a:buChar char="•"/>
            </a:pPr>
            <a:r>
              <a:rPr lang="en-AU">
                <a:cs typeface="Arial"/>
              </a:rPr>
              <a:t>Hesitation to access healthcare services due to perceived risks to visa and employment status (taking time off in addition to any potential diagnoses) </a:t>
            </a:r>
            <a:endParaRPr lang="en-US"/>
          </a:p>
        </p:txBody>
      </p:sp>
      <p:sp>
        <p:nvSpPr>
          <p:cNvPr id="3" name="Footer Placeholder 2">
            <a:extLst>
              <a:ext uri="{FF2B5EF4-FFF2-40B4-BE49-F238E27FC236}">
                <a16:creationId xmlns:a16="http://schemas.microsoft.com/office/drawing/2014/main" id="{3D61DA74-84BD-1CF1-F26C-F7C9BDDC50A0}"/>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82280177-88F4-D43D-7988-85FCACC41184}"/>
              </a:ext>
            </a:extLst>
          </p:cNvPr>
          <p:cNvSpPr>
            <a:spLocks noGrp="1"/>
          </p:cNvSpPr>
          <p:nvPr>
            <p:ph type="sldNum" sz="quarter" idx="11"/>
          </p:nvPr>
        </p:nvSpPr>
        <p:spPr/>
        <p:txBody>
          <a:bodyPr/>
          <a:lstStyle/>
          <a:p>
            <a:fld id="{10A01DC5-1685-4615-8240-15192985C6A2}" type="slidenum">
              <a:rPr lang="en-AU" smtClean="0"/>
              <a:pPr/>
              <a:t>6</a:t>
            </a:fld>
            <a:endParaRPr lang="en-AU"/>
          </a:p>
        </p:txBody>
      </p:sp>
      <p:sp>
        <p:nvSpPr>
          <p:cNvPr id="5" name="Text Placeholder 4">
            <a:extLst>
              <a:ext uri="{FF2B5EF4-FFF2-40B4-BE49-F238E27FC236}">
                <a16:creationId xmlns:a16="http://schemas.microsoft.com/office/drawing/2014/main" id="{43BFAF2B-B49C-B8B9-FF4B-9890EEC56400}"/>
              </a:ext>
            </a:extLst>
          </p:cNvPr>
          <p:cNvSpPr>
            <a:spLocks noGrp="1"/>
          </p:cNvSpPr>
          <p:nvPr>
            <p:ph type="body" sz="quarter" idx="14"/>
          </p:nvPr>
        </p:nvSpPr>
        <p:spPr/>
        <p:txBody>
          <a:bodyPr/>
          <a:lstStyle/>
          <a:p>
            <a:r>
              <a:rPr lang="en-AU"/>
              <a:t>Phase 1: Listening and learning</a:t>
            </a:r>
          </a:p>
          <a:p>
            <a:endParaRPr lang="en-US"/>
          </a:p>
        </p:txBody>
      </p:sp>
      <p:pic>
        <p:nvPicPr>
          <p:cNvPr id="7" name="Picture 6" descr="A blue line art of speech bubbles with a foreign language&#10;&#10;AI-generated content may be incorrect.">
            <a:extLst>
              <a:ext uri="{FF2B5EF4-FFF2-40B4-BE49-F238E27FC236}">
                <a16:creationId xmlns:a16="http://schemas.microsoft.com/office/drawing/2014/main" id="{A87A3C65-EA11-FD8B-A58F-002D5A42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963" y="3144073"/>
            <a:ext cx="1472738" cy="1472738"/>
          </a:xfrm>
          <a:prstGeom prst="rect">
            <a:avLst/>
          </a:prstGeom>
        </p:spPr>
      </p:pic>
      <p:pic>
        <p:nvPicPr>
          <p:cNvPr id="9" name="Picture 8" descr="A blue outline of a letter in a speech bubble&#10;&#10;AI-generated content may be incorrect.">
            <a:extLst>
              <a:ext uri="{FF2B5EF4-FFF2-40B4-BE49-F238E27FC236}">
                <a16:creationId xmlns:a16="http://schemas.microsoft.com/office/drawing/2014/main" id="{30513668-AA7E-393F-ED9E-B477DE151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767" y="1980291"/>
            <a:ext cx="1163782" cy="1163782"/>
          </a:xfrm>
          <a:prstGeom prst="rect">
            <a:avLst/>
          </a:prstGeom>
        </p:spPr>
      </p:pic>
      <p:pic>
        <p:nvPicPr>
          <p:cNvPr id="11" name="Picture 10" descr="A blue line drawing of a person's card&#10;&#10;AI-generated content may be incorrect.">
            <a:extLst>
              <a:ext uri="{FF2B5EF4-FFF2-40B4-BE49-F238E27FC236}">
                <a16:creationId xmlns:a16="http://schemas.microsoft.com/office/drawing/2014/main" id="{067A2674-CA3A-1A72-0648-64E920211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1636" y="4462548"/>
            <a:ext cx="1334860" cy="1334860"/>
          </a:xfrm>
          <a:prstGeom prst="rect">
            <a:avLst/>
          </a:prstGeom>
        </p:spPr>
      </p:pic>
    </p:spTree>
    <p:extLst>
      <p:ext uri="{BB962C8B-B14F-4D97-AF65-F5344CB8AC3E}">
        <p14:creationId xmlns:p14="http://schemas.microsoft.com/office/powerpoint/2010/main" val="244893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0A4F47-B7F6-1EDE-53C4-C8EF3291201A}"/>
              </a:ext>
            </a:extLst>
          </p:cNvPr>
          <p:cNvSpPr>
            <a:spLocks noGrp="1"/>
          </p:cNvSpPr>
          <p:nvPr>
            <p:ph sz="half" idx="1"/>
          </p:nvPr>
        </p:nvSpPr>
        <p:spPr>
          <a:xfrm>
            <a:off x="334963" y="1810937"/>
            <a:ext cx="10927204" cy="4139011"/>
          </a:xfrm>
        </p:spPr>
        <p:txBody>
          <a:bodyPr>
            <a:normAutofit/>
          </a:bodyPr>
          <a:lstStyle/>
          <a:p>
            <a:r>
              <a:rPr lang="en-AU" b="1">
                <a:solidFill>
                  <a:srgbClr val="002664"/>
                </a:solidFill>
                <a:cs typeface="Segoe UI"/>
              </a:rPr>
              <a:t>Workplan objectives:</a:t>
            </a:r>
            <a:r>
              <a:rPr lang="en-AU">
                <a:solidFill>
                  <a:srgbClr val="002664"/>
                </a:solidFill>
                <a:cs typeface="Segoe UI"/>
              </a:rPr>
              <a:t>​</a:t>
            </a:r>
            <a:r>
              <a:rPr lang="en-US">
                <a:cs typeface="Segoe UI"/>
              </a:rPr>
              <a:t>​</a:t>
            </a:r>
            <a:endParaRPr lang="en-US"/>
          </a:p>
          <a:p>
            <a:pPr marL="457200" indent="-457200">
              <a:buFont typeface="+mj-lt"/>
              <a:buAutoNum type="arabicPeriod"/>
            </a:pPr>
            <a:r>
              <a:rPr lang="en-AU">
                <a:cs typeface="Arial"/>
              </a:rPr>
              <a:t>Improve health outcomes, inclusive of knowledge and health literacy of PALM Scheme   workers in NSW​</a:t>
            </a:r>
            <a:r>
              <a:rPr lang="en-US">
                <a:cs typeface="Arial"/>
              </a:rPr>
              <a:t>​</a:t>
            </a:r>
          </a:p>
          <a:p>
            <a:pPr marL="457200" indent="-457200">
              <a:buFont typeface="+mj-lt"/>
              <a:buAutoNum type="arabicPeriod"/>
            </a:pPr>
            <a:r>
              <a:rPr lang="en-AU">
                <a:cs typeface="Arial"/>
              </a:rPr>
              <a:t>Increase the capacity and accountability of PALM Scheme providers to provide access to health care, information and support for PALM scheme workers​</a:t>
            </a:r>
            <a:r>
              <a:rPr lang="en-US">
                <a:cs typeface="Arial"/>
              </a:rPr>
              <a:t>​</a:t>
            </a:r>
          </a:p>
          <a:p>
            <a:pPr marL="457200" indent="-457200">
              <a:buFont typeface="+mj-lt"/>
              <a:buAutoNum type="arabicPeriod"/>
            </a:pPr>
            <a:r>
              <a:rPr lang="en-AU">
                <a:cs typeface="Arial"/>
              </a:rPr>
              <a:t>Increase the capacity of the primary care workforce to support PALM Scheme workers and pilot innovative models of wrap around health system supports​</a:t>
            </a:r>
            <a:r>
              <a:rPr lang="en-US">
                <a:cs typeface="Arial"/>
              </a:rPr>
              <a:t>​</a:t>
            </a:r>
          </a:p>
          <a:p>
            <a:pPr marL="457200" indent="-457200">
              <a:buFont typeface="+mj-lt"/>
              <a:buAutoNum type="arabicPeriod"/>
            </a:pPr>
            <a:r>
              <a:rPr lang="en-AU">
                <a:cs typeface="Arial"/>
              </a:rPr>
              <a:t>Understand the needs of PALM Scheme workers, employers and stakeholders in NSW​</a:t>
            </a:r>
            <a:r>
              <a:rPr lang="en-US">
                <a:cs typeface="Arial"/>
              </a:rPr>
              <a:t>​</a:t>
            </a:r>
          </a:p>
          <a:p>
            <a:pPr marL="457200" indent="-457200">
              <a:buFont typeface="+mj-lt"/>
              <a:buAutoNum type="arabicPeriod"/>
            </a:pPr>
            <a:r>
              <a:rPr lang="en-AU">
                <a:cs typeface="Arial"/>
              </a:rPr>
              <a:t>Advocacy to the Commonwealth to address emerging issues​</a:t>
            </a:r>
            <a:r>
              <a:rPr lang="en-US">
                <a:cs typeface="Arial"/>
              </a:rPr>
              <a:t>​</a:t>
            </a:r>
          </a:p>
          <a:p>
            <a:endParaRPr lang="en-AU"/>
          </a:p>
        </p:txBody>
      </p:sp>
      <p:sp>
        <p:nvSpPr>
          <p:cNvPr id="3" name="Footer Placeholder 2">
            <a:extLst>
              <a:ext uri="{FF2B5EF4-FFF2-40B4-BE49-F238E27FC236}">
                <a16:creationId xmlns:a16="http://schemas.microsoft.com/office/drawing/2014/main" id="{BD4DA77C-A4A8-E0AF-0FDD-4FB7C3003C52}"/>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CB3B9ED3-2F0A-F5A3-0CEC-E687E6FCDCCD}"/>
              </a:ext>
            </a:extLst>
          </p:cNvPr>
          <p:cNvSpPr>
            <a:spLocks noGrp="1"/>
          </p:cNvSpPr>
          <p:nvPr>
            <p:ph type="sldNum" sz="quarter" idx="11"/>
          </p:nvPr>
        </p:nvSpPr>
        <p:spPr/>
        <p:txBody>
          <a:bodyPr/>
          <a:lstStyle/>
          <a:p>
            <a:fld id="{10A01DC5-1685-4615-8240-15192985C6A2}" type="slidenum">
              <a:rPr lang="en-AU" smtClean="0"/>
              <a:pPr/>
              <a:t>7</a:t>
            </a:fld>
            <a:endParaRPr lang="en-AU"/>
          </a:p>
        </p:txBody>
      </p:sp>
      <p:sp>
        <p:nvSpPr>
          <p:cNvPr id="5" name="Text Placeholder 4">
            <a:extLst>
              <a:ext uri="{FF2B5EF4-FFF2-40B4-BE49-F238E27FC236}">
                <a16:creationId xmlns:a16="http://schemas.microsoft.com/office/drawing/2014/main" id="{FF8C512D-B793-45F2-FA74-D1577722DBED}"/>
              </a:ext>
            </a:extLst>
          </p:cNvPr>
          <p:cNvSpPr>
            <a:spLocks noGrp="1"/>
          </p:cNvSpPr>
          <p:nvPr>
            <p:ph type="body" sz="quarter" idx="14"/>
          </p:nvPr>
        </p:nvSpPr>
        <p:spPr/>
        <p:txBody>
          <a:bodyPr/>
          <a:lstStyle/>
          <a:p>
            <a:r>
              <a:rPr lang="en-AU"/>
              <a:t>Phase 2: Developing a plan</a:t>
            </a:r>
          </a:p>
        </p:txBody>
      </p:sp>
    </p:spTree>
    <p:extLst>
      <p:ext uri="{BB962C8B-B14F-4D97-AF65-F5344CB8AC3E}">
        <p14:creationId xmlns:p14="http://schemas.microsoft.com/office/powerpoint/2010/main" val="55596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8C0126-6DA1-045E-6F17-CADFD04A2174}"/>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6D8A4D98-0BD0-471F-1319-4B4AD009AC6D}"/>
              </a:ext>
            </a:extLst>
          </p:cNvPr>
          <p:cNvSpPr>
            <a:spLocks noGrp="1"/>
          </p:cNvSpPr>
          <p:nvPr>
            <p:ph type="sldNum" sz="quarter" idx="11"/>
          </p:nvPr>
        </p:nvSpPr>
        <p:spPr/>
        <p:txBody>
          <a:bodyPr/>
          <a:lstStyle/>
          <a:p>
            <a:fld id="{10A01DC5-1685-4615-8240-15192985C6A2}" type="slidenum">
              <a:rPr lang="en-AU" smtClean="0"/>
              <a:pPr/>
              <a:t>8</a:t>
            </a:fld>
            <a:endParaRPr lang="en-AU"/>
          </a:p>
        </p:txBody>
      </p:sp>
      <p:sp>
        <p:nvSpPr>
          <p:cNvPr id="5" name="Text Placeholder 4">
            <a:extLst>
              <a:ext uri="{FF2B5EF4-FFF2-40B4-BE49-F238E27FC236}">
                <a16:creationId xmlns:a16="http://schemas.microsoft.com/office/drawing/2014/main" id="{7A99BD04-7928-DB3E-17E3-AE0F1DB49676}"/>
              </a:ext>
            </a:extLst>
          </p:cNvPr>
          <p:cNvSpPr>
            <a:spLocks noGrp="1"/>
          </p:cNvSpPr>
          <p:nvPr>
            <p:ph type="body" sz="quarter" idx="14"/>
          </p:nvPr>
        </p:nvSpPr>
        <p:spPr/>
        <p:txBody>
          <a:bodyPr/>
          <a:lstStyle/>
          <a:p>
            <a:r>
              <a:rPr lang="en-AU"/>
              <a:t>What have we done?</a:t>
            </a:r>
          </a:p>
        </p:txBody>
      </p:sp>
      <p:sp>
        <p:nvSpPr>
          <p:cNvPr id="2" name="TextBox 1">
            <a:extLst>
              <a:ext uri="{FF2B5EF4-FFF2-40B4-BE49-F238E27FC236}">
                <a16:creationId xmlns:a16="http://schemas.microsoft.com/office/drawing/2014/main" id="{E4F1C2F5-F8DA-0D6D-E2B3-B85D27D6B27C}"/>
              </a:ext>
            </a:extLst>
          </p:cNvPr>
          <p:cNvSpPr txBox="1"/>
          <p:nvPr/>
        </p:nvSpPr>
        <p:spPr>
          <a:xfrm>
            <a:off x="334963" y="1970877"/>
            <a:ext cx="4108574" cy="3477875"/>
          </a:xfrm>
          <a:prstGeom prst="rect">
            <a:avLst/>
          </a:prstGeom>
          <a:noFill/>
        </p:spPr>
        <p:txBody>
          <a:bodyPr wrap="square" rtlCol="0">
            <a:spAutoFit/>
          </a:bodyPr>
          <a:lstStyle/>
          <a:p>
            <a:pPr marL="285750" indent="-285750">
              <a:buFont typeface="Arial" panose="020B0604020202020204" pitchFamily="34" charset="0"/>
              <a:buChar char="•"/>
            </a:pPr>
            <a:r>
              <a:rPr lang="en-US" sz="2000"/>
              <a:t>Contacted all NSW approved employers to offer support </a:t>
            </a:r>
          </a:p>
          <a:p>
            <a:pPr marL="285750" indent="-285750">
              <a:buFont typeface="Arial" panose="020B0604020202020204" pitchFamily="34" charset="0"/>
              <a:buChar char="•"/>
            </a:pPr>
            <a:r>
              <a:rPr lang="en-US" sz="2000"/>
              <a:t>Developed and distributed a health education package to employers </a:t>
            </a:r>
          </a:p>
          <a:p>
            <a:pPr marL="285750" indent="-285750">
              <a:buFont typeface="Arial" panose="020B0604020202020204" pitchFamily="34" charset="0"/>
              <a:buChar char="•"/>
            </a:pPr>
            <a:r>
              <a:rPr lang="en-US" sz="2000"/>
              <a:t>Mapped NSW PALM scheme employer worksites </a:t>
            </a:r>
          </a:p>
          <a:p>
            <a:pPr marL="285750" indent="-285750">
              <a:buFont typeface="Arial" panose="020B0604020202020204" pitchFamily="34" charset="0"/>
              <a:buChar char="•"/>
            </a:pPr>
            <a:r>
              <a:rPr lang="en-US" sz="2000"/>
              <a:t>Built a PALM website landing page </a:t>
            </a:r>
          </a:p>
          <a:p>
            <a:pPr marL="285750" indent="-285750">
              <a:buFont typeface="Arial" panose="020B0604020202020204" pitchFamily="34" charset="0"/>
              <a:buChar char="•"/>
            </a:pPr>
            <a:r>
              <a:rPr lang="en-US" sz="2000"/>
              <a:t>Developed two funding proposals for DEWR </a:t>
            </a:r>
            <a:endParaRPr lang="en-AU" sz="2000"/>
          </a:p>
        </p:txBody>
      </p:sp>
      <p:sp>
        <p:nvSpPr>
          <p:cNvPr id="8" name="TextBox 7">
            <a:extLst>
              <a:ext uri="{FF2B5EF4-FFF2-40B4-BE49-F238E27FC236}">
                <a16:creationId xmlns:a16="http://schemas.microsoft.com/office/drawing/2014/main" id="{30A32CC8-C9F0-0007-9C11-763093C1BCF6}"/>
              </a:ext>
            </a:extLst>
          </p:cNvPr>
          <p:cNvSpPr txBox="1"/>
          <p:nvPr/>
        </p:nvSpPr>
        <p:spPr>
          <a:xfrm>
            <a:off x="4701430" y="3651729"/>
            <a:ext cx="6094070" cy="276999"/>
          </a:xfrm>
          <a:prstGeom prst="rect">
            <a:avLst/>
          </a:prstGeom>
          <a:noFill/>
        </p:spPr>
        <p:txBody>
          <a:bodyPr wrap="square">
            <a:spAutoFit/>
          </a:bodyPr>
          <a:lstStyle/>
          <a:p>
            <a:r>
              <a:rPr lang="en-US" sz="1200" i="1"/>
              <a:t>PALM health education package</a:t>
            </a:r>
          </a:p>
        </p:txBody>
      </p:sp>
      <p:pic>
        <p:nvPicPr>
          <p:cNvPr id="10" name="Picture 9">
            <a:extLst>
              <a:ext uri="{FF2B5EF4-FFF2-40B4-BE49-F238E27FC236}">
                <a16:creationId xmlns:a16="http://schemas.microsoft.com/office/drawing/2014/main" id="{06423DBC-A855-E8DF-7653-2505A6D6AFC6}"/>
              </a:ext>
            </a:extLst>
          </p:cNvPr>
          <p:cNvPicPr>
            <a:picLocks noChangeAspect="1"/>
          </p:cNvPicPr>
          <p:nvPr/>
        </p:nvPicPr>
        <p:blipFill>
          <a:blip r:embed="rId3"/>
          <a:stretch>
            <a:fillRect/>
          </a:stretch>
        </p:blipFill>
        <p:spPr>
          <a:xfrm>
            <a:off x="8424741" y="2478562"/>
            <a:ext cx="3465307" cy="2251380"/>
          </a:xfrm>
          <a:prstGeom prst="rect">
            <a:avLst/>
          </a:prstGeom>
        </p:spPr>
      </p:pic>
      <p:sp>
        <p:nvSpPr>
          <p:cNvPr id="11" name="TextBox 10">
            <a:extLst>
              <a:ext uri="{FF2B5EF4-FFF2-40B4-BE49-F238E27FC236}">
                <a16:creationId xmlns:a16="http://schemas.microsoft.com/office/drawing/2014/main" id="{0F72B27D-9BEA-1DD7-DEB5-C9F7B2523C74}"/>
              </a:ext>
            </a:extLst>
          </p:cNvPr>
          <p:cNvSpPr txBox="1"/>
          <p:nvPr/>
        </p:nvSpPr>
        <p:spPr>
          <a:xfrm>
            <a:off x="2037392" y="5823620"/>
            <a:ext cx="6094070" cy="276999"/>
          </a:xfrm>
          <a:prstGeom prst="rect">
            <a:avLst/>
          </a:prstGeom>
          <a:noFill/>
        </p:spPr>
        <p:txBody>
          <a:bodyPr wrap="square">
            <a:spAutoFit/>
          </a:bodyPr>
          <a:lstStyle/>
          <a:p>
            <a:pPr algn="r"/>
            <a:r>
              <a:rPr lang="en-US" sz="1200" i="1"/>
              <a:t>NSW PALM worksites and health services</a:t>
            </a:r>
          </a:p>
        </p:txBody>
      </p:sp>
      <p:pic>
        <p:nvPicPr>
          <p:cNvPr id="13" name="Picture 12">
            <a:extLst>
              <a:ext uri="{FF2B5EF4-FFF2-40B4-BE49-F238E27FC236}">
                <a16:creationId xmlns:a16="http://schemas.microsoft.com/office/drawing/2014/main" id="{FD8AF047-CCFA-B748-DB11-08709A0F467A}"/>
              </a:ext>
            </a:extLst>
          </p:cNvPr>
          <p:cNvPicPr>
            <a:picLocks noChangeAspect="1"/>
          </p:cNvPicPr>
          <p:nvPr/>
        </p:nvPicPr>
        <p:blipFill>
          <a:blip r:embed="rId4"/>
          <a:stretch>
            <a:fillRect/>
          </a:stretch>
        </p:blipFill>
        <p:spPr>
          <a:xfrm>
            <a:off x="4787304" y="1807442"/>
            <a:ext cx="3268731" cy="1826527"/>
          </a:xfrm>
          <a:prstGeom prst="rect">
            <a:avLst/>
          </a:prstGeom>
        </p:spPr>
      </p:pic>
      <p:sp>
        <p:nvSpPr>
          <p:cNvPr id="14" name="TextBox 13">
            <a:extLst>
              <a:ext uri="{FF2B5EF4-FFF2-40B4-BE49-F238E27FC236}">
                <a16:creationId xmlns:a16="http://schemas.microsoft.com/office/drawing/2014/main" id="{6DD0D710-35E7-1223-626C-300EEE843BAF}"/>
              </a:ext>
            </a:extLst>
          </p:cNvPr>
          <p:cNvSpPr txBox="1"/>
          <p:nvPr/>
        </p:nvSpPr>
        <p:spPr>
          <a:xfrm>
            <a:off x="8344400" y="4762982"/>
            <a:ext cx="6094070" cy="276999"/>
          </a:xfrm>
          <a:prstGeom prst="rect">
            <a:avLst/>
          </a:prstGeom>
          <a:noFill/>
        </p:spPr>
        <p:txBody>
          <a:bodyPr wrap="square">
            <a:spAutoFit/>
          </a:bodyPr>
          <a:lstStyle/>
          <a:p>
            <a:r>
              <a:rPr lang="en-US" sz="1200" i="1"/>
              <a:t>PALM website page on the SHIL website</a:t>
            </a:r>
          </a:p>
        </p:txBody>
      </p:sp>
      <p:pic>
        <p:nvPicPr>
          <p:cNvPr id="16" name="Picture 15">
            <a:extLst>
              <a:ext uri="{FF2B5EF4-FFF2-40B4-BE49-F238E27FC236}">
                <a16:creationId xmlns:a16="http://schemas.microsoft.com/office/drawing/2014/main" id="{B0F022A1-EE8C-5855-7D1B-9659604AF121}"/>
              </a:ext>
            </a:extLst>
          </p:cNvPr>
          <p:cNvPicPr>
            <a:picLocks noChangeAspect="1"/>
          </p:cNvPicPr>
          <p:nvPr/>
        </p:nvPicPr>
        <p:blipFill>
          <a:blip r:embed="rId5"/>
          <a:stretch>
            <a:fillRect/>
          </a:stretch>
        </p:blipFill>
        <p:spPr>
          <a:xfrm>
            <a:off x="5220394" y="3998966"/>
            <a:ext cx="3043441" cy="1816341"/>
          </a:xfrm>
          <a:prstGeom prst="rect">
            <a:avLst/>
          </a:prstGeom>
        </p:spPr>
      </p:pic>
    </p:spTree>
    <p:extLst>
      <p:ext uri="{BB962C8B-B14F-4D97-AF65-F5344CB8AC3E}">
        <p14:creationId xmlns:p14="http://schemas.microsoft.com/office/powerpoint/2010/main" val="251765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207270-926F-BDB3-FE7F-C6180F7110E0}"/>
              </a:ext>
            </a:extLst>
          </p:cNvPr>
          <p:cNvSpPr>
            <a:spLocks noGrp="1"/>
          </p:cNvSpPr>
          <p:nvPr>
            <p:ph type="ftr" sz="quarter" idx="10"/>
          </p:nvPr>
        </p:nvSpPr>
        <p:spPr/>
        <p:txBody>
          <a:bodyPr/>
          <a:lstStyle/>
          <a:p>
            <a:r>
              <a:rPr lang="en-US"/>
              <a:t>NSW Health</a:t>
            </a:r>
            <a:endParaRPr lang="en-AU"/>
          </a:p>
        </p:txBody>
      </p:sp>
      <p:sp>
        <p:nvSpPr>
          <p:cNvPr id="4" name="Slide Number Placeholder 3">
            <a:extLst>
              <a:ext uri="{FF2B5EF4-FFF2-40B4-BE49-F238E27FC236}">
                <a16:creationId xmlns:a16="http://schemas.microsoft.com/office/drawing/2014/main" id="{82CE522E-F6A2-7135-7EBB-24342E2FF7D4}"/>
              </a:ext>
            </a:extLst>
          </p:cNvPr>
          <p:cNvSpPr>
            <a:spLocks noGrp="1"/>
          </p:cNvSpPr>
          <p:nvPr>
            <p:ph type="sldNum" sz="quarter" idx="11"/>
          </p:nvPr>
        </p:nvSpPr>
        <p:spPr/>
        <p:txBody>
          <a:bodyPr/>
          <a:lstStyle/>
          <a:p>
            <a:fld id="{10A01DC5-1685-4615-8240-15192985C6A2}" type="slidenum">
              <a:rPr lang="en-AU" smtClean="0"/>
              <a:pPr/>
              <a:t>9</a:t>
            </a:fld>
            <a:endParaRPr lang="en-AU"/>
          </a:p>
        </p:txBody>
      </p:sp>
      <p:sp>
        <p:nvSpPr>
          <p:cNvPr id="5" name="Text Placeholder 4">
            <a:extLst>
              <a:ext uri="{FF2B5EF4-FFF2-40B4-BE49-F238E27FC236}">
                <a16:creationId xmlns:a16="http://schemas.microsoft.com/office/drawing/2014/main" id="{3E0302D4-F919-C50C-0ECD-50D98A627261}"/>
              </a:ext>
            </a:extLst>
          </p:cNvPr>
          <p:cNvSpPr>
            <a:spLocks noGrp="1"/>
          </p:cNvSpPr>
          <p:nvPr>
            <p:ph type="body" sz="quarter" idx="14"/>
          </p:nvPr>
        </p:nvSpPr>
        <p:spPr/>
        <p:txBody>
          <a:bodyPr/>
          <a:lstStyle/>
          <a:p>
            <a:r>
              <a:rPr lang="en-AU"/>
              <a:t>What are we currently doing?</a:t>
            </a:r>
          </a:p>
        </p:txBody>
      </p:sp>
      <p:sp>
        <p:nvSpPr>
          <p:cNvPr id="2" name="TextBox 1">
            <a:extLst>
              <a:ext uri="{FF2B5EF4-FFF2-40B4-BE49-F238E27FC236}">
                <a16:creationId xmlns:a16="http://schemas.microsoft.com/office/drawing/2014/main" id="{AE42BD6F-C97E-53A2-6857-C2537EAAA1C0}"/>
              </a:ext>
            </a:extLst>
          </p:cNvPr>
          <p:cNvSpPr txBox="1"/>
          <p:nvPr/>
        </p:nvSpPr>
        <p:spPr>
          <a:xfrm>
            <a:off x="334963" y="1970877"/>
            <a:ext cx="5056490"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t>Creating PALM-specific safe-sex kits (with MHAHS)</a:t>
            </a:r>
          </a:p>
          <a:p>
            <a:pPr marL="285750" indent="-285750">
              <a:buFont typeface="Arial" panose="020B0604020202020204" pitchFamily="34" charset="0"/>
              <a:buChar char="•"/>
            </a:pPr>
            <a:r>
              <a:rPr lang="en-US" sz="2000"/>
              <a:t>Designing physical information kits for workers (led by MHAHs)</a:t>
            </a:r>
            <a:endParaRPr lang="en-US" sz="2000">
              <a:cs typeface="Arial"/>
            </a:endParaRPr>
          </a:p>
          <a:p>
            <a:pPr marL="285750" indent="-285750">
              <a:buFont typeface="Arial" panose="020B0604020202020204" pitchFamily="34" charset="0"/>
              <a:buChar char="•"/>
            </a:pPr>
            <a:r>
              <a:rPr lang="en-US" sz="2000"/>
              <a:t>Developing a suite of in-language factsheets</a:t>
            </a:r>
            <a:endParaRPr lang="en-US" sz="2000">
              <a:cs typeface="Arial"/>
            </a:endParaRPr>
          </a:p>
          <a:p>
            <a:pPr marL="285750" indent="-285750">
              <a:buFont typeface="Arial" panose="020B0604020202020204" pitchFamily="34" charset="0"/>
              <a:buChar char="•"/>
            </a:pPr>
            <a:r>
              <a:rPr lang="en-US" sz="2000"/>
              <a:t>Progressing our PALM research project </a:t>
            </a:r>
            <a:endParaRPr lang="en-US" sz="2000">
              <a:cs typeface="Arial"/>
            </a:endParaRPr>
          </a:p>
          <a:p>
            <a:pPr marL="285750" indent="-285750">
              <a:buFont typeface="Arial" panose="020B0604020202020204" pitchFamily="34" charset="0"/>
              <a:buChar char="•"/>
            </a:pPr>
            <a:r>
              <a:rPr lang="en-US" sz="2000"/>
              <a:t>Creating a health roadmap </a:t>
            </a:r>
            <a:endParaRPr lang="en-US" sz="2000">
              <a:cs typeface="Arial"/>
            </a:endParaRPr>
          </a:p>
          <a:p>
            <a:pPr marL="285750" indent="-285750">
              <a:buFont typeface="Arial" panose="020B0604020202020204" pitchFamily="34" charset="0"/>
              <a:buChar char="•"/>
            </a:pPr>
            <a:r>
              <a:rPr lang="en-US" sz="2000"/>
              <a:t>Developing a series of in-language animated video resources</a:t>
            </a:r>
            <a:endParaRPr lang="en-US" sz="2000">
              <a:cs typeface="Arial"/>
            </a:endParaRPr>
          </a:p>
          <a:p>
            <a:pPr marL="285750" indent="-285750">
              <a:buFont typeface="Arial" panose="020B0604020202020204" pitchFamily="34" charset="0"/>
              <a:buChar char="•"/>
            </a:pPr>
            <a:r>
              <a:rPr lang="en-US" sz="2000"/>
              <a:t>Exploring opportunities in the pre-departure space </a:t>
            </a:r>
            <a:endParaRPr lang="en-AU" sz="2000"/>
          </a:p>
        </p:txBody>
      </p:sp>
      <p:pic>
        <p:nvPicPr>
          <p:cNvPr id="7" name="Picture 6">
            <a:extLst>
              <a:ext uri="{FF2B5EF4-FFF2-40B4-BE49-F238E27FC236}">
                <a16:creationId xmlns:a16="http://schemas.microsoft.com/office/drawing/2014/main" id="{6D19F744-B3B8-038C-38DA-1419A811A41F}"/>
              </a:ext>
            </a:extLst>
          </p:cNvPr>
          <p:cNvPicPr>
            <a:picLocks noChangeAspect="1"/>
          </p:cNvPicPr>
          <p:nvPr/>
        </p:nvPicPr>
        <p:blipFill>
          <a:blip r:embed="rId3"/>
          <a:stretch>
            <a:fillRect/>
          </a:stretch>
        </p:blipFill>
        <p:spPr>
          <a:xfrm>
            <a:off x="6184711" y="1642671"/>
            <a:ext cx="2110793" cy="2044014"/>
          </a:xfrm>
          <a:prstGeom prst="rect">
            <a:avLst/>
          </a:prstGeom>
        </p:spPr>
      </p:pic>
      <p:pic>
        <p:nvPicPr>
          <p:cNvPr id="9" name="Picture 8">
            <a:extLst>
              <a:ext uri="{FF2B5EF4-FFF2-40B4-BE49-F238E27FC236}">
                <a16:creationId xmlns:a16="http://schemas.microsoft.com/office/drawing/2014/main" id="{85C2CDE2-6559-2002-B00B-842CE1359F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532" b="99291" l="8829" r="95586">
                        <a14:foregroundMark x1="58234" y1="27234" x2="42105" y2="19291"/>
                        <a14:foregroundMark x1="42105" y1="19291" x2="67063" y2="28227"/>
                        <a14:foregroundMark x1="67063" y1="28227" x2="29202" y2="16312"/>
                        <a14:foregroundMark x1="29202" y1="16312" x2="52122" y2="21135"/>
                        <a14:foregroundMark x1="68761" y1="19574" x2="49406" y2="18298"/>
                        <a14:foregroundMark x1="49406" y1="18298" x2="51104" y2="16028"/>
                        <a14:foregroundMark x1="30221" y1="10213" x2="48557" y2="3688"/>
                        <a14:foregroundMark x1="48557" y1="3688" x2="67572" y2="8369"/>
                        <a14:foregroundMark x1="67572" y1="8369" x2="42275" y2="11348"/>
                        <a14:foregroundMark x1="45671" y1="7660" x2="44992" y2="5532"/>
                        <a14:foregroundMark x1="8829" y1="38156" x2="4414" y2="55177"/>
                        <a14:foregroundMark x1="4414" y1="55177" x2="11545" y2="40851"/>
                        <a14:foregroundMark x1="11545" y1="40851" x2="8829" y2="38298"/>
                        <a14:foregroundMark x1="34465" y1="16312" x2="58404" y2="30780"/>
                        <a14:foregroundMark x1="58404" y1="30780" x2="48727" y2="18156"/>
                        <a14:foregroundMark x1="48727" y1="18156" x2="33956" y2="26809"/>
                        <a14:foregroundMark x1="33956" y1="26809" x2="50764" y2="32057"/>
                        <a14:foregroundMark x1="50764" y1="32057" x2="62649" y2="27660"/>
                        <a14:foregroundMark x1="87436" y1="36596" x2="95586" y2="55745"/>
                        <a14:foregroundMark x1="95586" y1="55745" x2="85569" y2="38440"/>
                        <a14:foregroundMark x1="85569" y1="38440" x2="87946" y2="36028"/>
                        <a14:foregroundMark x1="28353" y1="90213" x2="54839" y2="98014"/>
                        <a14:foregroundMark x1="54839" y1="98014" x2="73684" y2="97021"/>
                        <a14:foregroundMark x1="73684" y1="97021" x2="70289" y2="21702"/>
                        <a14:foregroundMark x1="70289" y1="21702" x2="59593" y2="9787"/>
                        <a14:foregroundMark x1="59593" y1="9787" x2="31749" y2="13617"/>
                        <a14:foregroundMark x1="31749" y1="13617" x2="27165" y2="88085"/>
                        <a14:foregroundMark x1="27165" y1="88085" x2="28014" y2="89645"/>
                        <a14:foregroundMark x1="35654" y1="14752" x2="56706" y2="14752"/>
                        <a14:foregroundMark x1="56706" y1="14752" x2="69270" y2="33050"/>
                        <a14:foregroundMark x1="69270" y1="33050" x2="73005" y2="94468"/>
                        <a14:foregroundMark x1="73005" y1="94468" x2="30900" y2="99291"/>
                        <a14:foregroundMark x1="30900" y1="99291" x2="24448" y2="78014"/>
                        <a14:foregroundMark x1="24448" y1="78014" x2="30221" y2="27234"/>
                        <a14:foregroundMark x1="30221" y1="27234" x2="41766" y2="9078"/>
                        <a14:foregroundMark x1="41766" y1="9078" x2="59593" y2="14184"/>
                        <a14:foregroundMark x1="59593" y1="14184" x2="59593" y2="14184"/>
                        <a14:foregroundMark x1="42105" y1="42979" x2="42105" y2="42979"/>
                        <a14:foregroundMark x1="40577" y1="38582" x2="40577" y2="38582"/>
                        <a14:foregroundMark x1="37182" y1="37872" x2="37182" y2="37872"/>
                        <a14:foregroundMark x1="49915" y1="45957" x2="49915" y2="45957"/>
                        <a14:foregroundMark x1="43294" y1="48794" x2="43294" y2="48794"/>
                        <a14:foregroundMark x1="42105" y1="49220" x2="42105" y2="49220"/>
                        <a14:foregroundMark x1="43294" y1="49220" x2="43294" y2="49220"/>
                        <a14:foregroundMark x1="44992" y1="49504" x2="44992" y2="49504"/>
                        <a14:foregroundMark x1="47538" y1="48227" x2="47538" y2="48227"/>
                        <a14:foregroundMark x1="50594" y1="49078" x2="50594" y2="49078"/>
                        <a14:foregroundMark x1="55178" y1="48511" x2="55178" y2="48511"/>
                        <a14:foregroundMark x1="52971" y1="49220" x2="52971" y2="49220"/>
                        <a14:foregroundMark x1="60611" y1="47943" x2="60611" y2="47943"/>
                        <a14:foregroundMark x1="49915" y1="87092" x2="49915" y2="87092"/>
                        <a14:foregroundMark x1="44143" y1="87092" x2="44143" y2="87092"/>
                        <a14:foregroundMark x1="38370" y1="86950" x2="38370" y2="86950"/>
                        <a14:foregroundMark x1="34465" y1="85816" x2="34465" y2="85816"/>
                        <a14:foregroundMark x1="38031" y1="84823" x2="38031" y2="84823"/>
                        <a14:foregroundMark x1="36842" y1="86950" x2="36842" y2="86950"/>
                        <a14:foregroundMark x1="32598" y1="85674" x2="32598" y2="85674"/>
                        <a14:foregroundMark x1="62139" y1="87660" x2="62139" y2="87660"/>
                        <a14:foregroundMark x1="59593" y1="86099" x2="59593" y2="86099"/>
                        <a14:foregroundMark x1="64516" y1="86667" x2="64516" y2="86667"/>
                        <a14:foregroundMark x1="63328" y1="85106" x2="63328" y2="85106"/>
                        <a14:foregroundMark x1="66893" y1="85106" x2="66893" y2="85106"/>
                        <a14:foregroundMark x1="66893" y1="88369" x2="66893" y2="88369"/>
                        <a14:foregroundMark x1="69440" y1="89929" x2="69440" y2="89929"/>
                        <a14:foregroundMark x1="67572" y1="87943" x2="67572" y2="87943"/>
                        <a14:foregroundMark x1="68251" y1="91773" x2="68251" y2="91773"/>
                        <a14:foregroundMark x1="65195" y1="91773" x2="65195" y2="91773"/>
                      </a14:backgroundRemoval>
                    </a14:imgEffect>
                  </a14:imgLayer>
                </a14:imgProps>
              </a:ext>
            </a:extLst>
          </a:blip>
          <a:stretch>
            <a:fillRect/>
          </a:stretch>
        </p:blipFill>
        <p:spPr>
          <a:xfrm>
            <a:off x="8109823" y="1611364"/>
            <a:ext cx="1760004" cy="2106627"/>
          </a:xfrm>
          <a:prstGeom prst="rect">
            <a:avLst/>
          </a:prstGeom>
        </p:spPr>
      </p:pic>
      <p:pic>
        <p:nvPicPr>
          <p:cNvPr id="11" name="Picture 10">
            <a:extLst>
              <a:ext uri="{FF2B5EF4-FFF2-40B4-BE49-F238E27FC236}">
                <a16:creationId xmlns:a16="http://schemas.microsoft.com/office/drawing/2014/main" id="{6F7DCD06-3330-B52D-2A87-0177CD2C5544}"/>
              </a:ext>
            </a:extLst>
          </p:cNvPr>
          <p:cNvPicPr>
            <a:picLocks noChangeAspect="1"/>
          </p:cNvPicPr>
          <p:nvPr/>
        </p:nvPicPr>
        <p:blipFill>
          <a:blip r:embed="rId6"/>
          <a:stretch>
            <a:fillRect/>
          </a:stretch>
        </p:blipFill>
        <p:spPr>
          <a:xfrm>
            <a:off x="10441697" y="2079195"/>
            <a:ext cx="1106796" cy="3214980"/>
          </a:xfrm>
          <a:prstGeom prst="rect">
            <a:avLst/>
          </a:prstGeom>
        </p:spPr>
      </p:pic>
      <p:sp>
        <p:nvSpPr>
          <p:cNvPr id="13" name="TextBox 12">
            <a:extLst>
              <a:ext uri="{FF2B5EF4-FFF2-40B4-BE49-F238E27FC236}">
                <a16:creationId xmlns:a16="http://schemas.microsoft.com/office/drawing/2014/main" id="{B631541A-57D4-66EA-1A28-4B2E1FEFF251}"/>
              </a:ext>
            </a:extLst>
          </p:cNvPr>
          <p:cNvSpPr txBox="1"/>
          <p:nvPr/>
        </p:nvSpPr>
        <p:spPr>
          <a:xfrm>
            <a:off x="6788858" y="3641743"/>
            <a:ext cx="6097384" cy="276999"/>
          </a:xfrm>
          <a:prstGeom prst="rect">
            <a:avLst/>
          </a:prstGeom>
          <a:noFill/>
        </p:spPr>
        <p:txBody>
          <a:bodyPr wrap="square">
            <a:spAutoFit/>
          </a:bodyPr>
          <a:lstStyle/>
          <a:p>
            <a:r>
              <a:rPr lang="en-US" sz="1200" i="1"/>
              <a:t>PALM specific safe sex pack designs</a:t>
            </a:r>
          </a:p>
        </p:txBody>
      </p:sp>
      <p:sp>
        <p:nvSpPr>
          <p:cNvPr id="14" name="TextBox 13">
            <a:extLst>
              <a:ext uri="{FF2B5EF4-FFF2-40B4-BE49-F238E27FC236}">
                <a16:creationId xmlns:a16="http://schemas.microsoft.com/office/drawing/2014/main" id="{692E6335-62AB-5611-10DA-F2853B6FE190}"/>
              </a:ext>
            </a:extLst>
          </p:cNvPr>
          <p:cNvSpPr txBox="1"/>
          <p:nvPr/>
        </p:nvSpPr>
        <p:spPr>
          <a:xfrm>
            <a:off x="10352159" y="5310973"/>
            <a:ext cx="6097384" cy="461665"/>
          </a:xfrm>
          <a:prstGeom prst="rect">
            <a:avLst/>
          </a:prstGeom>
          <a:noFill/>
        </p:spPr>
        <p:txBody>
          <a:bodyPr wrap="square">
            <a:spAutoFit/>
          </a:bodyPr>
          <a:lstStyle/>
          <a:p>
            <a:r>
              <a:rPr lang="en-US" sz="1200" i="1"/>
              <a:t>PALM condom </a:t>
            </a:r>
            <a:br>
              <a:rPr lang="en-US" sz="1200" i="1"/>
            </a:br>
            <a:r>
              <a:rPr lang="en-US" sz="1200" i="1"/>
              <a:t>dispenser designs</a:t>
            </a:r>
          </a:p>
        </p:txBody>
      </p:sp>
      <p:pic>
        <p:nvPicPr>
          <p:cNvPr id="16" name="Picture 15">
            <a:extLst>
              <a:ext uri="{FF2B5EF4-FFF2-40B4-BE49-F238E27FC236}">
                <a16:creationId xmlns:a16="http://schemas.microsoft.com/office/drawing/2014/main" id="{BB800BD8-BB84-C6CD-59DD-46EDF7DFA21A}"/>
              </a:ext>
            </a:extLst>
          </p:cNvPr>
          <p:cNvPicPr>
            <a:picLocks noChangeAspect="1"/>
          </p:cNvPicPr>
          <p:nvPr/>
        </p:nvPicPr>
        <p:blipFill>
          <a:blip r:embed="rId7"/>
          <a:stretch>
            <a:fillRect/>
          </a:stretch>
        </p:blipFill>
        <p:spPr>
          <a:xfrm>
            <a:off x="5693849" y="4033714"/>
            <a:ext cx="1274474" cy="1806391"/>
          </a:xfrm>
          <a:prstGeom prst="rect">
            <a:avLst/>
          </a:prstGeom>
        </p:spPr>
      </p:pic>
      <p:pic>
        <p:nvPicPr>
          <p:cNvPr id="20" name="Picture 19">
            <a:extLst>
              <a:ext uri="{FF2B5EF4-FFF2-40B4-BE49-F238E27FC236}">
                <a16:creationId xmlns:a16="http://schemas.microsoft.com/office/drawing/2014/main" id="{E92DA849-4CCB-A241-5748-EEC00F4E2275}"/>
              </a:ext>
            </a:extLst>
          </p:cNvPr>
          <p:cNvPicPr>
            <a:picLocks noChangeAspect="1"/>
          </p:cNvPicPr>
          <p:nvPr/>
        </p:nvPicPr>
        <p:blipFill>
          <a:blip r:embed="rId8"/>
          <a:stretch>
            <a:fillRect/>
          </a:stretch>
        </p:blipFill>
        <p:spPr>
          <a:xfrm>
            <a:off x="7114698" y="4022139"/>
            <a:ext cx="1279709" cy="1806391"/>
          </a:xfrm>
          <a:prstGeom prst="rect">
            <a:avLst/>
          </a:prstGeom>
        </p:spPr>
      </p:pic>
      <p:pic>
        <p:nvPicPr>
          <p:cNvPr id="22" name="Picture 21">
            <a:extLst>
              <a:ext uri="{FF2B5EF4-FFF2-40B4-BE49-F238E27FC236}">
                <a16:creationId xmlns:a16="http://schemas.microsoft.com/office/drawing/2014/main" id="{B8F2958C-F37B-EB86-6CC1-516504B1E437}"/>
              </a:ext>
            </a:extLst>
          </p:cNvPr>
          <p:cNvPicPr>
            <a:picLocks noChangeAspect="1"/>
          </p:cNvPicPr>
          <p:nvPr/>
        </p:nvPicPr>
        <p:blipFill>
          <a:blip r:embed="rId9"/>
          <a:stretch>
            <a:fillRect/>
          </a:stretch>
        </p:blipFill>
        <p:spPr>
          <a:xfrm>
            <a:off x="8563075" y="4025823"/>
            <a:ext cx="1274475" cy="1807124"/>
          </a:xfrm>
          <a:prstGeom prst="rect">
            <a:avLst/>
          </a:prstGeom>
        </p:spPr>
      </p:pic>
      <p:sp>
        <p:nvSpPr>
          <p:cNvPr id="23" name="TextBox 22">
            <a:extLst>
              <a:ext uri="{FF2B5EF4-FFF2-40B4-BE49-F238E27FC236}">
                <a16:creationId xmlns:a16="http://schemas.microsoft.com/office/drawing/2014/main" id="{73560A24-C61C-5B96-EAC1-61ADD197A4DA}"/>
              </a:ext>
            </a:extLst>
          </p:cNvPr>
          <p:cNvSpPr txBox="1"/>
          <p:nvPr/>
        </p:nvSpPr>
        <p:spPr>
          <a:xfrm>
            <a:off x="5608963" y="5849745"/>
            <a:ext cx="6097384" cy="276999"/>
          </a:xfrm>
          <a:prstGeom prst="rect">
            <a:avLst/>
          </a:prstGeom>
          <a:noFill/>
        </p:spPr>
        <p:txBody>
          <a:bodyPr wrap="square">
            <a:spAutoFit/>
          </a:bodyPr>
          <a:lstStyle/>
          <a:p>
            <a:r>
              <a:rPr lang="en-US" sz="1200" i="1"/>
              <a:t>PALM factsheet example (available in multiple languages)</a:t>
            </a:r>
          </a:p>
        </p:txBody>
      </p:sp>
    </p:spTree>
    <p:extLst>
      <p:ext uri="{BB962C8B-B14F-4D97-AF65-F5344CB8AC3E}">
        <p14:creationId xmlns:p14="http://schemas.microsoft.com/office/powerpoint/2010/main" val="477436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Health">
      <a:majorFont>
        <a:latin typeface="Arial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2cfd215-822f-4fb9-b8a1-7faf4bd9755e" xsi:nil="true"/>
    <Preview xmlns="e2cfd215-822f-4fb9-b8a1-7faf4bd9755e" xsi:nil="true"/>
    <lcf76f155ced4ddcb4097134ff3c332f xmlns="e2cfd215-822f-4fb9-b8a1-7faf4bd9755e">
      <Terms xmlns="http://schemas.microsoft.com/office/infopath/2007/PartnerControls"/>
    </lcf76f155ced4ddcb4097134ff3c332f>
    <TaxCatchAll xmlns="715e9ad1-91b2-4fc7-a56a-37234264ad1a" xsi:nil="true"/>
    <Date xmlns="e2cfd215-822f-4fb9-b8a1-7faf4bd975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B9A02C2F0CD14BA873EAA1AA263728" ma:contentTypeVersion="22" ma:contentTypeDescription="Create a new document." ma:contentTypeScope="" ma:versionID="39e2d92728d66f3e2e549c178a75e6d0">
  <xsd:schema xmlns:xsd="http://www.w3.org/2001/XMLSchema" xmlns:xs="http://www.w3.org/2001/XMLSchema" xmlns:p="http://schemas.microsoft.com/office/2006/metadata/properties" xmlns:ns2="e2cfd215-822f-4fb9-b8a1-7faf4bd9755e" xmlns:ns3="715e9ad1-91b2-4fc7-a56a-37234264ad1a" targetNamespace="http://schemas.microsoft.com/office/2006/metadata/properties" ma:root="true" ma:fieldsID="a400224e8ab5a33d098fc2902449c679" ns2:_="" ns3:_="">
    <xsd:import namespace="e2cfd215-822f-4fb9-b8a1-7faf4bd9755e"/>
    <xsd:import namespace="715e9ad1-91b2-4fc7-a56a-37234264ad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_Flow_SignoffStatus" minOccurs="0"/>
                <xsd:element ref="ns2:Preview" minOccurs="0"/>
                <xsd:element ref="ns2:MediaServiceObjectDetectorVersions" minOccurs="0"/>
                <xsd:element ref="ns2:MediaServiceSearchProperties"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fd215-822f-4fb9-b8a1-7faf4bd975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a4c9e2d-f8e3-4a57-bac9-17bee8f45792"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Preview" ma:index="25" nillable="true" ma:displayName="Preview" ma:internalName="Preview">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 ma:index="28" nillable="true" ma:displayName="Date" ma:format="DateOnly" ma:internalName="Date">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5e9ad1-91b2-4fc7-a56a-37234264ad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58f5fe-37ab-4481-92b0-e311b4cea847}" ma:internalName="TaxCatchAll" ma:showField="CatchAllData" ma:web="715e9ad1-91b2-4fc7-a56a-37234264ad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B2654-CDD3-4D99-AD46-F050AB1427C6}">
  <ds:schemaRefs>
    <ds:schemaRef ds:uri="http://schemas.microsoft.com/sharepoint/v3/contenttype/forms"/>
  </ds:schemaRefs>
</ds:datastoreItem>
</file>

<file path=customXml/itemProps2.xml><?xml version="1.0" encoding="utf-8"?>
<ds:datastoreItem xmlns:ds="http://schemas.openxmlformats.org/officeDocument/2006/customXml" ds:itemID="{89C635DA-98A7-4310-A9E6-E2BCFA0BC539}">
  <ds:schemaRefs>
    <ds:schemaRef ds:uri="715e9ad1-91b2-4fc7-a56a-37234264ad1a"/>
    <ds:schemaRef ds:uri="e2cfd215-822f-4fb9-b8a1-7faf4bd975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F1A5DE-52C5-4325-AFA3-436E827ED297}">
  <ds:schemaRefs>
    <ds:schemaRef ds:uri="715e9ad1-91b2-4fc7-a56a-37234264ad1a"/>
    <ds:schemaRef ds:uri="e2cfd215-822f-4fb9-b8a1-7faf4bd975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3299</Words>
  <Application>Microsoft Office PowerPoint</Application>
  <PresentationFormat>Widescreen</PresentationFormat>
  <Paragraphs>215</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Bold</vt:lpstr>
      <vt:lpstr>Arial,Sans-Serif</vt:lpstr>
      <vt:lpstr>Calibri</vt:lpstr>
      <vt:lpstr>Courier New</vt:lpstr>
      <vt:lpstr>Public Sans SemiBold</vt:lpstr>
      <vt:lpstr>Segoe UI</vt:lpstr>
      <vt:lpstr>Times New Roman</vt:lpstr>
      <vt:lpstr>NSWG 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Slattery (Ministry of Health)</dc:creator>
  <cp:lastModifiedBy>PF535LC8@outlook.com</cp:lastModifiedBy>
  <cp:revision>5</cp:revision>
  <dcterms:created xsi:type="dcterms:W3CDTF">2024-07-02T23:06:04Z</dcterms:created>
  <dcterms:modified xsi:type="dcterms:W3CDTF">2025-09-15T04:17:13Z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0x01010042B9A02C2F0CD14BA873EAA1AA263728</vt:lpwstr>
  </property>
  <property fmtid="{D5CDD505-2E9C-101B-9397-08002B2CF9AE}" pid="3" name="MediaServiceImageTags">
    <vt:lpwstr/>
  </property>
</Properties>
</file>