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B0FB58-099E-2257-3783-2ED38DE6D4FC}" v="44" dt="2025-04-22T03:06:35.480"/>
    <p1510:client id="{7B719C75-ECD0-95F5-35E5-DAB7972E152F}" v="1" dt="2025-04-22T03:42:55.708"/>
    <p1510:client id="{A831F6BF-2E5B-92FF-7954-B59111591D4F}" v="54" dt="2025-04-22T02:38:35.685"/>
    <p1510:client id="{CA274E98-A364-6EE1-5D79-3DAA2B3EC6DB}" v="8" dt="2025-04-22T02:34:25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B1450-002E-2B04-98D5-5B172D6BF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2EAE3C-BD0C-774A-1F31-0F5F0D9D8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18EB6-B968-CD1D-768E-0431D9CD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939FE-F64D-99A4-8B1A-9AC2CCD1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115D1-9814-FE4D-AB78-EF2340953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26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51294-6145-ECD0-6458-E6D123C88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99B8A-F8A6-9445-69C7-5B483F6CE3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EC3A7-952D-2911-2385-956AFB953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162FF-F729-124C-55C6-A159CC1D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20DD2-4296-EE3A-9911-C43CE120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63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03EC99-409D-DA1C-53FD-A38A950A7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D5C648-36E0-E835-7C72-66AFDE787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D0E32-69ED-D002-36AA-BB2402248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0E52F-159F-C5BD-0988-D56D6C6DC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CBEA4-A39F-96D4-D88A-3B325B417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94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709EE-8278-BAA4-AAA0-D910B6789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B89F1-C825-16BA-06C7-2AC168E8F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29517-2312-1162-1EA3-5EDD8509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F5F7B-768E-D07E-F884-506559D3F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DD44E-FDD6-0D9C-D502-28C226E71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96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22555-3D3D-3ED3-082A-4BC696DF7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39365-A510-C883-0B27-504B5FF0E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73034-FBC6-9BBD-EC38-444B69ED3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7210C-356E-63DE-EBDD-8A54182B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2A6EF-CCC4-DD00-E105-DBCCBD5C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3713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24778-0F30-FC7C-5096-4ACCE44DB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CBDD2-FCA0-0D70-9388-5C9D189E5D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FDE0D-A313-EEDD-34A8-B6817D921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69AFD-42E5-C4FF-5842-F3873CBD7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881B6-6404-B1F4-EBAE-D4142CF49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33C66-6DA4-87E2-5568-5F30456FF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1493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506E6-C02C-F03A-7E1B-48DECBE44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1DC57-5145-ABEB-99BA-47C717D8E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92242-79C3-79AB-3968-B6A985C71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DCFA4-E05E-B92F-DA86-768780A9F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FA412C-6B9F-DDD2-A921-D0A719A9B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D4E23-AFD1-807E-89B0-4E0C618D4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1B7BC1-C3FF-425D-146E-673D32001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5784F7-4D11-0562-2148-0188675D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248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9D4CE-BF11-0DBD-E1F0-240997515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926A58-6A08-CD4B-36DE-78D06E352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1BB1B-6EAD-3CA8-9052-8073C36F9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15B374-C7E2-BFF2-7597-A882C890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543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2DDA20-0890-7166-AB4F-1224433B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FD92C-0881-F4AC-8A5C-389508A0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783EA-3F76-C84C-270A-36CBDAA8E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78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4F16F-9334-CD62-B201-473DC1454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50F29-33BF-99E5-DA9E-02FFA5798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1EEA2-64F6-FB98-4BFB-C2AC240A7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0A7B1-184A-DF90-712B-E481DCB5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BDCE1-44F3-FE84-5D5D-F955C356D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A338C-3EC2-226A-0FEA-26F3AF477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238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22BD1-2F4F-0E92-E1DB-9FD7E81D4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228DFE-27D3-5C53-BBF2-CAB33EC2A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C7F2B-26E2-F9E0-661E-C9BC76C8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6B2CF-8B29-40E5-3E3D-BD0FED4B2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50BD32-72FD-980A-78D1-D0E19ABE9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A3C86-89CC-D9E3-07E2-BA6926EE0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230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2E8E5D-F767-2C40-3A9C-48D2AF9ED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19BC9-3E56-6A61-D156-FAE34932A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21C04-92EF-9EB8-222F-043E71A76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3B2A2-9CE3-43D1-8B80-71BD4A168C8B}" type="datetimeFigureOut">
              <a:rPr lang="en-AU" smtClean="0"/>
              <a:t>21/04/2025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AF789-078D-E7CA-05F0-01B01A098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A4380-E4B4-686E-1861-9D6DA9DE1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2CEFE-AF4E-4F3A-A253-B289FA8869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066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E3947E76-8104-AC32-398E-FE69027F9B95}"/>
              </a:ext>
            </a:extLst>
          </p:cNvPr>
          <p:cNvSpPr txBox="1"/>
          <p:nvPr/>
        </p:nvSpPr>
        <p:spPr>
          <a:xfrm>
            <a:off x="633481" y="2179621"/>
            <a:ext cx="8264265" cy="11157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704"/>
              </a:lnSpc>
            </a:pPr>
            <a:r>
              <a:rPr lang="en-US" sz="5400" b="1">
                <a:solidFill>
                  <a:schemeClr val="bg1"/>
                </a:solidFill>
                <a:latin typeface="Aptos"/>
                <a:ea typeface="Manrope Bold"/>
                <a:cs typeface="Manrope Bold"/>
                <a:sym typeface="Manrope Bold"/>
              </a:rPr>
              <a:t>Save the Date</a:t>
            </a:r>
          </a:p>
        </p:txBody>
      </p:sp>
      <p:pic>
        <p:nvPicPr>
          <p:cNvPr id="12" name="Picture 11" descr="A blue circle with white text">
            <a:extLst>
              <a:ext uri="{FF2B5EF4-FFF2-40B4-BE49-F238E27FC236}">
                <a16:creationId xmlns:a16="http://schemas.microsoft.com/office/drawing/2014/main" id="{39212EF2-39EB-A63E-1BBA-B3686F8B3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55" y="648475"/>
            <a:ext cx="4256145" cy="13023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D9C1637-6787-B640-CF75-34FF06AA2031}"/>
              </a:ext>
            </a:extLst>
          </p:cNvPr>
          <p:cNvSpPr txBox="1"/>
          <p:nvPr/>
        </p:nvSpPr>
        <p:spPr>
          <a:xfrm>
            <a:off x="6381750" y="3030159"/>
            <a:ext cx="4784692" cy="7718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6353"/>
              </a:lnSpc>
            </a:pPr>
            <a:r>
              <a:rPr lang="en-US" sz="4400" b="1" dirty="0">
                <a:solidFill>
                  <a:srgbClr val="F26294"/>
                </a:solidFill>
                <a:latin typeface="Aptos"/>
                <a:ea typeface="Manrope Bold"/>
                <a:cs typeface="Manrope Bold"/>
                <a:sym typeface="Manrope Bold"/>
              </a:rPr>
              <a:t>Key Deadlines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B13D4A-27D5-89A4-CCAE-7E40BD3BDFDC}"/>
              </a:ext>
            </a:extLst>
          </p:cNvPr>
          <p:cNvSpPr txBox="1"/>
          <p:nvPr/>
        </p:nvSpPr>
        <p:spPr>
          <a:xfrm>
            <a:off x="6308003" y="4120779"/>
            <a:ext cx="6097508" cy="24622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>
              <a:buNone/>
            </a:pPr>
            <a:r>
              <a:rPr lang="en-US" sz="2200" b="1" i="0" dirty="0">
                <a:solidFill>
                  <a:srgbClr val="FFFFFF"/>
                </a:solidFill>
                <a:effectLst/>
                <a:latin typeface="Aptos"/>
              </a:rPr>
              <a:t>Abstract Deadline: </a:t>
            </a:r>
            <a:r>
              <a:rPr lang="en-US" sz="2200" b="0" i="0" dirty="0">
                <a:solidFill>
                  <a:srgbClr val="FFFFFF"/>
                </a:solidFill>
                <a:effectLst/>
                <a:latin typeface="Aptos"/>
              </a:rPr>
              <a:t>8 June 2025</a:t>
            </a:r>
            <a:endParaRPr lang="en-US" sz="2200" dirty="0">
              <a:solidFill>
                <a:srgbClr val="FFFFFF"/>
              </a:solidFill>
              <a:latin typeface="Aptos"/>
            </a:endParaRPr>
          </a:p>
          <a:p>
            <a:pPr algn="l" rtl="0">
              <a:buNone/>
            </a:pPr>
            <a:endParaRPr lang="en-US" sz="2200" dirty="0">
              <a:effectLst/>
              <a:latin typeface="Aptos"/>
            </a:endParaRPr>
          </a:p>
          <a:p>
            <a:pPr algn="l" rtl="0">
              <a:buNone/>
            </a:pPr>
            <a:r>
              <a:rPr lang="en-US" sz="2200" b="1" i="0" dirty="0">
                <a:solidFill>
                  <a:srgbClr val="FFFFFF"/>
                </a:solidFill>
                <a:effectLst/>
                <a:latin typeface="Aptos"/>
              </a:rPr>
              <a:t>Early Bird Registration:</a:t>
            </a:r>
            <a:r>
              <a:rPr lang="en-US" sz="2200" b="0" i="0" dirty="0">
                <a:solidFill>
                  <a:srgbClr val="FFFFFF"/>
                </a:solidFill>
                <a:effectLst/>
                <a:latin typeface="Aptos"/>
              </a:rPr>
              <a:t> 23 August 2025</a:t>
            </a:r>
            <a:br>
              <a:rPr lang="en-US" sz="2200" b="0" i="0" dirty="0">
                <a:effectLst/>
                <a:latin typeface="Aptos"/>
              </a:rPr>
            </a:br>
            <a:endParaRPr lang="en-US" sz="2200" dirty="0">
              <a:effectLst/>
              <a:latin typeface="Aptos"/>
            </a:endParaRPr>
          </a:p>
          <a:p>
            <a:pPr algn="l" rtl="0">
              <a:buNone/>
            </a:pPr>
            <a:r>
              <a:rPr lang="en-US" sz="2200" b="1" i="0" dirty="0">
                <a:solidFill>
                  <a:srgbClr val="FFFFFF"/>
                </a:solidFill>
                <a:effectLst/>
                <a:latin typeface="Aptos"/>
              </a:rPr>
              <a:t>Accommodation Deadline: </a:t>
            </a:r>
            <a:r>
              <a:rPr lang="en-US" sz="2200" b="0" i="0" dirty="0">
                <a:solidFill>
                  <a:srgbClr val="FFFFFF"/>
                </a:solidFill>
                <a:effectLst/>
                <a:latin typeface="Aptos"/>
              </a:rPr>
              <a:t>12 October 2025</a:t>
            </a:r>
            <a:br>
              <a:rPr lang="en-US" sz="2200" b="0" i="0" dirty="0">
                <a:effectLst/>
                <a:latin typeface="Aptos"/>
              </a:rPr>
            </a:br>
            <a:endParaRPr lang="en-US" sz="2200" dirty="0">
              <a:effectLst/>
              <a:latin typeface="Aptos"/>
            </a:endParaRPr>
          </a:p>
          <a:p>
            <a:pPr algn="l" rtl="0"/>
            <a:r>
              <a:rPr lang="en-US" sz="2200" b="1" i="0" dirty="0">
                <a:solidFill>
                  <a:srgbClr val="FFFFFF"/>
                </a:solidFill>
                <a:effectLst/>
                <a:latin typeface="Aptos"/>
              </a:rPr>
              <a:t>Standard Registration:</a:t>
            </a:r>
            <a:r>
              <a:rPr lang="en-US" sz="2200" b="0" i="0" dirty="0">
                <a:solidFill>
                  <a:srgbClr val="FFFFFF"/>
                </a:solidFill>
                <a:effectLst/>
                <a:latin typeface="Aptos"/>
              </a:rPr>
              <a:t> 9 November 2025</a:t>
            </a:r>
            <a:endParaRPr lang="en-US" sz="2200" dirty="0">
              <a:effectLst/>
              <a:latin typeface="Apto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BBF39A-C924-A6AC-2319-7C17E287DC72}"/>
              </a:ext>
            </a:extLst>
          </p:cNvPr>
          <p:cNvSpPr txBox="1"/>
          <p:nvPr/>
        </p:nvSpPr>
        <p:spPr>
          <a:xfrm>
            <a:off x="633480" y="3401879"/>
            <a:ext cx="5127783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/>
            <a:r>
              <a:rPr lang="en-US" sz="2400" b="1" i="0">
                <a:solidFill>
                  <a:schemeClr val="bg1"/>
                </a:solidFill>
                <a:effectLst/>
              </a:rPr>
              <a:t>The Australian Professional Association for Trans Health Conference</a:t>
            </a:r>
            <a:endParaRPr lang="en-US" sz="2400" b="1">
              <a:solidFill>
                <a:schemeClr val="bg1"/>
              </a:solidFill>
              <a:effectLst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68EF14-D525-476C-4C7F-28FE8F512ADB}"/>
              </a:ext>
            </a:extLst>
          </p:cNvPr>
          <p:cNvSpPr txBox="1"/>
          <p:nvPr/>
        </p:nvSpPr>
        <p:spPr>
          <a:xfrm>
            <a:off x="633480" y="6294417"/>
            <a:ext cx="6204856" cy="4154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100" dirty="0">
                <a:solidFill>
                  <a:srgbClr val="FFFFFF"/>
                </a:solidFill>
              </a:rPr>
              <a:t>auspathconference.com.au 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6758AE-943D-B4D1-92D1-435BAD36913B}"/>
              </a:ext>
            </a:extLst>
          </p:cNvPr>
          <p:cNvSpPr txBox="1"/>
          <p:nvPr/>
        </p:nvSpPr>
        <p:spPr>
          <a:xfrm>
            <a:off x="633480" y="4805582"/>
            <a:ext cx="620485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b="1" i="0">
                <a:solidFill>
                  <a:srgbClr val="FFFFFF"/>
                </a:solidFill>
                <a:effectLst/>
              </a:rPr>
              <a:t>27-29 November 2025</a:t>
            </a:r>
            <a:endParaRPr lang="en-AU" sz="25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C58571-C4C0-61F3-86A6-5F37EEA6275C}"/>
              </a:ext>
            </a:extLst>
          </p:cNvPr>
          <p:cNvSpPr txBox="1"/>
          <p:nvPr/>
        </p:nvSpPr>
        <p:spPr>
          <a:xfrm>
            <a:off x="633480" y="5437166"/>
            <a:ext cx="6204856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200" b="0" i="0" dirty="0">
                <a:solidFill>
                  <a:srgbClr val="FFFFFF"/>
                </a:solidFill>
                <a:effectLst/>
              </a:rPr>
              <a:t>Hotel Grand Chancellor​ </a:t>
            </a:r>
            <a:r>
              <a:rPr lang="en-US" sz="2200" b="0" i="0" dirty="0" err="1">
                <a:solidFill>
                  <a:srgbClr val="FFFFFF"/>
                </a:solidFill>
                <a:effectLst/>
              </a:rPr>
              <a:t>Nipaluna</a:t>
            </a:r>
            <a:r>
              <a:rPr lang="en-US" sz="2200" b="0" i="0" dirty="0">
                <a:solidFill>
                  <a:srgbClr val="FFFFFF"/>
                </a:solidFill>
                <a:effectLst/>
              </a:rPr>
              <a:t> </a:t>
            </a:r>
            <a:br>
              <a:rPr lang="en-US" sz="2200" b="0" i="0" dirty="0">
                <a:effectLst/>
              </a:rPr>
            </a:br>
            <a:r>
              <a:rPr lang="en-US" sz="2200" b="0" i="0" dirty="0">
                <a:solidFill>
                  <a:srgbClr val="FFFFFF"/>
                </a:solidFill>
                <a:effectLst/>
              </a:rPr>
              <a:t>(Hobart), Tasmania</a:t>
            </a:r>
            <a:r>
              <a:rPr lang="en-US" sz="2200" b="1" i="0" dirty="0">
                <a:solidFill>
                  <a:srgbClr val="FFFFFF"/>
                </a:solidFill>
                <a:effectLst/>
              </a:rPr>
              <a:t>​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4160705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f292df1-32b4-4e11-929b-4da33af2fa6c" xsi:nil="true"/>
    <lcf76f155ced4ddcb4097134ff3c332f xmlns="4550e38c-d093-4cb8-85ab-a6df8296f11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337F61F08E5545A4BB03B11A7E1959" ma:contentTypeVersion="13" ma:contentTypeDescription="Create a new document." ma:contentTypeScope="" ma:versionID="031d6db4865725844b090dcbdfa9797d">
  <xsd:schema xmlns:xsd="http://www.w3.org/2001/XMLSchema" xmlns:xs="http://www.w3.org/2001/XMLSchema" xmlns:p="http://schemas.microsoft.com/office/2006/metadata/properties" xmlns:ns2="4550e38c-d093-4cb8-85ab-a6df8296f110" xmlns:ns3="3f292df1-32b4-4e11-929b-4da33af2fa6c" targetNamespace="http://schemas.microsoft.com/office/2006/metadata/properties" ma:root="true" ma:fieldsID="7b65686af27f8e6730632c1b9ba14915" ns2:_="" ns3:_="">
    <xsd:import namespace="4550e38c-d093-4cb8-85ab-a6df8296f110"/>
    <xsd:import namespace="3f292df1-32b4-4e11-929b-4da33af2fa6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0e38c-d093-4cb8-85ab-a6df8296f11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68341f2d-bbf9-4513-a15f-30490290cb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292df1-32b4-4e11-929b-4da33af2fa6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030f885-3e39-4516-8ec0-1a0cd896d812}" ma:internalName="TaxCatchAll" ma:showField="CatchAllData" ma:web="3f292df1-32b4-4e11-929b-4da33af2fa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241700-A281-4C91-88AB-55894D1F9F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80656D-B6F7-4AFD-9F42-361DE8DC4E99}">
  <ds:schemaRefs>
    <ds:schemaRef ds:uri="3f292df1-32b4-4e11-929b-4da33af2fa6c"/>
    <ds:schemaRef ds:uri="4550e38c-d093-4cb8-85ab-a6df8296f11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516262E-EEFB-405E-B1E9-09BFA1873940}">
  <ds:schemaRefs>
    <ds:schemaRef ds:uri="3f292df1-32b4-4e11-929b-4da33af2fa6c"/>
    <ds:schemaRef ds:uri="4550e38c-d093-4cb8-85ab-a6df8296f1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Sofia Marino</dc:creator>
  <cp:revision>17</cp:revision>
  <dcterms:created xsi:type="dcterms:W3CDTF">2025-04-11T06:14:08Z</dcterms:created>
  <dcterms:modified xsi:type="dcterms:W3CDTF">2025-04-22T03:43:05Z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0x010100BD337F61F08E5545A4BB03B11A7E1959</vt:lpwstr>
  </property>
  <property fmtid="{D5CDD505-2E9C-101B-9397-08002B2CF9AE}" pid="3" name="MediaServiceImageTags">
    <vt:lpwstr/>
  </property>
</Properties>
</file>