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4"/>
  </p:sldMasterIdLst>
  <p:notesMasterIdLst>
    <p:notesMasterId r:id="rId25"/>
  </p:notesMasterIdLst>
  <p:sldIdLst>
    <p:sldId id="257" r:id="rId5"/>
    <p:sldId id="264" r:id="rId6"/>
    <p:sldId id="283" r:id="rId7"/>
    <p:sldId id="282" r:id="rId8"/>
    <p:sldId id="265" r:id="rId9"/>
    <p:sldId id="266" r:id="rId10"/>
    <p:sldId id="267" r:id="rId11"/>
    <p:sldId id="268" r:id="rId12"/>
    <p:sldId id="270" r:id="rId13"/>
    <p:sldId id="271" r:id="rId14"/>
    <p:sldId id="274" r:id="rId15"/>
    <p:sldId id="275" r:id="rId16"/>
    <p:sldId id="276" r:id="rId17"/>
    <p:sldId id="277" r:id="rId18"/>
    <p:sldId id="278" r:id="rId19"/>
    <p:sldId id="280" r:id="rId20"/>
    <p:sldId id="281" r:id="rId21"/>
    <p:sldId id="284" r:id="rId22"/>
    <p:sldId id="272" r:id="rId23"/>
    <p:sldId id="263"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27DA7F-B3B5-4AEE-94AA-366974082480}" v="435" dt="2025-09-02T02:13:57.459"/>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0024" autoAdjust="0"/>
  </p:normalViewPr>
  <p:slideViewPr>
    <p:cSldViewPr snapToGrid="0">
      <p:cViewPr varScale="1">
        <p:scale>
          <a:sx n="77" d="100"/>
          <a:sy n="77" d="100"/>
        </p:scale>
        <p:origin x="187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r>
              <a:rPr lang="en-AU" dirty="0"/>
              <a:t>As a content warning, this presentation addresses sexual rejection of people with HIV, including participant quotes that involve stigmatising attitudes towards HIV.</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781248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This next theme centres on nine participants who expressed a cautious attitude, who indicated willingness towards the idea of having casual partners with HIV, but with reservations. For example, some like Chris expressed a belief in U=U, but insisted on extra protection specifically with people with HIV.</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Chris said “If somebody discloses to me that that’s the case, I’ll be like making extra sure that I’ve taken my PrEP and ask to use condoms.” and went on to explain that despite understanding UVL should be enough on its own, he nonetheless said “And yet I’m just like maybe one extra thing can’t hurt.”</a:t>
            </a:r>
          </a:p>
          <a:p>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289631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Doubts and mistrust about partner antiretroviral adherence was common in this theme. Felix acknowledged that even asking about adherence could feel stigmatising towards people with HIV: “It sounds a bit stigmatising, but I feel like I would want a hard source of proof that they are undetectable. Like, yes you can trust people to an extent, but I would still want to make sure.”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Whereas Rory’s doubts about adherence directly linked to stigmatising stereotypes about people with HIV. Rory said “Knowing that unsafe sex is like one of the main things that can give you HIV, I would probably think that they’ve maybe a significant sexual history and that it might be unsafe. I would do a personal assessment of how good they will be with their treatment compliance”</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7151374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Finally, this last theme comprises participants who expressed a rejecting attitude, in which they indicated active avoidance of people with HIV. Here, some lacked knowledge about HIV and UVL or simply wanted to avoid all perceived risk possible.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Glen explained “I don’t think that I really have a need to have sex with someone who’s got HIV when I can find someone that doesn’t have HIV.” and then said “It’s just something that I don’t want to touch.”</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272505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Two participants indicated that they would potentially be open in the context of a relationship, but not for casual sex. As Malko said, “I probably wouldn’t hook up with a person with HIV, but if it were a serious and committed relationship, then you can’t really do anything about that. So, you just accept it.”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And another two participants expressed belief in UVL but wrestled with fears and stereotypes that led them to reject. As Marcus said, “I still get that like [thought that] “they do have HIV, you know I definitely need to make sure that I’m covered” I feel silly, because it’s so irrational to me and I think I still associate that because they’re HIV-positive when they might have a risk of other things, whereas, I know that is not the case”</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7038084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Similar to Marcus, </a:t>
            </a:r>
            <a:r>
              <a:rPr kumimoji="0" lang="en-AU" sz="1200" b="0" i="0" u="none" strike="noStrike" kern="0" cap="none" spc="0" normalizeH="0" baseline="0" noProof="0" dirty="0" err="1">
                <a:ln>
                  <a:noFill/>
                </a:ln>
                <a:solidFill>
                  <a:srgbClr val="000000"/>
                </a:solidFill>
                <a:effectLst/>
                <a:uLnTx/>
                <a:uFillTx/>
                <a:latin typeface="Arial"/>
                <a:cs typeface="Arial"/>
                <a:sym typeface="Arial"/>
              </a:rPr>
              <a:t>Eiddie’s</a:t>
            </a:r>
            <a:r>
              <a:rPr kumimoji="0" lang="en-AU" sz="1200" b="0" i="0" u="none" strike="noStrike" kern="0" cap="none" spc="0" normalizeH="0" baseline="0" noProof="0" dirty="0">
                <a:ln>
                  <a:noFill/>
                </a:ln>
                <a:solidFill>
                  <a:srgbClr val="000000"/>
                </a:solidFill>
                <a:effectLst/>
                <a:uLnTx/>
                <a:uFillTx/>
                <a:latin typeface="Arial"/>
                <a:cs typeface="Arial"/>
                <a:sym typeface="Arial"/>
              </a:rPr>
              <a:t> rejecting stance was experienced as incongruent with broader values he held. “I recognise that’s stigma, that I’m choosing not to converse with that person because they have said they are HIV positive. And I’m working on that. I feel like that makes me sound like a horrible person. Like I say that I’m open and willing to learn, but at the same time like I’m saying that I don’t want to be with that person just because they do potentially have HIV, and I don’t want to risk my own health.”</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43509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So in summing up. </a:t>
            </a:r>
            <a:r>
              <a:rPr kumimoji="0" lang="en-AU" sz="1200" b="0" i="0" u="none" strike="noStrike" kern="0" cap="none" spc="0" normalizeH="0" baseline="0" noProof="0" dirty="0" err="1">
                <a:ln>
                  <a:noFill/>
                </a:ln>
                <a:solidFill>
                  <a:srgbClr val="000000"/>
                </a:solidFill>
                <a:effectLst/>
                <a:uLnTx/>
                <a:uFillTx/>
                <a:latin typeface="Arial"/>
                <a:cs typeface="Arial"/>
                <a:sym typeface="Arial"/>
              </a:rPr>
              <a:t>Untransmittable</a:t>
            </a:r>
            <a:r>
              <a:rPr kumimoji="0" lang="en-AU" sz="1200" b="0" i="0" u="none" strike="noStrike" kern="0" cap="none" spc="0" normalizeH="0" baseline="0" noProof="0" dirty="0">
                <a:ln>
                  <a:noFill/>
                </a:ln>
                <a:solidFill>
                  <a:srgbClr val="000000"/>
                </a:solidFill>
                <a:effectLst/>
                <a:uLnTx/>
                <a:uFillTx/>
                <a:latin typeface="Arial"/>
                <a:cs typeface="Arial"/>
                <a:sym typeface="Arial"/>
              </a:rPr>
              <a:t> scepticism operates on a spectrum. The mechanisms of it in this analysis included talk of belief in U=U, but doubting its effectiveness in practice; not integrating U=U in sexual decision-making, suspicion about hypothetical partners’ antiretroviral adherence, and stigmatising views of people with HIV surfacing in relation to evaluations of U=U.</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The drivers of </a:t>
            </a:r>
            <a:r>
              <a:rPr kumimoji="0" lang="en-AU" sz="1200" b="0" i="0" u="none" strike="noStrike" kern="0" cap="none" spc="0" normalizeH="0" baseline="0" noProof="0" dirty="0" err="1">
                <a:ln>
                  <a:noFill/>
                </a:ln>
                <a:solidFill>
                  <a:srgbClr val="000000"/>
                </a:solidFill>
                <a:effectLst/>
                <a:uLnTx/>
                <a:uFillTx/>
                <a:latin typeface="Arial"/>
                <a:cs typeface="Arial"/>
                <a:sym typeface="Arial"/>
              </a:rPr>
              <a:t>untransmittable</a:t>
            </a:r>
            <a:r>
              <a:rPr kumimoji="0" lang="en-AU" sz="1200" b="0" i="0" u="none" strike="noStrike" kern="0" cap="none" spc="0" normalizeH="0" baseline="0" noProof="0" dirty="0">
                <a:ln>
                  <a:noFill/>
                </a:ln>
                <a:solidFill>
                  <a:srgbClr val="000000"/>
                </a:solidFill>
                <a:effectLst/>
                <a:uLnTx/>
                <a:uFillTx/>
                <a:latin typeface="Arial"/>
                <a:cs typeface="Arial"/>
                <a:sym typeface="Arial"/>
              </a:rPr>
              <a:t> scepticism appear to be low knowledge of HIV transmission risk, fears of HIV acquisition, lack of familiarity with people with HIV, and HIV stigma, particularly stereotyping.</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75136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More positively, key factors that appear to promote an open attitude towards UVL include education and health promotion, particularly involving visibility and presence of people with HIV speakers; knowing some with HIV or having previous sex or a relationship with a person with HIV; and a willingness to work through nerves and doubts and confront stigmatising stereotypes.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There is a clear need to address stigma and mistrust through targeted education and visibility of people with HIV to improve U=U acceptability.</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And I want to note that clinicians have an important role in promoting messaging about U=U, including in the provision of PrEP.</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004421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This study also identifies some ongoing challenges for the sector.</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An emphasis on individual prevention and mistrust – which can come through in some HIV prevention messaging that implies that you should only trust your own prevention practices – may promote </a:t>
            </a:r>
            <a:r>
              <a:rPr lang="en-AU" dirty="0" err="1"/>
              <a:t>untransmittable</a:t>
            </a:r>
            <a:r>
              <a:rPr lang="en-AU" dirty="0"/>
              <a:t> scepticism.</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AU"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We also continue to see an imbalanced burden on people with HIV. For example, the fact that nerves/doubts need to be negotiated may result in people with HIV experiencing a less satisfying dating/sex life.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AU"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It’s also vital to note the legal context that may shape expectations about HIV disclosure and trust, including the ambiguity of ‘reasonable precaution’ in the NSW Public Health Act, the implications for HIV disclosure around sexual consent in the NSW Crimes Act, and how the NSW Mandatory Disease Testing Act discursively frames HIV risk.</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AU"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Therefore, it is vital that U=U must be promoted in a way that emphasises HIV prevention as mutual responsibility.</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And U=U education with HIV-negative people needs to address underlying fears/concerns towards HIV and those persistent stereotypes about people with HIV.</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90313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740870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r>
              <a:rPr lang="en-AU" dirty="0" err="1"/>
              <a:t>Untransmittable</a:t>
            </a:r>
            <a:r>
              <a:rPr lang="en-AU" dirty="0"/>
              <a:t> scepticism, as described by Daniel Grace and colleagues, encompasses “an apparent belief in the general promise of undetectability but a hesitancy or reservation to fully embrace the mentality that it means zero risk.”</a:t>
            </a:r>
          </a:p>
          <a:p>
            <a:pPr marL="0" indent="0"/>
            <a:endParaRPr lang="en-AU" dirty="0"/>
          </a:p>
          <a:p>
            <a:pPr marL="0" indent="0"/>
            <a:r>
              <a:rPr lang="en-AU" dirty="0"/>
              <a:t>It can also include reluctance to incorporate a partner’s undetectable viral load, or UVL, in sexual decision-making, or avoidance of people with HIV as casual sexual partners.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49655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Quantitative research in Australia gives us some understanding of </a:t>
            </a:r>
            <a:r>
              <a:rPr kumimoji="0" lang="en-AU" sz="1200" b="0" i="0" u="none" strike="noStrike" kern="0" cap="none" spc="0" normalizeH="0" baseline="0" noProof="0" dirty="0" err="1">
                <a:ln>
                  <a:noFill/>
                </a:ln>
                <a:solidFill>
                  <a:srgbClr val="000000"/>
                </a:solidFill>
                <a:effectLst/>
                <a:uLnTx/>
                <a:uFillTx/>
                <a:latin typeface="Arial"/>
                <a:cs typeface="Arial"/>
                <a:sym typeface="Arial"/>
              </a:rPr>
              <a:t>untransmittable</a:t>
            </a:r>
            <a:r>
              <a:rPr kumimoji="0" lang="en-AU" sz="1200" b="0" i="0" u="none" strike="noStrike" kern="0" cap="none" spc="0" normalizeH="0" baseline="0" noProof="0" dirty="0">
                <a:ln>
                  <a:noFill/>
                </a:ln>
                <a:solidFill>
                  <a:srgbClr val="000000"/>
                </a:solidFill>
                <a:effectLst/>
                <a:uLnTx/>
                <a:uFillTx/>
                <a:latin typeface="Arial"/>
                <a:cs typeface="Arial"/>
                <a:sym typeface="Arial"/>
              </a:rPr>
              <a:t> scepticism.</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The </a:t>
            </a:r>
            <a:r>
              <a:rPr kumimoji="0" lang="en-AU" sz="1200" b="0" i="0" u="none" strike="noStrike" kern="0" cap="none" spc="0" normalizeH="0" baseline="0" noProof="0" dirty="0" err="1">
                <a:ln>
                  <a:noFill/>
                </a:ln>
                <a:solidFill>
                  <a:srgbClr val="000000"/>
                </a:solidFill>
                <a:effectLst/>
                <a:uLnTx/>
                <a:uFillTx/>
                <a:latin typeface="Arial"/>
                <a:cs typeface="Arial"/>
                <a:sym typeface="Arial"/>
              </a:rPr>
              <a:t>PrEPARE</a:t>
            </a:r>
            <a:r>
              <a:rPr kumimoji="0" lang="en-AU" sz="1200" b="0" i="0" u="none" strike="noStrike" kern="0" cap="none" spc="0" normalizeH="0" baseline="0" noProof="0" dirty="0">
                <a:ln>
                  <a:noFill/>
                </a:ln>
                <a:solidFill>
                  <a:srgbClr val="000000"/>
                </a:solidFill>
                <a:effectLst/>
                <a:uLnTx/>
                <a:uFillTx/>
                <a:latin typeface="Arial"/>
                <a:cs typeface="Arial"/>
                <a:sym typeface="Arial"/>
              </a:rPr>
              <a:t> study shows that amongst GBQ+ men and non-binary people, 83% were familiar with U=U, while 66% of those agreed that the message was accurate, which was higher amongst PrEP users. Less than half agreed that they would have condomless sex with a person with a UVL</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This was similar amongst a PrEP-experienced sample with the PrEP in NSW Transition Study, with a slightly higher percentage of willingness to have condomless sex with a person with a UVL.</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We also see these rates roughly mirrored amongst participants in HIV Futures 10. Amongst people with HIV, 46.7% reported at least one instance of sex or relationship rejection on the basis of HIV status in the last 12 months.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66117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To our knowledge there is no qualitative research in Australia focused directly on HIV-negative GBQ men and willingness to have sex with casual partners with HIV in the context of UVL.</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However, qualitative studies conducted in the US and Canada have identified a number of barriers to casual sex with partners with HIV in the context of UVL, including perceived limitations of UVL science, insistence or attachment to condom use, unwillingness to rely on a partner’s UVL including concerns about adherence or trust, persistent stigmatising stereotypes about people with HIV, a perception that it is ‘easier’ to negotiate sex with HIV-negative people, and a perception that trust in U=U is less feasible with casual partners compared to regular partners.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More positively, some participants reported hesitance but a desire to become more confident about trusting U=U, that prior experience with a partner with HIV led them to be more likely to trust U=U, and that experiences with confidence / willingness appear to improve over time, especially with PrEP use.</a:t>
            </a:r>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672096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The overall aim of this study was to better understand the experiences of HIV and sexuality stigma amongst two priority populations of GBQ men, including people with HIV. These priority populations included young GBQ men, and GBQ men living in Greater Western Sydney and regional partners of NSW.</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Today’s analysis focuses on HIV-negative participants and their perspectives about UVL and casual sexual partners with HIV.</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534658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r>
              <a:rPr lang="en-US" dirty="0"/>
              <a:t>To keep it brief here.</a:t>
            </a:r>
          </a:p>
          <a:p>
            <a:pPr marL="0" indent="0"/>
            <a:endParaRPr lang="en-US" dirty="0"/>
          </a:p>
          <a:p>
            <a:pPr marL="0" indent="0"/>
            <a:r>
              <a:rPr lang="en-US" dirty="0"/>
              <a:t>We recruited GBQ men via social media and email invitations through study lists. And we undertook 1-hr interviews conducted in 2023 via telephone or Zoom, offering $50 compensation.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748196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The overall sample was primarily cis men, mostly gay with six bisexual or pansexual participants, with a range of age groups; noting that we specifically recruited for 18-25 year old participants.</a:t>
            </a:r>
          </a:p>
          <a:p>
            <a:pPr marL="0" marR="0">
              <a:lnSpc>
                <a:spcPct val="107000"/>
              </a:lnSpc>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27 participants were HIV-negative, including 7 current PrEP users.</a:t>
            </a:r>
          </a:p>
          <a:p>
            <a:pPr marL="0" marR="0">
              <a:lnSpc>
                <a:spcPct val="107000"/>
              </a:lnSpc>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And most participants were born in Australia, and about one-third of participants were culturally or linguistically diverse.</a:t>
            </a:r>
          </a:p>
          <a:p>
            <a:endParaRPr lang="en-AU"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431420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Our analysis has identified three distinct groupings of attitudes towards UVL amongst the HIV-negative participants.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The first theme was an ‘open’ attitude, which included 9 participants who indicated openness towards the idea of having casual sexual partners with HIV. Participants here expressed a belief that UVL was effective, and education or prior experience with a partner with HIV supported this attitude.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For example, Winston said “if someone was undetectable, then I’ll be okay with that” and he explained that he’d learnt about stigma towards people with HIV, particularly through attending ACON’s youth-oriented SPARK workshop, which involved a positive speaker talking about UVL and stigma.</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3551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AU" sz="1200" b="0" i="0" u="none" strike="noStrike" kern="0" cap="none" spc="0" normalizeH="0" baseline="0" noProof="0" dirty="0">
                <a:ln>
                  <a:noFill/>
                </a:ln>
                <a:solidFill>
                  <a:srgbClr val="000000"/>
                </a:solidFill>
                <a:effectLst/>
                <a:uLnTx/>
                <a:uFillTx/>
                <a:latin typeface="Arial"/>
                <a:cs typeface="Arial"/>
                <a:sym typeface="Arial"/>
              </a:rPr>
              <a:t>A few participants who had experiences with a sexual partner with HIV reflected on initial periods of feeling nervous. For example, Harry recounted after having condomless sex with a person with a UVL, and without PrEP or condoms, he said “I think the first time I was a little bit nervous and I did do my test probably say a month after and three months after, just making sure I was safe. I feel like a few occasions after that, I felt a little bit more confident and there was definitely more trust.” These types of participants indicated that building confidence around UVL and trust in a partner took time.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AU"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AU" dirty="0"/>
              <a:t>Another participant, Omar, also reflected on the stigmatising attitudes he previously held towards people with HIV, including stereotypes of promiscuity and drug use, and that he confronted these attitudes after needing to access PEP. As Omar said, “but I was like, “what if I just get HIV from this one encounter”, what does that make me?’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0358935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Only">
  <p:cSld name="Title: primary">
    <p:spTree>
      <p:nvGrpSpPr>
        <p:cNvPr id="1" name="Shape 33"/>
        <p:cNvGrpSpPr/>
        <p:nvPr/>
      </p:nvGrpSpPr>
      <p:grpSpPr>
        <a:xfrm>
          <a:off x="0" y="0"/>
          <a:ext cx="0" cy="0"/>
          <a:chOff x="0" y="0"/>
          <a:chExt cx="0" cy="0"/>
        </a:xfrm>
      </p:grpSpPr>
      <p:pic>
        <p:nvPicPr>
          <p:cNvPr id="34" name="Google Shape;34;p4"/>
          <p:cNvPicPr preferRelativeResize="0"/>
          <p:nvPr/>
        </p:nvPicPr>
        <p:blipFill rotWithShape="1">
          <a:blip r:embed="rId2">
            <a:alphaModFix/>
          </a:blip>
          <a:srcRect/>
          <a:stretch/>
        </p:blipFill>
        <p:spPr>
          <a:xfrm>
            <a:off x="7098148" y="0"/>
            <a:ext cx="6869624" cy="6858000"/>
          </a:xfrm>
          <a:prstGeom prst="rect">
            <a:avLst/>
          </a:prstGeom>
          <a:noFill/>
          <a:ln>
            <a:noFill/>
          </a:ln>
        </p:spPr>
      </p:pic>
      <p:pic>
        <p:nvPicPr>
          <p:cNvPr id="3" name="Picture 2" descr="Shape&#10;&#10;Description automatically generated">
            <a:extLst>
              <a:ext uri="{FF2B5EF4-FFF2-40B4-BE49-F238E27FC236}">
                <a16:creationId xmlns:a16="http://schemas.microsoft.com/office/drawing/2014/main" id="{58FD14D0-75F4-4E21-8305-925EB1250806}"/>
              </a:ext>
            </a:extLst>
          </p:cNvPr>
          <p:cNvPicPr>
            <a:picLocks noChangeAspect="1"/>
          </p:cNvPicPr>
          <p:nvPr userDrawn="1"/>
        </p:nvPicPr>
        <p:blipFill>
          <a:blip r:embed="rId3"/>
          <a:stretch>
            <a:fillRect/>
          </a:stretch>
        </p:blipFill>
        <p:spPr>
          <a:xfrm flipH="1">
            <a:off x="8162198" y="1977968"/>
            <a:ext cx="5330199" cy="5743391"/>
          </a:xfrm>
          <a:prstGeom prst="rect">
            <a:avLst/>
          </a:prstGeom>
        </p:spPr>
      </p:pic>
      <p:sp>
        <p:nvSpPr>
          <p:cNvPr id="38" name="Google Shape;38;p4"/>
          <p:cNvSpPr txBox="1">
            <a:spLocks noGrp="1"/>
          </p:cNvSpPr>
          <p:nvPr>
            <p:ph type="title" hasCustomPrompt="1"/>
          </p:nvPr>
        </p:nvSpPr>
        <p:spPr>
          <a:xfrm>
            <a:off x="831851" y="1470026"/>
            <a:ext cx="6518074"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6000"/>
              <a:buFont typeface="Arial"/>
              <a:buNone/>
              <a:defRPr sz="6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AU" dirty="0"/>
              <a:t>Presentation title</a:t>
            </a:r>
            <a:endParaRPr dirty="0"/>
          </a:p>
        </p:txBody>
      </p:sp>
      <p:sp>
        <p:nvSpPr>
          <p:cNvPr id="39" name="Google Shape;39;p4"/>
          <p:cNvSpPr txBox="1">
            <a:spLocks noGrp="1"/>
          </p:cNvSpPr>
          <p:nvPr>
            <p:ph type="body" idx="1"/>
          </p:nvPr>
        </p:nvSpPr>
        <p:spPr>
          <a:xfrm>
            <a:off x="831850" y="4589463"/>
            <a:ext cx="6518075" cy="116315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920"/>
              <a:buNone/>
              <a:defRPr sz="2400">
                <a:solidFill>
                  <a:schemeClr val="dk1"/>
                </a:solidFill>
              </a:defRPr>
            </a:lvl1pPr>
            <a:lvl2pPr marL="914400" lvl="1" indent="-228600" algn="l">
              <a:lnSpc>
                <a:spcPct val="90000"/>
              </a:lnSpc>
              <a:spcBef>
                <a:spcPts val="500"/>
              </a:spcBef>
              <a:spcAft>
                <a:spcPts val="0"/>
              </a:spcAft>
              <a:buSzPts val="1600"/>
              <a:buNone/>
              <a:defRPr sz="2000">
                <a:solidFill>
                  <a:srgbClr val="888888"/>
                </a:solidFill>
              </a:defRPr>
            </a:lvl2pPr>
            <a:lvl3pPr marL="1371600" lvl="2" indent="-228600" algn="l">
              <a:lnSpc>
                <a:spcPct val="90000"/>
              </a:lnSpc>
              <a:spcBef>
                <a:spcPts val="500"/>
              </a:spcBef>
              <a:spcAft>
                <a:spcPts val="0"/>
              </a:spcAft>
              <a:buSzPts val="1440"/>
              <a:buNone/>
              <a:defRPr sz="1800">
                <a:solidFill>
                  <a:srgbClr val="888888"/>
                </a:solidFill>
              </a:defRPr>
            </a:lvl3pPr>
            <a:lvl4pPr marL="1828800" lvl="3" indent="-228600" algn="l">
              <a:lnSpc>
                <a:spcPct val="90000"/>
              </a:lnSpc>
              <a:spcBef>
                <a:spcPts val="500"/>
              </a:spcBef>
              <a:spcAft>
                <a:spcPts val="0"/>
              </a:spcAft>
              <a:buSzPts val="1280"/>
              <a:buNone/>
              <a:defRPr sz="1600">
                <a:solidFill>
                  <a:srgbClr val="888888"/>
                </a:solidFill>
              </a:defRPr>
            </a:lvl4pPr>
            <a:lvl5pPr marL="2286000" lvl="4" indent="-228600" algn="l">
              <a:lnSpc>
                <a:spcPct val="90000"/>
              </a:lnSpc>
              <a:spcBef>
                <a:spcPts val="500"/>
              </a:spcBef>
              <a:spcAft>
                <a:spcPts val="0"/>
              </a:spcAft>
              <a:buSzPts val="128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Click to edit Master text styles</a:t>
            </a:r>
          </a:p>
        </p:txBody>
      </p:sp>
      <p:sp>
        <p:nvSpPr>
          <p:cNvPr id="2" name="Google Shape;12;p1">
            <a:extLst>
              <a:ext uri="{FF2B5EF4-FFF2-40B4-BE49-F238E27FC236}">
                <a16:creationId xmlns:a16="http://schemas.microsoft.com/office/drawing/2014/main" id="{6489C97C-77E0-7A62-C418-77668F5B39FA}"/>
              </a:ext>
            </a:extLst>
          </p:cNvPr>
          <p:cNvSpPr txBox="1">
            <a:spLocks noGrp="1"/>
          </p:cNvSpPr>
          <p:nvPr>
            <p:ph type="ftr" idx="11"/>
          </p:nvPr>
        </p:nvSpPr>
        <p:spPr>
          <a:xfrm>
            <a:off x="7438335" y="6356350"/>
            <a:ext cx="227076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tx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lang="en-AU" dirty="0"/>
          </a:p>
        </p:txBody>
      </p:sp>
      <p:sp>
        <p:nvSpPr>
          <p:cNvPr id="4" name="Google Shape;13;p1">
            <a:extLst>
              <a:ext uri="{FF2B5EF4-FFF2-40B4-BE49-F238E27FC236}">
                <a16:creationId xmlns:a16="http://schemas.microsoft.com/office/drawing/2014/main" id="{B0D8E668-04EF-43D9-4710-D452C0BC87B2}"/>
              </a:ext>
            </a:extLst>
          </p:cNvPr>
          <p:cNvSpPr txBox="1">
            <a:spLocks noGrp="1"/>
          </p:cNvSpPr>
          <p:nvPr>
            <p:ph type="sldNum" idx="12"/>
          </p:nvPr>
        </p:nvSpPr>
        <p:spPr>
          <a:xfrm>
            <a:off x="10190480" y="6356350"/>
            <a:ext cx="116332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tx1"/>
                </a:solidFill>
                <a:latin typeface="Arial"/>
                <a:ea typeface="Arial"/>
                <a:cs typeface="Arial"/>
                <a:sym typeface="Arial"/>
              </a:defRPr>
            </a:lvl1pPr>
            <a:lvl2pPr marL="0" marR="0" lvl="1" indent="0" algn="r" rtl="0">
              <a:spcBef>
                <a:spcPts val="0"/>
              </a:spcBef>
              <a:buNone/>
              <a:defRPr sz="1200" b="0" i="0" u="none" strike="noStrike" cap="none">
                <a:solidFill>
                  <a:schemeClr val="accent4"/>
                </a:solidFill>
                <a:latin typeface="Arial"/>
                <a:ea typeface="Arial"/>
                <a:cs typeface="Arial"/>
                <a:sym typeface="Arial"/>
              </a:defRPr>
            </a:lvl2pPr>
            <a:lvl3pPr marL="0" marR="0" lvl="2" indent="0" algn="r" rtl="0">
              <a:spcBef>
                <a:spcPts val="0"/>
              </a:spcBef>
              <a:buNone/>
              <a:defRPr sz="1200" b="0" i="0" u="none" strike="noStrike" cap="none">
                <a:solidFill>
                  <a:schemeClr val="accent4"/>
                </a:solidFill>
                <a:latin typeface="Arial"/>
                <a:ea typeface="Arial"/>
                <a:cs typeface="Arial"/>
                <a:sym typeface="Arial"/>
              </a:defRPr>
            </a:lvl3pPr>
            <a:lvl4pPr marL="0" marR="0" lvl="3" indent="0" algn="r" rtl="0">
              <a:spcBef>
                <a:spcPts val="0"/>
              </a:spcBef>
              <a:buNone/>
              <a:defRPr sz="1200" b="0" i="0" u="none" strike="noStrike" cap="none">
                <a:solidFill>
                  <a:schemeClr val="accent4"/>
                </a:solidFill>
                <a:latin typeface="Arial"/>
                <a:ea typeface="Arial"/>
                <a:cs typeface="Arial"/>
                <a:sym typeface="Arial"/>
              </a:defRPr>
            </a:lvl4pPr>
            <a:lvl5pPr marL="0" marR="0" lvl="4" indent="0" algn="r" rtl="0">
              <a:spcBef>
                <a:spcPts val="0"/>
              </a:spcBef>
              <a:buNone/>
              <a:defRPr sz="1200" b="0" i="0" u="none" strike="noStrike" cap="none">
                <a:solidFill>
                  <a:schemeClr val="accent4"/>
                </a:solidFill>
                <a:latin typeface="Arial"/>
                <a:ea typeface="Arial"/>
                <a:cs typeface="Arial"/>
                <a:sym typeface="Arial"/>
              </a:defRPr>
            </a:lvl5pPr>
            <a:lvl6pPr marL="0" marR="0" lvl="5" indent="0" algn="r" rtl="0">
              <a:spcBef>
                <a:spcPts val="0"/>
              </a:spcBef>
              <a:buNone/>
              <a:defRPr sz="1200" b="0" i="0" u="none" strike="noStrike" cap="none">
                <a:solidFill>
                  <a:schemeClr val="accent4"/>
                </a:solidFill>
                <a:latin typeface="Arial"/>
                <a:ea typeface="Arial"/>
                <a:cs typeface="Arial"/>
                <a:sym typeface="Arial"/>
              </a:defRPr>
            </a:lvl6pPr>
            <a:lvl7pPr marL="0" marR="0" lvl="6" indent="0" algn="r" rtl="0">
              <a:spcBef>
                <a:spcPts val="0"/>
              </a:spcBef>
              <a:buNone/>
              <a:defRPr sz="1200" b="0" i="0" u="none" strike="noStrike" cap="none">
                <a:solidFill>
                  <a:schemeClr val="accent4"/>
                </a:solidFill>
                <a:latin typeface="Arial"/>
                <a:ea typeface="Arial"/>
                <a:cs typeface="Arial"/>
                <a:sym typeface="Arial"/>
              </a:defRPr>
            </a:lvl7pPr>
            <a:lvl8pPr marL="0" marR="0" lvl="7" indent="0" algn="r" rtl="0">
              <a:spcBef>
                <a:spcPts val="0"/>
              </a:spcBef>
              <a:buNone/>
              <a:defRPr sz="1200" b="0" i="0" u="none" strike="noStrike" cap="none">
                <a:solidFill>
                  <a:schemeClr val="accent4"/>
                </a:solidFill>
                <a:latin typeface="Arial"/>
                <a:ea typeface="Arial"/>
                <a:cs typeface="Arial"/>
                <a:sym typeface="Arial"/>
              </a:defRPr>
            </a:lvl8pPr>
            <a:lvl9pPr marL="0" marR="0" lvl="8" indent="0" algn="r" rtl="0">
              <a:spcBef>
                <a:spcPts val="0"/>
              </a:spcBef>
              <a:buNone/>
              <a:defRPr sz="1200" b="0" i="0" u="none" strike="noStrike" cap="none">
                <a:solidFill>
                  <a:schemeClr val="accent4"/>
                </a:solidFill>
                <a:latin typeface="Arial"/>
                <a:ea typeface="Arial"/>
                <a:cs typeface="Arial"/>
                <a:sym typeface="Arial"/>
              </a:defRPr>
            </a:lvl9pPr>
          </a:lstStyle>
          <a:p>
            <a:fld id="{00000000-1234-1234-1234-12341234123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FFC97-9371-422C-84AD-1CDDFF4E917E}"/>
              </a:ext>
            </a:extLst>
          </p:cNvPr>
          <p:cNvSpPr>
            <a:spLocks noGrp="1"/>
          </p:cNvSpPr>
          <p:nvPr>
            <p:ph type="title"/>
          </p:nvPr>
        </p:nvSpPr>
        <p:spPr/>
        <p:txBody>
          <a:bodyPr/>
          <a:lstStyle/>
          <a:p>
            <a:r>
              <a:rPr lang="en-US"/>
              <a:t>Click to edit Master title style</a:t>
            </a:r>
            <a:endParaRPr lang="en-AU"/>
          </a:p>
        </p:txBody>
      </p:sp>
      <p:sp>
        <p:nvSpPr>
          <p:cNvPr id="3" name="Footer Placeholder 2">
            <a:extLst>
              <a:ext uri="{FF2B5EF4-FFF2-40B4-BE49-F238E27FC236}">
                <a16:creationId xmlns:a16="http://schemas.microsoft.com/office/drawing/2014/main" id="{9CD0A931-76E8-4251-873E-13C75C5DF320}"/>
              </a:ext>
            </a:extLst>
          </p:cNvPr>
          <p:cNvSpPr>
            <a:spLocks noGrp="1"/>
          </p:cNvSpPr>
          <p:nvPr>
            <p:ph type="ftr" idx="10"/>
          </p:nvPr>
        </p:nvSpPr>
        <p:spPr/>
        <p:txBody>
          <a:bodyPr/>
          <a:lstStyle/>
          <a:p>
            <a:endParaRPr lang="en-AU"/>
          </a:p>
        </p:txBody>
      </p:sp>
      <p:sp>
        <p:nvSpPr>
          <p:cNvPr id="4" name="Slide Number Placeholder 3">
            <a:extLst>
              <a:ext uri="{FF2B5EF4-FFF2-40B4-BE49-F238E27FC236}">
                <a16:creationId xmlns:a16="http://schemas.microsoft.com/office/drawing/2014/main" id="{00932B39-F866-460C-A473-7B0F2E84CDF2}"/>
              </a:ext>
            </a:extLst>
          </p:cNvPr>
          <p:cNvSpPr>
            <a:spLocks noGrp="1"/>
          </p:cNvSpPr>
          <p:nvPr>
            <p:ph type="sldNum" idx="11"/>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
        <p:nvSpPr>
          <p:cNvPr id="6" name="Text Placeholder 5">
            <a:extLst>
              <a:ext uri="{FF2B5EF4-FFF2-40B4-BE49-F238E27FC236}">
                <a16:creationId xmlns:a16="http://schemas.microsoft.com/office/drawing/2014/main" id="{956CB38A-3C7A-4FDA-A390-3B86AA6BF56D}"/>
              </a:ext>
            </a:extLst>
          </p:cNvPr>
          <p:cNvSpPr>
            <a:spLocks noGrp="1"/>
          </p:cNvSpPr>
          <p:nvPr>
            <p:ph type="body" sz="quarter" idx="12"/>
          </p:nvPr>
        </p:nvSpPr>
        <p:spPr>
          <a:xfrm>
            <a:off x="838200" y="1932318"/>
            <a:ext cx="10515600" cy="392555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6528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icture with Caption" type="picTx" preserve="1">
  <p:cSld name="1_Picture with Caption">
    <p:spTree>
      <p:nvGrpSpPr>
        <p:cNvPr id="1" name="Shape 60"/>
        <p:cNvGrpSpPr/>
        <p:nvPr/>
      </p:nvGrpSpPr>
      <p:grpSpPr>
        <a:xfrm>
          <a:off x="0" y="0"/>
          <a:ext cx="0" cy="0"/>
          <a:chOff x="0" y="0"/>
          <a:chExt cx="0" cy="0"/>
        </a:xfrm>
      </p:grpSpPr>
      <p:sp>
        <p:nvSpPr>
          <p:cNvPr id="61" name="Google Shape;61;p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2" name="Google Shape;62;p8"/>
          <p:cNvSpPr>
            <a:spLocks noGrp="1"/>
          </p:cNvSpPr>
          <p:nvPr>
            <p:ph type="pic" idx="2"/>
          </p:nvPr>
        </p:nvSpPr>
        <p:spPr>
          <a:xfrm>
            <a:off x="5525294" y="1"/>
            <a:ext cx="7008812" cy="585679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2"/>
              </a:buClr>
              <a:buSzPts val="256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2"/>
              </a:buClr>
              <a:buSzPts val="224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2"/>
              </a:buClr>
              <a:buSzPts val="192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2"/>
              </a:buClr>
              <a:buSzPts val="16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2"/>
              </a:buClr>
              <a:buSzPts val="16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r>
              <a:rPr lang="en-US"/>
              <a:t>Click icon to add picture</a:t>
            </a:r>
            <a:endParaRPr dirty="0"/>
          </a:p>
        </p:txBody>
      </p:sp>
      <p:sp>
        <p:nvSpPr>
          <p:cNvPr id="63" name="Google Shape;63;p8"/>
          <p:cNvSpPr txBox="1">
            <a:spLocks noGrp="1"/>
          </p:cNvSpPr>
          <p:nvPr>
            <p:ph type="body" idx="1"/>
          </p:nvPr>
        </p:nvSpPr>
        <p:spPr>
          <a:xfrm>
            <a:off x="839788" y="2291245"/>
            <a:ext cx="3932237" cy="356554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280"/>
              <a:buNone/>
              <a:defRPr sz="1600"/>
            </a:lvl1pPr>
            <a:lvl2pPr marL="914400" lvl="1" indent="-228600" algn="l">
              <a:lnSpc>
                <a:spcPct val="90000"/>
              </a:lnSpc>
              <a:spcBef>
                <a:spcPts val="500"/>
              </a:spcBef>
              <a:spcAft>
                <a:spcPts val="0"/>
              </a:spcAft>
              <a:buSzPts val="1120"/>
              <a:buNone/>
              <a:defRPr sz="1400"/>
            </a:lvl2pPr>
            <a:lvl3pPr marL="1371600" lvl="2" indent="-228600" algn="l">
              <a:lnSpc>
                <a:spcPct val="90000"/>
              </a:lnSpc>
              <a:spcBef>
                <a:spcPts val="500"/>
              </a:spcBef>
              <a:spcAft>
                <a:spcPts val="0"/>
              </a:spcAft>
              <a:buSzPts val="960"/>
              <a:buNone/>
              <a:defRPr sz="1200"/>
            </a:lvl3pPr>
            <a:lvl4pPr marL="1828800" lvl="3" indent="-228600" algn="l">
              <a:lnSpc>
                <a:spcPct val="90000"/>
              </a:lnSpc>
              <a:spcBef>
                <a:spcPts val="500"/>
              </a:spcBef>
              <a:spcAft>
                <a:spcPts val="0"/>
              </a:spcAft>
              <a:buSzPts val="800"/>
              <a:buNone/>
              <a:defRPr sz="1000"/>
            </a:lvl4pPr>
            <a:lvl5pPr marL="2286000" lvl="4" indent="-228600" algn="l">
              <a:lnSpc>
                <a:spcPct val="90000"/>
              </a:lnSpc>
              <a:spcBef>
                <a:spcPts val="500"/>
              </a:spcBef>
              <a:spcAft>
                <a:spcPts val="0"/>
              </a:spcAft>
              <a:buSzPts val="8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pPr lvl="0"/>
            <a:r>
              <a:rPr lang="en-US"/>
              <a:t>Click to edit Master text styles</a:t>
            </a:r>
          </a:p>
        </p:txBody>
      </p:sp>
      <p:sp>
        <p:nvSpPr>
          <p:cNvPr id="66" name="Google Shape;66;p8"/>
          <p:cNvSpPr/>
          <p:nvPr/>
        </p:nvSpPr>
        <p:spPr>
          <a:xfrm rot="5400000">
            <a:off x="3946556" y="1578738"/>
            <a:ext cx="5856793" cy="2699317"/>
          </a:xfrm>
          <a:prstGeom prst="triangle">
            <a:avLst>
              <a:gd name="adj" fmla="val 50424"/>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Arial"/>
              <a:ea typeface="Arial"/>
              <a:cs typeface="Arial"/>
              <a:sym typeface="Arial"/>
            </a:endParaRPr>
          </a:p>
        </p:txBody>
      </p:sp>
      <p:sp>
        <p:nvSpPr>
          <p:cNvPr id="2" name="Google Shape;12;p1">
            <a:extLst>
              <a:ext uri="{FF2B5EF4-FFF2-40B4-BE49-F238E27FC236}">
                <a16:creationId xmlns:a16="http://schemas.microsoft.com/office/drawing/2014/main" id="{03A81A0B-C7C8-872A-5327-D19FDED54733}"/>
              </a:ext>
            </a:extLst>
          </p:cNvPr>
          <p:cNvSpPr txBox="1">
            <a:spLocks noGrp="1"/>
          </p:cNvSpPr>
          <p:nvPr>
            <p:ph type="ftr" idx="11"/>
          </p:nvPr>
        </p:nvSpPr>
        <p:spPr>
          <a:xfrm>
            <a:off x="7438335" y="6356350"/>
            <a:ext cx="227076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accent4"/>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3" name="Google Shape;13;p1">
            <a:extLst>
              <a:ext uri="{FF2B5EF4-FFF2-40B4-BE49-F238E27FC236}">
                <a16:creationId xmlns:a16="http://schemas.microsoft.com/office/drawing/2014/main" id="{913C2120-4DAE-48B8-D26F-1FE64B008CE8}"/>
              </a:ext>
            </a:extLst>
          </p:cNvPr>
          <p:cNvSpPr txBox="1">
            <a:spLocks noGrp="1"/>
          </p:cNvSpPr>
          <p:nvPr>
            <p:ph type="sldNum" idx="12"/>
          </p:nvPr>
        </p:nvSpPr>
        <p:spPr>
          <a:xfrm>
            <a:off x="10190480" y="6356350"/>
            <a:ext cx="116332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accent4"/>
                </a:solidFill>
                <a:latin typeface="Arial"/>
                <a:ea typeface="Arial"/>
                <a:cs typeface="Arial"/>
                <a:sym typeface="Arial"/>
              </a:defRPr>
            </a:lvl1pPr>
            <a:lvl2pPr marL="0" marR="0" lvl="1" indent="0" algn="r" rtl="0">
              <a:spcBef>
                <a:spcPts val="0"/>
              </a:spcBef>
              <a:buNone/>
              <a:defRPr sz="1200" b="0" i="0" u="none" strike="noStrike" cap="none">
                <a:solidFill>
                  <a:schemeClr val="accent4"/>
                </a:solidFill>
                <a:latin typeface="Arial"/>
                <a:ea typeface="Arial"/>
                <a:cs typeface="Arial"/>
                <a:sym typeface="Arial"/>
              </a:defRPr>
            </a:lvl2pPr>
            <a:lvl3pPr marL="0" marR="0" lvl="2" indent="0" algn="r" rtl="0">
              <a:spcBef>
                <a:spcPts val="0"/>
              </a:spcBef>
              <a:buNone/>
              <a:defRPr sz="1200" b="0" i="0" u="none" strike="noStrike" cap="none">
                <a:solidFill>
                  <a:schemeClr val="accent4"/>
                </a:solidFill>
                <a:latin typeface="Arial"/>
                <a:ea typeface="Arial"/>
                <a:cs typeface="Arial"/>
                <a:sym typeface="Arial"/>
              </a:defRPr>
            </a:lvl3pPr>
            <a:lvl4pPr marL="0" marR="0" lvl="3" indent="0" algn="r" rtl="0">
              <a:spcBef>
                <a:spcPts val="0"/>
              </a:spcBef>
              <a:buNone/>
              <a:defRPr sz="1200" b="0" i="0" u="none" strike="noStrike" cap="none">
                <a:solidFill>
                  <a:schemeClr val="accent4"/>
                </a:solidFill>
                <a:latin typeface="Arial"/>
                <a:ea typeface="Arial"/>
                <a:cs typeface="Arial"/>
                <a:sym typeface="Arial"/>
              </a:defRPr>
            </a:lvl4pPr>
            <a:lvl5pPr marL="0" marR="0" lvl="4" indent="0" algn="r" rtl="0">
              <a:spcBef>
                <a:spcPts val="0"/>
              </a:spcBef>
              <a:buNone/>
              <a:defRPr sz="1200" b="0" i="0" u="none" strike="noStrike" cap="none">
                <a:solidFill>
                  <a:schemeClr val="accent4"/>
                </a:solidFill>
                <a:latin typeface="Arial"/>
                <a:ea typeface="Arial"/>
                <a:cs typeface="Arial"/>
                <a:sym typeface="Arial"/>
              </a:defRPr>
            </a:lvl5pPr>
            <a:lvl6pPr marL="0" marR="0" lvl="5" indent="0" algn="r" rtl="0">
              <a:spcBef>
                <a:spcPts val="0"/>
              </a:spcBef>
              <a:buNone/>
              <a:defRPr sz="1200" b="0" i="0" u="none" strike="noStrike" cap="none">
                <a:solidFill>
                  <a:schemeClr val="accent4"/>
                </a:solidFill>
                <a:latin typeface="Arial"/>
                <a:ea typeface="Arial"/>
                <a:cs typeface="Arial"/>
                <a:sym typeface="Arial"/>
              </a:defRPr>
            </a:lvl6pPr>
            <a:lvl7pPr marL="0" marR="0" lvl="6" indent="0" algn="r" rtl="0">
              <a:spcBef>
                <a:spcPts val="0"/>
              </a:spcBef>
              <a:buNone/>
              <a:defRPr sz="1200" b="0" i="0" u="none" strike="noStrike" cap="none">
                <a:solidFill>
                  <a:schemeClr val="accent4"/>
                </a:solidFill>
                <a:latin typeface="Arial"/>
                <a:ea typeface="Arial"/>
                <a:cs typeface="Arial"/>
                <a:sym typeface="Arial"/>
              </a:defRPr>
            </a:lvl7pPr>
            <a:lvl8pPr marL="0" marR="0" lvl="7" indent="0" algn="r" rtl="0">
              <a:spcBef>
                <a:spcPts val="0"/>
              </a:spcBef>
              <a:buNone/>
              <a:defRPr sz="1200" b="0" i="0" u="none" strike="noStrike" cap="none">
                <a:solidFill>
                  <a:schemeClr val="accent4"/>
                </a:solidFill>
                <a:latin typeface="Arial"/>
                <a:ea typeface="Arial"/>
                <a:cs typeface="Arial"/>
                <a:sym typeface="Arial"/>
              </a:defRPr>
            </a:lvl8pPr>
            <a:lvl9pPr marL="0" marR="0" lvl="8" indent="0" algn="r" rtl="0">
              <a:spcBef>
                <a:spcPts val="0"/>
              </a:spcBef>
              <a:buNone/>
              <a:defRPr sz="1200" b="0" i="0" u="none" strike="noStrike" cap="none">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697303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2"/>
              </a:buClr>
              <a:buSzPts val="4400"/>
              <a:buFont typeface="Arial"/>
              <a:buNone/>
              <a:defRPr sz="4400" b="1"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127963"/>
          </a:xfrm>
          <a:prstGeom prst="rect">
            <a:avLst/>
          </a:prstGeom>
          <a:noFill/>
          <a:ln>
            <a:noFill/>
          </a:ln>
        </p:spPr>
        <p:txBody>
          <a:bodyPr spcFirstLastPara="1" wrap="square" lIns="91425" tIns="45700" rIns="91425" bIns="45700" anchor="t" anchorCtr="0">
            <a:normAutofit/>
          </a:bodyPr>
          <a:lstStyle>
            <a:lvl1pPr marL="457200" marR="0" lvl="0" indent="-370840" algn="l" rtl="0">
              <a:lnSpc>
                <a:spcPct val="90000"/>
              </a:lnSpc>
              <a:spcBef>
                <a:spcPts val="1000"/>
              </a:spcBef>
              <a:spcAft>
                <a:spcPts val="0"/>
              </a:spcAft>
              <a:buClr>
                <a:schemeClr val="dk2"/>
              </a:buClr>
              <a:buSzPts val="2240"/>
              <a:buFont typeface="Arial"/>
              <a:buChar char="•"/>
              <a:defRPr sz="2800" b="0" i="0" u="none" strike="noStrike" cap="none">
                <a:solidFill>
                  <a:schemeClr val="dk1"/>
                </a:solidFill>
                <a:latin typeface="Arial"/>
                <a:ea typeface="Arial"/>
                <a:cs typeface="Arial"/>
                <a:sym typeface="Arial"/>
              </a:defRPr>
            </a:lvl1pPr>
            <a:lvl2pPr marL="914400" marR="0" lvl="1" indent="-350519" algn="l" rtl="0">
              <a:lnSpc>
                <a:spcPct val="90000"/>
              </a:lnSpc>
              <a:spcBef>
                <a:spcPts val="500"/>
              </a:spcBef>
              <a:spcAft>
                <a:spcPts val="0"/>
              </a:spcAft>
              <a:buClr>
                <a:schemeClr val="dk2"/>
              </a:buClr>
              <a:buSzPts val="1920"/>
              <a:buFont typeface="Arial"/>
              <a:buChar char="•"/>
              <a:defRPr sz="24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2"/>
              </a:buClr>
              <a:buSzPts val="1600"/>
              <a:buFont typeface="Arial"/>
              <a:buChar char="•"/>
              <a:defRPr sz="2000" b="0" i="0" u="none" strike="noStrike" cap="none">
                <a:solidFill>
                  <a:schemeClr val="dk1"/>
                </a:solidFill>
                <a:latin typeface="Arial"/>
                <a:ea typeface="Arial"/>
                <a:cs typeface="Arial"/>
                <a:sym typeface="Arial"/>
              </a:defRPr>
            </a:lvl3pPr>
            <a:lvl4pPr marL="1828800" marR="0" lvl="3" indent="-320039" algn="l" rtl="0">
              <a:lnSpc>
                <a:spcPct val="90000"/>
              </a:lnSpc>
              <a:spcBef>
                <a:spcPts val="500"/>
              </a:spcBef>
              <a:spcAft>
                <a:spcPts val="0"/>
              </a:spcAft>
              <a:buClr>
                <a:schemeClr val="dk2"/>
              </a:buClr>
              <a:buSzPts val="1440"/>
              <a:buFont typeface="Arial"/>
              <a:buChar char="•"/>
              <a:defRPr sz="1800" b="0" i="0" u="none" strike="noStrike" cap="none">
                <a:solidFill>
                  <a:schemeClr val="dk1"/>
                </a:solidFill>
                <a:latin typeface="Arial"/>
                <a:ea typeface="Arial"/>
                <a:cs typeface="Arial"/>
                <a:sym typeface="Arial"/>
              </a:defRPr>
            </a:lvl4pPr>
            <a:lvl5pPr marL="2286000" marR="0" lvl="4" indent="-320039" algn="l" rtl="0">
              <a:lnSpc>
                <a:spcPct val="90000"/>
              </a:lnSpc>
              <a:spcBef>
                <a:spcPts val="500"/>
              </a:spcBef>
              <a:spcAft>
                <a:spcPts val="0"/>
              </a:spcAft>
              <a:buClr>
                <a:schemeClr val="dk2"/>
              </a:buClr>
              <a:buSzPts val="144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
        <p:nvSpPr>
          <p:cNvPr id="12" name="Google Shape;12;p1"/>
          <p:cNvSpPr txBox="1">
            <a:spLocks noGrp="1"/>
          </p:cNvSpPr>
          <p:nvPr>
            <p:ph type="ftr" idx="11"/>
          </p:nvPr>
        </p:nvSpPr>
        <p:spPr>
          <a:xfrm>
            <a:off x="7438335" y="6356350"/>
            <a:ext cx="227076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accent4"/>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3" name="Google Shape;13;p1"/>
          <p:cNvSpPr txBox="1">
            <a:spLocks noGrp="1"/>
          </p:cNvSpPr>
          <p:nvPr>
            <p:ph type="sldNum" idx="12"/>
          </p:nvPr>
        </p:nvSpPr>
        <p:spPr>
          <a:xfrm>
            <a:off x="10190480" y="6356350"/>
            <a:ext cx="116332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accent4"/>
                </a:solidFill>
                <a:latin typeface="Arial"/>
                <a:ea typeface="Arial"/>
                <a:cs typeface="Arial"/>
                <a:sym typeface="Arial"/>
              </a:defRPr>
            </a:lvl1pPr>
            <a:lvl2pPr marL="0" marR="0" lvl="1" indent="0" algn="r" rtl="0">
              <a:spcBef>
                <a:spcPts val="0"/>
              </a:spcBef>
              <a:buNone/>
              <a:defRPr sz="1200" b="0" i="0" u="none" strike="noStrike" cap="none">
                <a:solidFill>
                  <a:schemeClr val="accent4"/>
                </a:solidFill>
                <a:latin typeface="Arial"/>
                <a:ea typeface="Arial"/>
                <a:cs typeface="Arial"/>
                <a:sym typeface="Arial"/>
              </a:defRPr>
            </a:lvl2pPr>
            <a:lvl3pPr marL="0" marR="0" lvl="2" indent="0" algn="r" rtl="0">
              <a:spcBef>
                <a:spcPts val="0"/>
              </a:spcBef>
              <a:buNone/>
              <a:defRPr sz="1200" b="0" i="0" u="none" strike="noStrike" cap="none">
                <a:solidFill>
                  <a:schemeClr val="accent4"/>
                </a:solidFill>
                <a:latin typeface="Arial"/>
                <a:ea typeface="Arial"/>
                <a:cs typeface="Arial"/>
                <a:sym typeface="Arial"/>
              </a:defRPr>
            </a:lvl3pPr>
            <a:lvl4pPr marL="0" marR="0" lvl="3" indent="0" algn="r" rtl="0">
              <a:spcBef>
                <a:spcPts val="0"/>
              </a:spcBef>
              <a:buNone/>
              <a:defRPr sz="1200" b="0" i="0" u="none" strike="noStrike" cap="none">
                <a:solidFill>
                  <a:schemeClr val="accent4"/>
                </a:solidFill>
                <a:latin typeface="Arial"/>
                <a:ea typeface="Arial"/>
                <a:cs typeface="Arial"/>
                <a:sym typeface="Arial"/>
              </a:defRPr>
            </a:lvl4pPr>
            <a:lvl5pPr marL="0" marR="0" lvl="4" indent="0" algn="r" rtl="0">
              <a:spcBef>
                <a:spcPts val="0"/>
              </a:spcBef>
              <a:buNone/>
              <a:defRPr sz="1200" b="0" i="0" u="none" strike="noStrike" cap="none">
                <a:solidFill>
                  <a:schemeClr val="accent4"/>
                </a:solidFill>
                <a:latin typeface="Arial"/>
                <a:ea typeface="Arial"/>
                <a:cs typeface="Arial"/>
                <a:sym typeface="Arial"/>
              </a:defRPr>
            </a:lvl5pPr>
            <a:lvl6pPr marL="0" marR="0" lvl="5" indent="0" algn="r" rtl="0">
              <a:spcBef>
                <a:spcPts val="0"/>
              </a:spcBef>
              <a:buNone/>
              <a:defRPr sz="1200" b="0" i="0" u="none" strike="noStrike" cap="none">
                <a:solidFill>
                  <a:schemeClr val="accent4"/>
                </a:solidFill>
                <a:latin typeface="Arial"/>
                <a:ea typeface="Arial"/>
                <a:cs typeface="Arial"/>
                <a:sym typeface="Arial"/>
              </a:defRPr>
            </a:lvl6pPr>
            <a:lvl7pPr marL="0" marR="0" lvl="6" indent="0" algn="r" rtl="0">
              <a:spcBef>
                <a:spcPts val="0"/>
              </a:spcBef>
              <a:buNone/>
              <a:defRPr sz="1200" b="0" i="0" u="none" strike="noStrike" cap="none">
                <a:solidFill>
                  <a:schemeClr val="accent4"/>
                </a:solidFill>
                <a:latin typeface="Arial"/>
                <a:ea typeface="Arial"/>
                <a:cs typeface="Arial"/>
                <a:sym typeface="Arial"/>
              </a:defRPr>
            </a:lvl7pPr>
            <a:lvl8pPr marL="0" marR="0" lvl="7" indent="0" algn="r" rtl="0">
              <a:spcBef>
                <a:spcPts val="0"/>
              </a:spcBef>
              <a:buNone/>
              <a:defRPr sz="1200" b="0" i="0" u="none" strike="noStrike" cap="none">
                <a:solidFill>
                  <a:schemeClr val="accent4"/>
                </a:solidFill>
                <a:latin typeface="Arial"/>
                <a:ea typeface="Arial"/>
                <a:cs typeface="Arial"/>
                <a:sym typeface="Arial"/>
              </a:defRPr>
            </a:lvl8pPr>
            <a:lvl9pPr marL="0" marR="0" lvl="8" indent="0" algn="r" rtl="0">
              <a:spcBef>
                <a:spcPts val="0"/>
              </a:spcBef>
              <a:buNone/>
              <a:defRPr sz="1200" b="0" i="0" u="none" strike="noStrike" cap="none">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4" name="Google Shape;14;p1"/>
          <p:cNvSpPr txBox="1"/>
          <p:nvPr/>
        </p:nvSpPr>
        <p:spPr>
          <a:xfrm>
            <a:off x="-3313"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0" i="0" u="none" strike="noStrike" cap="none">
              <a:solidFill>
                <a:schemeClr val="accent4"/>
              </a:solidFill>
              <a:latin typeface="Arial"/>
              <a:ea typeface="Arial"/>
              <a:cs typeface="Arial"/>
              <a:sym typeface="Arial"/>
            </a:endParaRPr>
          </a:p>
        </p:txBody>
      </p:sp>
      <p:sp>
        <p:nvSpPr>
          <p:cNvPr id="15" name="Google Shape;15;p1"/>
          <p:cNvSpPr txBox="1"/>
          <p:nvPr/>
        </p:nvSpPr>
        <p:spPr>
          <a:xfrm>
            <a:off x="1613452"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0" i="0" u="none" strike="noStrike" cap="none">
              <a:solidFill>
                <a:schemeClr val="accent4"/>
              </a:solidFill>
              <a:latin typeface="Arial"/>
              <a:ea typeface="Arial"/>
              <a:cs typeface="Arial"/>
              <a:sym typeface="Arial"/>
            </a:endParaRPr>
          </a:p>
        </p:txBody>
      </p:sp>
      <p:pic>
        <p:nvPicPr>
          <p:cNvPr id="16" name="Google Shape;16;p1"/>
          <p:cNvPicPr preferRelativeResize="0"/>
          <p:nvPr/>
        </p:nvPicPr>
        <p:blipFill rotWithShape="1">
          <a:blip r:embed="rId5">
            <a:alphaModFix/>
          </a:blip>
          <a:srcRect/>
          <a:stretch/>
        </p:blipFill>
        <p:spPr>
          <a:xfrm>
            <a:off x="4478577" y="6227211"/>
            <a:ext cx="1428510" cy="494264"/>
          </a:xfrm>
          <a:prstGeom prst="rect">
            <a:avLst/>
          </a:prstGeom>
          <a:noFill/>
          <a:ln>
            <a:noFill/>
          </a:ln>
        </p:spPr>
      </p:pic>
      <p:pic>
        <p:nvPicPr>
          <p:cNvPr id="17" name="Google Shape;17;p1"/>
          <p:cNvPicPr preferRelativeResize="0"/>
          <p:nvPr/>
        </p:nvPicPr>
        <p:blipFill rotWithShape="1">
          <a:blip r:embed="rId6">
            <a:alphaModFix/>
          </a:blip>
          <a:srcRect/>
          <a:stretch/>
        </p:blipFill>
        <p:spPr>
          <a:xfrm>
            <a:off x="6119287" y="6339663"/>
            <a:ext cx="1080072" cy="456576"/>
          </a:xfrm>
          <a:prstGeom prst="rect">
            <a:avLst/>
          </a:prstGeom>
          <a:noFill/>
          <a:ln>
            <a:noFill/>
          </a:ln>
        </p:spPr>
      </p:pic>
      <p:pic>
        <p:nvPicPr>
          <p:cNvPr id="4" name="Picture 3">
            <a:extLst>
              <a:ext uri="{FF2B5EF4-FFF2-40B4-BE49-F238E27FC236}">
                <a16:creationId xmlns:a16="http://schemas.microsoft.com/office/drawing/2014/main" id="{6DEEFCCD-2BA8-E9B3-0881-2DE444991C16}"/>
              </a:ext>
            </a:extLst>
          </p:cNvPr>
          <p:cNvPicPr>
            <a:picLocks noChangeAspect="1"/>
          </p:cNvPicPr>
          <p:nvPr userDrawn="1"/>
        </p:nvPicPr>
        <p:blipFill>
          <a:blip r:embed="rId7"/>
          <a:srcRect/>
          <a:stretch/>
        </p:blipFill>
        <p:spPr>
          <a:xfrm>
            <a:off x="1210491" y="6217134"/>
            <a:ext cx="2243826" cy="691556"/>
          </a:xfrm>
          <a:prstGeom prst="rect">
            <a:avLst/>
          </a:prstGeom>
        </p:spPr>
      </p:pic>
      <p:pic>
        <p:nvPicPr>
          <p:cNvPr id="3" name="Picture 2" descr="A red and blue logo&#10;&#10;AI-generated content may be incorrect.">
            <a:extLst>
              <a:ext uri="{FF2B5EF4-FFF2-40B4-BE49-F238E27FC236}">
                <a16:creationId xmlns:a16="http://schemas.microsoft.com/office/drawing/2014/main" id="{6D8D58D9-23D1-9A58-6F5C-3D01DC6FC9CA}"/>
              </a:ext>
            </a:extLst>
          </p:cNvPr>
          <p:cNvPicPr>
            <a:picLocks noChangeAspect="1"/>
          </p:cNvPicPr>
          <p:nvPr userDrawn="1"/>
        </p:nvPicPr>
        <p:blipFill>
          <a:blip r:embed="rId8"/>
          <a:stretch>
            <a:fillRect/>
          </a:stretch>
        </p:blipFill>
        <p:spPr>
          <a:xfrm>
            <a:off x="3666517" y="6016686"/>
            <a:ext cx="599860" cy="769475"/>
          </a:xfrm>
          <a:prstGeom prst="rect">
            <a:avLst/>
          </a:prstGeom>
        </p:spPr>
      </p:pic>
    </p:spTree>
  </p:cSld>
  <p:clrMap bg1="lt1" tx1="dk1" bg2="dk2" tx2="lt2" accent1="accent1" accent2="accent2" accent3="accent3" accent4="accent4" accent5="accent5" accent6="accent6" hlink="hlink" folHlink="folHlink"/>
  <p:sldLayoutIdLst>
    <p:sldLayoutId id="2147483650" r:id="rId1"/>
    <p:sldLayoutId id="2147483657" r:id="rId2"/>
    <p:sldLayoutId id="2147483658" r:id="rId3"/>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nthony.smith@unsw.edu.a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54F93-43FB-4A09-8692-FA75F3CD63AD}"/>
              </a:ext>
            </a:extLst>
          </p:cNvPr>
          <p:cNvSpPr>
            <a:spLocks noGrp="1"/>
          </p:cNvSpPr>
          <p:nvPr>
            <p:ph type="title"/>
          </p:nvPr>
        </p:nvSpPr>
        <p:spPr/>
        <p:txBody>
          <a:bodyPr/>
          <a:lstStyle/>
          <a:p>
            <a:r>
              <a:rPr lang="en-US" dirty="0" err="1">
                <a:latin typeface="Clancy" panose="00000500000000000000" pitchFamily="50" charset="0"/>
              </a:rPr>
              <a:t>Untransmittable</a:t>
            </a:r>
            <a:r>
              <a:rPr lang="en-US" dirty="0">
                <a:latin typeface="Clancy" panose="00000500000000000000" pitchFamily="50" charset="0"/>
              </a:rPr>
              <a:t> </a:t>
            </a:r>
            <a:r>
              <a:rPr lang="en-US" dirty="0" err="1">
                <a:latin typeface="Clancy" panose="00000500000000000000" pitchFamily="50" charset="0"/>
              </a:rPr>
              <a:t>scepticism</a:t>
            </a:r>
            <a:r>
              <a:rPr lang="en-US" dirty="0">
                <a:latin typeface="Clancy" panose="00000500000000000000" pitchFamily="50" charset="0"/>
              </a:rPr>
              <a:t> and stigma:</a:t>
            </a:r>
            <a:endParaRPr lang="en-AU" dirty="0">
              <a:latin typeface="Clancy" panose="00000500000000000000" pitchFamily="50" charset="0"/>
            </a:endParaRPr>
          </a:p>
        </p:txBody>
      </p:sp>
      <p:sp>
        <p:nvSpPr>
          <p:cNvPr id="3" name="Text Placeholder 2">
            <a:extLst>
              <a:ext uri="{FF2B5EF4-FFF2-40B4-BE49-F238E27FC236}">
                <a16:creationId xmlns:a16="http://schemas.microsoft.com/office/drawing/2014/main" id="{4490B474-759B-43E8-8F86-99106392FD81}"/>
              </a:ext>
            </a:extLst>
          </p:cNvPr>
          <p:cNvSpPr>
            <a:spLocks noGrp="1"/>
          </p:cNvSpPr>
          <p:nvPr>
            <p:ph type="body" idx="1"/>
          </p:nvPr>
        </p:nvSpPr>
        <p:spPr/>
        <p:txBody>
          <a:bodyPr>
            <a:normAutofit lnSpcReduction="10000"/>
          </a:bodyPr>
          <a:lstStyle/>
          <a:p>
            <a:pPr marL="0" indent="0"/>
            <a:r>
              <a:rPr lang="en-US" dirty="0">
                <a:latin typeface="Clancy" panose="00000500000000000000" pitchFamily="50" charset="0"/>
              </a:rPr>
              <a:t>understanding gay and bisexual men’s perspectives towards sexual partners living with HIV</a:t>
            </a:r>
            <a:endParaRPr lang="en-AU" dirty="0">
              <a:latin typeface="Clancy" panose="00000500000000000000" pitchFamily="50" charset="0"/>
            </a:endParaRPr>
          </a:p>
        </p:txBody>
      </p:sp>
      <p:sp>
        <p:nvSpPr>
          <p:cNvPr id="5" name="Rectangle 4">
            <a:extLst>
              <a:ext uri="{FF2B5EF4-FFF2-40B4-BE49-F238E27FC236}">
                <a16:creationId xmlns:a16="http://schemas.microsoft.com/office/drawing/2014/main" id="{5C0DE0AA-800C-CAC9-8FF2-251FC36596A1}"/>
              </a:ext>
            </a:extLst>
          </p:cNvPr>
          <p:cNvSpPr/>
          <p:nvPr/>
        </p:nvSpPr>
        <p:spPr>
          <a:xfrm>
            <a:off x="8584527" y="5032700"/>
            <a:ext cx="3454399" cy="707886"/>
          </a:xfrm>
          <a:prstGeom prst="rect">
            <a:avLst/>
          </a:prstGeom>
        </p:spPr>
        <p:txBody>
          <a:bodyPr wrap="square">
            <a:spAutoFit/>
          </a:bodyPr>
          <a:lstStyle/>
          <a:p>
            <a:r>
              <a:rPr lang="en-US" sz="2000" dirty="0">
                <a:latin typeface="Roboto" panose="02000000000000000000" pitchFamily="2" charset="0"/>
                <a:ea typeface="Roboto" panose="02000000000000000000" pitchFamily="2" charset="0"/>
                <a:cs typeface="Calibri" panose="020F0502020204030204" pitchFamily="34" charset="0"/>
              </a:rPr>
              <a:t>Dr Anthony K J Smith</a:t>
            </a:r>
          </a:p>
          <a:p>
            <a:r>
              <a:rPr lang="en-US" sz="2000" dirty="0">
                <a:latin typeface="Roboto" panose="02000000000000000000" pitchFamily="2" charset="0"/>
                <a:ea typeface="Roboto" panose="02000000000000000000" pitchFamily="2" charset="0"/>
                <a:cs typeface="Calibri" panose="020F0502020204030204" pitchFamily="34" charset="0"/>
                <a:hlinkClick r:id="rId2"/>
              </a:rPr>
              <a:t>anthony.smith@unsw.edu.au</a:t>
            </a:r>
            <a:r>
              <a:rPr lang="en-US" sz="2000" dirty="0">
                <a:latin typeface="Roboto" panose="02000000000000000000" pitchFamily="2" charset="0"/>
                <a:ea typeface="Roboto" panose="02000000000000000000" pitchFamily="2" charset="0"/>
                <a:cs typeface="Calibri" panose="020F0502020204030204" pitchFamily="34" charset="0"/>
              </a:rPr>
              <a:t> </a:t>
            </a:r>
          </a:p>
        </p:txBody>
      </p:sp>
    </p:spTree>
    <p:extLst>
      <p:ext uri="{BB962C8B-B14F-4D97-AF65-F5344CB8AC3E}">
        <p14:creationId xmlns:p14="http://schemas.microsoft.com/office/powerpoint/2010/main" val="2285748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1B094-3723-A9D4-340E-15FFA407B86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AB7C60-99E1-A5AB-9F98-BB29F00863DB}"/>
              </a:ext>
            </a:extLst>
          </p:cNvPr>
          <p:cNvSpPr/>
          <p:nvPr/>
        </p:nvSpPr>
        <p:spPr>
          <a:xfrm>
            <a:off x="946484" y="4728954"/>
            <a:ext cx="10631905" cy="1128922"/>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Rectangle 4">
            <a:extLst>
              <a:ext uri="{FF2B5EF4-FFF2-40B4-BE49-F238E27FC236}">
                <a16:creationId xmlns:a16="http://schemas.microsoft.com/office/drawing/2014/main" id="{BD25547C-2088-20F3-2595-BE8A60A3BB43}"/>
              </a:ext>
            </a:extLst>
          </p:cNvPr>
          <p:cNvSpPr/>
          <p:nvPr/>
        </p:nvSpPr>
        <p:spPr>
          <a:xfrm>
            <a:off x="946484" y="2557503"/>
            <a:ext cx="10631905" cy="1220412"/>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9C1A703F-6B4B-EEB6-CC4C-D10AE093B965}"/>
              </a:ext>
            </a:extLst>
          </p:cNvPr>
          <p:cNvSpPr>
            <a:spLocks noGrp="1"/>
          </p:cNvSpPr>
          <p:nvPr>
            <p:ph type="title"/>
          </p:nvPr>
        </p:nvSpPr>
        <p:spPr/>
        <p:txBody>
          <a:bodyPr/>
          <a:lstStyle/>
          <a:p>
            <a:r>
              <a:rPr lang="en-AU" dirty="0">
                <a:latin typeface="Clancy" panose="00000500000000000000" pitchFamily="50" charset="0"/>
              </a:rPr>
              <a:t>Open attitude</a:t>
            </a:r>
          </a:p>
        </p:txBody>
      </p:sp>
      <p:sp>
        <p:nvSpPr>
          <p:cNvPr id="3" name="Text Placeholder 2">
            <a:extLst>
              <a:ext uri="{FF2B5EF4-FFF2-40B4-BE49-F238E27FC236}">
                <a16:creationId xmlns:a16="http://schemas.microsoft.com/office/drawing/2014/main" id="{DA89F070-3480-6D93-845E-DDA718E862F9}"/>
              </a:ext>
            </a:extLst>
          </p:cNvPr>
          <p:cNvSpPr>
            <a:spLocks noGrp="1"/>
          </p:cNvSpPr>
          <p:nvPr>
            <p:ph type="body" sz="quarter" idx="12"/>
          </p:nvPr>
        </p:nvSpPr>
        <p:spPr/>
        <p:txBody>
          <a:bodyPr>
            <a:normAutofit fontScale="92500" lnSpcReduction="10000"/>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A few reflected on initial periods of feeling nervous:</a:t>
            </a:r>
          </a:p>
          <a:p>
            <a:pPr>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lvl="1" indent="0">
              <a:buNone/>
              <a:defRPr/>
            </a:pP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There was a sexual partner who was HIV positive, but undetectable. So, that's when I was aware of U = U and I did lots of reading on that topic. We had sex [without a condom or PrEP] probably three times together over the period of time, and </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I think the first time I was a little bit nervous and I did do my test probably say a month after and three months after, just making sure I was safe. I feel like a few occasions after that, I felt a little bit more confident and there was definitely more trust. </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(Harry, 20s, South Eastern Sydney, HIV-negative)</a:t>
            </a:r>
          </a:p>
          <a:p>
            <a:pPr lvl="1" indent="0">
              <a:buNone/>
              <a:defRPr/>
            </a:pPr>
            <a:endParaRPr lang="en-US" sz="16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85750" lvl="0" indent="-285750">
              <a:buClrTx/>
              <a:buSzTx/>
              <a:buFont typeface="Arial" panose="020B0604020202020204" pitchFamily="34" charset="0"/>
              <a:buChar char="•"/>
              <a:defRPr/>
            </a:pPr>
            <a:r>
              <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rPr>
              <a:t>Reflecting on initial </a:t>
            </a:r>
            <a:r>
              <a:rPr lang="en-US" sz="1800" kern="1200"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rPr>
              <a:t> attitude based on own experience of accessing PEP (but now knowledgeable about U=U and open to partners living with HIV):</a:t>
            </a:r>
          </a:p>
          <a:p>
            <a:pPr marL="285750" lvl="0" indent="-285750">
              <a:buClrTx/>
              <a:buSzTx/>
              <a:buFont typeface="Arial" panose="020B0604020202020204" pitchFamily="34" charset="0"/>
              <a:buChar char="•"/>
              <a:defRPr/>
            </a:pPr>
            <a:endPar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lvl="1" indent="0">
              <a:spcBef>
                <a:spcPts val="1000"/>
              </a:spcBef>
              <a:buNone/>
              <a:defRPr/>
            </a:pP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I used to think that they’re [people living with HIV] all like promiscuous and they’re all drug users and this and that, but I’m just </a:t>
            </a:r>
            <a:r>
              <a:rPr lang="en-US" sz="1600" kern="1200" dirty="0" err="1">
                <a:solidFill>
                  <a:prstClr val="black"/>
                </a:solidFill>
                <a:latin typeface="Roboto" panose="02000000000000000000" pitchFamily="2" charset="0"/>
                <a:ea typeface="Roboto" panose="02000000000000000000" pitchFamily="2" charset="0"/>
                <a:cs typeface="Arial" panose="020B0604020202020204" pitchFamily="34" charset="0"/>
              </a:rPr>
              <a:t>realising</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 like for me, when I had that one encounter [with condomless sex], I was like what if I get, I wasn't really that active, </a:t>
            </a:r>
            <a:r>
              <a:rPr lang="en-US" sz="1600" b="1" kern="1200" dirty="0">
                <a:solidFill>
                  <a:prstClr val="black"/>
                </a:solidFill>
                <a:latin typeface="Roboto" panose="02000000000000000000" pitchFamily="2" charset="0"/>
                <a:ea typeface="Roboto" panose="02000000000000000000" pitchFamily="2" charset="0"/>
                <a:cs typeface="Arial" panose="020B0604020202020204" pitchFamily="34" charset="0"/>
              </a:rPr>
              <a:t>but I was like, “what if I just get HIV from this one encounter”, what does that make me ...? </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That doesn’t make me promiscuous, that doesn’t make me an evil person. So, </a:t>
            </a:r>
            <a:r>
              <a:rPr lang="en-US" sz="1600" b="1" kern="1200" dirty="0">
                <a:solidFill>
                  <a:prstClr val="black"/>
                </a:solidFill>
                <a:latin typeface="Roboto" panose="02000000000000000000" pitchFamily="2" charset="0"/>
                <a:ea typeface="Roboto" panose="02000000000000000000" pitchFamily="2" charset="0"/>
                <a:cs typeface="Arial" panose="020B0604020202020204" pitchFamily="34" charset="0"/>
              </a:rPr>
              <a:t>it made me think I need to not assume how people acquire it.</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 (Omar, 20s, South Western Sydney, HIV-negative)</a:t>
            </a:r>
          </a:p>
          <a:p>
            <a:pPr marL="285750" indent="-285750">
              <a:defRPr/>
            </a:pPr>
            <a:endParaRPr lang="en-US" sz="2000" dirty="0">
              <a:solidFill>
                <a:prstClr val="black"/>
              </a:solidFill>
              <a:latin typeface="Roboto" panose="02000000000000000000" pitchFamily="2" charset="0"/>
              <a:ea typeface="Roboto" panose="02000000000000000000" pitchFamily="2" charset="0"/>
              <a:cs typeface="Arial" panose="020B0604020202020204" pitchFamily="34" charset="0"/>
            </a:endParaRPr>
          </a:p>
        </p:txBody>
      </p:sp>
    </p:spTree>
    <p:extLst>
      <p:ext uri="{BB962C8B-B14F-4D97-AF65-F5344CB8AC3E}">
        <p14:creationId xmlns:p14="http://schemas.microsoft.com/office/powerpoint/2010/main" val="343846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B24AC-7AFA-93E3-2B62-985507E94CD8}"/>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B659138-0333-FB5C-1787-41C9DDB23D2C}"/>
              </a:ext>
            </a:extLst>
          </p:cNvPr>
          <p:cNvSpPr/>
          <p:nvPr/>
        </p:nvSpPr>
        <p:spPr>
          <a:xfrm>
            <a:off x="958515" y="3344775"/>
            <a:ext cx="10631905" cy="178067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7BFE3994-ECB8-6D1C-B2D9-451D6E54FF78}"/>
              </a:ext>
            </a:extLst>
          </p:cNvPr>
          <p:cNvSpPr>
            <a:spLocks noGrp="1"/>
          </p:cNvSpPr>
          <p:nvPr>
            <p:ph type="title"/>
          </p:nvPr>
        </p:nvSpPr>
        <p:spPr/>
        <p:txBody>
          <a:bodyPr/>
          <a:lstStyle/>
          <a:p>
            <a:r>
              <a:rPr lang="en-AU" dirty="0">
                <a:latin typeface="Clancy" panose="00000500000000000000" pitchFamily="50" charset="0"/>
              </a:rPr>
              <a:t>Cautious attitude</a:t>
            </a:r>
          </a:p>
        </p:txBody>
      </p:sp>
      <p:sp>
        <p:nvSpPr>
          <p:cNvPr id="3" name="Text Placeholder 2">
            <a:extLst>
              <a:ext uri="{FF2B5EF4-FFF2-40B4-BE49-F238E27FC236}">
                <a16:creationId xmlns:a16="http://schemas.microsoft.com/office/drawing/2014/main" id="{3517442D-6188-DFA0-D253-CA528459D45E}"/>
              </a:ext>
            </a:extLst>
          </p:cNvPr>
          <p:cNvSpPr>
            <a:spLocks noGrp="1"/>
          </p:cNvSpPr>
          <p:nvPr>
            <p:ph type="body" sz="quarter" idx="12"/>
          </p:nvPr>
        </p:nvSpPr>
        <p:spPr/>
        <p:txBody>
          <a:bodyPr>
            <a:normAutofit/>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Nine (out of 27 HIV-negative participants) indicated willingness towards the idea of having casual sexual partners with HIV, but with reservations.</a:t>
            </a:r>
          </a:p>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Belief in U=U, but insisting on extra protection:</a:t>
            </a:r>
            <a:endParaRPr lang="en-US" sz="16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I have had sex with people who I know are HIV positive. </a:t>
            </a:r>
            <a:r>
              <a:rPr lang="en-US" sz="1800" b="1" dirty="0">
                <a:solidFill>
                  <a:prstClr val="black"/>
                </a:solidFill>
                <a:latin typeface="Roboto" panose="02000000000000000000" pitchFamily="2" charset="0"/>
                <a:ea typeface="Roboto" panose="02000000000000000000" pitchFamily="2" charset="0"/>
                <a:cs typeface="Arial" panose="020B0604020202020204" pitchFamily="34" charset="0"/>
              </a:rPr>
              <a:t>If somebody discloses to me that that’s the case, I’ll be like extra making sure that I’ve taken my PrEP and ask to use condoms</a:t>
            </a: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 […] I have to take extra precaution just to make myself feel better. […] I get that somebody who is undetectable can’t transmit the virus, and I get that if I’m on PrEP, I should also not be able to be infected. Like logically those two things make sense. </a:t>
            </a:r>
            <a:r>
              <a:rPr lang="en-US" sz="1800" b="1" dirty="0">
                <a:solidFill>
                  <a:prstClr val="black"/>
                </a:solidFill>
                <a:latin typeface="Roboto" panose="02000000000000000000" pitchFamily="2" charset="0"/>
                <a:ea typeface="Roboto" panose="02000000000000000000" pitchFamily="2" charset="0"/>
                <a:cs typeface="Arial" panose="020B0604020202020204" pitchFamily="34" charset="0"/>
              </a:rPr>
              <a:t>And yet I’m just like maybe one extra thing can’t hurt.</a:t>
            </a: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 (Chris, 30s, South Western Sydney, on-demand PrEP)</a:t>
            </a:r>
          </a:p>
        </p:txBody>
      </p:sp>
    </p:spTree>
    <p:extLst>
      <p:ext uri="{BB962C8B-B14F-4D97-AF65-F5344CB8AC3E}">
        <p14:creationId xmlns:p14="http://schemas.microsoft.com/office/powerpoint/2010/main" val="1500702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E5545-848C-B9CC-F583-E2102DC317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7CA977-35AB-0E31-40E1-3DFE4E6306AA}"/>
              </a:ext>
            </a:extLst>
          </p:cNvPr>
          <p:cNvSpPr/>
          <p:nvPr/>
        </p:nvSpPr>
        <p:spPr>
          <a:xfrm>
            <a:off x="946484" y="4571546"/>
            <a:ext cx="10631905" cy="1190073"/>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Rectangle 4">
            <a:extLst>
              <a:ext uri="{FF2B5EF4-FFF2-40B4-BE49-F238E27FC236}">
                <a16:creationId xmlns:a16="http://schemas.microsoft.com/office/drawing/2014/main" id="{1D53694B-E020-DB4E-1CFA-B9FC3E4920C3}"/>
              </a:ext>
            </a:extLst>
          </p:cNvPr>
          <p:cNvSpPr/>
          <p:nvPr/>
        </p:nvSpPr>
        <p:spPr>
          <a:xfrm>
            <a:off x="946484" y="2689854"/>
            <a:ext cx="10631905" cy="1100093"/>
          </a:xfrm>
          <a:prstGeom prst="rect">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D98AEF57-1187-1C95-39E1-24B475595AF3}"/>
              </a:ext>
            </a:extLst>
          </p:cNvPr>
          <p:cNvSpPr>
            <a:spLocks noGrp="1"/>
          </p:cNvSpPr>
          <p:nvPr>
            <p:ph type="title"/>
          </p:nvPr>
        </p:nvSpPr>
        <p:spPr/>
        <p:txBody>
          <a:bodyPr/>
          <a:lstStyle/>
          <a:p>
            <a:r>
              <a:rPr lang="en-AU" dirty="0">
                <a:latin typeface="Clancy" panose="00000500000000000000" pitchFamily="50" charset="0"/>
              </a:rPr>
              <a:t>Cautious attitude</a:t>
            </a:r>
          </a:p>
        </p:txBody>
      </p:sp>
      <p:sp>
        <p:nvSpPr>
          <p:cNvPr id="3" name="Text Placeholder 2">
            <a:extLst>
              <a:ext uri="{FF2B5EF4-FFF2-40B4-BE49-F238E27FC236}">
                <a16:creationId xmlns:a16="http://schemas.microsoft.com/office/drawing/2014/main" id="{613F447D-7B23-770D-72C6-0CFA27F4F824}"/>
              </a:ext>
            </a:extLst>
          </p:cNvPr>
          <p:cNvSpPr>
            <a:spLocks noGrp="1"/>
          </p:cNvSpPr>
          <p:nvPr>
            <p:ph type="body" sz="quarter" idx="12"/>
          </p:nvPr>
        </p:nvSpPr>
        <p:spPr>
          <a:xfrm>
            <a:off x="838200" y="1932318"/>
            <a:ext cx="10631904" cy="3925558"/>
          </a:xfrm>
        </p:spPr>
        <p:txBody>
          <a:bodyPr>
            <a:normAutofit fontScale="92500" lnSpcReduction="10000"/>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Concern that asking about adherence would be </a:t>
            </a:r>
            <a:r>
              <a:rPr lang="en-US" sz="1800"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a:t>
            </a:r>
          </a:p>
          <a:p>
            <a:pPr>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On PrEP, I wouldn’t be opposed to [a casual partner living with HIV]. I feel like … </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it sounds a bit </a:t>
            </a:r>
            <a:r>
              <a:rPr lang="en-US" sz="1600" b="1"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 but I feel like I would want a hard source of proof that they are undetectable. Like, yes you can trust people to an extent, but I would still want to make sure</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and I would try and ask in a way that isn’t </a:t>
            </a:r>
            <a:r>
              <a:rPr lang="en-US" sz="1600"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But I feel like it could still come across a bit alienating, unfortunately. Especially working in healthcare if I became HIV [positive], it would then affect my work a lot, working in a hospital, so I think I am a little bit more cautious. (Felix, 20s, Sydney, daily PrEP)</a:t>
            </a:r>
          </a:p>
          <a:p>
            <a:pPr lvl="1" indent="0">
              <a:buNone/>
              <a:defRPr/>
            </a:pPr>
            <a:endParaRPr lang="en-US" sz="16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85750" lvl="0" indent="-285750">
              <a:buClrTx/>
              <a:buSzTx/>
              <a:buFont typeface="Arial" panose="020B0604020202020204" pitchFamily="34" charset="0"/>
              <a:buChar char="•"/>
              <a:defRPr/>
            </a:pPr>
            <a:r>
              <a:rPr lang="en-US" sz="1800" kern="1200"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rPr>
              <a:t> assumption about people living with HIV underlying doubts about adherence:</a:t>
            </a:r>
          </a:p>
          <a:p>
            <a:pPr marL="285750" lvl="0" indent="-285750">
              <a:buClrTx/>
              <a:buSzTx/>
              <a:buFont typeface="Arial" panose="020B0604020202020204" pitchFamily="34" charset="0"/>
              <a:buChar char="•"/>
              <a:defRPr/>
            </a:pPr>
            <a:endPar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lvl="1" indent="0">
              <a:spcBef>
                <a:spcPts val="1000"/>
              </a:spcBef>
              <a:buNone/>
              <a:defRPr/>
            </a:pP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There would probably be some element of “You must engage in unsafe sex.” I'm not going to call that a judgement, but sort of like a factual assessment – which there is some level of stigma there – but </a:t>
            </a:r>
            <a:r>
              <a:rPr lang="en-US" sz="1600" b="1" kern="1200" dirty="0">
                <a:solidFill>
                  <a:prstClr val="black"/>
                </a:solidFill>
                <a:latin typeface="Roboto" panose="02000000000000000000" pitchFamily="2" charset="0"/>
                <a:ea typeface="Roboto" panose="02000000000000000000" pitchFamily="2" charset="0"/>
                <a:cs typeface="Arial" panose="020B0604020202020204" pitchFamily="34" charset="0"/>
              </a:rPr>
              <a:t>knowing that unsafe sex is like one of the main things that can give you HIV, I would probably think that they've maybe a significant sexual history and that it might be unsafe. </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 </a:t>
            </a:r>
            <a:r>
              <a:rPr lang="en-US" sz="1600" b="1" kern="1200" dirty="0">
                <a:solidFill>
                  <a:prstClr val="black"/>
                </a:solidFill>
                <a:latin typeface="Roboto" panose="02000000000000000000" pitchFamily="2" charset="0"/>
                <a:ea typeface="Roboto" panose="02000000000000000000" pitchFamily="2" charset="0"/>
                <a:cs typeface="Arial" panose="020B0604020202020204" pitchFamily="34" charset="0"/>
              </a:rPr>
              <a:t>I would do a personal assessment of how good they will be with their treatment compliance</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 and then that would sort of then determine how comfortable I would be with it going forward. (Rory, 20s, Sydney)</a:t>
            </a:r>
            <a:endParaRPr lang="en-US" sz="2000" dirty="0">
              <a:solidFill>
                <a:prstClr val="black"/>
              </a:solidFill>
              <a:latin typeface="Roboto" panose="02000000000000000000" pitchFamily="2" charset="0"/>
              <a:ea typeface="Roboto" panose="02000000000000000000" pitchFamily="2" charset="0"/>
              <a:cs typeface="Arial" panose="020B0604020202020204" pitchFamily="34" charset="0"/>
            </a:endParaRPr>
          </a:p>
        </p:txBody>
      </p:sp>
    </p:spTree>
    <p:extLst>
      <p:ext uri="{BB962C8B-B14F-4D97-AF65-F5344CB8AC3E}">
        <p14:creationId xmlns:p14="http://schemas.microsoft.com/office/powerpoint/2010/main" val="1103827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8DEBC-8873-5D8A-56AF-AFF8980CDA9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838D0F2-9B64-5A55-F839-DC05A6B48214}"/>
              </a:ext>
            </a:extLst>
          </p:cNvPr>
          <p:cNvSpPr/>
          <p:nvPr/>
        </p:nvSpPr>
        <p:spPr>
          <a:xfrm>
            <a:off x="958515" y="3128202"/>
            <a:ext cx="10631905" cy="1985219"/>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8FFC2479-3DF2-5E93-89ED-FF6BAAF0197E}"/>
              </a:ext>
            </a:extLst>
          </p:cNvPr>
          <p:cNvSpPr>
            <a:spLocks noGrp="1"/>
          </p:cNvSpPr>
          <p:nvPr>
            <p:ph type="title"/>
          </p:nvPr>
        </p:nvSpPr>
        <p:spPr/>
        <p:txBody>
          <a:bodyPr/>
          <a:lstStyle/>
          <a:p>
            <a:r>
              <a:rPr lang="en-AU" dirty="0">
                <a:latin typeface="Clancy" panose="00000500000000000000" pitchFamily="50" charset="0"/>
              </a:rPr>
              <a:t>Rejecting attitude</a:t>
            </a:r>
          </a:p>
        </p:txBody>
      </p:sp>
      <p:sp>
        <p:nvSpPr>
          <p:cNvPr id="3" name="Text Placeholder 2">
            <a:extLst>
              <a:ext uri="{FF2B5EF4-FFF2-40B4-BE49-F238E27FC236}">
                <a16:creationId xmlns:a16="http://schemas.microsoft.com/office/drawing/2014/main" id="{EAFD0204-DEC5-57EC-AA2F-9AD6959BC6AC}"/>
              </a:ext>
            </a:extLst>
          </p:cNvPr>
          <p:cNvSpPr>
            <a:spLocks noGrp="1"/>
          </p:cNvSpPr>
          <p:nvPr>
            <p:ph type="body" sz="quarter" idx="12"/>
          </p:nvPr>
        </p:nvSpPr>
        <p:spPr/>
        <p:txBody>
          <a:bodyPr>
            <a:normAutofit/>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Six (out of 27 HIV-negative participants) indicated active avoidance of people with HIV.</a:t>
            </a:r>
          </a:p>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Some lacked knowledge about HIV and UVL or simply wanted to avoid all perceived risk possible.</a:t>
            </a:r>
          </a:p>
          <a:p>
            <a:pPr marL="180000" indent="0">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I've known people who have died from HIV and I've seen people, you know, really turning into skeletons, and that’s just something that I don’t want and </a:t>
            </a:r>
            <a:r>
              <a:rPr lang="en-US" sz="1800" b="1" dirty="0">
                <a:solidFill>
                  <a:prstClr val="black"/>
                </a:solidFill>
                <a:latin typeface="Roboto" panose="02000000000000000000" pitchFamily="2" charset="0"/>
                <a:ea typeface="Roboto" panose="02000000000000000000" pitchFamily="2" charset="0"/>
                <a:cs typeface="Arial" panose="020B0604020202020204" pitchFamily="34" charset="0"/>
              </a:rPr>
              <a:t>I don't think that I really have a need to have sex with someone who's got HIV when I can find someone that doesn't have HIV</a:t>
            </a: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 […] It's more around how much do you trust the other person to be completely open and honest, when there are other alternatives, as in people that don't have HIV. Even though they could say they don't have HIV and they do. So, that's a bit of a lucky dip in some ways. But </a:t>
            </a:r>
            <a:r>
              <a:rPr lang="en-US" sz="1800" b="1" dirty="0">
                <a:solidFill>
                  <a:prstClr val="black"/>
                </a:solidFill>
                <a:latin typeface="Roboto" panose="02000000000000000000" pitchFamily="2" charset="0"/>
                <a:ea typeface="Roboto" panose="02000000000000000000" pitchFamily="2" charset="0"/>
                <a:cs typeface="Arial" panose="020B0604020202020204" pitchFamily="34" charset="0"/>
              </a:rPr>
              <a:t>it’s just something that I don’t want to touch</a:t>
            </a: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 (Glen, 50s, Nepean Blue Mountains)</a:t>
            </a:r>
          </a:p>
        </p:txBody>
      </p:sp>
    </p:spTree>
    <p:extLst>
      <p:ext uri="{BB962C8B-B14F-4D97-AF65-F5344CB8AC3E}">
        <p14:creationId xmlns:p14="http://schemas.microsoft.com/office/powerpoint/2010/main" val="52353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1D65C-1ADC-F685-71D1-DBB51A5E9A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B9481CF-41DC-23E1-7801-6D59134FAE47}"/>
              </a:ext>
            </a:extLst>
          </p:cNvPr>
          <p:cNvSpPr/>
          <p:nvPr/>
        </p:nvSpPr>
        <p:spPr>
          <a:xfrm>
            <a:off x="946484" y="4300573"/>
            <a:ext cx="10631905" cy="148661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Rectangle 4">
            <a:extLst>
              <a:ext uri="{FF2B5EF4-FFF2-40B4-BE49-F238E27FC236}">
                <a16:creationId xmlns:a16="http://schemas.microsoft.com/office/drawing/2014/main" id="{4021003E-3C5D-BDD0-81EC-3FB2B154D44B}"/>
              </a:ext>
            </a:extLst>
          </p:cNvPr>
          <p:cNvSpPr/>
          <p:nvPr/>
        </p:nvSpPr>
        <p:spPr>
          <a:xfrm>
            <a:off x="946484" y="2750014"/>
            <a:ext cx="10631905" cy="84742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EE73B06E-44E3-0B1F-00DF-F87E3E0ECE70}"/>
              </a:ext>
            </a:extLst>
          </p:cNvPr>
          <p:cNvSpPr>
            <a:spLocks noGrp="1"/>
          </p:cNvSpPr>
          <p:nvPr>
            <p:ph type="title"/>
          </p:nvPr>
        </p:nvSpPr>
        <p:spPr/>
        <p:txBody>
          <a:bodyPr/>
          <a:lstStyle/>
          <a:p>
            <a:r>
              <a:rPr lang="en-AU" dirty="0">
                <a:latin typeface="Clancy" panose="00000500000000000000" pitchFamily="50" charset="0"/>
              </a:rPr>
              <a:t>Rejecting attitude</a:t>
            </a:r>
          </a:p>
        </p:txBody>
      </p:sp>
      <p:sp>
        <p:nvSpPr>
          <p:cNvPr id="3" name="Text Placeholder 2">
            <a:extLst>
              <a:ext uri="{FF2B5EF4-FFF2-40B4-BE49-F238E27FC236}">
                <a16:creationId xmlns:a16="http://schemas.microsoft.com/office/drawing/2014/main" id="{94E8F8F1-151A-C1A1-7E42-7034BFB33E4B}"/>
              </a:ext>
            </a:extLst>
          </p:cNvPr>
          <p:cNvSpPr>
            <a:spLocks noGrp="1"/>
          </p:cNvSpPr>
          <p:nvPr>
            <p:ph type="body" sz="quarter" idx="12"/>
          </p:nvPr>
        </p:nvSpPr>
        <p:spPr/>
        <p:txBody>
          <a:bodyPr>
            <a:normAutofit/>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Openness if they were in a relationship?</a:t>
            </a:r>
          </a:p>
          <a:p>
            <a:pPr>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I probably wouldn’t hook up with a person with HIV, but if it were a serious and committed relationship, then you can’t really do anything about that. So, you just accept it. </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As long as I’m on PrEP all that time and then my partner is on the medication to not transmit it, then it’s all we can do. (Malko, 20s, Western Sydney, daily PrEP)</a:t>
            </a:r>
          </a:p>
          <a:p>
            <a:pPr marL="285750" lvl="0" indent="-285750">
              <a:buClrTx/>
              <a:buSzTx/>
              <a:buFont typeface="Arial" panose="020B0604020202020204" pitchFamily="34" charset="0"/>
              <a:buChar char="•"/>
              <a:defRPr/>
            </a:pPr>
            <a:endPar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85750" lvl="0" indent="-285750">
              <a:buClrTx/>
              <a:buSzTx/>
              <a:buFont typeface="Arial" panose="020B0604020202020204" pitchFamily="34" charset="0"/>
              <a:buChar char="•"/>
              <a:defRPr/>
            </a:pPr>
            <a:r>
              <a:rPr lang="en-US" sz="1800" kern="1200" dirty="0">
                <a:solidFill>
                  <a:prstClr val="black"/>
                </a:solidFill>
                <a:latin typeface="Roboto" panose="02000000000000000000" pitchFamily="2" charset="0"/>
                <a:ea typeface="Roboto" panose="02000000000000000000" pitchFamily="2" charset="0"/>
                <a:cs typeface="Arial" panose="020B0604020202020204" pitchFamily="34" charset="0"/>
              </a:rPr>
              <a:t>An ‘irrational’ rejection, wrestling with stereotypes:</a:t>
            </a:r>
          </a:p>
          <a:p>
            <a:pPr marL="180000" lvl="1" indent="0">
              <a:spcBef>
                <a:spcPts val="1000"/>
              </a:spcBef>
              <a:buNone/>
              <a:defRPr/>
            </a:pPr>
            <a:r>
              <a:rPr lang="en-US" sz="1600" b="1" kern="1200" dirty="0">
                <a:solidFill>
                  <a:prstClr val="black"/>
                </a:solidFill>
                <a:latin typeface="Roboto" panose="02000000000000000000" pitchFamily="2" charset="0"/>
                <a:ea typeface="Roboto" panose="02000000000000000000" pitchFamily="2" charset="0"/>
                <a:cs typeface="Arial" panose="020B0604020202020204" pitchFamily="34" charset="0"/>
              </a:rPr>
              <a:t>I still get that like [thought that] “they do have HIV, you know I definitely need to make sure that I’m covered” I feel silly, because it’s so irrational to me and I think I still associate that because they’re HIV-positive then they might have a risk of other things, whereas, I know that is not the case</a:t>
            </a:r>
            <a:r>
              <a:rPr lang="en-US" sz="1600" kern="1200" dirty="0">
                <a:solidFill>
                  <a:prstClr val="black"/>
                </a:solidFill>
                <a:latin typeface="Roboto" panose="02000000000000000000" pitchFamily="2" charset="0"/>
                <a:ea typeface="Roboto" panose="02000000000000000000" pitchFamily="2" charset="0"/>
                <a:cs typeface="Arial" panose="020B0604020202020204" pitchFamily="34" charset="0"/>
              </a:rPr>
              <a:t>, more so than others, because they’ve got to be regularly tested, they are regularly taking medication, they are probably more on top of their sexual health than other people are, so that’s why I think for me, it’s just an irrational sort of feeling I get. (Marcus, 30s, Nepean Blue Mountains, daily PrEP)</a:t>
            </a:r>
            <a:endParaRPr lang="en-US" sz="2000" dirty="0">
              <a:solidFill>
                <a:prstClr val="black"/>
              </a:solidFill>
              <a:latin typeface="Roboto" panose="02000000000000000000" pitchFamily="2" charset="0"/>
              <a:ea typeface="Roboto" panose="02000000000000000000" pitchFamily="2" charset="0"/>
              <a:cs typeface="Arial" panose="020B0604020202020204" pitchFamily="34" charset="0"/>
            </a:endParaRPr>
          </a:p>
        </p:txBody>
      </p:sp>
    </p:spTree>
    <p:extLst>
      <p:ext uri="{BB962C8B-B14F-4D97-AF65-F5344CB8AC3E}">
        <p14:creationId xmlns:p14="http://schemas.microsoft.com/office/powerpoint/2010/main" val="2641444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ADED2-6546-9121-2DC6-EDB9308BCC0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9839DA-71DC-DB2A-D915-557244DD074F}"/>
              </a:ext>
            </a:extLst>
          </p:cNvPr>
          <p:cNvSpPr/>
          <p:nvPr/>
        </p:nvSpPr>
        <p:spPr>
          <a:xfrm>
            <a:off x="946484" y="2736470"/>
            <a:ext cx="10631905" cy="1823497"/>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43C0430A-49F5-BB75-5361-5D24AE86FA2A}"/>
              </a:ext>
            </a:extLst>
          </p:cNvPr>
          <p:cNvSpPr>
            <a:spLocks noGrp="1"/>
          </p:cNvSpPr>
          <p:nvPr>
            <p:ph type="title"/>
          </p:nvPr>
        </p:nvSpPr>
        <p:spPr/>
        <p:txBody>
          <a:bodyPr/>
          <a:lstStyle/>
          <a:p>
            <a:r>
              <a:rPr lang="en-AU" dirty="0">
                <a:latin typeface="Clancy" panose="00000500000000000000" pitchFamily="50" charset="0"/>
              </a:rPr>
              <a:t>Rejecting attitude</a:t>
            </a:r>
          </a:p>
        </p:txBody>
      </p:sp>
      <p:sp>
        <p:nvSpPr>
          <p:cNvPr id="3" name="Text Placeholder 2">
            <a:extLst>
              <a:ext uri="{FF2B5EF4-FFF2-40B4-BE49-F238E27FC236}">
                <a16:creationId xmlns:a16="http://schemas.microsoft.com/office/drawing/2014/main" id="{DAD97EC9-8D34-E042-2BD3-62AA1171203C}"/>
              </a:ext>
            </a:extLst>
          </p:cNvPr>
          <p:cNvSpPr>
            <a:spLocks noGrp="1"/>
          </p:cNvSpPr>
          <p:nvPr>
            <p:ph type="body" sz="quarter" idx="12"/>
          </p:nvPr>
        </p:nvSpPr>
        <p:spPr/>
        <p:txBody>
          <a:bodyPr>
            <a:normAutofit/>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A rejecting attitude experienced as incongruent with broader values:</a:t>
            </a:r>
          </a:p>
          <a:p>
            <a:pPr>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indent="0">
              <a:buNone/>
              <a:defRPr/>
            </a:pP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The thought is like don't talk to that person. </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I </a:t>
            </a:r>
            <a:r>
              <a:rPr lang="en-US" sz="1600" b="1" dirty="0" err="1">
                <a:solidFill>
                  <a:prstClr val="black"/>
                </a:solidFill>
                <a:latin typeface="Roboto" panose="02000000000000000000" pitchFamily="2" charset="0"/>
                <a:ea typeface="Roboto" panose="02000000000000000000" pitchFamily="2" charset="0"/>
                <a:cs typeface="Arial" panose="020B0604020202020204" pitchFamily="34" charset="0"/>
              </a:rPr>
              <a:t>recognise</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 that’s stigma, that I'm choosing not to converse with that person because they have said they are HIV positive. And I'm working on that. I feel like that makes me sound like a horrible person. Like I say that I'm open and willing to learn, but at the same time like I'm saying that I don't want to be with that person just because they do potentially have HIV, and I don't want to risk my own health</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if I do get into a relationship with someone with HIV, if that makes sense. […] If I was to, you know, contract HIV, the tables would definitely turn. Now I'll be the one that was being looked at as “dirty” or unclean within the queer community. (</a:t>
            </a:r>
            <a:r>
              <a:rPr lang="en-US" sz="1600" dirty="0" err="1">
                <a:solidFill>
                  <a:prstClr val="black"/>
                </a:solidFill>
                <a:latin typeface="Roboto" panose="02000000000000000000" pitchFamily="2" charset="0"/>
                <a:ea typeface="Roboto" panose="02000000000000000000" pitchFamily="2" charset="0"/>
                <a:cs typeface="Arial" panose="020B0604020202020204" pitchFamily="34" charset="0"/>
              </a:rPr>
              <a:t>Eiddie</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20s, Hunter New England, on-demand PrEP)</a:t>
            </a:r>
          </a:p>
        </p:txBody>
      </p:sp>
    </p:spTree>
    <p:extLst>
      <p:ext uri="{BB962C8B-B14F-4D97-AF65-F5344CB8AC3E}">
        <p14:creationId xmlns:p14="http://schemas.microsoft.com/office/powerpoint/2010/main" val="1776096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B8705-2D7E-DDA6-F3A4-934D851B5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1DA89-6094-2036-A2CA-9CF49D0F0DFF}"/>
              </a:ext>
            </a:extLst>
          </p:cNvPr>
          <p:cNvSpPr>
            <a:spLocks noGrp="1"/>
          </p:cNvSpPr>
          <p:nvPr>
            <p:ph type="title"/>
          </p:nvPr>
        </p:nvSpPr>
        <p:spPr/>
        <p:txBody>
          <a:bodyPr/>
          <a:lstStyle/>
          <a:p>
            <a:r>
              <a:rPr lang="en-AU" dirty="0" err="1">
                <a:latin typeface="Clancy" panose="00000500000000000000" pitchFamily="50" charset="0"/>
              </a:rPr>
              <a:t>Untransmittable</a:t>
            </a:r>
            <a:r>
              <a:rPr lang="en-AU" dirty="0">
                <a:latin typeface="Clancy" panose="00000500000000000000" pitchFamily="50" charset="0"/>
              </a:rPr>
              <a:t> scepticism</a:t>
            </a:r>
          </a:p>
        </p:txBody>
      </p:sp>
      <p:sp>
        <p:nvSpPr>
          <p:cNvPr id="3" name="Text Placeholder 2">
            <a:extLst>
              <a:ext uri="{FF2B5EF4-FFF2-40B4-BE49-F238E27FC236}">
                <a16:creationId xmlns:a16="http://schemas.microsoft.com/office/drawing/2014/main" id="{44CBD877-EB18-8273-F4AC-88D508E3C732}"/>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2000" dirty="0" err="1">
                <a:solidFill>
                  <a:prstClr val="black"/>
                </a:solidFill>
                <a:latin typeface="Roboto" panose="02000000000000000000" pitchFamily="2" charset="0"/>
                <a:ea typeface="Roboto" panose="02000000000000000000" pitchFamily="2" charset="0"/>
                <a:cs typeface="Arial" panose="020B0604020202020204" pitchFamily="34" charset="0"/>
              </a:rPr>
              <a:t>Untransmittable</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scepticism operates on a spectrum</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Mechanisms of </a:t>
            </a:r>
            <a:r>
              <a:rPr lang="en-AU" sz="2000" dirty="0" err="1">
                <a:solidFill>
                  <a:prstClr val="black"/>
                </a:solidFill>
                <a:latin typeface="Roboto" panose="02000000000000000000" pitchFamily="2" charset="0"/>
                <a:ea typeface="Roboto" panose="02000000000000000000" pitchFamily="2" charset="0"/>
                <a:cs typeface="Arial" panose="020B0604020202020204" pitchFamily="34" charset="0"/>
              </a:rPr>
              <a:t>untransmittable</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scepticism in this analysis:</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Talk of belief in U=U, but doubting its effectiveness in practice.</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Not integrating U=U in sexual decision-making.</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Suspicion about hypothetical partners’ antiretroviral adherence.</a:t>
            </a:r>
          </a:p>
          <a:p>
            <a:pPr marL="685800" lvl="1" indent="-228600">
              <a:buFont typeface="Arial" panose="020B0604020202020204" pitchFamily="34" charset="0"/>
              <a:buChar char="•"/>
              <a:defRPr/>
            </a:pPr>
            <a:r>
              <a:rPr lang="en-US" sz="1400" dirty="0" err="1">
                <a:solidFill>
                  <a:prstClr val="black"/>
                </a:solidFill>
                <a:latin typeface="Roboto" panose="02000000000000000000" pitchFamily="2" charset="0"/>
                <a:ea typeface="Roboto" panose="02000000000000000000" pitchFamily="2" charset="0"/>
                <a:cs typeface="Arial" panose="020B0604020202020204" pitchFamily="34" charset="0"/>
              </a:rPr>
              <a:t>Stigmatising</a:t>
            </a: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 views of PLHIV sometimes relate to evaluations of U=U </a:t>
            </a:r>
            <a:b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b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(e.g., confidence about adherence, or that PLHIV ‘pose other risks’).</a:t>
            </a:r>
          </a:p>
          <a:p>
            <a:pPr marL="228600" indent="-228600">
              <a:buFont typeface="Arial" panose="020B0604020202020204" pitchFamily="34" charset="0"/>
              <a:buChar char="•"/>
              <a:defRPr/>
            </a:pPr>
            <a:endParaRPr lang="en-AU" sz="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Drivers of </a:t>
            </a:r>
            <a:r>
              <a:rPr lang="en-AU" sz="2000" dirty="0" err="1">
                <a:solidFill>
                  <a:prstClr val="black"/>
                </a:solidFill>
                <a:latin typeface="Roboto" panose="02000000000000000000" pitchFamily="2" charset="0"/>
                <a:ea typeface="Roboto" panose="02000000000000000000" pitchFamily="2" charset="0"/>
                <a:cs typeface="Arial" panose="020B0604020202020204" pitchFamily="34" charset="0"/>
              </a:rPr>
              <a:t>untransmittable</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scepticism in this analysis:</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Low knowledge of HIV transmission risk.</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Fears of HIV acquisition.</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Lack of familiarity with people with HIV.</a:t>
            </a:r>
          </a:p>
          <a:p>
            <a:pPr marL="685800" lvl="1" indent="-228600">
              <a:buFont typeface="Arial" panose="020B0604020202020204" pitchFamily="34" charset="0"/>
              <a:buChar char="•"/>
              <a:defRPr/>
            </a:pPr>
            <a:r>
              <a:rPr lang="en-US" sz="1400" dirty="0">
                <a:solidFill>
                  <a:prstClr val="black"/>
                </a:solidFill>
                <a:latin typeface="Roboto" panose="02000000000000000000" pitchFamily="2" charset="0"/>
                <a:ea typeface="Roboto" panose="02000000000000000000" pitchFamily="2" charset="0"/>
                <a:cs typeface="Arial" panose="020B0604020202020204" pitchFamily="34" charset="0"/>
              </a:rPr>
              <a:t>HIV stigma (especially stereotyping).</a:t>
            </a:r>
          </a:p>
          <a:p>
            <a:pPr marL="228600" indent="-228600">
              <a:buFont typeface="Arial" panose="020B0604020202020204" pitchFamily="34" charset="0"/>
              <a:buChar char="•"/>
              <a:defRPr/>
            </a:pPr>
            <a:endParaRPr lang="en-AU" sz="1600" dirty="0">
              <a:solidFill>
                <a:prstClr val="black"/>
              </a:solidFill>
              <a:latin typeface="Roboto" panose="02000000000000000000" pitchFamily="2" charset="0"/>
              <a:ea typeface="Roboto" panose="02000000000000000000" pitchFamily="2" charset="0"/>
              <a:cs typeface="Arial" panose="020B0604020202020204" pitchFamily="34" charset="0"/>
            </a:endParaRPr>
          </a:p>
        </p:txBody>
      </p:sp>
    </p:spTree>
    <p:extLst>
      <p:ext uri="{BB962C8B-B14F-4D97-AF65-F5344CB8AC3E}">
        <p14:creationId xmlns:p14="http://schemas.microsoft.com/office/powerpoint/2010/main" val="4022276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9824D-AAF6-A473-E6B1-CD119F666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C4A9B-1DA4-0223-573A-7328F53A04E3}"/>
              </a:ext>
            </a:extLst>
          </p:cNvPr>
          <p:cNvSpPr>
            <a:spLocks noGrp="1"/>
          </p:cNvSpPr>
          <p:nvPr>
            <p:ph type="title"/>
          </p:nvPr>
        </p:nvSpPr>
        <p:spPr/>
        <p:txBody>
          <a:bodyPr/>
          <a:lstStyle/>
          <a:p>
            <a:r>
              <a:rPr lang="en-AU" dirty="0">
                <a:latin typeface="Clancy" panose="00000500000000000000" pitchFamily="50" charset="0"/>
              </a:rPr>
              <a:t>Discussion</a:t>
            </a:r>
          </a:p>
        </p:txBody>
      </p:sp>
      <p:sp>
        <p:nvSpPr>
          <p:cNvPr id="3" name="Text Placeholder 2">
            <a:extLst>
              <a:ext uri="{FF2B5EF4-FFF2-40B4-BE49-F238E27FC236}">
                <a16:creationId xmlns:a16="http://schemas.microsoft.com/office/drawing/2014/main" id="{81493ED1-568F-58BD-D257-9A25EBDDA2B6}"/>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What promoted willingness / open attitude in this analysis:</a:t>
            </a:r>
          </a:p>
          <a:p>
            <a:pPr marL="685800" lvl="1" indent="-228600">
              <a:buFont typeface="Arial" panose="020B0604020202020204" pitchFamily="34" charset="0"/>
              <a:buChar char="•"/>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Education and health promotion, including visibility and presence of PLHIV speakers.</a:t>
            </a:r>
          </a:p>
          <a:p>
            <a:pPr marL="685800" lvl="1" indent="-228600">
              <a:buFont typeface="Arial" panose="020B0604020202020204" pitchFamily="34" charset="0"/>
              <a:buChar char="•"/>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Knowing someone with HIV; having previous sex or relationship with a PLHIV.</a:t>
            </a:r>
          </a:p>
          <a:p>
            <a:pPr marL="685800" lvl="1" indent="-228600">
              <a:buFont typeface="Arial" panose="020B0604020202020204" pitchFamily="34" charset="0"/>
              <a:buChar char="•"/>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Willingness to work through nerves and doubts, and confront stigmatising stereotypes.</a:t>
            </a:r>
          </a:p>
          <a:p>
            <a:pPr marL="228600" indent="-228600">
              <a:buFont typeface="Arial" panose="020B0604020202020204" pitchFamily="34" charset="0"/>
              <a:buChar char="•"/>
              <a:defRPr/>
            </a:pPr>
            <a:endParaRPr lang="en-AU" sz="9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There is a clear need to address stigma and mistrust through targeted education and visibility of people with HIV to improve U=U acceptability.</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1</a:t>
            </a:r>
          </a:p>
          <a:p>
            <a:pPr marL="228600" indent="-228600">
              <a:buFont typeface="Arial" panose="020B0604020202020204" pitchFamily="34" charset="0"/>
              <a:buChar char="•"/>
              <a:defRPr/>
            </a:pPr>
            <a:endParaRPr lang="en-AU" sz="9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Role of clinicians in promoting messaging about U=U, including when providing PrEP.</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2-4</a:t>
            </a:r>
          </a:p>
        </p:txBody>
      </p:sp>
      <p:sp>
        <p:nvSpPr>
          <p:cNvPr id="4" name="Content Placeholder 2">
            <a:extLst>
              <a:ext uri="{FF2B5EF4-FFF2-40B4-BE49-F238E27FC236}">
                <a16:creationId xmlns:a16="http://schemas.microsoft.com/office/drawing/2014/main" id="{0ADFBF09-9D23-0D96-A229-3F2C08ECE9B5}"/>
              </a:ext>
            </a:extLst>
          </p:cNvPr>
          <p:cNvSpPr txBox="1">
            <a:spLocks/>
          </p:cNvSpPr>
          <p:nvPr/>
        </p:nvSpPr>
        <p:spPr>
          <a:xfrm>
            <a:off x="7383379" y="5857876"/>
            <a:ext cx="4672263" cy="939964"/>
          </a:xfrm>
          <a:prstGeom prst="rect">
            <a:avLst/>
          </a:prstGeom>
        </p:spPr>
        <p:txBody>
          <a:bodyPr vert="horz" lIns="91440" tIns="45720" rIns="91440" bIns="45720" rtlCol="0">
            <a:normAutofit fontScale="92500" lnSpcReduction="10000"/>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buNone/>
              <a:defRPr/>
            </a:pPr>
            <a:r>
              <a:rPr lang="en-AU" sz="1200" baseline="30000" dirty="0"/>
              <a:t>1</a:t>
            </a:r>
            <a:r>
              <a:rPr lang="en-AU" sz="1200" dirty="0"/>
              <a:t> Calabrese et al. 2024. </a:t>
            </a:r>
            <a:r>
              <a:rPr lang="en-AU" sz="1200" i="1" dirty="0"/>
              <a:t>AIDS &amp; </a:t>
            </a:r>
            <a:r>
              <a:rPr lang="en-AU" sz="1200" i="1" dirty="0" err="1"/>
              <a:t>Behavior</a:t>
            </a:r>
            <a:r>
              <a:rPr lang="en-AU" sz="1200" dirty="0"/>
              <a:t>.</a:t>
            </a:r>
          </a:p>
          <a:p>
            <a:pPr>
              <a:lnSpc>
                <a:spcPct val="110000"/>
              </a:lnSpc>
              <a:spcBef>
                <a:spcPts val="0"/>
              </a:spcBef>
              <a:buNone/>
              <a:defRPr/>
            </a:pPr>
            <a:r>
              <a:rPr lang="en-AU" sz="1200" baseline="30000" dirty="0"/>
              <a:t>2</a:t>
            </a:r>
            <a:r>
              <a:rPr lang="en-AU" sz="1200" dirty="0"/>
              <a:t> Calabrese et al. 2025. </a:t>
            </a:r>
            <a:r>
              <a:rPr lang="en-AU" sz="1200" i="1" dirty="0"/>
              <a:t>AIDS &amp; </a:t>
            </a:r>
            <a:r>
              <a:rPr lang="en-AU" sz="1200" i="1" dirty="0" err="1"/>
              <a:t>Behavior</a:t>
            </a:r>
            <a:r>
              <a:rPr lang="en-AU" sz="1200" dirty="0"/>
              <a:t>.</a:t>
            </a:r>
          </a:p>
          <a:p>
            <a:pPr>
              <a:lnSpc>
                <a:spcPct val="110000"/>
              </a:lnSpc>
              <a:spcBef>
                <a:spcPts val="0"/>
              </a:spcBef>
              <a:buNone/>
              <a:defRPr/>
            </a:pPr>
            <a:r>
              <a:rPr lang="en-AU" sz="1200" baseline="30000" dirty="0"/>
              <a:t>3</a:t>
            </a:r>
            <a:r>
              <a:rPr lang="en-AU" sz="1200" dirty="0"/>
              <a:t> U=U: ASHM guidance for healthcare professionals. 2020.</a:t>
            </a:r>
            <a:endParaRPr lang="en-AU" sz="1200" baseline="30000" dirty="0"/>
          </a:p>
          <a:p>
            <a:pPr>
              <a:lnSpc>
                <a:spcPct val="110000"/>
              </a:lnSpc>
              <a:spcBef>
                <a:spcPts val="0"/>
              </a:spcBef>
              <a:buNone/>
              <a:defRPr/>
            </a:pPr>
            <a:r>
              <a:rPr lang="en-AU" sz="1200" baseline="30000" dirty="0"/>
              <a:t>4</a:t>
            </a:r>
            <a:r>
              <a:rPr lang="en-AU" sz="1200" dirty="0"/>
              <a:t> Smith et al. 2021. </a:t>
            </a:r>
            <a:r>
              <a:rPr lang="en-AU" sz="1200" i="1" dirty="0"/>
              <a:t>Journal of the Association of Nurses in AIDS Care.</a:t>
            </a:r>
            <a:endParaRPr lang="en-AU" sz="1200" dirty="0"/>
          </a:p>
          <a:p>
            <a:pPr>
              <a:lnSpc>
                <a:spcPct val="110000"/>
              </a:lnSpc>
              <a:spcBef>
                <a:spcPts val="0"/>
              </a:spcBef>
              <a:buNone/>
              <a:defRPr/>
            </a:pPr>
            <a:r>
              <a:rPr lang="en-AU" sz="1200" baseline="30000" dirty="0"/>
              <a:t>5</a:t>
            </a:r>
            <a:r>
              <a:rPr lang="en-AU" sz="1200" dirty="0"/>
              <a:t> Wu et al. 2023. </a:t>
            </a:r>
            <a:r>
              <a:rPr lang="en-AU" sz="1200" i="1" dirty="0"/>
              <a:t>Sexual Health</a:t>
            </a:r>
            <a:r>
              <a:rPr lang="en-AU" sz="1200" dirty="0"/>
              <a:t>.</a:t>
            </a:r>
          </a:p>
          <a:p>
            <a:pPr>
              <a:lnSpc>
                <a:spcPct val="110000"/>
              </a:lnSpc>
              <a:spcBef>
                <a:spcPts val="0"/>
              </a:spcBef>
              <a:buNone/>
              <a:defRPr/>
            </a:pPr>
            <a:endParaRPr lang="en-AU" sz="1200" dirty="0"/>
          </a:p>
        </p:txBody>
      </p:sp>
      <p:pic>
        <p:nvPicPr>
          <p:cNvPr id="6" name="Picture 5">
            <a:extLst>
              <a:ext uri="{FF2B5EF4-FFF2-40B4-BE49-F238E27FC236}">
                <a16:creationId xmlns:a16="http://schemas.microsoft.com/office/drawing/2014/main" id="{D3D8D20F-D3AF-DCF2-549A-C928CAA78613}"/>
              </a:ext>
            </a:extLst>
          </p:cNvPr>
          <p:cNvPicPr>
            <a:picLocks noChangeAspect="1"/>
          </p:cNvPicPr>
          <p:nvPr/>
        </p:nvPicPr>
        <p:blipFill>
          <a:blip r:embed="rId3"/>
          <a:stretch>
            <a:fillRect/>
          </a:stretch>
        </p:blipFill>
        <p:spPr>
          <a:xfrm>
            <a:off x="9467516" y="640100"/>
            <a:ext cx="2269289" cy="1931078"/>
          </a:xfrm>
          <a:prstGeom prst="rect">
            <a:avLst/>
          </a:prstGeom>
        </p:spPr>
      </p:pic>
    </p:spTree>
    <p:extLst>
      <p:ext uri="{BB962C8B-B14F-4D97-AF65-F5344CB8AC3E}">
        <p14:creationId xmlns:p14="http://schemas.microsoft.com/office/powerpoint/2010/main" val="609777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40764-312E-0DE2-E578-ABCB60FB9B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E35CEC-2BDD-084F-4531-AC2B4055C8A1}"/>
              </a:ext>
            </a:extLst>
          </p:cNvPr>
          <p:cNvSpPr>
            <a:spLocks noGrp="1"/>
          </p:cNvSpPr>
          <p:nvPr>
            <p:ph type="title"/>
          </p:nvPr>
        </p:nvSpPr>
        <p:spPr/>
        <p:txBody>
          <a:bodyPr/>
          <a:lstStyle/>
          <a:p>
            <a:r>
              <a:rPr lang="en-AU" dirty="0">
                <a:latin typeface="Clancy" panose="00000500000000000000" pitchFamily="50" charset="0"/>
              </a:rPr>
              <a:t>Challenges for the sector</a:t>
            </a:r>
          </a:p>
        </p:txBody>
      </p:sp>
      <p:sp>
        <p:nvSpPr>
          <p:cNvPr id="3" name="Text Placeholder 2">
            <a:extLst>
              <a:ext uri="{FF2B5EF4-FFF2-40B4-BE49-F238E27FC236}">
                <a16:creationId xmlns:a16="http://schemas.microsoft.com/office/drawing/2014/main" id="{6FC517CF-0454-AF08-4811-90D43CCA2308}"/>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Emphasising individual prevention and mistrust (“you can only trust what you are doing”</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1</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may promote </a:t>
            </a:r>
            <a:r>
              <a:rPr lang="en-AU" sz="2000" dirty="0" err="1">
                <a:solidFill>
                  <a:prstClr val="black"/>
                </a:solidFill>
                <a:latin typeface="Roboto" panose="02000000000000000000" pitchFamily="2" charset="0"/>
                <a:ea typeface="Roboto" panose="02000000000000000000" pitchFamily="2" charset="0"/>
                <a:cs typeface="Arial" panose="020B0604020202020204" pitchFamily="34" charset="0"/>
              </a:rPr>
              <a:t>untransmittable</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scepticism.</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Unfair distribution of burdens on PLHIV</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2</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a:t>
            </a:r>
          </a:p>
          <a:p>
            <a:pPr marL="685800" lvl="1" indent="-228600">
              <a:buFont typeface="Arial" panose="020B0604020202020204" pitchFamily="34" charset="0"/>
              <a:buChar char="•"/>
              <a:defRPr/>
            </a:pPr>
            <a:r>
              <a:rPr lang="en-AU" sz="1800" dirty="0">
                <a:solidFill>
                  <a:prstClr val="black"/>
                </a:solidFill>
                <a:latin typeface="Roboto" panose="02000000000000000000" pitchFamily="2" charset="0"/>
                <a:ea typeface="Roboto" panose="02000000000000000000" pitchFamily="2" charset="0"/>
                <a:cs typeface="Arial" panose="020B0604020202020204" pitchFamily="34" charset="0"/>
              </a:rPr>
              <a:t>People with HIV may be less likely to experience satisfying dating/sex life.</a:t>
            </a:r>
          </a:p>
          <a:p>
            <a:pPr marL="685800" lvl="1" indent="-228600">
              <a:buFont typeface="Arial" panose="020B0604020202020204" pitchFamily="34" charset="0"/>
              <a:buChar char="•"/>
              <a:defRPr/>
            </a:pPr>
            <a:r>
              <a:rPr lang="en-AU" sz="1800" dirty="0">
                <a:solidFill>
                  <a:prstClr val="black"/>
                </a:solidFill>
                <a:latin typeface="Roboto" panose="02000000000000000000" pitchFamily="2" charset="0"/>
                <a:ea typeface="Roboto" panose="02000000000000000000" pitchFamily="2" charset="0"/>
                <a:cs typeface="Arial" panose="020B0604020202020204" pitchFamily="34" charset="0"/>
              </a:rPr>
              <a:t>Legal context shaping expectations about HIV disclosure / trust, including: </a:t>
            </a:r>
          </a:p>
          <a:p>
            <a:pPr marL="1143000" lvl="2" indent="-228600">
              <a:buFont typeface="Arial" panose="020B0604020202020204" pitchFamily="34" charset="0"/>
              <a:buChar char="•"/>
              <a:defRPr/>
            </a:pPr>
            <a:r>
              <a:rPr lang="en-AU" sz="1400" dirty="0">
                <a:solidFill>
                  <a:prstClr val="black"/>
                </a:solidFill>
                <a:latin typeface="Roboto" panose="02000000000000000000" pitchFamily="2" charset="0"/>
                <a:ea typeface="Roboto" panose="02000000000000000000" pitchFamily="2" charset="0"/>
                <a:cs typeface="Arial" panose="020B0604020202020204" pitchFamily="34" charset="0"/>
              </a:rPr>
              <a:t>NSW Public Health Act 2010 No 127 (‘reasonable precaution’)</a:t>
            </a:r>
          </a:p>
          <a:p>
            <a:pPr marL="1143000" lvl="2" indent="-228600">
              <a:buFont typeface="Arial" panose="020B0604020202020204" pitchFamily="34" charset="0"/>
              <a:buChar char="•"/>
              <a:defRPr/>
            </a:pPr>
            <a:r>
              <a:rPr lang="en-AU" sz="1400" dirty="0">
                <a:solidFill>
                  <a:prstClr val="black"/>
                </a:solidFill>
                <a:latin typeface="Roboto" panose="02000000000000000000" pitchFamily="2" charset="0"/>
                <a:ea typeface="Roboto" panose="02000000000000000000" pitchFamily="2" charset="0"/>
                <a:cs typeface="Arial" panose="020B0604020202020204" pitchFamily="34" charset="0"/>
              </a:rPr>
              <a:t>NSW Crimes Act 1900 No 40 (sexual consent)</a:t>
            </a:r>
          </a:p>
          <a:p>
            <a:pPr marL="1143000" lvl="2" indent="-228600">
              <a:buFont typeface="Arial" panose="020B0604020202020204" pitchFamily="34" charset="0"/>
              <a:buChar char="•"/>
              <a:defRPr/>
            </a:pPr>
            <a:r>
              <a:rPr lang="en-AU" sz="1400" dirty="0">
                <a:solidFill>
                  <a:prstClr val="black"/>
                </a:solidFill>
                <a:latin typeface="Roboto" panose="02000000000000000000" pitchFamily="2" charset="0"/>
                <a:ea typeface="Roboto" panose="02000000000000000000" pitchFamily="2" charset="0"/>
                <a:cs typeface="Arial" panose="020B0604020202020204" pitchFamily="34" charset="0"/>
              </a:rPr>
              <a:t>NSW Mandatory Disease Testing Act 2021 No 13 (how this act frames HIV risk)</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U=U must be promoted in a way that emphasises HIV prevention as </a:t>
            </a:r>
            <a:r>
              <a:rPr lang="en-AU" sz="2000" u="sng" dirty="0">
                <a:solidFill>
                  <a:prstClr val="black"/>
                </a:solidFill>
                <a:latin typeface="Roboto" panose="02000000000000000000" pitchFamily="2" charset="0"/>
                <a:ea typeface="Roboto" panose="02000000000000000000" pitchFamily="2" charset="0"/>
                <a:cs typeface="Arial" panose="020B0604020202020204" pitchFamily="34" charset="0"/>
              </a:rPr>
              <a:t>mutual responsibility</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Multiple approaches needed </a:t>
            </a:r>
            <a:r>
              <a:rPr lang="en-AU" sz="2000">
                <a:solidFill>
                  <a:prstClr val="black"/>
                </a:solidFill>
                <a:latin typeface="Roboto" panose="02000000000000000000" pitchFamily="2" charset="0"/>
                <a:ea typeface="Roboto" panose="02000000000000000000" pitchFamily="2" charset="0"/>
                <a:cs typeface="Arial" panose="020B0604020202020204" pitchFamily="34" charset="0"/>
              </a:rPr>
              <a:t>to challenge </a:t>
            </a:r>
            <a:r>
              <a:rPr lang="en-AU" sz="2000" dirty="0" err="1">
                <a:solidFill>
                  <a:prstClr val="black"/>
                </a:solidFill>
                <a:latin typeface="Roboto" panose="02000000000000000000" pitchFamily="2" charset="0"/>
                <a:ea typeface="Roboto" panose="02000000000000000000" pitchFamily="2" charset="0"/>
                <a:cs typeface="Arial" panose="020B0604020202020204" pitchFamily="34" charset="0"/>
              </a:rPr>
              <a:t>untransmittable</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scepticism.</a:t>
            </a:r>
          </a:p>
        </p:txBody>
      </p:sp>
      <p:sp>
        <p:nvSpPr>
          <p:cNvPr id="4" name="Content Placeholder 2">
            <a:extLst>
              <a:ext uri="{FF2B5EF4-FFF2-40B4-BE49-F238E27FC236}">
                <a16:creationId xmlns:a16="http://schemas.microsoft.com/office/drawing/2014/main" id="{408F0873-6137-5096-50C2-A80B4D8CB763}"/>
              </a:ext>
            </a:extLst>
          </p:cNvPr>
          <p:cNvSpPr txBox="1">
            <a:spLocks/>
          </p:cNvSpPr>
          <p:nvPr/>
        </p:nvSpPr>
        <p:spPr>
          <a:xfrm>
            <a:off x="7383379" y="6039346"/>
            <a:ext cx="4672263" cy="75849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buNone/>
              <a:defRPr/>
            </a:pPr>
            <a:r>
              <a:rPr lang="en-AU" sz="1200" baseline="30000" dirty="0"/>
              <a:t>1</a:t>
            </a:r>
            <a:r>
              <a:rPr lang="en-AU" sz="1200" dirty="0"/>
              <a:t> Smith et al. 2022. </a:t>
            </a:r>
            <a:r>
              <a:rPr lang="en-AU" sz="1200" i="1" dirty="0"/>
              <a:t>Culture, Health &amp; Sexuality</a:t>
            </a:r>
            <a:r>
              <a:rPr lang="en-AU" sz="1200" dirty="0"/>
              <a:t>.</a:t>
            </a:r>
          </a:p>
          <a:p>
            <a:pPr>
              <a:lnSpc>
                <a:spcPct val="110000"/>
              </a:lnSpc>
              <a:spcBef>
                <a:spcPts val="0"/>
              </a:spcBef>
              <a:buNone/>
              <a:defRPr/>
            </a:pPr>
            <a:r>
              <a:rPr lang="en-AU" sz="1200" baseline="30000" dirty="0"/>
              <a:t>2</a:t>
            </a:r>
            <a:r>
              <a:rPr lang="en-AU" sz="1200" dirty="0"/>
              <a:t> Wells. 2023. </a:t>
            </a:r>
            <a:r>
              <a:rPr lang="en-AU" sz="1200" i="1" dirty="0"/>
              <a:t>Sexual Health</a:t>
            </a:r>
            <a:r>
              <a:rPr lang="en-AU" sz="1200" dirty="0"/>
              <a:t>.</a:t>
            </a:r>
          </a:p>
          <a:p>
            <a:pPr>
              <a:lnSpc>
                <a:spcPct val="110000"/>
              </a:lnSpc>
              <a:spcBef>
                <a:spcPts val="0"/>
              </a:spcBef>
              <a:buNone/>
              <a:defRPr/>
            </a:pPr>
            <a:endParaRPr lang="en-AU" sz="1200" dirty="0"/>
          </a:p>
        </p:txBody>
      </p:sp>
    </p:spTree>
    <p:extLst>
      <p:ext uri="{BB962C8B-B14F-4D97-AF65-F5344CB8AC3E}">
        <p14:creationId xmlns:p14="http://schemas.microsoft.com/office/powerpoint/2010/main" val="1890149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3FF84-BE87-2D3E-C18B-17F0B5A21A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3A7C7E-10BA-9F50-BC4D-889F7E9AA642}"/>
              </a:ext>
            </a:extLst>
          </p:cNvPr>
          <p:cNvSpPr>
            <a:spLocks noGrp="1"/>
          </p:cNvSpPr>
          <p:nvPr>
            <p:ph type="title"/>
          </p:nvPr>
        </p:nvSpPr>
        <p:spPr/>
        <p:txBody>
          <a:bodyPr/>
          <a:lstStyle/>
          <a:p>
            <a:r>
              <a:rPr lang="en-AU" dirty="0">
                <a:latin typeface="Clancy" panose="00000500000000000000" pitchFamily="50" charset="0"/>
              </a:rPr>
              <a:t>Acknowledgements</a:t>
            </a:r>
          </a:p>
        </p:txBody>
      </p:sp>
      <p:sp>
        <p:nvSpPr>
          <p:cNvPr id="4" name="Content Placeholder 2">
            <a:extLst>
              <a:ext uri="{FF2B5EF4-FFF2-40B4-BE49-F238E27FC236}">
                <a16:creationId xmlns:a16="http://schemas.microsoft.com/office/drawing/2014/main" id="{FDDD5D04-32BD-6BA2-CAFE-7245C2D3F0C7}"/>
              </a:ext>
            </a:extLst>
          </p:cNvPr>
          <p:cNvSpPr txBox="1">
            <a:spLocks noGrp="1"/>
          </p:cNvSpPr>
          <p:nvPr>
            <p:ph type="body" sz="quarter" idx="12"/>
          </p:nvPr>
        </p:nvSpPr>
        <p:spPr>
          <a:xfrm>
            <a:off x="838200" y="1931988"/>
            <a:ext cx="10515600" cy="392588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eaLnBrk="1" hangingPunct="1">
              <a:lnSpc>
                <a:spcPct val="90000"/>
              </a:lnSpc>
              <a:spcBef>
                <a:spcPts val="1000"/>
              </a:spcBef>
              <a:spcAft>
                <a:spcPts val="0"/>
              </a:spcAft>
              <a:buClr>
                <a:schemeClr val="dk2"/>
              </a:buClr>
              <a:buSzPts val="1920"/>
              <a:buFont typeface="Arial"/>
              <a:buNone/>
              <a:defRPr sz="2400" b="0" i="0" u="none" strike="noStrike" cap="none">
                <a:solidFill>
                  <a:schemeClr val="dk1"/>
                </a:solidFill>
                <a:latin typeface="Arial"/>
                <a:ea typeface="Arial"/>
                <a:cs typeface="Arial"/>
                <a:sym typeface="Arial"/>
              </a:defRPr>
            </a:lvl1pPr>
            <a:lvl2pPr marL="914400" marR="0" lvl="1" indent="-228600" algn="l" rtl="0" eaLnBrk="1" hangingPunct="1">
              <a:lnSpc>
                <a:spcPct val="90000"/>
              </a:lnSpc>
              <a:spcBef>
                <a:spcPts val="500"/>
              </a:spcBef>
              <a:spcAft>
                <a:spcPts val="0"/>
              </a:spcAft>
              <a:buClr>
                <a:schemeClr val="dk2"/>
              </a:buClr>
              <a:buSzPts val="1600"/>
              <a:buFont typeface="Arial"/>
              <a:buNone/>
              <a:defRPr sz="2000" b="0" i="0" u="none" strike="noStrike" cap="none">
                <a:solidFill>
                  <a:srgbClr val="888888"/>
                </a:solidFill>
                <a:latin typeface="Arial"/>
                <a:ea typeface="Arial"/>
                <a:cs typeface="Arial"/>
                <a:sym typeface="Arial"/>
              </a:defRPr>
            </a:lvl2pPr>
            <a:lvl3pPr marL="1371600" marR="0" lvl="2" indent="-228600" algn="l" rtl="0" eaLnBrk="1" hangingPunct="1">
              <a:lnSpc>
                <a:spcPct val="90000"/>
              </a:lnSpc>
              <a:spcBef>
                <a:spcPts val="500"/>
              </a:spcBef>
              <a:spcAft>
                <a:spcPts val="0"/>
              </a:spcAft>
              <a:buClr>
                <a:schemeClr val="dk2"/>
              </a:buClr>
              <a:buSzPts val="1440"/>
              <a:buFont typeface="Arial"/>
              <a:buNone/>
              <a:defRPr sz="1800" b="0" i="0" u="none" strike="noStrike" cap="none">
                <a:solidFill>
                  <a:srgbClr val="888888"/>
                </a:solidFill>
                <a:latin typeface="Arial"/>
                <a:ea typeface="Arial"/>
                <a:cs typeface="Arial"/>
                <a:sym typeface="Arial"/>
              </a:defRPr>
            </a:lvl3pPr>
            <a:lvl4pPr marL="1828800" marR="0" lvl="3" indent="-228600" algn="l" rtl="0" eaLnBrk="1" hangingPunct="1">
              <a:lnSpc>
                <a:spcPct val="90000"/>
              </a:lnSpc>
              <a:spcBef>
                <a:spcPts val="500"/>
              </a:spcBef>
              <a:spcAft>
                <a:spcPts val="0"/>
              </a:spcAft>
              <a:buClr>
                <a:schemeClr val="dk2"/>
              </a:buClr>
              <a:buSzPts val="1280"/>
              <a:buFont typeface="Arial"/>
              <a:buNone/>
              <a:defRPr sz="1600" b="0" i="0" u="none" strike="noStrike" cap="none">
                <a:solidFill>
                  <a:srgbClr val="888888"/>
                </a:solidFill>
                <a:latin typeface="Arial"/>
                <a:ea typeface="Arial"/>
                <a:cs typeface="Arial"/>
                <a:sym typeface="Arial"/>
              </a:defRPr>
            </a:lvl4pPr>
            <a:lvl5pPr marL="2286000" marR="0" lvl="4" indent="-228600" algn="l" rtl="0" eaLnBrk="1" hangingPunct="1">
              <a:lnSpc>
                <a:spcPct val="90000"/>
              </a:lnSpc>
              <a:spcBef>
                <a:spcPts val="500"/>
              </a:spcBef>
              <a:spcAft>
                <a:spcPts val="0"/>
              </a:spcAft>
              <a:buClr>
                <a:schemeClr val="dk2"/>
              </a:buClr>
              <a:buSzPts val="1280"/>
              <a:buFont typeface="Arial"/>
              <a:buNone/>
              <a:defRPr sz="1600" b="0" i="0" u="none" strike="noStrike" cap="none">
                <a:solidFill>
                  <a:srgbClr val="888888"/>
                </a:solidFill>
                <a:latin typeface="Arial"/>
                <a:ea typeface="Arial"/>
                <a:cs typeface="Arial"/>
                <a:sym typeface="Arial"/>
              </a:defRPr>
            </a:lvl5pPr>
            <a:lvl6pPr marL="2743200" marR="0" lvl="5"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pPr marL="0">
              <a:lnSpc>
                <a:spcPct val="107000"/>
              </a:lnSpc>
              <a:spcBef>
                <a:spcPts val="0"/>
              </a:spcBef>
            </a:pPr>
            <a:r>
              <a:rPr lang="en-US" sz="1600" kern="100" dirty="0">
                <a:cs typeface="Times New Roman" panose="02020603050405020304" pitchFamily="18" charset="0"/>
              </a:rPr>
              <a:t>We thank the participants for generously sharing their stories with us.</a:t>
            </a:r>
          </a:p>
          <a:p>
            <a:pPr marL="0">
              <a:lnSpc>
                <a:spcPct val="107000"/>
              </a:lnSpc>
              <a:spcBef>
                <a:spcPts val="0"/>
              </a:spcBef>
            </a:pPr>
            <a:endParaRPr lang="en-US" sz="1600" kern="100" dirty="0">
              <a:cs typeface="Times New Roman" panose="02020603050405020304" pitchFamily="18" charset="0"/>
            </a:endParaRPr>
          </a:p>
          <a:p>
            <a:pPr marL="0">
              <a:lnSpc>
                <a:spcPct val="107000"/>
              </a:lnSpc>
              <a:spcBef>
                <a:spcPts val="0"/>
              </a:spcBef>
            </a:pPr>
            <a:r>
              <a:rPr lang="en-AU" sz="1600" dirty="0"/>
              <a:t>We thank ACON, Positive Life NSW, the FLUX study (Dr Mohamed Hammoud and Mr Daniel Storer), and the GCPS (Prof Martin Holt) for their assistance in recruitment.</a:t>
            </a:r>
            <a:endParaRPr lang="en-US" sz="1600" kern="100" dirty="0">
              <a:cs typeface="Times New Roman" panose="02020603050405020304" pitchFamily="18" charset="0"/>
            </a:endParaRPr>
          </a:p>
          <a:p>
            <a:pPr marL="0">
              <a:lnSpc>
                <a:spcPct val="107000"/>
              </a:lnSpc>
              <a:spcBef>
                <a:spcPts val="0"/>
              </a:spcBef>
            </a:pPr>
            <a:endParaRPr lang="en-US" sz="1600" kern="100" dirty="0">
              <a:cs typeface="Times New Roman" panose="02020603050405020304" pitchFamily="18" charset="0"/>
            </a:endParaRPr>
          </a:p>
          <a:p>
            <a:pPr marL="0">
              <a:lnSpc>
                <a:spcPct val="107000"/>
              </a:lnSpc>
              <a:spcBef>
                <a:spcPts val="0"/>
              </a:spcBef>
            </a:pPr>
            <a:r>
              <a:rPr lang="en-AU" sz="1600" dirty="0"/>
              <a:t>We also acknowledge NSW HIV PRISM Partnership project Investigators and Steering Committee members including Scientia Professor Andrew E. Grulich, Professor Janaki Amin, Dr Christine Selvey, Scientia Professor Anthony Kelleher, Professor Rebecca Guy, Associate Professor Garrett Prestage, Dr Benjamin R. Bavinton, Dr Steven J. Nigro, Scientia Professor Carla Treloar, Dr Angie Pinto, Ms Cherie Power, Mr Matthew Vaughan, Ms Jane Costello, Ms Karen Price, Professor Martin Holt, Associate Professor Loren Brener, Dr Tim Broady, Conjoint Associate Professor Anna McNulty, Ms Carolyn Murray, Mr Solomon Wong, Mr Scott McGill, Dr Valarie Delpech, Ms Bianca Prain, Ms Erin Sullivan, Dr Rick Varma, Dr Phillip Keen, Ms Kath Ashe, Ms Jessica Michaels, Ms Tina Gordon, Mr Shi-Chi Kao, and Ms Barbara Luisi.</a:t>
            </a:r>
          </a:p>
        </p:txBody>
      </p:sp>
    </p:spTree>
    <p:extLst>
      <p:ext uri="{BB962C8B-B14F-4D97-AF65-F5344CB8AC3E}">
        <p14:creationId xmlns:p14="http://schemas.microsoft.com/office/powerpoint/2010/main" val="2791000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59AE4-907F-DEA2-65D4-9F5D3D8C5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4411C3-222D-91A5-A8A4-C05B1F685B70}"/>
              </a:ext>
            </a:extLst>
          </p:cNvPr>
          <p:cNvSpPr>
            <a:spLocks noGrp="1"/>
          </p:cNvSpPr>
          <p:nvPr>
            <p:ph type="title"/>
          </p:nvPr>
        </p:nvSpPr>
        <p:spPr/>
        <p:txBody>
          <a:bodyPr/>
          <a:lstStyle/>
          <a:p>
            <a:r>
              <a:rPr lang="en-AU" dirty="0">
                <a:latin typeface="Clancy" panose="00000500000000000000" pitchFamily="50" charset="0"/>
              </a:rPr>
              <a:t>Content warning</a:t>
            </a:r>
          </a:p>
        </p:txBody>
      </p:sp>
      <p:sp>
        <p:nvSpPr>
          <p:cNvPr id="3" name="Text Placeholder 2">
            <a:extLst>
              <a:ext uri="{FF2B5EF4-FFF2-40B4-BE49-F238E27FC236}">
                <a16:creationId xmlns:a16="http://schemas.microsoft.com/office/drawing/2014/main" id="{6AA63A8A-3075-251F-DC11-C43FE8472ED1}"/>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This presentation addresses sexual rejection of people with HIV.</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A few participant quotes involve stigmatising attitudes towards people with HIV.</a:t>
            </a:r>
            <a:endParaRPr lang="en-AU" sz="1600" dirty="0">
              <a:solidFill>
                <a:prstClr val="black"/>
              </a:solidFill>
              <a:latin typeface="Roboto" panose="02000000000000000000" pitchFamily="2" charset="0"/>
              <a:ea typeface="Roboto" panose="02000000000000000000" pitchFamily="2" charset="0"/>
              <a:cs typeface="Arial" panose="020B0604020202020204" pitchFamily="34" charset="0"/>
            </a:endParaRPr>
          </a:p>
        </p:txBody>
      </p:sp>
    </p:spTree>
    <p:extLst>
      <p:ext uri="{BB962C8B-B14F-4D97-AF65-F5344CB8AC3E}">
        <p14:creationId xmlns:p14="http://schemas.microsoft.com/office/powerpoint/2010/main" val="238501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CDE61-81D5-8AFF-47A1-33AA8CCCDE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CFF29-24A1-685C-9D02-9A91B0C0BDEA}"/>
              </a:ext>
            </a:extLst>
          </p:cNvPr>
          <p:cNvSpPr>
            <a:spLocks noGrp="1"/>
          </p:cNvSpPr>
          <p:nvPr>
            <p:ph type="title"/>
          </p:nvPr>
        </p:nvSpPr>
        <p:spPr/>
        <p:txBody>
          <a:bodyPr/>
          <a:lstStyle/>
          <a:p>
            <a:r>
              <a:rPr lang="en-AU" dirty="0">
                <a:latin typeface="Clancy" panose="00000500000000000000" pitchFamily="50" charset="0"/>
              </a:rPr>
              <a:t>Authorship, funding, and disclosures</a:t>
            </a:r>
          </a:p>
        </p:txBody>
      </p:sp>
      <p:sp>
        <p:nvSpPr>
          <p:cNvPr id="4" name="Content Placeholder 2">
            <a:extLst>
              <a:ext uri="{FF2B5EF4-FFF2-40B4-BE49-F238E27FC236}">
                <a16:creationId xmlns:a16="http://schemas.microsoft.com/office/drawing/2014/main" id="{A7FBCDDF-6F5F-39B9-8A44-B6DB4DA7AF70}"/>
              </a:ext>
            </a:extLst>
          </p:cNvPr>
          <p:cNvSpPr txBox="1">
            <a:spLocks noGrp="1"/>
          </p:cNvSpPr>
          <p:nvPr>
            <p:ph type="body" sz="quarter" idx="12"/>
          </p:nvPr>
        </p:nvSpPr>
        <p:spPr>
          <a:xfrm>
            <a:off x="838200" y="1931988"/>
            <a:ext cx="10515600" cy="392588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eaLnBrk="1" hangingPunct="1">
              <a:lnSpc>
                <a:spcPct val="90000"/>
              </a:lnSpc>
              <a:spcBef>
                <a:spcPts val="1000"/>
              </a:spcBef>
              <a:spcAft>
                <a:spcPts val="0"/>
              </a:spcAft>
              <a:buClr>
                <a:schemeClr val="dk2"/>
              </a:buClr>
              <a:buSzPts val="1920"/>
              <a:buFont typeface="Arial"/>
              <a:buNone/>
              <a:defRPr sz="2400" b="0" i="0" u="none" strike="noStrike" cap="none">
                <a:solidFill>
                  <a:schemeClr val="dk1"/>
                </a:solidFill>
                <a:latin typeface="Arial"/>
                <a:ea typeface="Arial"/>
                <a:cs typeface="Arial"/>
                <a:sym typeface="Arial"/>
              </a:defRPr>
            </a:lvl1pPr>
            <a:lvl2pPr marL="914400" marR="0" lvl="1" indent="-228600" algn="l" rtl="0" eaLnBrk="1" hangingPunct="1">
              <a:lnSpc>
                <a:spcPct val="90000"/>
              </a:lnSpc>
              <a:spcBef>
                <a:spcPts val="500"/>
              </a:spcBef>
              <a:spcAft>
                <a:spcPts val="0"/>
              </a:spcAft>
              <a:buClr>
                <a:schemeClr val="dk2"/>
              </a:buClr>
              <a:buSzPts val="1600"/>
              <a:buFont typeface="Arial"/>
              <a:buNone/>
              <a:defRPr sz="2000" b="0" i="0" u="none" strike="noStrike" cap="none">
                <a:solidFill>
                  <a:srgbClr val="888888"/>
                </a:solidFill>
                <a:latin typeface="Arial"/>
                <a:ea typeface="Arial"/>
                <a:cs typeface="Arial"/>
                <a:sym typeface="Arial"/>
              </a:defRPr>
            </a:lvl2pPr>
            <a:lvl3pPr marL="1371600" marR="0" lvl="2" indent="-228600" algn="l" rtl="0" eaLnBrk="1" hangingPunct="1">
              <a:lnSpc>
                <a:spcPct val="90000"/>
              </a:lnSpc>
              <a:spcBef>
                <a:spcPts val="500"/>
              </a:spcBef>
              <a:spcAft>
                <a:spcPts val="0"/>
              </a:spcAft>
              <a:buClr>
                <a:schemeClr val="dk2"/>
              </a:buClr>
              <a:buSzPts val="1440"/>
              <a:buFont typeface="Arial"/>
              <a:buNone/>
              <a:defRPr sz="1800" b="0" i="0" u="none" strike="noStrike" cap="none">
                <a:solidFill>
                  <a:srgbClr val="888888"/>
                </a:solidFill>
                <a:latin typeface="Arial"/>
                <a:ea typeface="Arial"/>
                <a:cs typeface="Arial"/>
                <a:sym typeface="Arial"/>
              </a:defRPr>
            </a:lvl3pPr>
            <a:lvl4pPr marL="1828800" marR="0" lvl="3" indent="-228600" algn="l" rtl="0" eaLnBrk="1" hangingPunct="1">
              <a:lnSpc>
                <a:spcPct val="90000"/>
              </a:lnSpc>
              <a:spcBef>
                <a:spcPts val="500"/>
              </a:spcBef>
              <a:spcAft>
                <a:spcPts val="0"/>
              </a:spcAft>
              <a:buClr>
                <a:schemeClr val="dk2"/>
              </a:buClr>
              <a:buSzPts val="1280"/>
              <a:buFont typeface="Arial"/>
              <a:buNone/>
              <a:defRPr sz="1600" b="0" i="0" u="none" strike="noStrike" cap="none">
                <a:solidFill>
                  <a:srgbClr val="888888"/>
                </a:solidFill>
                <a:latin typeface="Arial"/>
                <a:ea typeface="Arial"/>
                <a:cs typeface="Arial"/>
                <a:sym typeface="Arial"/>
              </a:defRPr>
            </a:lvl4pPr>
            <a:lvl5pPr marL="2286000" marR="0" lvl="4" indent="-228600" algn="l" rtl="0" eaLnBrk="1" hangingPunct="1">
              <a:lnSpc>
                <a:spcPct val="90000"/>
              </a:lnSpc>
              <a:spcBef>
                <a:spcPts val="500"/>
              </a:spcBef>
              <a:spcAft>
                <a:spcPts val="0"/>
              </a:spcAft>
              <a:buClr>
                <a:schemeClr val="dk2"/>
              </a:buClr>
              <a:buSzPts val="1280"/>
              <a:buFont typeface="Arial"/>
              <a:buNone/>
              <a:defRPr sz="1600" b="0" i="0" u="none" strike="noStrike" cap="none">
                <a:solidFill>
                  <a:srgbClr val="888888"/>
                </a:solidFill>
                <a:latin typeface="Arial"/>
                <a:ea typeface="Arial"/>
                <a:cs typeface="Arial"/>
                <a:sym typeface="Arial"/>
              </a:defRPr>
            </a:lvl5pPr>
            <a:lvl6pPr marL="2743200" marR="0" lvl="5"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6pPr>
            <a:lvl7pPr marL="3200400" marR="0" lvl="6"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7pPr>
            <a:lvl8pPr marL="3657600" marR="0" lvl="7"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8pPr>
            <a:lvl9pPr marL="4114800" marR="0" lvl="8" indent="-228600" algn="l" rtl="0" eaLnBrk="1" hangingPunct="1">
              <a:lnSpc>
                <a:spcPct val="90000"/>
              </a:lnSpc>
              <a:spcBef>
                <a:spcPts val="500"/>
              </a:spcBef>
              <a:spcAft>
                <a:spcPts val="0"/>
              </a:spcAft>
              <a:buClr>
                <a:srgbClr val="888888"/>
              </a:buClr>
              <a:buSzPts val="1600"/>
              <a:buFont typeface="Arial"/>
              <a:buNone/>
              <a:defRPr sz="1600" b="0" i="0" u="none" strike="noStrike" cap="none">
                <a:solidFill>
                  <a:srgbClr val="888888"/>
                </a:solidFill>
                <a:latin typeface="Arial"/>
                <a:ea typeface="Arial"/>
                <a:cs typeface="Arial"/>
                <a:sym typeface="Arial"/>
              </a:defRPr>
            </a:lvl9pPr>
          </a:lstStyle>
          <a:p>
            <a:pPr marL="342900" indent="-342900">
              <a:buFont typeface="Arial" panose="020B0604020202020204" pitchFamily="34" charset="0"/>
              <a:buChar char="•"/>
            </a:pPr>
            <a:r>
              <a:rPr lang="en-GB" sz="1800" b="1" dirty="0">
                <a:latin typeface="Roboto" panose="02000000000000000000" pitchFamily="2" charset="0"/>
                <a:ea typeface="Roboto" panose="02000000000000000000" pitchFamily="2" charset="0"/>
                <a:cs typeface="Calibri" panose="020F0502020204030204" pitchFamily="34" charset="0"/>
              </a:rPr>
              <a:t>Authorship</a:t>
            </a:r>
            <a:r>
              <a:rPr lang="en-GB" sz="1800" dirty="0">
                <a:latin typeface="Roboto" panose="02000000000000000000" pitchFamily="2" charset="0"/>
                <a:ea typeface="Roboto" panose="02000000000000000000" pitchFamily="2" charset="0"/>
                <a:cs typeface="Calibri" panose="020F0502020204030204" pitchFamily="34" charset="0"/>
              </a:rPr>
              <a:t>: Anthony K J Smith, Loren Brener, Timothy R Broady, Benjamin R Bavinton, Phillip Keen, Jane Costello, Andy Heslop, Mohamed Hammoud, Nathanael Wells, Dean Murphy, Bernard Saliba, Alexander Dowell-Day, Rick Varma, Lucy Watson, Valerie Delpech, Bianca Prain, Carla Treloar, </a:t>
            </a:r>
            <a:br>
              <a:rPr lang="en-GB" sz="1800" dirty="0">
                <a:latin typeface="Roboto" panose="02000000000000000000" pitchFamily="2" charset="0"/>
                <a:ea typeface="Roboto" panose="02000000000000000000" pitchFamily="2" charset="0"/>
                <a:cs typeface="Calibri" panose="020F0502020204030204" pitchFamily="34" charset="0"/>
              </a:rPr>
            </a:br>
            <a:r>
              <a:rPr lang="en-GB" sz="1800" dirty="0">
                <a:latin typeface="Roboto" panose="02000000000000000000" pitchFamily="2" charset="0"/>
                <a:ea typeface="Roboto" panose="02000000000000000000" pitchFamily="2" charset="0"/>
                <a:cs typeface="Calibri" panose="020F0502020204030204" pitchFamily="34" charset="0"/>
              </a:rPr>
              <a:t>on behalf of the NSW HIV PRISM Partnership</a:t>
            </a:r>
          </a:p>
          <a:p>
            <a:pPr marL="342900" indent="-342900">
              <a:buFont typeface="Arial" panose="020B0604020202020204" pitchFamily="34" charset="0"/>
              <a:buChar char="•"/>
            </a:pPr>
            <a:r>
              <a:rPr lang="en-US" sz="1800" b="1" dirty="0">
                <a:latin typeface="Roboto" panose="02000000000000000000" pitchFamily="2" charset="0"/>
                <a:ea typeface="Roboto" panose="02000000000000000000" pitchFamily="2" charset="0"/>
                <a:cs typeface="Calibri" panose="020F0502020204030204" pitchFamily="34" charset="0"/>
              </a:rPr>
              <a:t>Funding: </a:t>
            </a:r>
            <a:r>
              <a:rPr lang="en-US" sz="1800" dirty="0">
                <a:latin typeface="Roboto" panose="02000000000000000000" pitchFamily="2" charset="0"/>
                <a:ea typeface="Roboto" panose="02000000000000000000" pitchFamily="2" charset="0"/>
                <a:cs typeface="Calibri" panose="020F0502020204030204" pitchFamily="34" charset="0"/>
              </a:rPr>
              <a:t>This study was funded by the National Health &amp; Medical Research Council (NHMRC) Partnership Project scheme and NSW Ministry of Health.</a:t>
            </a:r>
          </a:p>
          <a:p>
            <a:pPr marL="342900" indent="-342900">
              <a:buFont typeface="Arial" panose="020B0604020202020204" pitchFamily="34" charset="0"/>
              <a:buChar char="•"/>
            </a:pPr>
            <a:r>
              <a:rPr lang="en-US" sz="1800" b="1" dirty="0">
                <a:latin typeface="Roboto" panose="02000000000000000000" pitchFamily="2" charset="0"/>
                <a:ea typeface="Roboto" panose="02000000000000000000" pitchFamily="2" charset="0"/>
                <a:cs typeface="Calibri" panose="020F0502020204030204" pitchFamily="34" charset="0"/>
              </a:rPr>
              <a:t>Disclosures: </a:t>
            </a:r>
            <a:endParaRPr lang="en-US" sz="1800" dirty="0">
              <a:latin typeface="Roboto" panose="02000000000000000000" pitchFamily="2" charset="0"/>
              <a:ea typeface="Roboto" panose="02000000000000000000" pitchFamily="2" charset="0"/>
              <a:cs typeface="Calibri" panose="020F0502020204030204" pitchFamily="34" charset="0"/>
            </a:endParaRPr>
          </a:p>
          <a:p>
            <a:pPr marL="800100" lvl="1" indent="-342900">
              <a:buFont typeface="Arial" panose="020B0604020202020204" pitchFamily="34" charset="0"/>
              <a:buChar char="•"/>
            </a:pPr>
            <a:r>
              <a:rPr lang="en-US" sz="1800" dirty="0">
                <a:solidFill>
                  <a:schemeClr val="tx1"/>
                </a:solidFill>
                <a:latin typeface="Roboto" panose="02000000000000000000" pitchFamily="2" charset="0"/>
                <a:ea typeface="Roboto" panose="02000000000000000000" pitchFamily="2" charset="0"/>
                <a:cs typeface="Calibri" panose="020F0502020204030204" pitchFamily="34" charset="0"/>
              </a:rPr>
              <a:t>Phillip Keen and Carla Treloar have received consultancy fees from Gilead Sciences. </a:t>
            </a:r>
          </a:p>
          <a:p>
            <a:pPr marL="800100" lvl="1" indent="-342900">
              <a:buFont typeface="Arial" panose="020B0604020202020204" pitchFamily="34" charset="0"/>
              <a:buChar char="•"/>
            </a:pPr>
            <a:r>
              <a:rPr lang="en-US" sz="1800" dirty="0">
                <a:solidFill>
                  <a:schemeClr val="tx1"/>
                </a:solidFill>
                <a:latin typeface="Roboto" panose="02000000000000000000" pitchFamily="2" charset="0"/>
                <a:ea typeface="Roboto" panose="02000000000000000000" pitchFamily="2" charset="0"/>
                <a:cs typeface="Calibri" panose="020F0502020204030204" pitchFamily="34" charset="0"/>
              </a:rPr>
              <a:t>No pharmaceutical grants were received in the development of this study.</a:t>
            </a:r>
          </a:p>
          <a:p>
            <a:pPr marL="342900" indent="-342900">
              <a:buFont typeface="Arial" panose="020B0604020202020204" pitchFamily="34" charset="0"/>
              <a:buChar char="•"/>
            </a:pPr>
            <a:endParaRPr lang="en-GB" sz="1800" dirty="0">
              <a:latin typeface="Roboto" panose="02000000000000000000" pitchFamily="2" charset="0"/>
              <a:ea typeface="Roboto" panose="02000000000000000000" pitchFamily="2" charset="0"/>
              <a:cs typeface="Calibri" panose="020F0502020204030204" pitchFamily="34" charset="0"/>
            </a:endParaRPr>
          </a:p>
          <a:p>
            <a:pPr marL="0" indent="0"/>
            <a:endParaRPr lang="en-GB" sz="1600" dirty="0">
              <a:latin typeface="Roboto" panose="02000000000000000000" pitchFamily="2" charset="0"/>
              <a:ea typeface="Roboto" panose="02000000000000000000" pitchFamily="2" charset="0"/>
              <a:cs typeface="Calibri" panose="020F0502020204030204" pitchFamily="34" charset="0"/>
            </a:endParaRPr>
          </a:p>
        </p:txBody>
      </p:sp>
    </p:spTree>
    <p:extLst>
      <p:ext uri="{BB962C8B-B14F-4D97-AF65-F5344CB8AC3E}">
        <p14:creationId xmlns:p14="http://schemas.microsoft.com/office/powerpoint/2010/main" val="427321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23EDC-FDD5-E2D8-06F0-F625BB4200B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33F6A24-51FC-713D-C0EE-9AA8565319D2}"/>
              </a:ext>
            </a:extLst>
          </p:cNvPr>
          <p:cNvSpPr/>
          <p:nvPr/>
        </p:nvSpPr>
        <p:spPr>
          <a:xfrm>
            <a:off x="838200" y="1944351"/>
            <a:ext cx="10631905" cy="2098260"/>
          </a:xfrm>
          <a:prstGeom prst="rect">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F8917249-7A58-746C-2450-EFA2102E8E7A}"/>
              </a:ext>
            </a:extLst>
          </p:cNvPr>
          <p:cNvSpPr>
            <a:spLocks noGrp="1"/>
          </p:cNvSpPr>
          <p:nvPr>
            <p:ph type="title"/>
          </p:nvPr>
        </p:nvSpPr>
        <p:spPr/>
        <p:txBody>
          <a:bodyPr/>
          <a:lstStyle/>
          <a:p>
            <a:r>
              <a:rPr lang="en-AU" dirty="0" err="1">
                <a:latin typeface="Clancy" panose="00000500000000000000" pitchFamily="50" charset="0"/>
              </a:rPr>
              <a:t>Untransmittable</a:t>
            </a:r>
            <a:r>
              <a:rPr lang="en-AU" dirty="0">
                <a:latin typeface="Clancy" panose="00000500000000000000" pitchFamily="50" charset="0"/>
              </a:rPr>
              <a:t> scepticism</a:t>
            </a:r>
          </a:p>
        </p:txBody>
      </p:sp>
      <p:sp>
        <p:nvSpPr>
          <p:cNvPr id="3" name="Text Placeholder 2">
            <a:extLst>
              <a:ext uri="{FF2B5EF4-FFF2-40B4-BE49-F238E27FC236}">
                <a16:creationId xmlns:a16="http://schemas.microsoft.com/office/drawing/2014/main" id="{8DAEEDCE-F26D-1AAD-B936-B132231222A3}"/>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“an apparent belief in the general promise of undetectability but a hesitancy or reservation to fully embrace the mentality that it means zero risk.”</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1</a:t>
            </a:r>
          </a:p>
          <a:p>
            <a:pPr marL="228600" indent="-228600">
              <a:spcAft>
                <a:spcPts val="600"/>
              </a:spcAft>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Reluctance to incorporate a partner’s undetectable viral load in sexual decision-making</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1</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a:t>
            </a:r>
          </a:p>
          <a:p>
            <a:pPr marL="459000" lvl="1">
              <a:spcAft>
                <a:spcPts val="600"/>
              </a:spcAft>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Relying solely on condom or PrEP use (and not UVL).</a:t>
            </a:r>
          </a:p>
          <a:p>
            <a:pPr marL="459000" lvl="1">
              <a:spcAft>
                <a:spcPts val="600"/>
              </a:spcAft>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Avoidance of people living HIV as casual sexual partners.</a:t>
            </a:r>
          </a:p>
        </p:txBody>
      </p:sp>
      <p:sp>
        <p:nvSpPr>
          <p:cNvPr id="4" name="Content Placeholder 2">
            <a:extLst>
              <a:ext uri="{FF2B5EF4-FFF2-40B4-BE49-F238E27FC236}">
                <a16:creationId xmlns:a16="http://schemas.microsoft.com/office/drawing/2014/main" id="{8264F1ED-4032-7C90-0D62-E1BFCAE57ADA}"/>
              </a:ext>
            </a:extLst>
          </p:cNvPr>
          <p:cNvSpPr txBox="1">
            <a:spLocks/>
          </p:cNvSpPr>
          <p:nvPr/>
        </p:nvSpPr>
        <p:spPr>
          <a:xfrm>
            <a:off x="7383379" y="6099506"/>
            <a:ext cx="4672263" cy="563229"/>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buNone/>
              <a:defRPr/>
            </a:pPr>
            <a:r>
              <a:rPr lang="en-AU" sz="1200" baseline="30000" dirty="0"/>
              <a:t>1</a:t>
            </a:r>
            <a:r>
              <a:rPr lang="en-AU" sz="1200" dirty="0"/>
              <a:t> Grace et al. 2021. </a:t>
            </a:r>
            <a:r>
              <a:rPr lang="en-AU" sz="1200" i="1" dirty="0"/>
              <a:t>Culture, Health &amp; Sexuality</a:t>
            </a:r>
            <a:r>
              <a:rPr lang="en-AU" sz="1200" dirty="0"/>
              <a:t>.</a:t>
            </a:r>
          </a:p>
          <a:p>
            <a:pPr>
              <a:lnSpc>
                <a:spcPct val="110000"/>
              </a:lnSpc>
              <a:spcBef>
                <a:spcPts val="0"/>
              </a:spcBef>
              <a:buNone/>
              <a:defRPr/>
            </a:pPr>
            <a:endParaRPr lang="en-AU" sz="1200" dirty="0"/>
          </a:p>
        </p:txBody>
      </p:sp>
    </p:spTree>
    <p:extLst>
      <p:ext uri="{BB962C8B-B14F-4D97-AF65-F5344CB8AC3E}">
        <p14:creationId xmlns:p14="http://schemas.microsoft.com/office/powerpoint/2010/main" val="3794983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773C4-B87A-5168-8F66-4111D555153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FBC34D9-992A-FA53-E573-D8297E15BAE4}"/>
              </a:ext>
            </a:extLst>
          </p:cNvPr>
          <p:cNvSpPr/>
          <p:nvPr/>
        </p:nvSpPr>
        <p:spPr>
          <a:xfrm>
            <a:off x="838200" y="1932318"/>
            <a:ext cx="10631905" cy="3441347"/>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6B5DF04A-085B-3163-1471-D44E8E836B66}"/>
              </a:ext>
            </a:extLst>
          </p:cNvPr>
          <p:cNvSpPr>
            <a:spLocks noGrp="1"/>
          </p:cNvSpPr>
          <p:nvPr>
            <p:ph type="title"/>
          </p:nvPr>
        </p:nvSpPr>
        <p:spPr/>
        <p:txBody>
          <a:bodyPr/>
          <a:lstStyle/>
          <a:p>
            <a:r>
              <a:rPr lang="en-AU" dirty="0">
                <a:latin typeface="Clancy" panose="00000500000000000000" pitchFamily="50" charset="0"/>
              </a:rPr>
              <a:t>Australian quantitative research</a:t>
            </a:r>
          </a:p>
        </p:txBody>
      </p:sp>
      <p:sp>
        <p:nvSpPr>
          <p:cNvPr id="3" name="Text Placeholder 2">
            <a:extLst>
              <a:ext uri="{FF2B5EF4-FFF2-40B4-BE49-F238E27FC236}">
                <a16:creationId xmlns:a16="http://schemas.microsoft.com/office/drawing/2014/main" id="{54ECD272-DF47-58E3-F9CD-58CC38E45FB6}"/>
              </a:ext>
            </a:extLst>
          </p:cNvPr>
          <p:cNvSpPr>
            <a:spLocks noGrp="1"/>
          </p:cNvSpPr>
          <p:nvPr>
            <p:ph type="body" sz="quarter" idx="12"/>
          </p:nvPr>
        </p:nvSpPr>
        <p:spPr/>
        <p:txBody>
          <a:bodyPr>
            <a:normAutofit/>
          </a:bodyPr>
          <a:lstStyle/>
          <a:p>
            <a:pPr marL="228600" indent="-228600">
              <a:buFont typeface="Arial" panose="020B0604020202020204" pitchFamily="34" charset="0"/>
              <a:buChar char="•"/>
              <a:defRPr/>
            </a:pPr>
            <a:r>
              <a:rPr lang="en-AU" sz="1600" b="1" dirty="0" err="1">
                <a:solidFill>
                  <a:prstClr val="black"/>
                </a:solidFill>
                <a:latin typeface="Roboto" panose="02000000000000000000" pitchFamily="2" charset="0"/>
                <a:ea typeface="Roboto" panose="02000000000000000000" pitchFamily="2" charset="0"/>
                <a:cs typeface="Arial" panose="020B0604020202020204" pitchFamily="34" charset="0"/>
              </a:rPr>
              <a:t>PrEPARE</a:t>
            </a:r>
            <a:r>
              <a:rPr lang="en-AU" sz="1600" b="1" dirty="0">
                <a:solidFill>
                  <a:prstClr val="black"/>
                </a:solidFill>
                <a:latin typeface="Roboto" panose="02000000000000000000" pitchFamily="2" charset="0"/>
                <a:ea typeface="Roboto" panose="02000000000000000000" pitchFamily="2" charset="0"/>
                <a:cs typeface="Arial" panose="020B0604020202020204" pitchFamily="34" charset="0"/>
              </a:rPr>
              <a:t> 2023 study</a:t>
            </a:r>
            <a:r>
              <a:rPr lang="en-AU" sz="1600" b="1" baseline="30000" dirty="0"/>
              <a:t>1</a:t>
            </a:r>
            <a:r>
              <a:rPr lang="en-AU" sz="1600" b="1" dirty="0">
                <a:solidFill>
                  <a:prstClr val="black"/>
                </a:solidFill>
                <a:latin typeface="Roboto" panose="02000000000000000000" pitchFamily="2" charset="0"/>
                <a:ea typeface="Roboto" panose="02000000000000000000" pitchFamily="2" charset="0"/>
                <a:cs typeface="Arial" panose="020B0604020202020204" pitchFamily="34" charset="0"/>
              </a:rPr>
              <a:t> </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(n=2046 GBQ+ men and non-binary people):</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83% familiar with U=U, 66% agreed that message was accurate (72% PrEP users; 56.2% non-PrEP users)</a:t>
            </a:r>
          </a:p>
          <a:p>
            <a:pPr marL="459000" lvl="1">
              <a:defRPr/>
            </a:pPr>
            <a:r>
              <a:rPr lang="en-AU" sz="1600" u="sng" dirty="0">
                <a:solidFill>
                  <a:prstClr val="black"/>
                </a:solidFill>
                <a:latin typeface="Roboto" panose="02000000000000000000" pitchFamily="2" charset="0"/>
                <a:ea typeface="Roboto" panose="02000000000000000000" pitchFamily="2" charset="0"/>
                <a:cs typeface="Arial" panose="020B0604020202020204" pitchFamily="34" charset="0"/>
              </a:rPr>
              <a:t>47.5%</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 agreed they would have condomless sex with a person with an UVL.</a:t>
            </a:r>
          </a:p>
          <a:p>
            <a:pPr marL="459000" lvl="1">
              <a:defRPr/>
            </a:pPr>
            <a:endParaRPr lang="en-AU" sz="16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28600" indent="-228600">
              <a:buFont typeface="Arial" panose="020B0604020202020204" pitchFamily="34" charset="0"/>
              <a:buChar char="•"/>
              <a:defRPr/>
            </a:pPr>
            <a:r>
              <a:rPr lang="en-AU" sz="1600" b="1" dirty="0">
                <a:solidFill>
                  <a:prstClr val="black"/>
                </a:solidFill>
                <a:latin typeface="Roboto" panose="02000000000000000000" pitchFamily="2" charset="0"/>
                <a:ea typeface="Roboto" panose="02000000000000000000" pitchFamily="2" charset="0"/>
                <a:cs typeface="Arial" panose="020B0604020202020204" pitchFamily="34" charset="0"/>
              </a:rPr>
              <a:t>PrEP in NSW Transition Study </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2018-2020</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2</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 (n=1386 PrEP-experienced GBM)</a:t>
            </a:r>
          </a:p>
          <a:p>
            <a:pPr marL="460800" lvl="1" indent="-349200">
              <a:buFont typeface="Arial" panose="020B0604020202020204" pitchFamily="34" charset="0"/>
              <a:buChar char="•"/>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79% believed in effectiveness of </a:t>
            </a:r>
            <a:r>
              <a:rPr lang="en-AU" sz="1600" dirty="0" err="1">
                <a:solidFill>
                  <a:prstClr val="black"/>
                </a:solidFill>
                <a:latin typeface="Roboto" panose="02000000000000000000" pitchFamily="2" charset="0"/>
                <a:ea typeface="Roboto" panose="02000000000000000000" pitchFamily="2" charset="0"/>
                <a:cs typeface="Arial" panose="020B0604020202020204" pitchFamily="34" charset="0"/>
              </a:rPr>
              <a:t>TasP</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a:t>
            </a:r>
          </a:p>
          <a:p>
            <a:pPr marL="460800" lvl="1" indent="-349200">
              <a:buFont typeface="Arial" panose="020B0604020202020204" pitchFamily="34" charset="0"/>
              <a:buChar char="•"/>
              <a:defRPr/>
            </a:pPr>
            <a:r>
              <a:rPr lang="en-AU" sz="1600" u="sng" dirty="0">
                <a:solidFill>
                  <a:prstClr val="black"/>
                </a:solidFill>
                <a:latin typeface="Roboto" panose="02000000000000000000" pitchFamily="2" charset="0"/>
                <a:ea typeface="Roboto" panose="02000000000000000000" pitchFamily="2" charset="0"/>
                <a:cs typeface="Arial" panose="020B0604020202020204" pitchFamily="34" charset="0"/>
              </a:rPr>
              <a:t>55.3%</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 willing to have condomless sex with a person with an UVL.</a:t>
            </a:r>
          </a:p>
          <a:p>
            <a:pPr marL="460800" lvl="1" indent="-349200">
              <a:buFont typeface="Arial" panose="020B0604020202020204" pitchFamily="34" charset="0"/>
              <a:buChar char="•"/>
              <a:defRPr/>
            </a:pPr>
            <a:endParaRPr lang="en-AU" sz="16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228600" indent="-228600">
              <a:buFont typeface="Arial" panose="020B0604020202020204" pitchFamily="34" charset="0"/>
              <a:buChar char="•"/>
              <a:defRPr/>
            </a:pPr>
            <a:r>
              <a:rPr lang="en-AU" sz="1600" b="1" dirty="0">
                <a:solidFill>
                  <a:prstClr val="black"/>
                </a:solidFill>
                <a:latin typeface="Roboto" panose="02000000000000000000" pitchFamily="2" charset="0"/>
                <a:ea typeface="Roboto" panose="02000000000000000000" pitchFamily="2" charset="0"/>
                <a:cs typeface="Arial" panose="020B0604020202020204" pitchFamily="34" charset="0"/>
              </a:rPr>
              <a:t>HIV Futures 10</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3</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 2021 (n=816 people with HIV)</a:t>
            </a:r>
          </a:p>
          <a:p>
            <a:pPr marL="460800" lvl="1" indent="-349200">
              <a:buFont typeface="Arial" panose="020B0604020202020204" pitchFamily="34" charset="0"/>
              <a:buChar char="•"/>
              <a:defRPr/>
            </a:pPr>
            <a:r>
              <a:rPr lang="en-AU" sz="1600" u="sng" dirty="0">
                <a:solidFill>
                  <a:prstClr val="black"/>
                </a:solidFill>
                <a:latin typeface="Roboto" panose="02000000000000000000" pitchFamily="2" charset="0"/>
                <a:ea typeface="Roboto" panose="02000000000000000000" pitchFamily="2" charset="0"/>
                <a:cs typeface="Arial" panose="020B0604020202020204" pitchFamily="34" charset="0"/>
              </a:rPr>
              <a:t>46.7%</a:t>
            </a: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 report at least one instance of sex/relationship rejection on the basis of HIV status in the last 12 months.</a:t>
            </a:r>
          </a:p>
        </p:txBody>
      </p:sp>
      <p:sp>
        <p:nvSpPr>
          <p:cNvPr id="4" name="Content Placeholder 2">
            <a:extLst>
              <a:ext uri="{FF2B5EF4-FFF2-40B4-BE49-F238E27FC236}">
                <a16:creationId xmlns:a16="http://schemas.microsoft.com/office/drawing/2014/main" id="{077AB631-4CC8-C61B-8A27-35A2B77B623B}"/>
              </a:ext>
            </a:extLst>
          </p:cNvPr>
          <p:cNvSpPr txBox="1">
            <a:spLocks/>
          </p:cNvSpPr>
          <p:nvPr/>
        </p:nvSpPr>
        <p:spPr>
          <a:xfrm>
            <a:off x="7383379" y="6099506"/>
            <a:ext cx="4672263" cy="563229"/>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buNone/>
              <a:defRPr/>
            </a:pPr>
            <a:r>
              <a:rPr lang="en-AU" sz="1200" baseline="30000" dirty="0"/>
              <a:t>1</a:t>
            </a:r>
            <a:r>
              <a:rPr lang="en-AU" sz="1200" dirty="0"/>
              <a:t> MacGibbon et al. 2024. </a:t>
            </a:r>
            <a:r>
              <a:rPr lang="en-AU" sz="1200" dirty="0" err="1"/>
              <a:t>PrEPARE</a:t>
            </a:r>
            <a:r>
              <a:rPr lang="en-AU" sz="1200" dirty="0"/>
              <a:t> Project 2023 Report. UNSW Sydney.</a:t>
            </a:r>
          </a:p>
          <a:p>
            <a:pPr>
              <a:lnSpc>
                <a:spcPct val="110000"/>
              </a:lnSpc>
              <a:spcBef>
                <a:spcPts val="0"/>
              </a:spcBef>
              <a:buNone/>
              <a:defRPr/>
            </a:pPr>
            <a:r>
              <a:rPr lang="en-AU" sz="1200" baseline="30000" dirty="0"/>
              <a:t>2</a:t>
            </a:r>
            <a:r>
              <a:rPr lang="en-AU" sz="1200" dirty="0"/>
              <a:t> Dowell-Day et al. 2023. </a:t>
            </a:r>
            <a:r>
              <a:rPr lang="en-AU" sz="1200" i="1" dirty="0"/>
              <a:t>AIDS &amp; </a:t>
            </a:r>
            <a:r>
              <a:rPr lang="en-AU" sz="1200" i="1" dirty="0" err="1"/>
              <a:t>Behavior</a:t>
            </a:r>
            <a:r>
              <a:rPr lang="en-AU" sz="1200" dirty="0"/>
              <a:t>.</a:t>
            </a:r>
          </a:p>
          <a:p>
            <a:pPr>
              <a:lnSpc>
                <a:spcPct val="110000"/>
              </a:lnSpc>
              <a:spcBef>
                <a:spcPts val="0"/>
              </a:spcBef>
              <a:buNone/>
              <a:defRPr/>
            </a:pPr>
            <a:r>
              <a:rPr lang="en-AU" sz="1200" baseline="30000" dirty="0"/>
              <a:t>3</a:t>
            </a:r>
            <a:r>
              <a:rPr lang="en-AU" sz="1200" dirty="0"/>
              <a:t> Norman et al. 2022. HIV Futures 10. La Trobe University.</a:t>
            </a:r>
          </a:p>
        </p:txBody>
      </p:sp>
    </p:spTree>
    <p:extLst>
      <p:ext uri="{BB962C8B-B14F-4D97-AF65-F5344CB8AC3E}">
        <p14:creationId xmlns:p14="http://schemas.microsoft.com/office/powerpoint/2010/main" val="288259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F30D6-0D78-DBC3-8020-2A208AFAED5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FD372CB-1614-0BE8-E97A-F7C2253BC266}"/>
              </a:ext>
            </a:extLst>
          </p:cNvPr>
          <p:cNvSpPr/>
          <p:nvPr/>
        </p:nvSpPr>
        <p:spPr>
          <a:xfrm>
            <a:off x="838199" y="2835965"/>
            <a:ext cx="10631905" cy="296848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Rectangle 4">
            <a:extLst>
              <a:ext uri="{FF2B5EF4-FFF2-40B4-BE49-F238E27FC236}">
                <a16:creationId xmlns:a16="http://schemas.microsoft.com/office/drawing/2014/main" id="{9395E185-4E68-42E3-9074-FB7F1C95BA6B}"/>
              </a:ext>
            </a:extLst>
          </p:cNvPr>
          <p:cNvSpPr/>
          <p:nvPr/>
        </p:nvSpPr>
        <p:spPr>
          <a:xfrm>
            <a:off x="838200" y="1932319"/>
            <a:ext cx="10631905" cy="70259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62B91FA5-BED3-FDC3-6E32-9BD7663969D1}"/>
              </a:ext>
            </a:extLst>
          </p:cNvPr>
          <p:cNvSpPr>
            <a:spLocks noGrp="1"/>
          </p:cNvSpPr>
          <p:nvPr>
            <p:ph type="title"/>
          </p:nvPr>
        </p:nvSpPr>
        <p:spPr/>
        <p:txBody>
          <a:bodyPr/>
          <a:lstStyle/>
          <a:p>
            <a:r>
              <a:rPr lang="en-AU" dirty="0">
                <a:latin typeface="Clancy" panose="00000500000000000000" pitchFamily="50" charset="0"/>
              </a:rPr>
              <a:t>Qualitative research</a:t>
            </a:r>
          </a:p>
        </p:txBody>
      </p:sp>
      <p:sp>
        <p:nvSpPr>
          <p:cNvPr id="3" name="Text Placeholder 2">
            <a:extLst>
              <a:ext uri="{FF2B5EF4-FFF2-40B4-BE49-F238E27FC236}">
                <a16:creationId xmlns:a16="http://schemas.microsoft.com/office/drawing/2014/main" id="{E42DE7A8-0472-3B8A-560F-7E0D8A411A8E}"/>
              </a:ext>
            </a:extLst>
          </p:cNvPr>
          <p:cNvSpPr>
            <a:spLocks noGrp="1"/>
          </p:cNvSpPr>
          <p:nvPr>
            <p:ph type="body" sz="quarter" idx="12"/>
          </p:nvPr>
        </p:nvSpPr>
        <p:spPr/>
        <p:txBody>
          <a:bodyPr>
            <a:normAutofit fontScale="85000" lnSpcReduction="20000"/>
          </a:bodyPr>
          <a:lstStyle/>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Nil qualitative research in Australia focused on HIV-negative gay, bisexual and queer (GBQ) men and willingness to have sex with casual partners with HIV in context of UVL.</a:t>
            </a:r>
          </a:p>
          <a:p>
            <a:pPr marL="86360" indent="0">
              <a:buNone/>
            </a:pPr>
            <a:endParaRPr lang="en-AU" dirty="0">
              <a:latin typeface="Roboto" panose="02000000000000000000" pitchFamily="2" charset="0"/>
              <a:ea typeface="Roboto" panose="02000000000000000000" pitchFamily="2" charset="0"/>
            </a:endParaRP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US</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1-3</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and Canadian</a:t>
            </a:r>
            <a:r>
              <a:rPr lang="en-AU" sz="2000" baseline="30000" dirty="0">
                <a:solidFill>
                  <a:prstClr val="black"/>
                </a:solidFill>
                <a:latin typeface="Roboto" panose="02000000000000000000" pitchFamily="2" charset="0"/>
                <a:ea typeface="Roboto" panose="02000000000000000000" pitchFamily="2" charset="0"/>
                <a:cs typeface="Arial" panose="020B0604020202020204" pitchFamily="34" charset="0"/>
              </a:rPr>
              <a:t>4-5</a:t>
            </a: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 studies. </a:t>
            </a:r>
          </a:p>
          <a:p>
            <a:pPr marL="228600" indent="-228600">
              <a:buFont typeface="Arial" panose="020B0604020202020204" pitchFamily="34" charset="0"/>
              <a:buChar char="•"/>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Barriers to casual sex with PLHIV partners:</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Perceived limitations of UVL science</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1-3</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Insisting on condom use / attachment to condoms</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1-3</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Unwillingness to rely on a partner’s UVL (+ concerns about adherence or trust)</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1-3</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Persistent stigma / stereotypes about people with HIV as reason for rejection</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1-3</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Perception that it is ‘easier’ to negotiate sex with people without HIV</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3</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Perception that trust in U=U is less feasible with casual partners</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3</a:t>
            </a:r>
          </a:p>
          <a:p>
            <a:pPr marL="230400" indent="-230400">
              <a:defRPr/>
            </a:pPr>
            <a:r>
              <a:rPr lang="en-AU" sz="2000" dirty="0">
                <a:solidFill>
                  <a:prstClr val="black"/>
                </a:solidFill>
                <a:latin typeface="Roboto" panose="02000000000000000000" pitchFamily="2" charset="0"/>
                <a:ea typeface="Roboto" panose="02000000000000000000" pitchFamily="2" charset="0"/>
                <a:cs typeface="Arial" panose="020B0604020202020204" pitchFamily="34" charset="0"/>
              </a:rPr>
              <a:t>Enablers of casual sex PLHIV partners:</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Hesitancy but a desire to be more confident about trusting U=U</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2-5</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Prior experience with partners with HIV resulting in a person being more likely to trust U=U</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2-5</a:t>
            </a:r>
          </a:p>
          <a:p>
            <a:pPr marL="459000" lvl="1">
              <a:defRPr/>
            </a:pPr>
            <a:r>
              <a:rPr lang="en-AU" sz="1600" dirty="0">
                <a:solidFill>
                  <a:prstClr val="black"/>
                </a:solidFill>
                <a:latin typeface="Roboto" panose="02000000000000000000" pitchFamily="2" charset="0"/>
                <a:ea typeface="Roboto" panose="02000000000000000000" pitchFamily="2" charset="0"/>
                <a:cs typeface="Arial" panose="020B0604020202020204" pitchFamily="34" charset="0"/>
              </a:rPr>
              <a:t>Experiences with confidence / willingness improving over time, including with PrEP use</a:t>
            </a:r>
            <a:r>
              <a:rPr lang="en-AU" sz="1600" baseline="30000" dirty="0">
                <a:solidFill>
                  <a:prstClr val="black"/>
                </a:solidFill>
                <a:latin typeface="Roboto" panose="02000000000000000000" pitchFamily="2" charset="0"/>
                <a:ea typeface="Roboto" panose="02000000000000000000" pitchFamily="2" charset="0"/>
                <a:cs typeface="Arial" panose="020B0604020202020204" pitchFamily="34" charset="0"/>
              </a:rPr>
              <a:t>5</a:t>
            </a:r>
          </a:p>
        </p:txBody>
      </p:sp>
      <p:sp>
        <p:nvSpPr>
          <p:cNvPr id="4" name="Content Placeholder 2">
            <a:extLst>
              <a:ext uri="{FF2B5EF4-FFF2-40B4-BE49-F238E27FC236}">
                <a16:creationId xmlns:a16="http://schemas.microsoft.com/office/drawing/2014/main" id="{BB82A7CC-6F8D-7727-AA47-238DAC04A7D0}"/>
              </a:ext>
            </a:extLst>
          </p:cNvPr>
          <p:cNvSpPr txBox="1">
            <a:spLocks/>
          </p:cNvSpPr>
          <p:nvPr/>
        </p:nvSpPr>
        <p:spPr>
          <a:xfrm>
            <a:off x="7409883" y="5966160"/>
            <a:ext cx="4672263" cy="891840"/>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buNone/>
              <a:defRPr/>
            </a:pPr>
            <a:r>
              <a:rPr lang="en-AU" sz="1200" baseline="30000" dirty="0"/>
              <a:t>1</a:t>
            </a:r>
            <a:r>
              <a:rPr lang="en-AU" sz="1200" dirty="0"/>
              <a:t> Bird et al. 2017. </a:t>
            </a:r>
            <a:r>
              <a:rPr lang="en-AU" sz="1200" i="1" dirty="0"/>
              <a:t>Journal of Sex Research.</a:t>
            </a:r>
            <a:endParaRPr lang="en-AU" sz="1200" dirty="0"/>
          </a:p>
          <a:p>
            <a:pPr>
              <a:lnSpc>
                <a:spcPct val="110000"/>
              </a:lnSpc>
              <a:spcBef>
                <a:spcPts val="0"/>
              </a:spcBef>
              <a:buNone/>
              <a:defRPr/>
            </a:pPr>
            <a:r>
              <a:rPr lang="en-AU" sz="1200" baseline="30000" dirty="0"/>
              <a:t>2</a:t>
            </a:r>
            <a:r>
              <a:rPr lang="en-AU" sz="1200" dirty="0"/>
              <a:t> Meunier et al. 2020. </a:t>
            </a:r>
            <a:r>
              <a:rPr lang="en-AU" sz="1200" i="1" dirty="0"/>
              <a:t>AIDS Patient Care &amp; STDs.</a:t>
            </a:r>
            <a:endParaRPr lang="en-AU" sz="1200" dirty="0"/>
          </a:p>
          <a:p>
            <a:pPr>
              <a:lnSpc>
                <a:spcPct val="110000"/>
              </a:lnSpc>
              <a:spcBef>
                <a:spcPts val="0"/>
              </a:spcBef>
              <a:buNone/>
              <a:defRPr/>
            </a:pPr>
            <a:r>
              <a:rPr lang="en-AU" sz="1200" baseline="30000" dirty="0"/>
              <a:t>3</a:t>
            </a:r>
            <a:r>
              <a:rPr lang="en-AU" sz="1200" dirty="0"/>
              <a:t> Borsa &amp; Siegel. 2023. </a:t>
            </a:r>
            <a:r>
              <a:rPr lang="en-AU" sz="1200" i="1" dirty="0"/>
              <a:t>AIDS Patient Care &amp; STDs.</a:t>
            </a:r>
            <a:endParaRPr lang="en-AU" sz="1200" dirty="0"/>
          </a:p>
          <a:p>
            <a:pPr>
              <a:lnSpc>
                <a:spcPct val="110000"/>
              </a:lnSpc>
              <a:spcBef>
                <a:spcPts val="0"/>
              </a:spcBef>
              <a:buNone/>
              <a:defRPr/>
            </a:pPr>
            <a:r>
              <a:rPr lang="en-AU" sz="1200" baseline="30000" dirty="0"/>
              <a:t>4</a:t>
            </a:r>
            <a:r>
              <a:rPr lang="en-AU" sz="1200" dirty="0"/>
              <a:t> Grace et al. 2021. </a:t>
            </a:r>
            <a:r>
              <a:rPr lang="en-AU" sz="1200" i="1" dirty="0"/>
              <a:t>Culture, Health &amp; Sexuality</a:t>
            </a:r>
            <a:r>
              <a:rPr lang="en-AU" sz="1200" dirty="0"/>
              <a:t>. </a:t>
            </a:r>
          </a:p>
          <a:p>
            <a:pPr>
              <a:lnSpc>
                <a:spcPct val="110000"/>
              </a:lnSpc>
              <a:spcBef>
                <a:spcPts val="0"/>
              </a:spcBef>
              <a:buNone/>
              <a:defRPr/>
            </a:pPr>
            <a:r>
              <a:rPr lang="en-AU" sz="1200" baseline="30000" dirty="0"/>
              <a:t>5</a:t>
            </a:r>
            <a:r>
              <a:rPr lang="en-AU" sz="1200" dirty="0"/>
              <a:t> Grace et al. 2023. </a:t>
            </a:r>
            <a:r>
              <a:rPr lang="en-AU" sz="1200" i="1" dirty="0"/>
              <a:t>Sexual Health</a:t>
            </a:r>
            <a:r>
              <a:rPr lang="en-AU" sz="1200" dirty="0"/>
              <a:t>.</a:t>
            </a:r>
          </a:p>
        </p:txBody>
      </p:sp>
    </p:spTree>
    <p:extLst>
      <p:ext uri="{BB962C8B-B14F-4D97-AF65-F5344CB8AC3E}">
        <p14:creationId xmlns:p14="http://schemas.microsoft.com/office/powerpoint/2010/main" val="3864216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9E279-5F69-D04E-D373-2A1E5AE44DBE}"/>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3439BBD-17B6-DFBE-22AF-5C4D197BC6E5}"/>
              </a:ext>
            </a:extLst>
          </p:cNvPr>
          <p:cNvSpPr/>
          <p:nvPr/>
        </p:nvSpPr>
        <p:spPr>
          <a:xfrm>
            <a:off x="838200" y="1932318"/>
            <a:ext cx="10631905" cy="2038433"/>
          </a:xfrm>
          <a:prstGeom prst="rect">
            <a:avLst/>
          </a:prstGeom>
          <a:solidFill>
            <a:schemeClr val="bg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3C70B4C9-62BF-69D4-6E30-8C95877494B5}"/>
              </a:ext>
            </a:extLst>
          </p:cNvPr>
          <p:cNvSpPr>
            <a:spLocks noGrp="1"/>
          </p:cNvSpPr>
          <p:nvPr>
            <p:ph type="title"/>
          </p:nvPr>
        </p:nvSpPr>
        <p:spPr/>
        <p:txBody>
          <a:bodyPr/>
          <a:lstStyle/>
          <a:p>
            <a:r>
              <a:rPr lang="en-AU" dirty="0">
                <a:latin typeface="Clancy" panose="00000500000000000000" pitchFamily="50" charset="0"/>
              </a:rPr>
              <a:t>Aim</a:t>
            </a:r>
          </a:p>
        </p:txBody>
      </p:sp>
      <p:sp>
        <p:nvSpPr>
          <p:cNvPr id="3" name="Text Placeholder 2">
            <a:extLst>
              <a:ext uri="{FF2B5EF4-FFF2-40B4-BE49-F238E27FC236}">
                <a16:creationId xmlns:a16="http://schemas.microsoft.com/office/drawing/2014/main" id="{D2C098EB-43DC-8DC3-71B7-6C7D08BC5FA1}"/>
              </a:ext>
            </a:extLst>
          </p:cNvPr>
          <p:cNvSpPr>
            <a:spLocks noGrp="1"/>
          </p:cNvSpPr>
          <p:nvPr>
            <p:ph type="body" sz="quarter" idx="12"/>
          </p:nvPr>
        </p:nvSpPr>
        <p:spPr/>
        <p:txBody>
          <a:bodyPr/>
          <a:lstStyle/>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The aim of this study was to better understand the experiences of HIV and sexuality stigma amongst two priority populations of GBQ men, including people with HIV.</a:t>
            </a: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These priority populations included young GBQ men, and GBQ men living in Greater Western Sydney and regional parts of NSW.</a:t>
            </a: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This analysis focuses on perspectives about UVL and casual sexual partners with HIV</a:t>
            </a:r>
            <a:endParaRPr lang="en-AU" sz="2000" u="sng"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1494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8F583-41C2-BA78-A1B8-34B85382341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562CA4CA-A448-1F28-EA2B-F78AC7A6F5D2}"/>
              </a:ext>
            </a:extLst>
          </p:cNvPr>
          <p:cNvSpPr/>
          <p:nvPr/>
        </p:nvSpPr>
        <p:spPr>
          <a:xfrm>
            <a:off x="8870802" y="5292392"/>
            <a:ext cx="2390755" cy="1130968"/>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CD77CE10-F737-A05C-51EA-5260F0A650A9}"/>
              </a:ext>
            </a:extLst>
          </p:cNvPr>
          <p:cNvSpPr>
            <a:spLocks noGrp="1"/>
          </p:cNvSpPr>
          <p:nvPr>
            <p:ph type="title"/>
          </p:nvPr>
        </p:nvSpPr>
        <p:spPr/>
        <p:txBody>
          <a:bodyPr/>
          <a:lstStyle/>
          <a:p>
            <a:r>
              <a:rPr lang="en-AU" dirty="0">
                <a:latin typeface="Clancy" panose="00000500000000000000" pitchFamily="50" charset="0"/>
              </a:rPr>
              <a:t>Methods</a:t>
            </a:r>
          </a:p>
        </p:txBody>
      </p:sp>
      <p:sp>
        <p:nvSpPr>
          <p:cNvPr id="3" name="Text Placeholder 2">
            <a:extLst>
              <a:ext uri="{FF2B5EF4-FFF2-40B4-BE49-F238E27FC236}">
                <a16:creationId xmlns:a16="http://schemas.microsoft.com/office/drawing/2014/main" id="{3698D7AB-7653-A014-A7B0-C499E02AD05A}"/>
              </a:ext>
            </a:extLst>
          </p:cNvPr>
          <p:cNvSpPr>
            <a:spLocks noGrp="1"/>
          </p:cNvSpPr>
          <p:nvPr>
            <p:ph type="body" sz="quarter" idx="12"/>
          </p:nvPr>
        </p:nvSpPr>
        <p:spPr/>
        <p:txBody>
          <a:bodyPr>
            <a:normAutofit fontScale="85000" lnSpcReduction="10000"/>
          </a:bodyPr>
          <a:lstStyle/>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NSW PRISM Partnership Stigma Working Group.</a:t>
            </a: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Recruitment through (1) social media advertisements through research team and community partners and (2) email invitations to lists of GBM who consented to be contacted about future research.</a:t>
            </a:r>
          </a:p>
          <a:p>
            <a:pPr marL="228600" lvl="0" indent="-228600">
              <a:buClrTx/>
              <a:buSzTx/>
              <a:buFont typeface="Arial" panose="020B0604020202020204" pitchFamily="34" charset="0"/>
              <a:buChar char="•"/>
              <a:defRPr/>
            </a:pPr>
            <a:endParaRPr lang="en-AU" sz="2000" dirty="0">
              <a:latin typeface="Roboto" panose="02000000000000000000" pitchFamily="2" charset="0"/>
              <a:ea typeface="Roboto" panose="02000000000000000000" pitchFamily="2" charset="0"/>
            </a:endParaRP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Eligibility included:</a:t>
            </a:r>
          </a:p>
          <a:p>
            <a:pPr marL="459000" lvl="1">
              <a:spcBef>
                <a:spcPts val="1000"/>
              </a:spcBef>
              <a:defRPr/>
            </a:pPr>
            <a:r>
              <a:rPr lang="en-AU" sz="1600" dirty="0">
                <a:latin typeface="Roboto" panose="02000000000000000000" pitchFamily="2" charset="0"/>
                <a:ea typeface="Roboto" panose="02000000000000000000" pitchFamily="2" charset="0"/>
              </a:rPr>
              <a:t>Gay, bisexual, or queer man (cis or trans) or non-binary person</a:t>
            </a:r>
          </a:p>
          <a:p>
            <a:pPr marL="459000" lvl="1">
              <a:spcBef>
                <a:spcPts val="1000"/>
              </a:spcBef>
              <a:defRPr/>
            </a:pPr>
            <a:r>
              <a:rPr lang="en-AU" sz="1600" dirty="0">
                <a:latin typeface="Roboto" panose="02000000000000000000" pitchFamily="2" charset="0"/>
                <a:ea typeface="Roboto" panose="02000000000000000000" pitchFamily="2" charset="0"/>
              </a:rPr>
              <a:t>Either 18-25 years old OR live outside of inner-city Sydney (e.g., GWS, rural, or regional NSW)</a:t>
            </a:r>
          </a:p>
          <a:p>
            <a:pPr marL="459000" lvl="1">
              <a:spcBef>
                <a:spcPts val="1000"/>
              </a:spcBef>
              <a:defRPr/>
            </a:pPr>
            <a:r>
              <a:rPr lang="en-AU" sz="1600" dirty="0">
                <a:latin typeface="Roboto" panose="02000000000000000000" pitchFamily="2" charset="0"/>
                <a:ea typeface="Roboto" panose="02000000000000000000" pitchFamily="2" charset="0"/>
              </a:rPr>
              <a:t>Live in NSW</a:t>
            </a:r>
          </a:p>
          <a:p>
            <a:pPr marL="459000" lvl="1">
              <a:spcBef>
                <a:spcPts val="1000"/>
              </a:spcBef>
              <a:defRPr/>
            </a:pPr>
            <a:endParaRPr lang="en-AU" sz="1600" dirty="0">
              <a:latin typeface="Roboto" panose="02000000000000000000" pitchFamily="2" charset="0"/>
              <a:ea typeface="Roboto" panose="02000000000000000000" pitchFamily="2" charset="0"/>
            </a:endParaRP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1-hr interviews in 2023 via telephone or Zoom</a:t>
            </a: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$50 compensation</a:t>
            </a:r>
          </a:p>
          <a:p>
            <a:pPr marL="228600" lvl="0" indent="-228600">
              <a:buClrTx/>
              <a:buSzTx/>
              <a:buFont typeface="Arial" panose="020B0604020202020204" pitchFamily="34" charset="0"/>
              <a:buChar char="•"/>
              <a:defRPr/>
            </a:pPr>
            <a:r>
              <a:rPr lang="en-AU" sz="2000" dirty="0">
                <a:latin typeface="Roboto" panose="02000000000000000000" pitchFamily="2" charset="0"/>
                <a:ea typeface="Roboto" panose="02000000000000000000" pitchFamily="2" charset="0"/>
              </a:rPr>
              <a:t>Reflexive thematic analysis</a:t>
            </a:r>
          </a:p>
        </p:txBody>
      </p:sp>
      <p:sp>
        <p:nvSpPr>
          <p:cNvPr id="6" name="Content Placeholder 2">
            <a:extLst>
              <a:ext uri="{FF2B5EF4-FFF2-40B4-BE49-F238E27FC236}">
                <a16:creationId xmlns:a16="http://schemas.microsoft.com/office/drawing/2014/main" id="{C8986F6D-0DEE-AE70-ACD8-E3EC8077917F}"/>
              </a:ext>
            </a:extLst>
          </p:cNvPr>
          <p:cNvSpPr txBox="1">
            <a:spLocks/>
          </p:cNvSpPr>
          <p:nvPr/>
        </p:nvSpPr>
        <p:spPr>
          <a:xfrm>
            <a:off x="8963045" y="5358816"/>
            <a:ext cx="2390755" cy="99812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230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687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144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1602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None/>
              <a:defRPr/>
            </a:pPr>
            <a:r>
              <a:rPr lang="en-AU" sz="1200" b="1" dirty="0">
                <a:solidFill>
                  <a:prstClr val="black"/>
                </a:solidFill>
                <a:cs typeface="Arial" panose="020B0604020202020204" pitchFamily="34" charset="0"/>
              </a:rPr>
              <a:t>Ethics approvals:</a:t>
            </a:r>
          </a:p>
          <a:p>
            <a:pPr>
              <a:buNone/>
              <a:defRPr/>
            </a:pPr>
            <a:r>
              <a:rPr lang="en-AU" sz="1200" dirty="0">
                <a:solidFill>
                  <a:prstClr val="black"/>
                </a:solidFill>
                <a:cs typeface="Arial" panose="020B0604020202020204" pitchFamily="34" charset="0"/>
              </a:rPr>
              <a:t>UNSW HREC HC220650</a:t>
            </a:r>
          </a:p>
          <a:p>
            <a:pPr>
              <a:buNone/>
              <a:defRPr/>
            </a:pPr>
            <a:r>
              <a:rPr lang="en-AU" sz="1200" dirty="0">
                <a:solidFill>
                  <a:prstClr val="black"/>
                </a:solidFill>
                <a:cs typeface="Arial" panose="020B0604020202020204" pitchFamily="34" charset="0"/>
              </a:rPr>
              <a:t>ACON Research Ethics Review Committee 202220</a:t>
            </a:r>
          </a:p>
        </p:txBody>
      </p:sp>
    </p:spTree>
    <p:extLst>
      <p:ext uri="{BB962C8B-B14F-4D97-AF65-F5344CB8AC3E}">
        <p14:creationId xmlns:p14="http://schemas.microsoft.com/office/powerpoint/2010/main" val="4116165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78666-4F06-C34A-9FF3-6E335E2780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7A986-AE93-05FF-E694-75ED246F7AAD}"/>
              </a:ext>
            </a:extLst>
          </p:cNvPr>
          <p:cNvSpPr>
            <a:spLocks noGrp="1"/>
          </p:cNvSpPr>
          <p:nvPr>
            <p:ph type="title"/>
          </p:nvPr>
        </p:nvSpPr>
        <p:spPr/>
        <p:txBody>
          <a:bodyPr/>
          <a:lstStyle/>
          <a:p>
            <a:r>
              <a:rPr lang="en-AU" dirty="0">
                <a:latin typeface="Clancy" panose="00000500000000000000" pitchFamily="50" charset="0"/>
              </a:rPr>
              <a:t>Participant Demographics</a:t>
            </a:r>
          </a:p>
        </p:txBody>
      </p:sp>
      <p:graphicFrame>
        <p:nvGraphicFramePr>
          <p:cNvPr id="8" name="Table 7">
            <a:extLst>
              <a:ext uri="{FF2B5EF4-FFF2-40B4-BE49-F238E27FC236}">
                <a16:creationId xmlns:a16="http://schemas.microsoft.com/office/drawing/2014/main" id="{E666346D-5A0D-A2EE-9D08-EF66F976A016}"/>
              </a:ext>
            </a:extLst>
          </p:cNvPr>
          <p:cNvGraphicFramePr>
            <a:graphicFrameLocks noGrp="1"/>
          </p:cNvGraphicFramePr>
          <p:nvPr>
            <p:extLst>
              <p:ext uri="{D42A27DB-BD31-4B8C-83A1-F6EECF244321}">
                <p14:modId xmlns:p14="http://schemas.microsoft.com/office/powerpoint/2010/main" val="3574949370"/>
              </p:ext>
            </p:extLst>
          </p:nvPr>
        </p:nvGraphicFramePr>
        <p:xfrm>
          <a:off x="719889" y="1582403"/>
          <a:ext cx="10972078" cy="4375686"/>
        </p:xfrm>
        <a:graphic>
          <a:graphicData uri="http://schemas.openxmlformats.org/drawingml/2006/table">
            <a:tbl>
              <a:tblPr firstRow="1" bandRow="1">
                <a:tableStyleId>{7DF18680-E054-41AD-8BC1-D1AEF772440D}</a:tableStyleId>
              </a:tblPr>
              <a:tblGrid>
                <a:gridCol w="2862060">
                  <a:extLst>
                    <a:ext uri="{9D8B030D-6E8A-4147-A177-3AD203B41FA5}">
                      <a16:colId xmlns:a16="http://schemas.microsoft.com/office/drawing/2014/main" val="1625513741"/>
                    </a:ext>
                  </a:extLst>
                </a:gridCol>
                <a:gridCol w="8110018">
                  <a:extLst>
                    <a:ext uri="{9D8B030D-6E8A-4147-A177-3AD203B41FA5}">
                      <a16:colId xmlns:a16="http://schemas.microsoft.com/office/drawing/2014/main" val="3989859812"/>
                    </a:ext>
                  </a:extLst>
                </a:gridCol>
              </a:tblGrid>
              <a:tr h="312456">
                <a:tc>
                  <a:txBody>
                    <a:bodyPr/>
                    <a:lstStyle/>
                    <a:p>
                      <a:r>
                        <a:rPr lang="en-AU" sz="1600" dirty="0">
                          <a:latin typeface="Roboto" panose="02000000000000000000" pitchFamily="2" charset="0"/>
                          <a:ea typeface="Roboto" panose="02000000000000000000" pitchFamily="2" charset="0"/>
                        </a:rPr>
                        <a:t>Variable</a:t>
                      </a:r>
                    </a:p>
                  </a:txBody>
                  <a:tcPr/>
                </a:tc>
                <a:tc>
                  <a:txBody>
                    <a:bodyPr/>
                    <a:lstStyle/>
                    <a:p>
                      <a:r>
                        <a:rPr lang="en-AU" sz="1600" dirty="0">
                          <a:latin typeface="Roboto" panose="02000000000000000000" pitchFamily="2" charset="0"/>
                          <a:ea typeface="Roboto" panose="02000000000000000000" pitchFamily="2" charset="0"/>
                        </a:rPr>
                        <a:t>Total, N=32</a:t>
                      </a:r>
                    </a:p>
                  </a:txBody>
                  <a:tcPr/>
                </a:tc>
                <a:extLst>
                  <a:ext uri="{0D108BD9-81ED-4DB2-BD59-A6C34878D82A}">
                    <a16:rowId xmlns:a16="http://schemas.microsoft.com/office/drawing/2014/main" val="1313674552"/>
                  </a:ext>
                </a:extLst>
              </a:tr>
              <a:tr h="515120">
                <a:tc>
                  <a:txBody>
                    <a:bodyPr/>
                    <a:lstStyle/>
                    <a:p>
                      <a:r>
                        <a:rPr lang="en-AU" sz="1800" dirty="0">
                          <a:latin typeface="Roboto" panose="02000000000000000000" pitchFamily="2" charset="0"/>
                          <a:ea typeface="Roboto" panose="02000000000000000000" pitchFamily="2" charset="0"/>
                        </a:rPr>
                        <a:t>Gender (two-step)</a:t>
                      </a:r>
                    </a:p>
                  </a:txBody>
                  <a:tcPr/>
                </a:tc>
                <a:tc>
                  <a:txBody>
                    <a:bodyPr/>
                    <a:lstStyle/>
                    <a:p>
                      <a:r>
                        <a:rPr lang="en-AU" sz="1800" dirty="0">
                          <a:latin typeface="Roboto" panose="02000000000000000000" pitchFamily="2" charset="0"/>
                          <a:ea typeface="Roboto" panose="02000000000000000000" pitchFamily="2" charset="0"/>
                        </a:rPr>
                        <a:t>Cisgender man (n=31), queer person (n=1)</a:t>
                      </a:r>
                    </a:p>
                  </a:txBody>
                  <a:tcPr/>
                </a:tc>
                <a:extLst>
                  <a:ext uri="{0D108BD9-81ED-4DB2-BD59-A6C34878D82A}">
                    <a16:rowId xmlns:a16="http://schemas.microsoft.com/office/drawing/2014/main" val="1621830804"/>
                  </a:ext>
                </a:extLst>
              </a:tr>
              <a:tr h="665363">
                <a:tc>
                  <a:txBody>
                    <a:bodyPr/>
                    <a:lstStyle/>
                    <a:p>
                      <a:r>
                        <a:rPr lang="en-AU" sz="1800" dirty="0">
                          <a:latin typeface="Roboto" panose="02000000000000000000" pitchFamily="2" charset="0"/>
                          <a:ea typeface="Roboto" panose="02000000000000000000" pitchFamily="2" charset="0"/>
                        </a:rPr>
                        <a:t>Sexual orientation*</a:t>
                      </a:r>
                    </a:p>
                  </a:txBody>
                  <a:tcPr/>
                </a:tc>
                <a:tc>
                  <a:txBody>
                    <a:bodyPr/>
                    <a:lstStyle/>
                    <a:p>
                      <a:r>
                        <a:rPr lang="en-AU" sz="1800" dirty="0">
                          <a:latin typeface="Roboto" panose="02000000000000000000" pitchFamily="2" charset="0"/>
                          <a:ea typeface="Roboto" panose="02000000000000000000" pitchFamily="2" charset="0"/>
                        </a:rPr>
                        <a:t>Gay (n=25), bisexual/pansexual (n=6), queer (n=3)</a:t>
                      </a:r>
                    </a:p>
                  </a:txBody>
                  <a:tcPr/>
                </a:tc>
                <a:extLst>
                  <a:ext uri="{0D108BD9-81ED-4DB2-BD59-A6C34878D82A}">
                    <a16:rowId xmlns:a16="http://schemas.microsoft.com/office/drawing/2014/main" val="919109260"/>
                  </a:ext>
                </a:extLst>
              </a:tr>
              <a:tr h="665363">
                <a:tc>
                  <a:txBody>
                    <a:bodyPr/>
                    <a:lstStyle/>
                    <a:p>
                      <a:r>
                        <a:rPr lang="en-AU" sz="1800" dirty="0">
                          <a:latin typeface="Roboto" panose="02000000000000000000" pitchFamily="2" charset="0"/>
                          <a:ea typeface="Roboto" panose="02000000000000000000" pitchFamily="2" charset="0"/>
                        </a:rPr>
                        <a:t>Age </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(mean = 35; range 20-76)</a:t>
                      </a:r>
                    </a:p>
                  </a:txBody>
                  <a:tcPr/>
                </a:tc>
                <a:tc>
                  <a:txBody>
                    <a:bodyPr/>
                    <a:lstStyle/>
                    <a:p>
                      <a:r>
                        <a:rPr lang="en-AU" sz="1800" dirty="0">
                          <a:latin typeface="Roboto" panose="02000000000000000000" pitchFamily="2" charset="0"/>
                          <a:ea typeface="Roboto" panose="02000000000000000000" pitchFamily="2" charset="0"/>
                        </a:rPr>
                        <a:t>18-25 (n=14), 26-29 (n=1), 30-39 (n=6), 40-49 (n=5), 50-59 (n=4), </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60-69 (n=1), 70+ (n=1)</a:t>
                      </a:r>
                    </a:p>
                  </a:txBody>
                  <a:tcPr/>
                </a:tc>
                <a:extLst>
                  <a:ext uri="{0D108BD9-81ED-4DB2-BD59-A6C34878D82A}">
                    <a16:rowId xmlns:a16="http://schemas.microsoft.com/office/drawing/2014/main" val="2549969669"/>
                  </a:ext>
                </a:extLst>
              </a:tr>
              <a:tr h="596506">
                <a:tc>
                  <a:txBody>
                    <a:bodyPr/>
                    <a:lstStyle/>
                    <a:p>
                      <a:r>
                        <a:rPr lang="en-AU" sz="1800" dirty="0">
                          <a:latin typeface="Roboto" panose="02000000000000000000" pitchFamily="2" charset="0"/>
                          <a:ea typeface="Roboto" panose="02000000000000000000" pitchFamily="2" charset="0"/>
                        </a:rPr>
                        <a:t>Serostatus / PrEP use</a:t>
                      </a:r>
                    </a:p>
                  </a:txBody>
                  <a:tcPr/>
                </a:tc>
                <a:tc>
                  <a:txBody>
                    <a:bodyPr/>
                    <a:lstStyle/>
                    <a:p>
                      <a:r>
                        <a:rPr lang="en-AU" sz="1800" dirty="0">
                          <a:latin typeface="Roboto" panose="02000000000000000000" pitchFamily="2" charset="0"/>
                          <a:ea typeface="Roboto" panose="02000000000000000000" pitchFamily="2" charset="0"/>
                        </a:rPr>
                        <a:t>HIV-negative (n=27); n=7 current PrEP users</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Living with HIV and undetectable (n=5)</a:t>
                      </a:r>
                    </a:p>
                  </a:txBody>
                  <a:tcPr/>
                </a:tc>
                <a:extLst>
                  <a:ext uri="{0D108BD9-81ED-4DB2-BD59-A6C34878D82A}">
                    <a16:rowId xmlns:a16="http://schemas.microsoft.com/office/drawing/2014/main" val="1587236739"/>
                  </a:ext>
                </a:extLst>
              </a:tr>
              <a:tr h="596506">
                <a:tc>
                  <a:txBody>
                    <a:bodyPr/>
                    <a:lstStyle/>
                    <a:p>
                      <a:r>
                        <a:rPr lang="en-AU" sz="1800" dirty="0">
                          <a:latin typeface="Roboto" panose="02000000000000000000" pitchFamily="2" charset="0"/>
                          <a:ea typeface="Roboto" panose="02000000000000000000" pitchFamily="2" charset="0"/>
                        </a:rPr>
                        <a:t>Country of Birth</a:t>
                      </a:r>
                    </a:p>
                  </a:txBody>
                  <a:tcPr/>
                </a:tc>
                <a:tc>
                  <a:txBody>
                    <a:bodyPr/>
                    <a:lstStyle/>
                    <a:p>
                      <a:r>
                        <a:rPr lang="en-AU" sz="1800" dirty="0">
                          <a:latin typeface="Roboto" panose="02000000000000000000" pitchFamily="2" charset="0"/>
                          <a:ea typeface="Roboto" panose="02000000000000000000" pitchFamily="2" charset="0"/>
                        </a:rPr>
                        <a:t>Australia (n=25), China (n=2), Philippines (n=1), Pakistan (n=1), </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Aotearoa New Zealand (n=1), United Status (n=1)</a:t>
                      </a:r>
                    </a:p>
                  </a:txBody>
                  <a:tcPr/>
                </a:tc>
                <a:extLst>
                  <a:ext uri="{0D108BD9-81ED-4DB2-BD59-A6C34878D82A}">
                    <a16:rowId xmlns:a16="http://schemas.microsoft.com/office/drawing/2014/main" val="3848890297"/>
                  </a:ext>
                </a:extLst>
              </a:tr>
              <a:tr h="852152">
                <a:tc>
                  <a:txBody>
                    <a:bodyPr/>
                    <a:lstStyle/>
                    <a:p>
                      <a:r>
                        <a:rPr lang="en-AU" sz="1800" dirty="0">
                          <a:latin typeface="Roboto" panose="02000000000000000000" pitchFamily="2" charset="0"/>
                          <a:ea typeface="Roboto" panose="02000000000000000000" pitchFamily="2" charset="0"/>
                        </a:rPr>
                        <a:t>Ethnicity</a:t>
                      </a:r>
                    </a:p>
                  </a:txBody>
                  <a:tcPr/>
                </a:tc>
                <a:tc>
                  <a:txBody>
                    <a:bodyPr/>
                    <a:lstStyle/>
                    <a:p>
                      <a:r>
                        <a:rPr lang="en-AU" sz="1800" dirty="0">
                          <a:latin typeface="Roboto" panose="02000000000000000000" pitchFamily="2" charset="0"/>
                          <a:ea typeface="Roboto" panose="02000000000000000000" pitchFamily="2" charset="0"/>
                        </a:rPr>
                        <a:t>Anglo, white or European (n=21), Aboriginal (n=3), South Asian (n=3), </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Central Asian (n=2), Middle Eastern (n=1), Western African (n=1), </a:t>
                      </a:r>
                      <a:br>
                        <a:rPr lang="en-AU" sz="1800" dirty="0">
                          <a:latin typeface="Roboto" panose="02000000000000000000" pitchFamily="2" charset="0"/>
                          <a:ea typeface="Roboto" panose="02000000000000000000" pitchFamily="2" charset="0"/>
                        </a:rPr>
                      </a:br>
                      <a:r>
                        <a:rPr lang="en-AU" sz="1800" dirty="0">
                          <a:latin typeface="Roboto" panose="02000000000000000000" pitchFamily="2" charset="0"/>
                          <a:ea typeface="Roboto" panose="02000000000000000000" pitchFamily="2" charset="0"/>
                        </a:rPr>
                        <a:t>Asian [not specified] (n=1)</a:t>
                      </a:r>
                    </a:p>
                  </a:txBody>
                  <a:tcPr/>
                </a:tc>
                <a:extLst>
                  <a:ext uri="{0D108BD9-81ED-4DB2-BD59-A6C34878D82A}">
                    <a16:rowId xmlns:a16="http://schemas.microsoft.com/office/drawing/2014/main" val="1152033395"/>
                  </a:ext>
                </a:extLst>
              </a:tr>
            </a:tbl>
          </a:graphicData>
        </a:graphic>
      </p:graphicFrame>
    </p:spTree>
    <p:extLst>
      <p:ext uri="{BB962C8B-B14F-4D97-AF65-F5344CB8AC3E}">
        <p14:creationId xmlns:p14="http://schemas.microsoft.com/office/powerpoint/2010/main" val="2518071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5B212-C9FD-6A26-5488-F45E14AB3F3D}"/>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8487F2F-5516-410D-7063-8045192D587C}"/>
              </a:ext>
            </a:extLst>
          </p:cNvPr>
          <p:cNvSpPr/>
          <p:nvPr/>
        </p:nvSpPr>
        <p:spPr>
          <a:xfrm>
            <a:off x="838200" y="3664862"/>
            <a:ext cx="10631905" cy="113573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795AE96D-5105-7B6E-498D-1D576825BEE8}"/>
              </a:ext>
            </a:extLst>
          </p:cNvPr>
          <p:cNvSpPr>
            <a:spLocks noGrp="1"/>
          </p:cNvSpPr>
          <p:nvPr>
            <p:ph type="title"/>
          </p:nvPr>
        </p:nvSpPr>
        <p:spPr/>
        <p:txBody>
          <a:bodyPr/>
          <a:lstStyle/>
          <a:p>
            <a:r>
              <a:rPr lang="en-AU" dirty="0">
                <a:latin typeface="Clancy" panose="00000500000000000000" pitchFamily="50" charset="0"/>
              </a:rPr>
              <a:t>Open attitude</a:t>
            </a:r>
          </a:p>
        </p:txBody>
      </p:sp>
      <p:sp>
        <p:nvSpPr>
          <p:cNvPr id="3" name="Text Placeholder 2">
            <a:extLst>
              <a:ext uri="{FF2B5EF4-FFF2-40B4-BE49-F238E27FC236}">
                <a16:creationId xmlns:a16="http://schemas.microsoft.com/office/drawing/2014/main" id="{236657B4-74B3-5FDB-F4DB-545C3C0DE343}"/>
              </a:ext>
            </a:extLst>
          </p:cNvPr>
          <p:cNvSpPr>
            <a:spLocks noGrp="1"/>
          </p:cNvSpPr>
          <p:nvPr>
            <p:ph type="body" sz="quarter" idx="12"/>
          </p:nvPr>
        </p:nvSpPr>
        <p:spPr/>
        <p:txBody>
          <a:bodyPr>
            <a:normAutofit/>
          </a:bodyPr>
          <a:lstStyle/>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Nine (out of 27 HIV-negative participants) indicated openness towards the idea of having casual sexual partners with HIV.</a:t>
            </a:r>
          </a:p>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A belief that UVL was effective.</a:t>
            </a:r>
          </a:p>
          <a:p>
            <a:pPr marL="285750" indent="-285750">
              <a:buFont typeface="Arial" panose="020B0604020202020204" pitchFamily="34" charset="0"/>
              <a:buChar char="•"/>
              <a:defRPr/>
            </a:pPr>
            <a:r>
              <a:rPr lang="en-US" sz="1800" dirty="0">
                <a:solidFill>
                  <a:prstClr val="black"/>
                </a:solidFill>
                <a:latin typeface="Roboto" panose="02000000000000000000" pitchFamily="2" charset="0"/>
                <a:ea typeface="Roboto" panose="02000000000000000000" pitchFamily="2" charset="0"/>
                <a:cs typeface="Arial" panose="020B0604020202020204" pitchFamily="34" charset="0"/>
              </a:rPr>
              <a:t>Education or prior experience with a partner with HIV supported this attitude.</a:t>
            </a:r>
          </a:p>
          <a:p>
            <a:pPr>
              <a:buNone/>
              <a:defRPr/>
            </a:pPr>
            <a:endParaRPr lang="en-US" sz="1800" dirty="0">
              <a:solidFill>
                <a:prstClr val="black"/>
              </a:solidFill>
              <a:latin typeface="Roboto" panose="02000000000000000000" pitchFamily="2" charset="0"/>
              <a:ea typeface="Roboto" panose="02000000000000000000" pitchFamily="2" charset="0"/>
              <a:cs typeface="Arial" panose="020B0604020202020204" pitchFamily="34" charset="0"/>
            </a:endParaRPr>
          </a:p>
          <a:p>
            <a:pPr marL="180000" lvl="1" indent="0">
              <a:buNone/>
              <a:defRPr/>
            </a:pP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Personally, </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if someone was undetectable, then I’ll be okay with that</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but unfortunately there’s still quite a bit of stigma around it. […] just a couple of days ago in </a:t>
            </a:r>
            <a:r>
              <a:rPr lang="en-US" sz="1600" b="1" dirty="0">
                <a:solidFill>
                  <a:prstClr val="black"/>
                </a:solidFill>
                <a:latin typeface="Roboto" panose="02000000000000000000" pitchFamily="2" charset="0"/>
                <a:ea typeface="Roboto" panose="02000000000000000000" pitchFamily="2" charset="0"/>
                <a:cs typeface="Arial" panose="020B0604020202020204" pitchFamily="34" charset="0"/>
              </a:rPr>
              <a:t>the ACON workshop [‘SPARK’], there was a HIV positive individual who talked about his experiences</a:t>
            </a:r>
            <a:r>
              <a:rPr lang="en-US" sz="1600" dirty="0">
                <a:solidFill>
                  <a:prstClr val="black"/>
                </a:solidFill>
                <a:latin typeface="Roboto" panose="02000000000000000000" pitchFamily="2" charset="0"/>
                <a:ea typeface="Roboto" panose="02000000000000000000" pitchFamily="2" charset="0"/>
                <a:cs typeface="Arial" panose="020B0604020202020204" pitchFamily="34" charset="0"/>
              </a:rPr>
              <a:t>, and some people just don’t really want to engage with someone with HIV, even though they may be undetectable. (Winston, 20s, South Western Sydney, HIV-negative) </a:t>
            </a:r>
          </a:p>
        </p:txBody>
      </p:sp>
    </p:spTree>
    <p:extLst>
      <p:ext uri="{BB962C8B-B14F-4D97-AF65-F5344CB8AC3E}">
        <p14:creationId xmlns:p14="http://schemas.microsoft.com/office/powerpoint/2010/main" val="2867170935"/>
      </p:ext>
    </p:extLst>
  </p:cSld>
  <p:clrMapOvr>
    <a:masterClrMapping/>
  </p:clrMapOvr>
</p:sld>
</file>

<file path=ppt/theme/theme1.xml><?xml version="1.0" encoding="utf-8"?>
<a:theme xmlns:a="http://schemas.openxmlformats.org/drawingml/2006/main" name="Kirby Institute">
  <a:themeElements>
    <a:clrScheme name="Kirby Institute">
      <a:dk1>
        <a:srgbClr val="000000"/>
      </a:dk1>
      <a:lt1>
        <a:srgbClr val="FFFFFF"/>
      </a:lt1>
      <a:dk2>
        <a:srgbClr val="BA9765"/>
      </a:dk2>
      <a:lt2>
        <a:srgbClr val="808285"/>
      </a:lt2>
      <a:accent1>
        <a:srgbClr val="BA9765"/>
      </a:accent1>
      <a:accent2>
        <a:srgbClr val="FFDC00"/>
      </a:accent2>
      <a:accent3>
        <a:srgbClr val="808285"/>
      </a:accent3>
      <a:accent4>
        <a:srgbClr val="BABCBE"/>
      </a:accent4>
      <a:accent5>
        <a:srgbClr val="007882"/>
      </a:accent5>
      <a:accent6>
        <a:srgbClr val="000000"/>
      </a:accent6>
      <a:hlink>
        <a:srgbClr val="007882"/>
      </a:hlink>
      <a:folHlink>
        <a:srgbClr val="808285"/>
      </a:folHlink>
    </a:clrScheme>
    <a:fontScheme name="KI Arial (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Kirby_Prism 16x9 Template_20221206" id="{B799E01E-6047-0F42-8CCA-72D67C630B8A}" vid="{D4F2E92F-B108-7144-B052-3E6733C4283C}"/>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D8D252CE7220846BA9001DA989ACD8A" ma:contentTypeVersion="14" ma:contentTypeDescription="Create a new document." ma:contentTypeScope="" ma:versionID="d6d335c435ba3f0b5928d8f303116f26">
  <xsd:schema xmlns:xsd="http://www.w3.org/2001/XMLSchema" xmlns:xs="http://www.w3.org/2001/XMLSchema" xmlns:p="http://schemas.microsoft.com/office/2006/metadata/properties" xmlns:ns2="3bc728a1-71c8-4085-869a-1e5d48b8d879" xmlns:ns3="d68d4f87-c0ac-4ead-bf8d-d684ed66c892" targetNamespace="http://schemas.microsoft.com/office/2006/metadata/properties" ma:root="true" ma:fieldsID="0d272759e4788bf9a0696e87acbdad87" ns2:_="" ns3:_="">
    <xsd:import namespace="3bc728a1-71c8-4085-869a-1e5d48b8d879"/>
    <xsd:import namespace="d68d4f87-c0ac-4ead-bf8d-d684ed66c892"/>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c728a1-71c8-4085-869a-1e5d48b8d8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2b026aac-6b52-4d7e-a64d-f3ee90946f56"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8d4f87-c0ac-4ead-bf8d-d684ed66c89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d433dd9-20f1-4621-a956-ea895c640422}" ma:internalName="TaxCatchAll" ma:showField="CatchAllData" ma:web="d68d4f87-c0ac-4ead-bf8d-d684ed66c892">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d68d4f87-c0ac-4ead-bf8d-d684ed66c892">
      <UserInfo>
        <DisplayName>Sally Hough</DisplayName>
        <AccountId>280</AccountId>
        <AccountType/>
      </UserInfo>
      <UserInfo>
        <DisplayName>Phillip Keen</DisplayName>
        <AccountId>336</AccountId>
        <AccountType/>
      </UserInfo>
    </SharedWithUsers>
    <TaxCatchAll xmlns="d68d4f87-c0ac-4ead-bf8d-d684ed66c892" xsi:nil="true"/>
    <lcf76f155ced4ddcb4097134ff3c332f xmlns="3bc728a1-71c8-4085-869a-1e5d48b8d87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5438F6-01D6-44D3-8FFE-BA87ED3A7C74}">
  <ds:schemaRefs>
    <ds:schemaRef ds:uri="http://schemas.microsoft.com/sharepoint/v3/contenttype/forms"/>
  </ds:schemaRefs>
</ds:datastoreItem>
</file>

<file path=customXml/itemProps2.xml><?xml version="1.0" encoding="utf-8"?>
<ds:datastoreItem xmlns:ds="http://schemas.openxmlformats.org/officeDocument/2006/customXml" ds:itemID="{150FA8FA-E837-448F-9424-515A9DC100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c728a1-71c8-4085-869a-1e5d48b8d879"/>
    <ds:schemaRef ds:uri="d68d4f87-c0ac-4ead-bf8d-d684ed66c8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B6C3A9-49B8-493C-8670-5C80D172CCC1}">
  <ds:schemaRefs>
    <ds:schemaRef ds:uri="http://schemas.microsoft.com/office/2006/documentManagement/types"/>
    <ds:schemaRef ds:uri="http://purl.org/dc/dcmitype/"/>
    <ds:schemaRef ds:uri="http://www.w3.org/XML/1998/namespace"/>
    <ds:schemaRef ds:uri="http://schemas.openxmlformats.org/package/2006/metadata/core-properties"/>
    <ds:schemaRef ds:uri="http://schemas.microsoft.com/office/2006/metadata/properties"/>
    <ds:schemaRef ds:uri="http://schemas.microsoft.com/office/infopath/2007/PartnerControls"/>
    <ds:schemaRef ds:uri="2feb762b-24b5-433c-ba18-3a6f7cbfab69"/>
    <ds:schemaRef ds:uri="http://purl.org/dc/terms/"/>
    <ds:schemaRef ds:uri="89aec279-af5f-459e-b8bc-30b625a62425"/>
    <ds:schemaRef ds:uri="http://purl.org/dc/elements/1.1/"/>
    <ds:schemaRef ds:uri="d68d4f87-c0ac-4ead-bf8d-d684ed66c892"/>
    <ds:schemaRef ds:uri="3bc728a1-71c8-4085-869a-1e5d48b8d879"/>
  </ds:schemaRefs>
</ds:datastoreItem>
</file>

<file path=docProps/app.xml><?xml version="1.0" encoding="utf-8"?>
<Properties xmlns="http://schemas.openxmlformats.org/officeDocument/2006/extended-properties" xmlns:vt="http://schemas.openxmlformats.org/officeDocument/2006/docPropsVTypes">
  <Template>Kirby_Prism 16x9 Template_20221206</Template>
  <TotalTime>14555</TotalTime>
  <Words>5036</Words>
  <Application>Microsoft Office PowerPoint</Application>
  <PresentationFormat>Widescreen</PresentationFormat>
  <Paragraphs>258</Paragraphs>
  <Slides>20</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Clancy</vt:lpstr>
      <vt:lpstr>Roboto</vt:lpstr>
      <vt:lpstr>Times New Roman</vt:lpstr>
      <vt:lpstr>Kirby Institute</vt:lpstr>
      <vt:lpstr>Untransmittable scepticism and stigma:</vt:lpstr>
      <vt:lpstr>Content warning</vt:lpstr>
      <vt:lpstr>Untransmittable scepticism</vt:lpstr>
      <vt:lpstr>Australian quantitative research</vt:lpstr>
      <vt:lpstr>Qualitative research</vt:lpstr>
      <vt:lpstr>Aim</vt:lpstr>
      <vt:lpstr>Methods</vt:lpstr>
      <vt:lpstr>Participant Demographics</vt:lpstr>
      <vt:lpstr>Open attitude</vt:lpstr>
      <vt:lpstr>Open attitude</vt:lpstr>
      <vt:lpstr>Cautious attitude</vt:lpstr>
      <vt:lpstr>Cautious attitude</vt:lpstr>
      <vt:lpstr>Rejecting attitude</vt:lpstr>
      <vt:lpstr>Rejecting attitude</vt:lpstr>
      <vt:lpstr>Rejecting attitude</vt:lpstr>
      <vt:lpstr>Untransmittable scepticism</vt:lpstr>
      <vt:lpstr>Discussion</vt:lpstr>
      <vt:lpstr>Challenges for the sector</vt:lpstr>
      <vt:lpstr>Acknowledgements</vt:lpstr>
      <vt:lpstr>Authorship, funding, and disclosures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 Keen</dc:creator>
  <cp:lastModifiedBy>PF535LC8@outlook.com</cp:lastModifiedBy>
  <cp:revision>7</cp:revision>
  <dcterms:created xsi:type="dcterms:W3CDTF">2023-02-02T11:13:06Z</dcterms:created>
  <dcterms:modified xsi:type="dcterms:W3CDTF">2025-09-14T22:14:48Z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0x0101007D8D252CE7220846BA9001DA989ACD8A</vt:lpwstr>
  </property>
  <property fmtid="{D5CDD505-2E9C-101B-9397-08002B2CF9AE}" pid="3" name="MediaServiceImageTags">
    <vt:lpwstr/>
  </property>
</Properties>
</file>