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Manrope Bold" charset="1" panose="00000000000000000000"/>
      <p:regular r:id="rId7"/>
    </p:embeddedFont>
    <p:embeddedFont>
      <p:font typeface="Manrope Light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8.fntdata"/><Relationship Id="rId3" Type="http://schemas.openxmlformats.org/officeDocument/2006/relationships/viewProps" Target="viewProps.xml"/><Relationship Id="rId7" Type="http://schemas.openxmlformats.org/officeDocument/2006/relationships/font" Target="fonts/font7.fntdata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ustomXml" Target="../customXml/item3.xml"/><Relationship Id="rId5" Type="http://schemas.openxmlformats.org/officeDocument/2006/relationships/tableStyles" Target="tableStyles.xml"/><Relationship Id="rId10" Type="http://schemas.openxmlformats.org/officeDocument/2006/relationships/customXml" Target="../customXml/item2.xml"/><Relationship Id="rId4" Type="http://schemas.openxmlformats.org/officeDocument/2006/relationships/theme" Target="theme/theme1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3B3472">
                <a:alpha val="100000"/>
              </a:srgbClr>
            </a:gs>
            <a:gs pos="100000">
              <a:srgbClr val="221C61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408630" y="2843545"/>
            <a:ext cx="15879370" cy="7443455"/>
          </a:xfrm>
          <a:custGeom>
            <a:avLst/>
            <a:gdLst/>
            <a:ahLst/>
            <a:cxnLst/>
            <a:rect r="r" b="b" t="t" l="l"/>
            <a:pathLst>
              <a:path h="7443455" w="15879370">
                <a:moveTo>
                  <a:pt x="0" y="0"/>
                </a:moveTo>
                <a:lnTo>
                  <a:pt x="15879370" y="0"/>
                </a:lnTo>
                <a:lnTo>
                  <a:pt x="15879370" y="7443455"/>
                </a:lnTo>
                <a:lnTo>
                  <a:pt x="0" y="744345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6000"/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96855" y="1028700"/>
            <a:ext cx="4809680" cy="1250517"/>
          </a:xfrm>
          <a:custGeom>
            <a:avLst/>
            <a:gdLst/>
            <a:ahLst/>
            <a:cxnLst/>
            <a:rect r="r" b="b" t="t" l="l"/>
            <a:pathLst>
              <a:path h="1250517" w="4809680">
                <a:moveTo>
                  <a:pt x="0" y="0"/>
                </a:moveTo>
                <a:lnTo>
                  <a:pt x="4809680" y="0"/>
                </a:lnTo>
                <a:lnTo>
                  <a:pt x="4809680" y="1250517"/>
                </a:lnTo>
                <a:lnTo>
                  <a:pt x="0" y="125051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96855" y="2881645"/>
            <a:ext cx="9029003" cy="1241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704"/>
              </a:lnSpc>
            </a:pPr>
            <a:r>
              <a:rPr lang="en-US" sz="8438" b="true">
                <a:solidFill>
                  <a:srgbClr val="F26294"/>
                </a:solidFill>
                <a:latin typeface="Manrope Bold"/>
                <a:ea typeface="Manrope Bold"/>
                <a:cs typeface="Manrope Bold"/>
                <a:sym typeface="Manrope Bold"/>
              </a:rPr>
              <a:t>Save the Date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96855" y="8364177"/>
            <a:ext cx="6347669" cy="8941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60"/>
              </a:lnSpc>
            </a:pPr>
            <a:r>
              <a:rPr lang="en-US" sz="3295">
                <a:solidFill>
                  <a:srgbClr val="FFFFFF"/>
                </a:solidFill>
                <a:latin typeface="Manrope Light"/>
                <a:ea typeface="Manrope Light"/>
                <a:cs typeface="Manrope Light"/>
                <a:sym typeface="Manrope Light"/>
              </a:rPr>
              <a:t>Samyan Mitrtown Hall, Bangkok, Thailand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96855" y="7291805"/>
            <a:ext cx="4709378" cy="7641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69"/>
              </a:lnSpc>
            </a:pPr>
            <a:r>
              <a:rPr lang="en-US" sz="4478" b="true">
                <a:solidFill>
                  <a:srgbClr val="F26294"/>
                </a:solidFill>
                <a:latin typeface="Manrope Bold"/>
                <a:ea typeface="Manrope Bold"/>
                <a:cs typeface="Manrope Bold"/>
                <a:sym typeface="Manrope Bold"/>
              </a:rPr>
              <a:t>19 - 21 June 2025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96855" y="4842412"/>
            <a:ext cx="7086166" cy="18249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828"/>
              </a:lnSpc>
            </a:pPr>
            <a:r>
              <a:rPr lang="en-US" sz="4057">
                <a:solidFill>
                  <a:srgbClr val="FFFFFF"/>
                </a:solidFill>
                <a:latin typeface="Manrope Light"/>
                <a:ea typeface="Manrope Light"/>
                <a:cs typeface="Manrope Light"/>
                <a:sym typeface="Manrope Light"/>
              </a:rPr>
              <a:t>2nd Asia Pacific Conference on </a:t>
            </a:r>
            <a:r>
              <a:rPr lang="en-US" sz="4057">
                <a:solidFill>
                  <a:srgbClr val="FFFFFF"/>
                </a:solidFill>
                <a:latin typeface="Manrope Light"/>
                <a:ea typeface="Manrope Light"/>
                <a:cs typeface="Manrope Light"/>
                <a:sym typeface="Manrope Light"/>
              </a:rPr>
              <a:t>Point of Care Testing for Infectious Diseases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9144000" y="5162550"/>
            <a:ext cx="9189078" cy="508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25"/>
              </a:lnSpc>
            </a:pPr>
            <a:r>
              <a:rPr lang="en-US" sz="3500" b="true">
                <a:solidFill>
                  <a:srgbClr val="F26294"/>
                </a:solidFill>
                <a:latin typeface="Manrope Bold"/>
                <a:ea typeface="Manrope Bold"/>
                <a:cs typeface="Manrope Bold"/>
                <a:sym typeface="Manrope Bold"/>
              </a:rPr>
              <a:t>Abstract Deadline </a:t>
            </a:r>
            <a:r>
              <a:rPr lang="en-US" sz="3500">
                <a:solidFill>
                  <a:srgbClr val="FFFFFF"/>
                </a:solidFill>
                <a:latin typeface="Manrope Light"/>
                <a:ea typeface="Manrope Light"/>
                <a:cs typeface="Manrope Light"/>
                <a:sym typeface="Manrope Light"/>
              </a:rPr>
              <a:t>8 December 2024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144000" y="6270625"/>
            <a:ext cx="9569383" cy="508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25"/>
              </a:lnSpc>
            </a:pPr>
            <a:r>
              <a:rPr lang="en-US" sz="3500" b="true">
                <a:solidFill>
                  <a:srgbClr val="F26294"/>
                </a:solidFill>
                <a:latin typeface="Manrope Bold"/>
                <a:ea typeface="Manrope Bold"/>
                <a:cs typeface="Manrope Bold"/>
                <a:sym typeface="Manrope Bold"/>
              </a:rPr>
              <a:t>Early Bird Registration </a:t>
            </a:r>
            <a:r>
              <a:rPr lang="en-US" sz="3500">
                <a:solidFill>
                  <a:srgbClr val="FFFFFF"/>
                </a:solidFill>
                <a:latin typeface="Manrope Light"/>
                <a:ea typeface="Manrope Light"/>
                <a:cs typeface="Manrope Light"/>
                <a:sym typeface="Manrope Light"/>
              </a:rPr>
              <a:t>23 March 2025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144000" y="8486775"/>
            <a:ext cx="8098869" cy="508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25"/>
              </a:lnSpc>
            </a:pPr>
            <a:r>
              <a:rPr lang="en-US" sz="3500" b="true">
                <a:solidFill>
                  <a:srgbClr val="F26294"/>
                </a:solidFill>
                <a:latin typeface="Manrope Bold"/>
                <a:ea typeface="Manrope Bold"/>
                <a:cs typeface="Manrope Bold"/>
                <a:sym typeface="Manrope Bold"/>
              </a:rPr>
              <a:t>Standard Registration </a:t>
            </a:r>
            <a:r>
              <a:rPr lang="en-US" sz="3500">
                <a:solidFill>
                  <a:srgbClr val="FFFFFF"/>
                </a:solidFill>
                <a:latin typeface="Manrope Light"/>
                <a:ea typeface="Manrope Light"/>
                <a:cs typeface="Manrope Light"/>
                <a:sym typeface="Manrope Light"/>
              </a:rPr>
              <a:t>25 May 2025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9144000" y="7378700"/>
            <a:ext cx="8541014" cy="508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25"/>
              </a:lnSpc>
            </a:pPr>
            <a:r>
              <a:rPr lang="en-US" sz="3500" b="true">
                <a:solidFill>
                  <a:srgbClr val="F26294"/>
                </a:solidFill>
                <a:latin typeface="Manrope Bold"/>
                <a:ea typeface="Manrope Bold"/>
                <a:cs typeface="Manrope Bold"/>
                <a:sym typeface="Manrope Bold"/>
              </a:rPr>
              <a:t>Accommodation Deadline </a:t>
            </a:r>
            <a:r>
              <a:rPr lang="en-US" sz="3500">
                <a:solidFill>
                  <a:srgbClr val="FFFFFF"/>
                </a:solidFill>
                <a:latin typeface="Manrope Light"/>
                <a:ea typeface="Manrope Light"/>
                <a:cs typeface="Manrope Light"/>
                <a:sym typeface="Manrope Light"/>
              </a:rPr>
              <a:t>11 May 2025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9144000" y="3783806"/>
            <a:ext cx="4784692" cy="7786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353"/>
              </a:lnSpc>
            </a:pPr>
            <a:r>
              <a:rPr lang="en-US" sz="4777" b="true">
                <a:solidFill>
                  <a:srgbClr val="F26294"/>
                </a:solidFill>
                <a:latin typeface="Manrope Bold"/>
                <a:ea typeface="Manrope Bold"/>
                <a:cs typeface="Manrope Bold"/>
                <a:sym typeface="Manrope Bold"/>
              </a:rPr>
              <a:t>Key Deadlines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A7DB0AE960954B9ABC128B05AD7AF3" ma:contentTypeVersion="18" ma:contentTypeDescription="Create a new document." ma:contentTypeScope="" ma:versionID="468697d20435dd4d69a0899a6e679d2c">
  <xsd:schema xmlns:xsd="http://www.w3.org/2001/XMLSchema" xmlns:xs="http://www.w3.org/2001/XMLSchema" xmlns:p="http://schemas.microsoft.com/office/2006/metadata/properties" xmlns:ns2="e3c4ae15-2483-431d-ab58-00ea4a692673" xmlns:ns3="626634ba-b3e7-477b-a3c5-34b9672cc021" targetNamespace="http://schemas.microsoft.com/office/2006/metadata/properties" ma:root="true" ma:fieldsID="f83629cf39674dc96462e3762fe2812a" ns2:_="" ns3:_="">
    <xsd:import namespace="e3c4ae15-2483-431d-ab58-00ea4a692673"/>
    <xsd:import namespace="626634ba-b3e7-477b-a3c5-34b9672cc0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4ae15-2483-431d-ab58-00ea4a6926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8341f2d-bbf9-4513-a15f-30490290cb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6634ba-b3e7-477b-a3c5-34b9672cc02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7f02ae9-5fd9-48c0-89a1-1da24cea6569}" ma:internalName="TaxCatchAll" ma:showField="CatchAllData" ma:web="626634ba-b3e7-477b-a3c5-34b9672cc0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c4ae15-2483-431d-ab58-00ea4a692673">
      <Terms xmlns="http://schemas.microsoft.com/office/infopath/2007/PartnerControls"/>
    </lcf76f155ced4ddcb4097134ff3c332f>
    <TaxCatchAll xmlns="626634ba-b3e7-477b-a3c5-34b9672cc021" xsi:nil="true"/>
  </documentManagement>
</p:properties>
</file>

<file path=customXml/itemProps1.xml><?xml version="1.0" encoding="utf-8"?>
<ds:datastoreItem xmlns:ds="http://schemas.openxmlformats.org/officeDocument/2006/customXml" ds:itemID="{4E3D5920-31B7-4E29-BD2D-EEE470C77129}"/>
</file>

<file path=customXml/itemProps2.xml><?xml version="1.0" encoding="utf-8"?>
<ds:datastoreItem xmlns:ds="http://schemas.openxmlformats.org/officeDocument/2006/customXml" ds:itemID="{DF37AD03-7F67-46D0-88DC-6DDA3D3D30EC}"/>
</file>

<file path=customXml/itemProps3.xml><?xml version="1.0" encoding="utf-8"?>
<ds:datastoreItem xmlns:ds="http://schemas.openxmlformats.org/officeDocument/2006/customXml" ds:itemID="{75D97FF8-6948-4C97-A933-1F87953CEC9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Save the Date</dc:title>
  <cp:revision>1</cp:revision>
  <dcterms:created xsi:type="dcterms:W3CDTF">2006-08-16T00:00:00Z</dcterms:created>
  <dcterms:modified xsi:type="dcterms:W3CDTF">2011-08-01T06:04:30Z</dcterms:modified>
  <dc:identifier>DAGWUArAU1A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0x0101001FA7DB0AE960954B9ABC128B05AD7AF3</vt:lpwstr>
  </property>
</Properties>
</file>