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3" r:id="rId4"/>
    <p:sldId id="274" r:id="rId5"/>
    <p:sldId id="275" r:id="rId6"/>
    <p:sldId id="269" r:id="rId7"/>
    <p:sldId id="277" r:id="rId8"/>
    <p:sldId id="278" r:id="rId9"/>
    <p:sldId id="276" r:id="rId10"/>
    <p:sldId id="26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52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1F47F8-93F4-89C8-DA86-E0CC4002E7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693988-E0B8-DE9F-796D-E524F5B7F3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7EC6CD-3D68-B1FF-204F-FD36E9993C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EA849-701D-484A-B2E3-4533A91DFD9E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52492E-7DD9-3E82-8B6E-A132278BB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D3E12F-1758-1D4A-F0DE-41D56E997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168FA-E840-4FC8-9730-E77934DB8A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245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8E994B-B07E-DED3-5561-4F91FA0A0C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4A513A5-64BA-A367-E7C0-F2DBFC589B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3DA6A6-F873-139C-64F6-148DC8FFBF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EA849-701D-484A-B2E3-4533A91DFD9E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A254D6-5FF5-5802-0538-69B7A7562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BC8794-7D06-87DF-EE66-334F6FCAA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168FA-E840-4FC8-9730-E77934DB8A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547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1D3055D-E430-4ED3-B633-7E951D05AA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5A32810-D0B7-3063-2D91-CC5CAC67EB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3B9EE-2DC5-AE19-A71B-6429FE74A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EA849-701D-484A-B2E3-4533A91DFD9E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61E093-433D-6913-8834-D3B34B9F0D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0C911D-260A-D985-50F9-882866C98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168FA-E840-4FC8-9730-E77934DB8A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416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D4C452-17DD-903B-08A5-E2ED5B6CED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96158C-0E18-8DFA-4DAC-6A364C0B13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AB2FF7-C25B-47A2-29FC-160598DD8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EA849-701D-484A-B2E3-4533A91DFD9E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4BF048-320C-0E93-A927-B4456D66B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7B4612-7A4E-6215-9969-7625FD2538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168FA-E840-4FC8-9730-E77934DB8A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641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908AF5-3CAC-B392-92CF-86B9ACAAE5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1691B6-9355-64E3-C941-3CCFEA421F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712CD5-724F-40C0-D6B8-CB6B286AFA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EA849-701D-484A-B2E3-4533A91DFD9E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19F34F-FF02-3F7E-5566-D4C1A4232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8DB838-5DFF-161A-BCD3-1B9794DE3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168FA-E840-4FC8-9730-E77934DB8A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685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B30D3B-EA99-2F6F-0296-81F68DF908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1BEAA1-8B1B-DB6A-1BCB-EDB42014DA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1CE610-435F-34F9-74DE-BB0DA58D76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865AF7-44D4-AADE-7096-1E63A115AE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EA849-701D-484A-B2E3-4533A91DFD9E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437061-B4B1-9E67-263E-EF8A45E8E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33D42C-ABFE-4183-E044-A1B6726C7A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168FA-E840-4FC8-9730-E77934DB8A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155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78420E-684E-ED7E-9E10-61740FE047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F4A1E0-F8FF-1B29-50CB-FB2C3B525C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09B67A-261A-A0EE-8E26-C730CEF665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955CF53-1073-4988-9F13-3C4C119EDE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1C473A5-C541-AC44-D3CD-F073B9AB700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254DC4B-60B4-57E1-4A32-DDC61E932D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EA849-701D-484A-B2E3-4533A91DFD9E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DD202B0-B0EF-ED56-DFCC-502E91D4E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3A418BB-6DE9-3641-1995-52B1AEC24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168FA-E840-4FC8-9730-E77934DB8A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508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1B8630-826D-1269-A7EB-D48EBA3086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DCBE04-6E9F-3B5A-4AE9-DAB0AC3A0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EA849-701D-484A-B2E3-4533A91DFD9E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5A894C0-B217-D697-6DBB-1A70C86519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E6F439-84E4-D7F8-87EE-A4835B5360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168FA-E840-4FC8-9730-E77934DB8A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029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5D641D2-FE3A-2140-2B09-0A3F35643B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EA849-701D-484A-B2E3-4533A91DFD9E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679BFFE-0873-8DE8-4044-41B4995BE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F47BCA-0A96-3A8D-0E81-C63D9CBAF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168FA-E840-4FC8-9730-E77934DB8A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837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21E051-9E78-DF13-D896-E647D21AB8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BA569B-416F-54CF-BB3D-B67301492D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482262-52FB-BEDC-DCD8-A62571384B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6E3772-EFDA-F862-3AFE-AE3EAE2EFA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EA849-701D-484A-B2E3-4533A91DFD9E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05D9A6-C440-4AF6-A940-4107E03FC2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CB498A-1018-F83C-8BF6-5EAA710E2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168FA-E840-4FC8-9730-E77934DB8A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887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556DD8-3612-380F-6BB0-EC0819FD23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2D23006-F7C4-93D7-B5F1-8C0EC926CC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FA447F-AF7F-D73E-32F6-E0463A440D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0AE0C9-8F17-ECFC-13C0-BD6162D73D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EA849-701D-484A-B2E3-4533A91DFD9E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89B038-8DD0-AFC8-9223-C9415BDDC3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B2A2C6-2FF2-8F71-A492-45CFA080F6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168FA-E840-4FC8-9730-E77934DB8A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9166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59C7541-71A5-957B-7765-13B407214C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7CED31-A595-BF92-FA1B-EE04739737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D89D32-6042-724F-C0AA-C9FAD1EF0D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FEA849-701D-484A-B2E3-4533A91DFD9E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CE9329-EB6B-7318-47B7-186FF2F8EC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055C52-D97B-0F02-E572-9BAD34FBC9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E9168FA-E840-4FC8-9730-E77934DB8A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652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EF242B-43CB-50DF-176B-65FB493B32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551826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Triple Elimination Workshop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42B833-238B-58C6-9BFE-7F43C117C3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492573"/>
            <a:ext cx="9144000" cy="3001618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Australasian HIV &amp; AIDS Conference </a:t>
            </a:r>
          </a:p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Adelaide, Western Australia</a:t>
            </a:r>
          </a:p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Date: 15-17</a:t>
            </a:r>
            <a:r>
              <a:rPr lang="en-US" b="1" baseline="30000" dirty="0">
                <a:solidFill>
                  <a:schemeClr val="accent1">
                    <a:lumMod val="75000"/>
                  </a:schemeClr>
                </a:solidFill>
              </a:rPr>
              <a:t>th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 September 2025</a:t>
            </a:r>
          </a:p>
          <a:p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Nano Gideon</a:t>
            </a:r>
          </a:p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National STI-HIV Program Manager</a:t>
            </a:r>
          </a:p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Public Health Division</a:t>
            </a:r>
          </a:p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National Department of Health</a:t>
            </a:r>
          </a:p>
        </p:txBody>
      </p:sp>
    </p:spTree>
    <p:extLst>
      <p:ext uri="{BB962C8B-B14F-4D97-AF65-F5344CB8AC3E}">
        <p14:creationId xmlns:p14="http://schemas.microsoft.com/office/powerpoint/2010/main" val="19284084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D01CF5-9BDB-0B1B-E342-E58FBABF6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671" y="474454"/>
            <a:ext cx="11378241" cy="67286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2060"/>
                </a:solidFill>
              </a:rPr>
              <a:t>Current Challenges in National PPTCT Program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9307F4-93FC-B034-5E6E-77B66FEF60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41385" y="1426173"/>
            <a:ext cx="5181600" cy="495737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/>
              <a:t>Provincial Data entry </a:t>
            </a:r>
            <a:r>
              <a:rPr lang="en-US" dirty="0"/>
              <a:t>decentralization </a:t>
            </a:r>
          </a:p>
          <a:p>
            <a:pPr lvl="1"/>
            <a:r>
              <a:rPr lang="en-US" dirty="0"/>
              <a:t>National and provincial coordination of Dx, reporting and follow-up tracking of ANC cases</a:t>
            </a:r>
          </a:p>
          <a:p>
            <a:r>
              <a:rPr lang="en-US" b="1" dirty="0"/>
              <a:t>Improved linkage </a:t>
            </a:r>
          </a:p>
          <a:p>
            <a:pPr lvl="1"/>
            <a:r>
              <a:rPr lang="en-US" dirty="0"/>
              <a:t>from ANC Clinics to HIV care and treatment facilities</a:t>
            </a:r>
          </a:p>
          <a:p>
            <a:r>
              <a:rPr lang="en-US" b="1" dirty="0"/>
              <a:t>Community Involvement</a:t>
            </a:r>
          </a:p>
          <a:p>
            <a:pPr lvl="1"/>
            <a:r>
              <a:rPr lang="en-US" dirty="0"/>
              <a:t>Mentor Mothers training, capacity building </a:t>
            </a:r>
          </a:p>
          <a:p>
            <a:pPr lvl="1"/>
            <a:r>
              <a:rPr lang="en-US" dirty="0"/>
              <a:t>Engagement to provincial coordination team for follow-up of ANC HIV + Pregnant women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7B1F7A-C281-D08F-A1CE-AA43068A41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426173"/>
            <a:ext cx="5181600" cy="5161914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/>
              <a:t>Structured Sustained Follow-up </a:t>
            </a:r>
          </a:p>
          <a:p>
            <a:pPr lvl="1"/>
            <a:r>
              <a:rPr lang="en-US" dirty="0"/>
              <a:t>from ANC - Birthing </a:t>
            </a:r>
          </a:p>
          <a:p>
            <a:pPr lvl="1"/>
            <a:r>
              <a:rPr lang="en-US" dirty="0"/>
              <a:t>Post Natal – Breast Feeding period </a:t>
            </a:r>
          </a:p>
          <a:p>
            <a:pPr lvl="1"/>
            <a:r>
              <a:rPr lang="en-US" dirty="0"/>
              <a:t>NAT at 6/52 and at 2 months post Cessation of Breast feeding at 9 months</a:t>
            </a:r>
          </a:p>
          <a:p>
            <a:r>
              <a:rPr lang="en-US" b="1" dirty="0"/>
              <a:t>Complete Weaning </a:t>
            </a:r>
          </a:p>
          <a:p>
            <a:pPr lvl="1"/>
            <a:r>
              <a:rPr lang="en-US" dirty="0"/>
              <a:t>Exposed infants at 6 months advised as early  and followed through</a:t>
            </a:r>
          </a:p>
          <a:p>
            <a:r>
              <a:rPr lang="en-US" b="1" dirty="0"/>
              <a:t>Exposed infants with negative NAT result </a:t>
            </a:r>
          </a:p>
          <a:p>
            <a:pPr lvl="1"/>
            <a:r>
              <a:rPr lang="en-US" dirty="0"/>
              <a:t>are further supported to stay off breast milk</a:t>
            </a:r>
          </a:p>
          <a:p>
            <a:pPr lvl="1"/>
            <a:r>
              <a:rPr lang="en-US" dirty="0"/>
              <a:t>Continue mothers clinical care support through adult HIV Care + Treatment program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81310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25AF9F-3AF4-4903-80B0-BF9C247B20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88423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716EA5-6A63-1894-D5A0-CF6135B576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08100"/>
            <a:ext cx="10515600" cy="5311361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/>
              <a:t>HIV in PNG in 1987</a:t>
            </a:r>
          </a:p>
          <a:p>
            <a:r>
              <a:rPr lang="en-US" b="1" dirty="0"/>
              <a:t>Care and Treatment Program in 2003</a:t>
            </a:r>
          </a:p>
          <a:p>
            <a:r>
              <a:rPr lang="en-US" b="1" dirty="0"/>
              <a:t>Care and Treatment more centralized </a:t>
            </a:r>
          </a:p>
          <a:p>
            <a:r>
              <a:rPr lang="en-US" b="1" dirty="0"/>
              <a:t>Only in One City – Port Moresby</a:t>
            </a:r>
          </a:p>
          <a:p>
            <a:endParaRPr lang="en-US" dirty="0"/>
          </a:p>
          <a:p>
            <a:r>
              <a:rPr lang="en-US" b="1" dirty="0"/>
              <a:t>Consistent Increase to 22 provinces with 165 ARV Facilities</a:t>
            </a:r>
          </a:p>
          <a:p>
            <a:r>
              <a:rPr lang="en-US" b="1" dirty="0"/>
              <a:t>Backed up by 400 HIV Counselling and Testing sites</a:t>
            </a:r>
          </a:p>
          <a:p>
            <a:endParaRPr lang="en-US" b="1" dirty="0"/>
          </a:p>
          <a:p>
            <a:r>
              <a:rPr lang="en-US" b="1" dirty="0"/>
              <a:t>In 2023, 6700 people were diagnosed (18 cases per day)</a:t>
            </a:r>
          </a:p>
          <a:p>
            <a:r>
              <a:rPr lang="en-US" b="1" dirty="0"/>
              <a:t>In 2024, 11000 were diagnosed (30 cases per day)</a:t>
            </a:r>
          </a:p>
          <a:p>
            <a:r>
              <a:rPr lang="en-US" b="1" dirty="0"/>
              <a:t>Across both years and more so in 2024 , babies were born with HIV</a:t>
            </a:r>
          </a:p>
          <a:p>
            <a:endParaRPr lang="en-US" b="1" dirty="0"/>
          </a:p>
          <a:p>
            <a:r>
              <a:rPr lang="en-US" b="1" dirty="0"/>
              <a:t>Currently 60000 People diagnosed with are registered into HIV Care and treatment across PNG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45361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F2A0EC28-EA99-04FE-7BFF-6E137EBE38BD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87342" y="2355011"/>
            <a:ext cx="7107089" cy="4114800"/>
          </a:xfr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158122E-03F5-DD71-9984-B61D2D0ACB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212141"/>
            <a:ext cx="7910423" cy="2086265"/>
          </a:xfrm>
          <a:prstGeom prst="rect">
            <a:avLst/>
          </a:prstGeom>
        </p:spPr>
      </p:pic>
      <p:sp>
        <p:nvSpPr>
          <p:cNvPr id="21" name="Content Placeholder 3">
            <a:extLst>
              <a:ext uri="{FF2B5EF4-FFF2-40B4-BE49-F238E27FC236}">
                <a16:creationId xmlns:a16="http://schemas.microsoft.com/office/drawing/2014/main" id="{0F2240F0-E3BF-03A9-CCA3-C5CF71D84F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591245" y="2570673"/>
            <a:ext cx="4373593" cy="3899138"/>
          </a:xfrm>
        </p:spPr>
        <p:txBody>
          <a:bodyPr>
            <a:normAutofit fontScale="55000" lnSpcReduction="20000"/>
          </a:bodyPr>
          <a:lstStyle/>
          <a:p>
            <a:r>
              <a:rPr lang="en-US" sz="4400" b="1" dirty="0">
                <a:solidFill>
                  <a:srgbClr val="002060"/>
                </a:solidFill>
              </a:rPr>
              <a:t>HIV Prevalence in PNG is 1.5%</a:t>
            </a:r>
          </a:p>
          <a:p>
            <a:endParaRPr lang="en-US" sz="4400" dirty="0">
              <a:solidFill>
                <a:srgbClr val="002060"/>
              </a:solidFill>
            </a:endParaRPr>
          </a:p>
          <a:p>
            <a:r>
              <a:rPr lang="en-US" sz="4400" b="1" dirty="0">
                <a:solidFill>
                  <a:srgbClr val="002060"/>
                </a:solidFill>
              </a:rPr>
              <a:t>Approximately 30 new infections per day</a:t>
            </a:r>
          </a:p>
          <a:p>
            <a:endParaRPr lang="en-US" sz="4400" b="1" dirty="0">
              <a:solidFill>
                <a:srgbClr val="002060"/>
              </a:solidFill>
            </a:endParaRPr>
          </a:p>
          <a:p>
            <a:r>
              <a:rPr lang="en-US" sz="4400" b="1" dirty="0">
                <a:solidFill>
                  <a:srgbClr val="002060"/>
                </a:solidFill>
              </a:rPr>
              <a:t>60 % are women in the Child bearing age</a:t>
            </a:r>
          </a:p>
          <a:p>
            <a:pPr marL="0" indent="0">
              <a:buNone/>
            </a:pPr>
            <a:endParaRPr lang="en-US" sz="4400" dirty="0">
              <a:solidFill>
                <a:srgbClr val="002060"/>
              </a:solidFill>
            </a:endParaRPr>
          </a:p>
          <a:p>
            <a:r>
              <a:rPr lang="en-US" sz="4400" b="1" dirty="0">
                <a:solidFill>
                  <a:srgbClr val="002060"/>
                </a:solidFill>
              </a:rPr>
              <a:t>7 more babies are born with HIV every day</a:t>
            </a:r>
            <a:endParaRPr lang="en-US" sz="4400" dirty="0">
              <a:solidFill>
                <a:srgbClr val="002060"/>
              </a:solidFill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06658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50929C2B-254D-8820-EBEA-667C5552BC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04230"/>
            <a:ext cx="7913294" cy="1911783"/>
          </a:xfrm>
          <a:prstGeom prst="rect">
            <a:avLst/>
          </a:prstGeom>
        </p:spPr>
      </p:pic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8D85E9F-1D3E-4D1D-7806-A4CFC6A544BB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838200" y="2131264"/>
            <a:ext cx="5181600" cy="3740059"/>
          </a:xfrm>
          <a:prstGeom prst="rect">
            <a:avLst/>
          </a:prstGeom>
        </p:spPr>
      </p:pic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8DCE9FC1-F30A-6100-74B3-1563EEA87517}"/>
              </a:ext>
            </a:extLst>
          </p:cNvPr>
          <p:cNvSpPr txBox="1">
            <a:spLocks/>
          </p:cNvSpPr>
          <p:nvPr/>
        </p:nvSpPr>
        <p:spPr>
          <a:xfrm>
            <a:off x="7300819" y="2132427"/>
            <a:ext cx="4373593" cy="3899138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400" b="1" dirty="0">
                <a:solidFill>
                  <a:srgbClr val="002060"/>
                </a:solidFill>
              </a:rPr>
              <a:t>Globally, new infections have declined by 39%</a:t>
            </a:r>
          </a:p>
          <a:p>
            <a:endParaRPr lang="en-US" sz="4400" dirty="0">
              <a:solidFill>
                <a:srgbClr val="002060"/>
              </a:solidFill>
            </a:endParaRPr>
          </a:p>
          <a:p>
            <a:r>
              <a:rPr lang="en-US" sz="4400" b="1" dirty="0">
                <a:solidFill>
                  <a:srgbClr val="002060"/>
                </a:solidFill>
              </a:rPr>
              <a:t>In PNG HIV Infections have increased significantly</a:t>
            </a:r>
          </a:p>
          <a:p>
            <a:endParaRPr lang="en-US" sz="4400" b="1" dirty="0">
              <a:solidFill>
                <a:srgbClr val="002060"/>
              </a:solidFill>
            </a:endParaRPr>
          </a:p>
          <a:p>
            <a:r>
              <a:rPr lang="en-US" sz="4400" b="1" dirty="0">
                <a:solidFill>
                  <a:srgbClr val="002060"/>
                </a:solidFill>
              </a:rPr>
              <a:t>Increased coverage of ART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4400" dirty="0">
              <a:solidFill>
                <a:srgbClr val="002060"/>
              </a:solidFill>
            </a:endParaRPr>
          </a:p>
          <a:p>
            <a:r>
              <a:rPr lang="en-US" sz="4400" b="1" dirty="0">
                <a:solidFill>
                  <a:srgbClr val="002060"/>
                </a:solidFill>
              </a:rPr>
              <a:t>HIV Related deaths have remained stable but high in last 5 years</a:t>
            </a:r>
            <a:endParaRPr lang="en-US" sz="4400" dirty="0">
              <a:solidFill>
                <a:srgbClr val="002060"/>
              </a:solidFill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28974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Content Placeholder 11">
            <a:extLst>
              <a:ext uri="{FF2B5EF4-FFF2-40B4-BE49-F238E27FC236}">
                <a16:creationId xmlns:a16="http://schemas.microsoft.com/office/drawing/2014/main" id="{D484A528-145D-43AE-F57D-9F2166735F67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03516" y="962"/>
            <a:ext cx="5992483" cy="6857037"/>
          </a:xfrm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006DCE-2F1A-CAE8-2561-8E93C60CDC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0" y="1302589"/>
            <a:ext cx="5181600" cy="4891177"/>
          </a:xfrm>
        </p:spPr>
        <p:txBody>
          <a:bodyPr/>
          <a:lstStyle/>
          <a:p>
            <a:r>
              <a:rPr lang="en-US" b="1" dirty="0">
                <a:solidFill>
                  <a:srgbClr val="002060"/>
                </a:solidFill>
              </a:rPr>
              <a:t>Effective Testing in ‘high risk groups’ increased across 22 Provinces in 2024</a:t>
            </a:r>
          </a:p>
          <a:p>
            <a:endParaRPr lang="en-US" dirty="0">
              <a:solidFill>
                <a:srgbClr val="002060"/>
              </a:solidFill>
            </a:endParaRPr>
          </a:p>
          <a:p>
            <a:r>
              <a:rPr lang="en-US" b="1" dirty="0">
                <a:solidFill>
                  <a:srgbClr val="002060"/>
                </a:solidFill>
              </a:rPr>
              <a:t>70% of data produced by 8 Provinces – under reporting from 14 provinces</a:t>
            </a:r>
          </a:p>
          <a:p>
            <a:endParaRPr lang="en-US" dirty="0">
              <a:solidFill>
                <a:srgbClr val="002060"/>
              </a:solidFill>
            </a:endParaRPr>
          </a:p>
          <a:p>
            <a:r>
              <a:rPr lang="en-US" b="1" dirty="0">
                <a:solidFill>
                  <a:srgbClr val="002060"/>
                </a:solidFill>
              </a:rPr>
              <a:t>HIV testing in ANC clinics improved across the country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0017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D894D4-4084-CDAB-C2CC-5BB7C0C256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824712" cy="566528"/>
          </a:xfrm>
        </p:spPr>
        <p:txBody>
          <a:bodyPr>
            <a:normAutofit fontScale="90000"/>
          </a:bodyPr>
          <a:lstStyle/>
          <a:p>
            <a:r>
              <a:rPr lang="en-US" dirty="0"/>
              <a:t>ANC and PPTCT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9005A4-951B-3A12-664B-F674248D40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233576"/>
            <a:ext cx="10824713" cy="5339751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/>
              <a:t>Almost Non-Existent PPTCT Program across country – no tracking and prevention program in existent since 2017</a:t>
            </a:r>
          </a:p>
          <a:p>
            <a:endParaRPr lang="en-US" b="1" dirty="0"/>
          </a:p>
          <a:p>
            <a:r>
              <a:rPr lang="en-US" b="1" dirty="0"/>
              <a:t>Estimated 260 000 pregnant women in  PNG </a:t>
            </a:r>
          </a:p>
          <a:p>
            <a:r>
              <a:rPr lang="en-US" b="1" dirty="0"/>
              <a:t>Only 160 000 attend at least 1 ANC care visit</a:t>
            </a:r>
          </a:p>
          <a:p>
            <a:r>
              <a:rPr lang="en-US" b="1" dirty="0"/>
              <a:t>80 000 receive at least 1 HIV test</a:t>
            </a:r>
          </a:p>
          <a:p>
            <a:endParaRPr lang="en-US" b="1" dirty="0"/>
          </a:p>
          <a:p>
            <a:r>
              <a:rPr lang="en-US" b="1" dirty="0"/>
              <a:t>1200 pregnant women tested positive for HIV (1.6% of those tested)</a:t>
            </a:r>
          </a:p>
          <a:p>
            <a:r>
              <a:rPr lang="en-US" b="1" dirty="0"/>
              <a:t>Estimated 7400 women living with HIV with only 2039 (27%0 receiving ART</a:t>
            </a:r>
          </a:p>
          <a:p>
            <a:r>
              <a:rPr lang="en-US" b="1" dirty="0"/>
              <a:t>Estimated 2675 new pediatric infections in 2024 (36% MTCT)</a:t>
            </a:r>
          </a:p>
          <a:p>
            <a:r>
              <a:rPr lang="en-US" b="1" dirty="0"/>
              <a:t>Only 755 infants tested for HIV within 2 months of birth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49954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2895A-B163-EC1F-C8ED-58FAC8592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9947" y="365125"/>
            <a:ext cx="10913853" cy="626913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2060"/>
                </a:solidFill>
              </a:rPr>
              <a:t>Preventing Mother to Child Transmission of HIV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F2819390-32EE-E280-D8FA-8A0B64305A0E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68130" y="1825625"/>
            <a:ext cx="7104208" cy="3424553"/>
          </a:xfrm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868ECF-A9D1-7957-8EFF-7F725E7901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867290" y="1825625"/>
            <a:ext cx="4156580" cy="4351338"/>
          </a:xfrm>
        </p:spPr>
        <p:txBody>
          <a:bodyPr/>
          <a:lstStyle/>
          <a:p>
            <a:r>
              <a:rPr lang="en-US" b="1" dirty="0">
                <a:solidFill>
                  <a:srgbClr val="002060"/>
                </a:solidFill>
              </a:rPr>
              <a:t>HIV Testing during pregnancy can help women access ARV treatment </a:t>
            </a:r>
          </a:p>
          <a:p>
            <a:endParaRPr lang="en-US" b="1" dirty="0">
              <a:solidFill>
                <a:srgbClr val="002060"/>
              </a:solidFill>
            </a:endParaRPr>
          </a:p>
          <a:p>
            <a:r>
              <a:rPr lang="en-US" b="1" dirty="0">
                <a:solidFill>
                  <a:srgbClr val="002060"/>
                </a:solidFill>
              </a:rPr>
              <a:t>Treatment can prevent transmission of the virus to the babies</a:t>
            </a:r>
          </a:p>
        </p:txBody>
      </p:sp>
    </p:spTree>
    <p:extLst>
      <p:ext uri="{BB962C8B-B14F-4D97-AF65-F5344CB8AC3E}">
        <p14:creationId xmlns:p14="http://schemas.microsoft.com/office/powerpoint/2010/main" val="4356789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85FB28-BD5D-1616-BD1E-991CB9E53F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659" y="365126"/>
            <a:ext cx="11766431" cy="868002"/>
          </a:xfrm>
        </p:spPr>
        <p:txBody>
          <a:bodyPr/>
          <a:lstStyle/>
          <a:p>
            <a:r>
              <a:rPr lang="en-US" b="1" dirty="0">
                <a:solidFill>
                  <a:srgbClr val="002060"/>
                </a:solidFill>
              </a:rPr>
              <a:t>Preventing Mother to Child Transmission of HIV</a:t>
            </a:r>
            <a:endParaRPr lang="en-US" dirty="0"/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2B31FE3C-17FD-CD1A-2902-C949A39714B6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07101" y="2139351"/>
            <a:ext cx="7699805" cy="2932981"/>
          </a:xfrm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FE384C-95A9-7D8C-2A93-31AE69AF92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022566" y="1825624"/>
            <a:ext cx="3331233" cy="4667249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>
                <a:solidFill>
                  <a:srgbClr val="002060"/>
                </a:solidFill>
              </a:rPr>
              <a:t>Every year KPMs are coming in Pregnant and recorded at ANCs</a:t>
            </a:r>
          </a:p>
          <a:p>
            <a:endParaRPr lang="en-US" b="1" dirty="0">
              <a:solidFill>
                <a:srgbClr val="002060"/>
              </a:solidFill>
            </a:endParaRPr>
          </a:p>
          <a:p>
            <a:r>
              <a:rPr lang="en-US" b="1" dirty="0">
                <a:solidFill>
                  <a:srgbClr val="002060"/>
                </a:solidFill>
              </a:rPr>
              <a:t>Newly Diagnosed pregnant women are also seen at ANCs</a:t>
            </a:r>
          </a:p>
          <a:p>
            <a:endParaRPr lang="en-US" b="1" dirty="0">
              <a:solidFill>
                <a:srgbClr val="002060"/>
              </a:solidFill>
            </a:endParaRPr>
          </a:p>
          <a:p>
            <a:r>
              <a:rPr lang="en-US" b="1" dirty="0">
                <a:solidFill>
                  <a:srgbClr val="002060"/>
                </a:solidFill>
              </a:rPr>
              <a:t>Tracking these women continue to a challenge</a:t>
            </a:r>
          </a:p>
        </p:txBody>
      </p:sp>
    </p:spTree>
    <p:extLst>
      <p:ext uri="{BB962C8B-B14F-4D97-AF65-F5344CB8AC3E}">
        <p14:creationId xmlns:p14="http://schemas.microsoft.com/office/powerpoint/2010/main" val="28407722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Content Placeholder 11">
            <a:extLst>
              <a:ext uri="{FF2B5EF4-FFF2-40B4-BE49-F238E27FC236}">
                <a16:creationId xmlns:a16="http://schemas.microsoft.com/office/drawing/2014/main" id="{565BB8BD-7C6D-639F-792F-266473A5AA08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51334212"/>
              </p:ext>
            </p:extLst>
          </p:nvPr>
        </p:nvGraphicFramePr>
        <p:xfrm>
          <a:off x="1971351" y="46824"/>
          <a:ext cx="5828591" cy="67801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5226">
                  <a:extLst>
                    <a:ext uri="{9D8B030D-6E8A-4147-A177-3AD203B41FA5}">
                      <a16:colId xmlns:a16="http://schemas.microsoft.com/office/drawing/2014/main" val="2064855754"/>
                    </a:ext>
                  </a:extLst>
                </a:gridCol>
                <a:gridCol w="1414242">
                  <a:extLst>
                    <a:ext uri="{9D8B030D-6E8A-4147-A177-3AD203B41FA5}">
                      <a16:colId xmlns:a16="http://schemas.microsoft.com/office/drawing/2014/main" val="1405919176"/>
                    </a:ext>
                  </a:extLst>
                </a:gridCol>
                <a:gridCol w="1345852">
                  <a:extLst>
                    <a:ext uri="{9D8B030D-6E8A-4147-A177-3AD203B41FA5}">
                      <a16:colId xmlns:a16="http://schemas.microsoft.com/office/drawing/2014/main" val="558363832"/>
                    </a:ext>
                  </a:extLst>
                </a:gridCol>
                <a:gridCol w="967690">
                  <a:extLst>
                    <a:ext uri="{9D8B030D-6E8A-4147-A177-3AD203B41FA5}">
                      <a16:colId xmlns:a16="http://schemas.microsoft.com/office/drawing/2014/main" val="3457493170"/>
                    </a:ext>
                  </a:extLst>
                </a:gridCol>
                <a:gridCol w="1685581">
                  <a:extLst>
                    <a:ext uri="{9D8B030D-6E8A-4147-A177-3AD203B41FA5}">
                      <a16:colId xmlns:a16="http://schemas.microsoft.com/office/drawing/2014/main" val="2992431971"/>
                    </a:ext>
                  </a:extLst>
                </a:gridCol>
              </a:tblGrid>
              <a:tr h="281848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#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1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#Province</a:t>
                      </a:r>
                    </a:p>
                  </a:txBody>
                  <a:tcPr marL="6350" marR="6350" marT="635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1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Female Tested</a:t>
                      </a:r>
                    </a:p>
                  </a:txBody>
                  <a:tcPr marL="6350" marR="6350" marT="635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1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Positive</a:t>
                      </a:r>
                    </a:p>
                  </a:txBody>
                  <a:tcPr marL="6350" marR="6350" marT="635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1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Seropositivity (%)</a:t>
                      </a:r>
                    </a:p>
                  </a:txBody>
                  <a:tcPr marL="6350" marR="6350" marT="635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8916354"/>
                  </a:ext>
                </a:extLst>
              </a:tr>
              <a:tr h="281848">
                <a:tc>
                  <a:txBody>
                    <a:bodyPr/>
                    <a:lstStyle/>
                    <a:p>
                      <a:r>
                        <a:rPr lang="en-US" sz="1200" b="1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ARoB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      1,328 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0.53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3845381503"/>
                  </a:ext>
                </a:extLst>
              </a:tr>
              <a:tr h="281848">
                <a:tc>
                  <a:txBody>
                    <a:bodyPr/>
                    <a:lstStyle/>
                    <a:p>
                      <a:r>
                        <a:rPr lang="en-US" sz="1200" b="1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Central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      2,906 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46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1.58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1936604062"/>
                  </a:ext>
                </a:extLst>
              </a:tr>
              <a:tr h="281848">
                <a:tc>
                  <a:txBody>
                    <a:bodyPr/>
                    <a:lstStyle/>
                    <a:p>
                      <a:r>
                        <a:rPr lang="en-US" sz="1200" b="1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Chimbu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      1,526 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30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1.97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4021379781"/>
                  </a:ext>
                </a:extLst>
              </a:tr>
              <a:tr h="281848">
                <a:tc>
                  <a:txBody>
                    <a:bodyPr/>
                    <a:lstStyle/>
                    <a:p>
                      <a:r>
                        <a:rPr lang="en-US" sz="1200" b="1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East New Britain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      3,179 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0.63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3256626539"/>
                  </a:ext>
                </a:extLst>
              </a:tr>
              <a:tr h="281848">
                <a:tc>
                  <a:txBody>
                    <a:bodyPr/>
                    <a:lstStyle/>
                    <a:p>
                      <a:r>
                        <a:rPr lang="en-US" sz="1200" b="1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East Sepik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      3,599 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34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0.94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1730584389"/>
                  </a:ext>
                </a:extLst>
              </a:tr>
              <a:tr h="281848">
                <a:tc>
                  <a:txBody>
                    <a:bodyPr/>
                    <a:lstStyle/>
                    <a:p>
                      <a:r>
                        <a:rPr lang="en-US" sz="1200" b="1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Eastern Highlands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      5,652 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152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2.69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1303443550"/>
                  </a:ext>
                </a:extLst>
              </a:tr>
              <a:tr h="281848">
                <a:tc>
                  <a:txBody>
                    <a:bodyPr/>
                    <a:lstStyle/>
                    <a:p>
                      <a:r>
                        <a:rPr lang="en-US" sz="1200" b="1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Enga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      2,368 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60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2.53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1453370176"/>
                  </a:ext>
                </a:extLst>
              </a:tr>
              <a:tr h="281848">
                <a:tc>
                  <a:txBody>
                    <a:bodyPr/>
                    <a:lstStyle/>
                    <a:p>
                      <a:r>
                        <a:rPr lang="en-US" sz="1200" b="1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Gulf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         826 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0.73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3382433287"/>
                  </a:ext>
                </a:extLst>
              </a:tr>
              <a:tr h="281848">
                <a:tc>
                  <a:txBody>
                    <a:bodyPr/>
                    <a:lstStyle/>
                    <a:p>
                      <a:r>
                        <a:rPr lang="en-US" sz="1200" b="1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Hela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      1,460 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40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2.74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2624415228"/>
                  </a:ext>
                </a:extLst>
              </a:tr>
              <a:tr h="281848">
                <a:tc>
                  <a:txBody>
                    <a:bodyPr/>
                    <a:lstStyle/>
                    <a:p>
                      <a:r>
                        <a:rPr lang="en-US" sz="1200" b="1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Jiwaka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      5,214 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78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1.50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2956516798"/>
                  </a:ext>
                </a:extLst>
              </a:tr>
              <a:tr h="281848">
                <a:tc>
                  <a:txBody>
                    <a:bodyPr/>
                    <a:lstStyle/>
                    <a:p>
                      <a:r>
                        <a:rPr lang="en-US" sz="1200" b="1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Madang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      2,992 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63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2.11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830913324"/>
                  </a:ext>
                </a:extLst>
              </a:tr>
              <a:tr h="281848">
                <a:tc>
                  <a:txBody>
                    <a:bodyPr/>
                    <a:lstStyle/>
                    <a:p>
                      <a:r>
                        <a:rPr lang="en-US" sz="1200" b="1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Manus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         558 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1.61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1822801256"/>
                  </a:ext>
                </a:extLst>
              </a:tr>
              <a:tr h="281848">
                <a:tc>
                  <a:txBody>
                    <a:bodyPr/>
                    <a:lstStyle/>
                    <a:p>
                      <a:r>
                        <a:rPr lang="en-US" sz="1200" b="1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Milne Bay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      3,017 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16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0.53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2849136548"/>
                  </a:ext>
                </a:extLst>
              </a:tr>
              <a:tr h="281848">
                <a:tc>
                  <a:txBody>
                    <a:bodyPr/>
                    <a:lstStyle/>
                    <a:p>
                      <a:r>
                        <a:rPr lang="en-US" sz="1200" b="1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Morobe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      9,394 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101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1.08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990180978"/>
                  </a:ext>
                </a:extLst>
              </a:tr>
              <a:tr h="281848">
                <a:tc>
                  <a:txBody>
                    <a:bodyPr/>
                    <a:lstStyle/>
                    <a:p>
                      <a:r>
                        <a:rPr lang="en-US" sz="1200" b="1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NCD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    10,896 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241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2.21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3867969596"/>
                  </a:ext>
                </a:extLst>
              </a:tr>
              <a:tr h="281848">
                <a:tc>
                  <a:txBody>
                    <a:bodyPr/>
                    <a:lstStyle/>
                    <a:p>
                      <a:r>
                        <a:rPr lang="en-US" sz="1200" b="1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New Ireland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      1,053 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0.76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2909830639"/>
                  </a:ext>
                </a:extLst>
              </a:tr>
              <a:tr h="216375">
                <a:tc>
                  <a:txBody>
                    <a:bodyPr/>
                    <a:lstStyle/>
                    <a:p>
                      <a:r>
                        <a:rPr lang="en-US" sz="1200" b="1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Northern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         403 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1.74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2924727380"/>
                  </a:ext>
                </a:extLst>
              </a:tr>
              <a:tr h="281848">
                <a:tc>
                  <a:txBody>
                    <a:bodyPr/>
                    <a:lstStyle/>
                    <a:p>
                      <a:r>
                        <a:rPr lang="en-US" sz="1200" b="1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Southern Highlands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      6,126 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38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0.62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252216366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b="1" dirty="0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West New Britain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      2,029 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0.49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572960088"/>
                  </a:ext>
                </a:extLst>
              </a:tr>
              <a:tr h="281848">
                <a:tc>
                  <a:txBody>
                    <a:bodyPr/>
                    <a:lstStyle/>
                    <a:p>
                      <a:r>
                        <a:rPr lang="en-US" sz="1200" b="1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West Sepik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      2,037 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0.34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1830856663"/>
                  </a:ext>
                </a:extLst>
              </a:tr>
              <a:tr h="264590">
                <a:tc>
                  <a:txBody>
                    <a:bodyPr/>
                    <a:lstStyle/>
                    <a:p>
                      <a:r>
                        <a:rPr lang="en-US" sz="1200" b="1" dirty="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Western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      1,474 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47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3.19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250385843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b="1" dirty="0"/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Western Highlands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      7,590 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188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2.48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3108543445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US" sz="12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    75,627 </a:t>
                      </a:r>
                    </a:p>
                  </a:txBody>
                  <a:tcPr marL="6350" marR="6350" marT="635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      1,208 </a:t>
                      </a:r>
                    </a:p>
                  </a:txBody>
                  <a:tcPr marL="6350" marR="6350" marT="635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1.60</a:t>
                      </a:r>
                    </a:p>
                  </a:txBody>
                  <a:tcPr marL="6350" marR="6350" marT="635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3381460"/>
                  </a:ext>
                </a:extLst>
              </a:tr>
            </a:tbl>
          </a:graphicData>
        </a:graphic>
      </p:graphicFrame>
      <p:sp>
        <p:nvSpPr>
          <p:cNvPr id="13" name="Content Placeholder 10">
            <a:extLst>
              <a:ext uri="{FF2B5EF4-FFF2-40B4-BE49-F238E27FC236}">
                <a16:creationId xmlns:a16="http://schemas.microsoft.com/office/drawing/2014/main" id="{1E4DE304-8DF6-9A36-1EA8-C7C884A6E5A2}"/>
              </a:ext>
            </a:extLst>
          </p:cNvPr>
          <p:cNvSpPr txBox="1">
            <a:spLocks/>
          </p:cNvSpPr>
          <p:nvPr/>
        </p:nvSpPr>
        <p:spPr>
          <a:xfrm>
            <a:off x="0" y="2277316"/>
            <a:ext cx="1762699" cy="13251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>
                <a:solidFill>
                  <a:srgbClr val="002060"/>
                </a:solidFill>
              </a:rPr>
              <a:t>2024 ANC Testing summary</a:t>
            </a:r>
          </a:p>
        </p:txBody>
      </p:sp>
      <p:sp>
        <p:nvSpPr>
          <p:cNvPr id="14" name="Content Placeholder 10">
            <a:extLst>
              <a:ext uri="{FF2B5EF4-FFF2-40B4-BE49-F238E27FC236}">
                <a16:creationId xmlns:a16="http://schemas.microsoft.com/office/drawing/2014/main" id="{A7B2953A-9015-13ED-783A-2158FFC67D2F}"/>
              </a:ext>
            </a:extLst>
          </p:cNvPr>
          <p:cNvSpPr txBox="1">
            <a:spLocks/>
          </p:cNvSpPr>
          <p:nvPr/>
        </p:nvSpPr>
        <p:spPr>
          <a:xfrm>
            <a:off x="8031617" y="378008"/>
            <a:ext cx="4109292" cy="83660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>
                <a:solidFill>
                  <a:srgbClr val="002060"/>
                </a:solidFill>
              </a:rPr>
              <a:t>2025 ANC Testing summary Jan – June 2025</a:t>
            </a: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4AB6BAB4-AE28-2B8F-EA6E-9FFCDB8E15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5297216"/>
              </p:ext>
            </p:extLst>
          </p:nvPr>
        </p:nvGraphicFramePr>
        <p:xfrm>
          <a:off x="8134762" y="1421176"/>
          <a:ext cx="3374193" cy="52850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9631">
                  <a:extLst>
                    <a:ext uri="{9D8B030D-6E8A-4147-A177-3AD203B41FA5}">
                      <a16:colId xmlns:a16="http://schemas.microsoft.com/office/drawing/2014/main" val="448891353"/>
                    </a:ext>
                  </a:extLst>
                </a:gridCol>
                <a:gridCol w="701237">
                  <a:extLst>
                    <a:ext uri="{9D8B030D-6E8A-4147-A177-3AD203B41FA5}">
                      <a16:colId xmlns:a16="http://schemas.microsoft.com/office/drawing/2014/main" val="2598318416"/>
                    </a:ext>
                  </a:extLst>
                </a:gridCol>
                <a:gridCol w="988082">
                  <a:extLst>
                    <a:ext uri="{9D8B030D-6E8A-4147-A177-3AD203B41FA5}">
                      <a16:colId xmlns:a16="http://schemas.microsoft.com/office/drawing/2014/main" val="2519240981"/>
                    </a:ext>
                  </a:extLst>
                </a:gridCol>
                <a:gridCol w="1135243">
                  <a:extLst>
                    <a:ext uri="{9D8B030D-6E8A-4147-A177-3AD203B41FA5}">
                      <a16:colId xmlns:a16="http://schemas.microsoft.com/office/drawing/2014/main" val="3593975381"/>
                    </a:ext>
                  </a:extLst>
                </a:gridCol>
              </a:tblGrid>
              <a:tr h="5116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#</a:t>
                      </a:r>
                    </a:p>
                  </a:txBody>
                  <a:tcPr marL="6350" marR="6350" marT="635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Province</a:t>
                      </a:r>
                    </a:p>
                  </a:txBody>
                  <a:tcPr marL="6350" marR="6350" marT="635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Total Tested</a:t>
                      </a:r>
                    </a:p>
                  </a:txBody>
                  <a:tcPr marL="6350" marR="6350" marT="635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HIV + Pregnant women</a:t>
                      </a:r>
                    </a:p>
                  </a:txBody>
                  <a:tcPr marL="6350" marR="6350" marT="635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622173"/>
                  </a:ext>
                </a:extLst>
              </a:tr>
              <a:tr h="53204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EHP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1550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999070977"/>
                  </a:ext>
                </a:extLst>
              </a:tr>
              <a:tr h="53204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WHP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4277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12730389"/>
                  </a:ext>
                </a:extLst>
              </a:tr>
              <a:tr h="53204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SHP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2491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043834730"/>
                  </a:ext>
                </a:extLst>
              </a:tr>
              <a:tr h="53204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Jiwaka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2132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911261329"/>
                  </a:ext>
                </a:extLst>
              </a:tr>
              <a:tr h="53204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Hela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251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310627225"/>
                  </a:ext>
                </a:extLst>
              </a:tr>
              <a:tr h="62133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Morobe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1550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321862843"/>
                  </a:ext>
                </a:extLst>
              </a:tr>
              <a:tr h="73359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Simbu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475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637943498"/>
                  </a:ext>
                </a:extLst>
              </a:tr>
              <a:tr h="532048"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12726</a:t>
                      </a:r>
                    </a:p>
                  </a:txBody>
                  <a:tcPr marL="6350" marR="6350" marT="635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198</a:t>
                      </a:r>
                    </a:p>
                  </a:txBody>
                  <a:tcPr marL="6350" marR="6350" marT="635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91714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31408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714</TotalTime>
  <Words>711</Words>
  <Application>Microsoft Office PowerPoint</Application>
  <PresentationFormat>Widescreen</PresentationFormat>
  <Paragraphs>242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Aptos</vt:lpstr>
      <vt:lpstr>Aptos Display</vt:lpstr>
      <vt:lpstr>Arial</vt:lpstr>
      <vt:lpstr>Calibri</vt:lpstr>
      <vt:lpstr>Office Theme</vt:lpstr>
      <vt:lpstr>Triple Elimination Workshop</vt:lpstr>
      <vt:lpstr>Background</vt:lpstr>
      <vt:lpstr>PowerPoint Presentation</vt:lpstr>
      <vt:lpstr>PowerPoint Presentation</vt:lpstr>
      <vt:lpstr>PowerPoint Presentation</vt:lpstr>
      <vt:lpstr>ANC and PPTCT </vt:lpstr>
      <vt:lpstr>Preventing Mother to Child Transmission of HIV</vt:lpstr>
      <vt:lpstr>Preventing Mother to Child Transmission of HIV</vt:lpstr>
      <vt:lpstr>PowerPoint Presentation</vt:lpstr>
      <vt:lpstr>Current Challenges in National PPTCT Program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Geon Nano</dc:creator>
  <cp:lastModifiedBy>PF535LC8@outlook.com</cp:lastModifiedBy>
  <cp:revision>16</cp:revision>
  <dcterms:created xsi:type="dcterms:W3CDTF">2025-09-11T05:43:20Z</dcterms:created>
  <dcterms:modified xsi:type="dcterms:W3CDTF">2025-09-15T02:00:35Z</dcterms:modified>
</cp:coreProperties>
</file>