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75" r:id="rId6"/>
    <p:sldId id="269" r:id="rId7"/>
    <p:sldId id="277" r:id="rId8"/>
    <p:sldId id="278" r:id="rId9"/>
    <p:sldId id="276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0" d="100"/>
          <a:sy n="80" d="100"/>
        </p:scale>
        <p:origin x="5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F47F8-93F4-89C8-DA86-E0CC4002E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693988-E0B8-DE9F-796D-E524F5B7F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EC6CD-3D68-B1FF-204F-FD36E9993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52492E-7DD9-3E82-8B6E-A132278BB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3E12F-1758-1D4A-F0DE-41D56E997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4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94B-B07E-DED3-5561-4F91FA0A0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A513A5-64BA-A367-E7C0-F2DBFC589B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DA6A6-F873-139C-64F6-148DC8FFB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A254D6-5FF5-5802-0538-69B7A7562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C8794-7D06-87DF-EE66-334F6FCAA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47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D3055D-E430-4ED3-B633-7E951D05AA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A32810-D0B7-3063-2D91-CC5CAC67EB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3B9EE-2DC5-AE19-A71B-6429FE74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1E093-433D-6913-8834-D3B34B9F0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C911D-260A-D985-50F9-882866C9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416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4C452-17DD-903B-08A5-E2ED5B6CE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158C-0E18-8DFA-4DAC-6A364C0B1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B2FF7-C25B-47A2-29FC-160598DD8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BF048-320C-0E93-A927-B4456D66B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B4612-7A4E-6215-9969-7625FD253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641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08AF5-3CAC-B392-92CF-86B9ACAAE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691B6-9355-64E3-C941-3CCFEA421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12CD5-724F-40C0-D6B8-CB6B286AF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9F34F-FF02-3F7E-5566-D4C1A4232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DB838-5DFF-161A-BCD3-1B9794DE3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8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30D3B-EA99-2F6F-0296-81F68DF90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BEAA1-8B1B-DB6A-1BCB-EDB42014DA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1CE610-435F-34F9-74DE-BB0DA58D7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65AF7-44D4-AADE-7096-1E63A115A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37061-B4B1-9E67-263E-EF8A45E8E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3D42C-ABFE-4183-E044-A1B6726C7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55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8420E-684E-ED7E-9E10-61740FE04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F4A1E0-F8FF-1B29-50CB-FB2C3B525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9B67A-261A-A0EE-8E26-C730CEF66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55CF53-1073-4988-9F13-3C4C119ED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C473A5-C541-AC44-D3CD-F073B9AB70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54DC4B-60B4-57E1-4A32-DDC61E932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D202B0-B0EF-ED56-DFCC-502E91D4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A418BB-6DE9-3641-1995-52B1AEC24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0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B8630-826D-1269-A7EB-D48EBA308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DCBE04-6E9F-3B5A-4AE9-DAB0AC3A0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A894C0-B217-D697-6DBB-1A70C8651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E6F439-84E4-D7F8-87EE-A4835B536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2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D641D2-FE3A-2140-2B09-0A3F35643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79BFFE-0873-8DE8-4044-41B4995BE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F47BCA-0A96-3A8D-0E81-C63D9CBAF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37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1E051-9E78-DF13-D896-E647D21AB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A569B-416F-54CF-BB3D-B67301492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482262-52FB-BEDC-DCD8-A62571384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6E3772-EFDA-F862-3AFE-AE3EAE2EF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05D9A6-C440-4AF6-A940-4107E03FC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CB498A-1018-F83C-8BF6-5EAA710E2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88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56DD8-3612-380F-6BB0-EC0819FD2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D23006-F7C4-93D7-B5F1-8C0EC926CC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FA447F-AF7F-D73E-32F6-E0463A440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0AE0C9-8F17-ECFC-13C0-BD6162D73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89B038-8DD0-AFC8-9223-C9415BDD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2A2C6-2FF2-8F71-A492-45CFA080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916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9C7541-71A5-957B-7765-13B407214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CED31-A595-BF92-FA1B-EE0473973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89D32-6042-724F-C0AA-C9FAD1EF0D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FEA849-701D-484A-B2E3-4533A91DFD9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E9329-EB6B-7318-47B7-186FF2F8EC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55C52-D97B-0F02-E572-9BAD34FBC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9168FA-E840-4FC8-9730-E77934DB8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5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242B-43CB-50DF-176B-65FB493B3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5182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Triple Elimination Workshop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42B833-238B-58C6-9BFE-7F43C117C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92573"/>
            <a:ext cx="9144000" cy="300161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Australasian HIV &amp; AIDS Conference 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Adelaide, Western Australia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Date: 15-17</a:t>
            </a:r>
            <a:r>
              <a:rPr lang="en-US" b="1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 September 2025</a:t>
            </a:r>
          </a:p>
          <a:p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Nano Gideon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National STI-HIV Program Manager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Public Health Division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National Department of Health</a:t>
            </a:r>
          </a:p>
        </p:txBody>
      </p:sp>
    </p:spTree>
    <p:extLst>
      <p:ext uri="{BB962C8B-B14F-4D97-AF65-F5344CB8AC3E}">
        <p14:creationId xmlns:p14="http://schemas.microsoft.com/office/powerpoint/2010/main" val="1928408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01CF5-9BDB-0B1B-E342-E58FBABF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71" y="474454"/>
            <a:ext cx="11378241" cy="67286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Current Challenges in National PPTCT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307F4-93FC-B034-5E6E-77B66FEF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385" y="1426173"/>
            <a:ext cx="5181600" cy="495737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Provincial Data entry </a:t>
            </a:r>
            <a:r>
              <a:rPr lang="en-US" dirty="0"/>
              <a:t>decentralization </a:t>
            </a:r>
          </a:p>
          <a:p>
            <a:pPr lvl="1"/>
            <a:r>
              <a:rPr lang="en-US" dirty="0"/>
              <a:t>National and provincial coordination of Dx, reporting and follow-up tracking of ANC cases</a:t>
            </a:r>
          </a:p>
          <a:p>
            <a:r>
              <a:rPr lang="en-US" b="1" dirty="0"/>
              <a:t>Improved linkage </a:t>
            </a:r>
          </a:p>
          <a:p>
            <a:pPr lvl="1"/>
            <a:r>
              <a:rPr lang="en-US" dirty="0"/>
              <a:t>from ANC Clinics to HIV care and treatment facilities</a:t>
            </a:r>
          </a:p>
          <a:p>
            <a:r>
              <a:rPr lang="en-US" b="1" dirty="0"/>
              <a:t>Community Involvement</a:t>
            </a:r>
          </a:p>
          <a:p>
            <a:pPr lvl="1"/>
            <a:r>
              <a:rPr lang="en-US" dirty="0"/>
              <a:t>Mentor Mothers training, capacity building </a:t>
            </a:r>
          </a:p>
          <a:p>
            <a:pPr lvl="1"/>
            <a:r>
              <a:rPr lang="en-US" dirty="0"/>
              <a:t>Engagement to provincial coordination team for follow-up of ANC HIV + Pregnant women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7B1F7A-C281-D08F-A1CE-AA43068A4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26173"/>
            <a:ext cx="5181600" cy="516191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Structured Sustained Follow-up </a:t>
            </a:r>
          </a:p>
          <a:p>
            <a:pPr lvl="1"/>
            <a:r>
              <a:rPr lang="en-US" dirty="0"/>
              <a:t>from ANC - Birthing </a:t>
            </a:r>
          </a:p>
          <a:p>
            <a:pPr lvl="1"/>
            <a:r>
              <a:rPr lang="en-US" dirty="0"/>
              <a:t>Post Natal – Breast Feeding period </a:t>
            </a:r>
          </a:p>
          <a:p>
            <a:pPr lvl="1"/>
            <a:r>
              <a:rPr lang="en-US" dirty="0"/>
              <a:t>NAT at 6/52 and at 2 months post Cessation of Breast feeding at 9 months</a:t>
            </a:r>
          </a:p>
          <a:p>
            <a:r>
              <a:rPr lang="en-US" b="1" dirty="0"/>
              <a:t>Complete Weaning </a:t>
            </a:r>
          </a:p>
          <a:p>
            <a:pPr lvl="1"/>
            <a:r>
              <a:rPr lang="en-US" dirty="0"/>
              <a:t>Exposed infants at 6 months advised as early  and followed through</a:t>
            </a:r>
          </a:p>
          <a:p>
            <a:r>
              <a:rPr lang="en-US" b="1" dirty="0"/>
              <a:t>Exposed infants with negative NAT result </a:t>
            </a:r>
          </a:p>
          <a:p>
            <a:pPr lvl="1"/>
            <a:r>
              <a:rPr lang="en-US" dirty="0"/>
              <a:t>are further supported to stay off breast milk</a:t>
            </a:r>
          </a:p>
          <a:p>
            <a:pPr lvl="1"/>
            <a:r>
              <a:rPr lang="en-US" dirty="0"/>
              <a:t>Continue mothers clinical care support through adult HIV Care + Treatment program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131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AF9F-3AF4-4903-80B0-BF9C247B2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84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16EA5-6A63-1894-D5A0-CF6135B57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8100"/>
            <a:ext cx="10515600" cy="5311361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HIV in PNG in 1987</a:t>
            </a:r>
          </a:p>
          <a:p>
            <a:r>
              <a:rPr lang="en-US" b="1" dirty="0"/>
              <a:t>Care and Treatment Program in 2003</a:t>
            </a:r>
          </a:p>
          <a:p>
            <a:r>
              <a:rPr lang="en-US" b="1" dirty="0"/>
              <a:t>Care and Treatment more centralized </a:t>
            </a:r>
          </a:p>
          <a:p>
            <a:r>
              <a:rPr lang="en-US" b="1" dirty="0"/>
              <a:t>Only in One City – Port Moresby</a:t>
            </a:r>
          </a:p>
          <a:p>
            <a:endParaRPr lang="en-US" dirty="0"/>
          </a:p>
          <a:p>
            <a:r>
              <a:rPr lang="en-US" b="1" dirty="0"/>
              <a:t>Consistent Increase to 22 provinces with 165 ARV Facilities</a:t>
            </a:r>
          </a:p>
          <a:p>
            <a:r>
              <a:rPr lang="en-US" b="1" dirty="0"/>
              <a:t>Backed up by 400 HIV Counselling and Testing sites</a:t>
            </a:r>
          </a:p>
          <a:p>
            <a:endParaRPr lang="en-US" b="1" dirty="0"/>
          </a:p>
          <a:p>
            <a:r>
              <a:rPr lang="en-US" b="1" dirty="0"/>
              <a:t>In 2023, 6700 people were diagnosed (18 cases per day)</a:t>
            </a:r>
          </a:p>
          <a:p>
            <a:r>
              <a:rPr lang="en-US" b="1" dirty="0"/>
              <a:t>In 2024, 11000 were diagnosed (30 cases per day)</a:t>
            </a:r>
          </a:p>
          <a:p>
            <a:r>
              <a:rPr lang="en-US" b="1" dirty="0"/>
              <a:t>Across both years and more so in 2024 , babies were born with HIV</a:t>
            </a:r>
          </a:p>
          <a:p>
            <a:endParaRPr lang="en-US" b="1" dirty="0"/>
          </a:p>
          <a:p>
            <a:r>
              <a:rPr lang="en-US" b="1" dirty="0"/>
              <a:t>Currently 60000 People diagnosed with are registered into HIV Care and treatment across PNG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536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2A0EC28-EA99-04FE-7BFF-6E137EBE38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7342" y="2355011"/>
            <a:ext cx="7107089" cy="41148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58122E-03F5-DD71-9984-B61D2D0AC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2141"/>
            <a:ext cx="7910423" cy="2086265"/>
          </a:xfrm>
          <a:prstGeom prst="rect">
            <a:avLst/>
          </a:prstGeom>
        </p:spPr>
      </p:pic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0F2240F0-E3BF-03A9-CCA3-C5CF71D84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91245" y="2570673"/>
            <a:ext cx="4373593" cy="3899138"/>
          </a:xfrm>
        </p:spPr>
        <p:txBody>
          <a:bodyPr>
            <a:normAutofit fontScale="55000" lnSpcReduction="20000"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HIV Prevalence in PNG is 1.5%</a:t>
            </a:r>
          </a:p>
          <a:p>
            <a:endParaRPr lang="en-US" sz="4400" dirty="0">
              <a:solidFill>
                <a:srgbClr val="002060"/>
              </a:solidFill>
            </a:endParaRPr>
          </a:p>
          <a:p>
            <a:r>
              <a:rPr lang="en-US" sz="4400" b="1" dirty="0">
                <a:solidFill>
                  <a:srgbClr val="002060"/>
                </a:solidFill>
              </a:rPr>
              <a:t>Approximately 30 new infections per day</a:t>
            </a:r>
          </a:p>
          <a:p>
            <a:endParaRPr lang="en-US" sz="4400" b="1" dirty="0">
              <a:solidFill>
                <a:srgbClr val="002060"/>
              </a:solidFill>
            </a:endParaRPr>
          </a:p>
          <a:p>
            <a:r>
              <a:rPr lang="en-US" sz="4400" b="1" dirty="0">
                <a:solidFill>
                  <a:srgbClr val="002060"/>
                </a:solidFill>
              </a:rPr>
              <a:t>60 % are women in the Child bearing age</a:t>
            </a:r>
          </a:p>
          <a:p>
            <a:pPr marL="0" indent="0">
              <a:buNone/>
            </a:pPr>
            <a:endParaRPr lang="en-US" sz="4400" dirty="0">
              <a:solidFill>
                <a:srgbClr val="002060"/>
              </a:solidFill>
            </a:endParaRPr>
          </a:p>
          <a:p>
            <a:r>
              <a:rPr lang="en-US" sz="4400" b="1" dirty="0">
                <a:solidFill>
                  <a:srgbClr val="002060"/>
                </a:solidFill>
              </a:rPr>
              <a:t>7 more babies are born with HIV every day</a:t>
            </a:r>
            <a:endParaRPr lang="en-US" sz="4400" dirty="0">
              <a:solidFill>
                <a:srgbClr val="00206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665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0929C2B-254D-8820-EBEA-667C5552B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4230"/>
            <a:ext cx="7913294" cy="1911783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D85E9F-1D3E-4D1D-7806-A4CFC6A544B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131264"/>
            <a:ext cx="5181600" cy="374005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8DCE9FC1-F30A-6100-74B3-1563EEA87517}"/>
              </a:ext>
            </a:extLst>
          </p:cNvPr>
          <p:cNvSpPr txBox="1">
            <a:spLocks/>
          </p:cNvSpPr>
          <p:nvPr/>
        </p:nvSpPr>
        <p:spPr>
          <a:xfrm>
            <a:off x="7300819" y="2132427"/>
            <a:ext cx="4373593" cy="389913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dirty="0">
                <a:solidFill>
                  <a:srgbClr val="002060"/>
                </a:solidFill>
              </a:rPr>
              <a:t>Globally, new infections have declined by 39%</a:t>
            </a:r>
          </a:p>
          <a:p>
            <a:endParaRPr lang="en-US" sz="4400" dirty="0">
              <a:solidFill>
                <a:srgbClr val="002060"/>
              </a:solidFill>
            </a:endParaRPr>
          </a:p>
          <a:p>
            <a:r>
              <a:rPr lang="en-US" sz="4400" b="1" dirty="0">
                <a:solidFill>
                  <a:srgbClr val="002060"/>
                </a:solidFill>
              </a:rPr>
              <a:t>In PNG HIV Infections have increased significantly</a:t>
            </a:r>
          </a:p>
          <a:p>
            <a:endParaRPr lang="en-US" sz="4400" b="1" dirty="0">
              <a:solidFill>
                <a:srgbClr val="002060"/>
              </a:solidFill>
            </a:endParaRPr>
          </a:p>
          <a:p>
            <a:r>
              <a:rPr lang="en-US" sz="4400" b="1" dirty="0">
                <a:solidFill>
                  <a:srgbClr val="002060"/>
                </a:solidFill>
              </a:rPr>
              <a:t>Increased coverage of ART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400" dirty="0">
              <a:solidFill>
                <a:srgbClr val="002060"/>
              </a:solidFill>
            </a:endParaRPr>
          </a:p>
          <a:p>
            <a:r>
              <a:rPr lang="en-US" sz="4400" b="1" dirty="0">
                <a:solidFill>
                  <a:srgbClr val="002060"/>
                </a:solidFill>
              </a:rPr>
              <a:t>HIV Related deaths have remained stable but high in last 5 years</a:t>
            </a:r>
            <a:endParaRPr lang="en-US" sz="4400" dirty="0">
              <a:solidFill>
                <a:srgbClr val="00206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89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484A528-145D-43AE-F57D-9F2166735F6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3516" y="962"/>
            <a:ext cx="5992483" cy="685703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06DCE-2F1A-CAE8-2561-8E93C60CD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302589"/>
            <a:ext cx="5181600" cy="4891177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Effective Testing in ‘high risk groups’ increased across 22 Provinces in 2024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70% of data produced by 8 Provinces – under reporting from 14 provinces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HIV testing in ANC clinics improved across the country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01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894D4-4084-CDAB-C2CC-5BB7C0C2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24712" cy="566528"/>
          </a:xfrm>
        </p:spPr>
        <p:txBody>
          <a:bodyPr>
            <a:normAutofit fontScale="90000"/>
          </a:bodyPr>
          <a:lstStyle/>
          <a:p>
            <a:r>
              <a:rPr lang="en-US" dirty="0"/>
              <a:t>ANC and PPTCT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005A4-951B-3A12-664B-F674248D4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33576"/>
            <a:ext cx="10824713" cy="533975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Almost Non-Existent PPTCT Program across country – no tracking and prevention program in existent since 2017</a:t>
            </a:r>
          </a:p>
          <a:p>
            <a:endParaRPr lang="en-US" b="1" dirty="0"/>
          </a:p>
          <a:p>
            <a:r>
              <a:rPr lang="en-US" b="1" dirty="0"/>
              <a:t>Estimated 260 000 pregnant women in  PNG </a:t>
            </a:r>
          </a:p>
          <a:p>
            <a:r>
              <a:rPr lang="en-US" b="1" dirty="0"/>
              <a:t>Only 160 000 attend at least 1 ANC care visit</a:t>
            </a:r>
          </a:p>
          <a:p>
            <a:r>
              <a:rPr lang="en-US" b="1" dirty="0"/>
              <a:t>80 000 receive at least 1 HIV test</a:t>
            </a:r>
          </a:p>
          <a:p>
            <a:endParaRPr lang="en-US" b="1" dirty="0"/>
          </a:p>
          <a:p>
            <a:r>
              <a:rPr lang="en-US" b="1" dirty="0"/>
              <a:t>1200 pregnant women tested positive for HIV (1.6% of those tested)</a:t>
            </a:r>
          </a:p>
          <a:p>
            <a:r>
              <a:rPr lang="en-US" b="1" dirty="0"/>
              <a:t>Estimated 7400 women living with HIV with only 2039 (27%0 receiving ART</a:t>
            </a:r>
          </a:p>
          <a:p>
            <a:r>
              <a:rPr lang="en-US" b="1" dirty="0"/>
              <a:t>Estimated 2675 new pediatric infections in 2024 (36% MTCT)</a:t>
            </a:r>
          </a:p>
          <a:p>
            <a:r>
              <a:rPr lang="en-US" b="1" dirty="0"/>
              <a:t>Only 755 infants tested for HIV within 2 months of birth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995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895A-B163-EC1F-C8ED-58FAC8592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947" y="365125"/>
            <a:ext cx="10913853" cy="62691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Preventing Mother to Child Transmission of HIV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2819390-32EE-E280-D8FA-8A0B64305A0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8130" y="1825625"/>
            <a:ext cx="7104208" cy="3424553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868ECF-A9D1-7957-8EFF-7F725E790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67290" y="1825625"/>
            <a:ext cx="4156580" cy="4351338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HIV Testing during pregnancy can help women access ARV treatment </a:t>
            </a:r>
          </a:p>
          <a:p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Treatment can prevent transmission of the virus to the babies</a:t>
            </a:r>
          </a:p>
        </p:txBody>
      </p:sp>
    </p:spTree>
    <p:extLst>
      <p:ext uri="{BB962C8B-B14F-4D97-AF65-F5344CB8AC3E}">
        <p14:creationId xmlns:p14="http://schemas.microsoft.com/office/powerpoint/2010/main" val="435678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5FB28-BD5D-1616-BD1E-991CB9E53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59" y="365126"/>
            <a:ext cx="11766431" cy="868002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Preventing Mother to Child Transmission of HIV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B31FE3C-17FD-CD1A-2902-C949A39714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101" y="2139351"/>
            <a:ext cx="7699805" cy="2932981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FE384C-95A9-7D8C-2A93-31AE69AF9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22566" y="1825624"/>
            <a:ext cx="3331233" cy="4667249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Every year KPMs are coming in Pregnant and recorded at ANCs</a:t>
            </a:r>
          </a:p>
          <a:p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Newly Diagnosed pregnant women are also seen at ANCs</a:t>
            </a:r>
          </a:p>
          <a:p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Tracking these women continue to a challenge</a:t>
            </a:r>
          </a:p>
        </p:txBody>
      </p:sp>
    </p:spTree>
    <p:extLst>
      <p:ext uri="{BB962C8B-B14F-4D97-AF65-F5344CB8AC3E}">
        <p14:creationId xmlns:p14="http://schemas.microsoft.com/office/powerpoint/2010/main" val="2840772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565BB8BD-7C6D-639F-792F-266473A5AA0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51334212"/>
              </p:ext>
            </p:extLst>
          </p:nvPr>
        </p:nvGraphicFramePr>
        <p:xfrm>
          <a:off x="1971351" y="46824"/>
          <a:ext cx="5828591" cy="6780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226">
                  <a:extLst>
                    <a:ext uri="{9D8B030D-6E8A-4147-A177-3AD203B41FA5}">
                      <a16:colId xmlns:a16="http://schemas.microsoft.com/office/drawing/2014/main" val="2064855754"/>
                    </a:ext>
                  </a:extLst>
                </a:gridCol>
                <a:gridCol w="1414242">
                  <a:extLst>
                    <a:ext uri="{9D8B030D-6E8A-4147-A177-3AD203B41FA5}">
                      <a16:colId xmlns:a16="http://schemas.microsoft.com/office/drawing/2014/main" val="1405919176"/>
                    </a:ext>
                  </a:extLst>
                </a:gridCol>
                <a:gridCol w="1345852">
                  <a:extLst>
                    <a:ext uri="{9D8B030D-6E8A-4147-A177-3AD203B41FA5}">
                      <a16:colId xmlns:a16="http://schemas.microsoft.com/office/drawing/2014/main" val="558363832"/>
                    </a:ext>
                  </a:extLst>
                </a:gridCol>
                <a:gridCol w="967690">
                  <a:extLst>
                    <a:ext uri="{9D8B030D-6E8A-4147-A177-3AD203B41FA5}">
                      <a16:colId xmlns:a16="http://schemas.microsoft.com/office/drawing/2014/main" val="3457493170"/>
                    </a:ext>
                  </a:extLst>
                </a:gridCol>
                <a:gridCol w="1685581">
                  <a:extLst>
                    <a:ext uri="{9D8B030D-6E8A-4147-A177-3AD203B41FA5}">
                      <a16:colId xmlns:a16="http://schemas.microsoft.com/office/drawing/2014/main" val="2992431971"/>
                    </a:ext>
                  </a:extLst>
                </a:gridCol>
              </a:tblGrid>
              <a:tr h="281848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#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#Province</a:t>
                      </a:r>
                    </a:p>
                  </a:txBody>
                  <a:tcPr marL="6350" marR="6350" marT="635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Female Tested</a:t>
                      </a:r>
                    </a:p>
                  </a:txBody>
                  <a:tcPr marL="6350" marR="6350" marT="635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Positive</a:t>
                      </a:r>
                    </a:p>
                  </a:txBody>
                  <a:tcPr marL="6350" marR="6350" marT="635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Seropositivity (%)</a:t>
                      </a:r>
                    </a:p>
                  </a:txBody>
                  <a:tcPr marL="6350" marR="6350" marT="635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916354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ARoB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1,328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0.53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845381503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Central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2,906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1.58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936604062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Chimbu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1,526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1.97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021379781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East New Britain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3,179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0.63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256626539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East Sepik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3,599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0.94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730584389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Eastern Highlands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5,652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2.69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303443550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2,368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2.53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453370176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Gulf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826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0.73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382433287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1,460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2.74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624415228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Jiwaka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5,214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1.50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956516798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Madang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2,992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2.11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830913324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Manus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558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1.61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822801256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Milne Bay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3,017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0.53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849136548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Morobe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9,394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1.08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990180978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NCD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10,896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241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2.21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867969596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Ireland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1,053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0.76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909830639"/>
                  </a:ext>
                </a:extLst>
              </a:tr>
              <a:tr h="216375">
                <a:tc>
                  <a:txBody>
                    <a:bodyPr/>
                    <a:lstStyle/>
                    <a:p>
                      <a:r>
                        <a:rPr lang="en-US" sz="1200" b="1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Northern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403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1.74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924727380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Southern Highlands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6,126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0.62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52216366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 New Britain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2,029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0.49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572960088"/>
                  </a:ext>
                </a:extLst>
              </a:tr>
              <a:tr h="281848">
                <a:tc>
                  <a:txBody>
                    <a:bodyPr/>
                    <a:lstStyle/>
                    <a:p>
                      <a:r>
                        <a:rPr lang="en-US" sz="1200" b="1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 Sepik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2,037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0.34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830856663"/>
                  </a:ext>
                </a:extLst>
              </a:tr>
              <a:tr h="264590">
                <a:tc>
                  <a:txBody>
                    <a:bodyPr/>
                    <a:lstStyle/>
                    <a:p>
                      <a:r>
                        <a:rPr lang="en-US" sz="1200" b="1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Western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1,474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3.19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503858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Western Highlands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7,590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2.48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108543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350" marR="6350" marT="635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75,627 </a:t>
                      </a:r>
                    </a:p>
                  </a:txBody>
                  <a:tcPr marL="6350" marR="6350" marT="635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1,208 </a:t>
                      </a:r>
                    </a:p>
                  </a:txBody>
                  <a:tcPr marL="6350" marR="6350" marT="635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1.60</a:t>
                      </a:r>
                    </a:p>
                  </a:txBody>
                  <a:tcPr marL="6350" marR="6350" marT="635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3381460"/>
                  </a:ext>
                </a:extLst>
              </a:tr>
            </a:tbl>
          </a:graphicData>
        </a:graphic>
      </p:graphicFrame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1E4DE304-8DF6-9A36-1EA8-C7C884A6E5A2}"/>
              </a:ext>
            </a:extLst>
          </p:cNvPr>
          <p:cNvSpPr txBox="1">
            <a:spLocks/>
          </p:cNvSpPr>
          <p:nvPr/>
        </p:nvSpPr>
        <p:spPr>
          <a:xfrm>
            <a:off x="0" y="2277316"/>
            <a:ext cx="1762699" cy="1325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2024 ANC Testing summary</a:t>
            </a:r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id="{A7B2953A-9015-13ED-783A-2158FFC67D2F}"/>
              </a:ext>
            </a:extLst>
          </p:cNvPr>
          <p:cNvSpPr txBox="1">
            <a:spLocks/>
          </p:cNvSpPr>
          <p:nvPr/>
        </p:nvSpPr>
        <p:spPr>
          <a:xfrm>
            <a:off x="8031617" y="378008"/>
            <a:ext cx="4109292" cy="8366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2025 ANC Testing summary Jan – June 2025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4AB6BAB4-AE28-2B8F-EA6E-9FFCDB8E1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297216"/>
              </p:ext>
            </p:extLst>
          </p:nvPr>
        </p:nvGraphicFramePr>
        <p:xfrm>
          <a:off x="8134762" y="1421176"/>
          <a:ext cx="3374193" cy="5285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631">
                  <a:extLst>
                    <a:ext uri="{9D8B030D-6E8A-4147-A177-3AD203B41FA5}">
                      <a16:colId xmlns:a16="http://schemas.microsoft.com/office/drawing/2014/main" val="448891353"/>
                    </a:ext>
                  </a:extLst>
                </a:gridCol>
                <a:gridCol w="701237">
                  <a:extLst>
                    <a:ext uri="{9D8B030D-6E8A-4147-A177-3AD203B41FA5}">
                      <a16:colId xmlns:a16="http://schemas.microsoft.com/office/drawing/2014/main" val="2598318416"/>
                    </a:ext>
                  </a:extLst>
                </a:gridCol>
                <a:gridCol w="988082">
                  <a:extLst>
                    <a:ext uri="{9D8B030D-6E8A-4147-A177-3AD203B41FA5}">
                      <a16:colId xmlns:a16="http://schemas.microsoft.com/office/drawing/2014/main" val="2519240981"/>
                    </a:ext>
                  </a:extLst>
                </a:gridCol>
                <a:gridCol w="1135243">
                  <a:extLst>
                    <a:ext uri="{9D8B030D-6E8A-4147-A177-3AD203B41FA5}">
                      <a16:colId xmlns:a16="http://schemas.microsoft.com/office/drawing/2014/main" val="3593975381"/>
                    </a:ext>
                  </a:extLst>
                </a:gridCol>
              </a:tblGrid>
              <a:tr h="511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#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Province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Total Tested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HIV + Pregnant women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22173"/>
                  </a:ext>
                </a:extLst>
              </a:tr>
              <a:tr h="5320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EHP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99070977"/>
                  </a:ext>
                </a:extLst>
              </a:tr>
              <a:tr h="5320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WHP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12730389"/>
                  </a:ext>
                </a:extLst>
              </a:tr>
              <a:tr h="5320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SHP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43834730"/>
                  </a:ext>
                </a:extLst>
              </a:tr>
              <a:tr h="5320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Jiwaka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11261329"/>
                  </a:ext>
                </a:extLst>
              </a:tr>
              <a:tr h="5320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10627225"/>
                  </a:ext>
                </a:extLst>
              </a:tr>
              <a:tr h="6213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Morobe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21862843"/>
                  </a:ext>
                </a:extLst>
              </a:tr>
              <a:tr h="7335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Simbu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37943498"/>
                  </a:ext>
                </a:extLst>
              </a:tr>
              <a:tr h="532048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350" marR="6350" marT="635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12726</a:t>
                      </a:r>
                    </a:p>
                  </a:txBody>
                  <a:tcPr marL="6350" marR="6350" marT="635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6350" marR="6350" marT="635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171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140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711</Words>
  <Application>Microsoft Office PowerPoint</Application>
  <PresentationFormat>Widescreen</PresentationFormat>
  <Paragraphs>242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Triple Elimination Workshop</vt:lpstr>
      <vt:lpstr>Background</vt:lpstr>
      <vt:lpstr>PowerPoint Presentation</vt:lpstr>
      <vt:lpstr>PowerPoint Presentation</vt:lpstr>
      <vt:lpstr>PowerPoint Presentation</vt:lpstr>
      <vt:lpstr>ANC and PPTCT </vt:lpstr>
      <vt:lpstr>Preventing Mother to Child Transmission of HIV</vt:lpstr>
      <vt:lpstr>Preventing Mother to Child Transmission of HIV</vt:lpstr>
      <vt:lpstr>PowerPoint Presentation</vt:lpstr>
      <vt:lpstr>Current Challenges in National PPTCT Program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Geon Nano</dc:creator>
  <cp:lastModifiedBy>PF535LC8@outlook.com</cp:lastModifiedBy>
  <cp:revision>16</cp:revision>
  <dcterms:created xsi:type="dcterms:W3CDTF">2025-09-11T05:43:20Z</dcterms:created>
  <dcterms:modified xsi:type="dcterms:W3CDTF">2025-09-15T02:00:35Z</dcterms:modified>
</cp:coreProperties>
</file>