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chivo Black" panose="020B0604020202020204" charset="0"/>
      <p:regular r:id="rId16"/>
    </p:embeddedFont>
    <p:embeddedFont>
      <p:font typeface="DM Sans" pitchFamily="2" charset="0"/>
      <p:regular r:id="rId17"/>
      <p:bold r:id="rId18"/>
    </p:embeddedFont>
    <p:embeddedFont>
      <p:font typeface="DM Sans Bold" charset="0"/>
      <p:regular r:id="rId19"/>
    </p:embeddedFont>
    <p:embeddedFont>
      <p:font typeface="DM Sans Italics" panose="020B0604020202020204" charset="0"/>
      <p:regular r:id="rId20"/>
    </p:embeddedFont>
    <p:embeddedFont>
      <p:font typeface="Reckless" panose="020B0604020202020204" charset="0"/>
      <p:regular r:id="rId21"/>
    </p:embeddedFont>
    <p:embeddedFont>
      <p:font typeface="Reckless Neue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54641" autoAdjust="0"/>
  </p:normalViewPr>
  <p:slideViewPr>
    <p:cSldViewPr>
      <p:cViewPr varScale="1">
        <p:scale>
          <a:sx n="40" d="100"/>
          <a:sy n="40" d="100"/>
        </p:scale>
        <p:origin x="25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Before we begin, I would like to acknowledge the Traditional Owners of the land on which we meet today, the Kaurna people, and pay my respects to Elders past, present, and emerging.</a:t>
            </a:r>
          </a:p>
          <a:p>
            <a:endParaRPr lang="en-US"/>
          </a:p>
          <a:p>
            <a:r>
              <a:rPr lang="en-US"/>
              <a:t>In </a:t>
            </a:r>
            <a:r>
              <a:rPr lang="en-US" dirty="0"/>
              <a:t>our work, we also acknowledge the historical use of contraception and reproductive health care as a tool of harm against Aboriginal and Torres Strait Islander people. We are committed to reducing barriers and fighting for reproductive justice.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Thank you so much for joining me today, I’m Lene and I’m </a:t>
            </a:r>
            <a:r>
              <a:rPr lang="en-US" dirty="0" err="1"/>
              <a:t>CbyC</a:t>
            </a:r>
            <a:r>
              <a:rPr lang="en-US" dirty="0"/>
              <a:t> Community training and engagement coordinator. </a:t>
            </a:r>
          </a:p>
          <a:p>
            <a:r>
              <a:rPr lang="en-US" dirty="0"/>
              <a:t>I’m here to talk to you all about our contraception and RCA online screening tool and information portal.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-Not just intimate partners – variety of examples of family, partners and healthcare from all different demographics in order to provide case studies of how RCA can present itself and sound.</a:t>
            </a:r>
          </a:p>
          <a:p>
            <a:endParaRPr lang="en-US"/>
          </a:p>
          <a:p>
            <a:r>
              <a:rPr lang="en-US"/>
              <a:t>-Taking RCA out of the conceptual to reality </a:t>
            </a:r>
          </a:p>
          <a:p>
            <a:r>
              <a:rPr lang="en-US"/>
              <a:t>They are examples of RCA, including some subtle forms of coercion, which we know many people don't recognize as coercion or violence.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final page is a one-stop shop for all of our RCA resources, including </a:t>
            </a:r>
          </a:p>
          <a:p>
            <a:endParaRPr lang="en-US"/>
          </a:p>
          <a:p>
            <a:r>
              <a:rPr lang="en-US"/>
              <a:t>- the foldout resource</a:t>
            </a:r>
          </a:p>
          <a:p>
            <a:r>
              <a:rPr lang="en-US"/>
              <a:t>- RCA information in 4 languages (Spanish, Arabic, English and Swahili) </a:t>
            </a:r>
          </a:p>
          <a:p>
            <a:r>
              <a:rPr lang="en-US"/>
              <a:t>- Co-designed RCA information in Easy English</a:t>
            </a:r>
          </a:p>
          <a:p>
            <a:r>
              <a:rPr lang="en-US"/>
              <a:t>- Research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Evaluation input - pop up embedded. Working on the timing.</a:t>
            </a:r>
          </a:p>
          <a:p>
            <a:endParaRPr lang="en-US"/>
          </a:p>
          <a:p>
            <a:r>
              <a:rPr lang="en-US"/>
              <a:t>Last but not least, lets have a look at our new contraception quiz that helps identify RCA.</a:t>
            </a:r>
          </a:p>
          <a:p>
            <a:endParaRPr lang="en-US"/>
          </a:p>
          <a:p>
            <a:r>
              <a:rPr lang="en-US"/>
              <a:t>I'll get you to scan the QR code and we can run through it together. </a:t>
            </a:r>
          </a:p>
          <a:p>
            <a:endParaRPr lang="en-US"/>
          </a:p>
          <a:p>
            <a:r>
              <a:rPr lang="en-US"/>
              <a:t>(Open contraception quiz)</a:t>
            </a:r>
          </a:p>
          <a:p>
            <a:endParaRPr lang="en-US"/>
          </a:p>
          <a:p>
            <a:r>
              <a:rPr lang="en-US"/>
              <a:t>As you can see, it's a fairly intuitive tool that both clients and professionals can use, it's a 2 birds 1 stone system, gives consumers great options on contraception options and also identifies if they are at risk of RCA. </a:t>
            </a:r>
          </a:p>
          <a:p>
            <a:endParaRPr lang="en-US"/>
          </a:p>
          <a:p>
            <a:r>
              <a:rPr lang="en-US"/>
              <a:t>ON TABLE TOO</a:t>
            </a:r>
          </a:p>
          <a:p>
            <a:endParaRPr lang="en-US"/>
          </a:p>
          <a:p>
            <a:r>
              <a:rPr lang="en-US"/>
              <a:t>Evaluation - pop up from project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Just to start off with, who's heard of RCA before?</a:t>
            </a:r>
          </a:p>
          <a:p>
            <a:endParaRPr lang="en-US" dirty="0"/>
          </a:p>
          <a:p>
            <a:r>
              <a:rPr lang="en-US" dirty="0"/>
              <a:t>It's completely ok if you haven't heard this terminology before.</a:t>
            </a:r>
          </a:p>
          <a:p>
            <a:endParaRPr lang="en-US" dirty="0"/>
          </a:p>
          <a:p>
            <a:r>
              <a:rPr lang="en-US" dirty="0"/>
              <a:t>RCA: Intentional manipulation or control where one person exerts pressure or force over another's reproductive choices. </a:t>
            </a:r>
          </a:p>
          <a:p>
            <a:endParaRPr lang="en-US" dirty="0"/>
          </a:p>
          <a:p>
            <a:r>
              <a:rPr lang="en-US" dirty="0"/>
              <a:t>Goal: control the other person's ability to make decisions about their reproductive health including whether to have children, use contraception or decide when and how to become pregnant.</a:t>
            </a:r>
          </a:p>
          <a:p>
            <a:endParaRPr lang="en-US" dirty="0"/>
          </a:p>
          <a:p>
            <a:r>
              <a:rPr lang="en-US" dirty="0"/>
              <a:t>Doesn't need to be perpetrated by intimate partners, but also can be family members, carers, and </a:t>
            </a:r>
            <a:r>
              <a:rPr lang="en-US" dirty="0" err="1"/>
              <a:t>CbyC</a:t>
            </a:r>
            <a:r>
              <a:rPr lang="en-US" dirty="0"/>
              <a:t> believe it can be perpetrated by systemic structures.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 many of you will know, we have been working on research and developing resources about Reproductive Coercion and Abuse for some time. </a:t>
            </a:r>
          </a:p>
          <a:p>
            <a:endParaRPr lang="en-US"/>
          </a:p>
          <a:p>
            <a:r>
              <a:rPr lang="en-US"/>
              <a:t>Prevalence - 15% CbyC clients RCA, 1 in 7 expereince RCA,  intersectional - &gt;30% reported having a disability also reported experiencing RCA</a:t>
            </a:r>
          </a:p>
          <a:p>
            <a:endParaRPr lang="en-US"/>
          </a:p>
          <a:p>
            <a:r>
              <a:rPr lang="en-US"/>
              <a:t>Screening – gap in information – 2017 1st resource on contraception and RCA (many may have seen – need for update, inclusive language and information has changed)</a:t>
            </a:r>
          </a:p>
          <a:p>
            <a:endParaRPr lang="en-US"/>
          </a:p>
          <a:p>
            <a:r>
              <a:rPr lang="en-US"/>
              <a:t>Awareness – limited awareness and limited awareness in wider society, plenty research (important) DFV. </a:t>
            </a:r>
          </a:p>
          <a:p>
            <a:endParaRPr lang="en-US"/>
          </a:p>
          <a:p>
            <a:r>
              <a:rPr lang="en-US"/>
              <a:t>WE noticed, however, a gap in practical information and resources for both community members and professionals. </a:t>
            </a:r>
          </a:p>
          <a:p>
            <a:endParaRPr lang="en-US"/>
          </a:p>
          <a:p>
            <a:r>
              <a:rPr lang="en-US"/>
              <a:t>While awareness about RCA is slowly increasing, what then? What do people do with this information? How do they learn more, screen or respond to RCA in practice?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So with these issues and needs in mind, we sought and won a grant from the Queensland government to digitise our much loved fold out resource. This project aimed to... </a:t>
            </a:r>
          </a:p>
          <a:p>
            <a:endParaRPr lang="en-US"/>
          </a:p>
          <a:p>
            <a:r>
              <a:rPr lang="en-US"/>
              <a:t>READ SLIDE – also:</a:t>
            </a:r>
          </a:p>
          <a:p>
            <a:r>
              <a:rPr lang="en-US"/>
              <a:t>Came out of experiences of just being prescribed the pill, advocate for self, more information</a:t>
            </a:r>
          </a:p>
          <a:p>
            <a:endParaRPr lang="en-US"/>
          </a:p>
          <a:p>
            <a:r>
              <a:rPr lang="en-US"/>
              <a:t>1 in 5 SM</a:t>
            </a:r>
          </a:p>
          <a:p>
            <a:r>
              <a:rPr lang="en-US"/>
              <a:t>75% unhappy with their current choice but scared to change </a:t>
            </a:r>
          </a:p>
          <a:p>
            <a:r>
              <a:rPr lang="en-US"/>
              <a:t>GP times - empower clients to take info into shorter appointments</a:t>
            </a:r>
          </a:p>
          <a:p>
            <a:endParaRPr lang="en-US"/>
          </a:p>
          <a:p>
            <a:r>
              <a:rPr lang="en-US"/>
              <a:t>Focus groups to ensure evidence based -&gt; downloadable PDF for allow for further questions w/ healthcare professional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Update content 2017 guide – outdated language, </a:t>
            </a:r>
          </a:p>
          <a:p>
            <a:r>
              <a:rPr lang="en-US"/>
              <a:t>new evidence</a:t>
            </a:r>
          </a:p>
          <a:p>
            <a:r>
              <a:rPr lang="en-US"/>
              <a:t>8 focus groups 7 months</a:t>
            </a:r>
          </a:p>
          <a:p>
            <a:endParaRPr lang="en-US"/>
          </a:p>
          <a:p>
            <a:r>
              <a:rPr lang="en-US"/>
              <a:t>Web development – scoring</a:t>
            </a:r>
          </a:p>
          <a:p>
            <a:endParaRPr lang="en-US"/>
          </a:p>
          <a:p>
            <a:r>
              <a:rPr lang="en-US"/>
              <a:t>Back to consultation – approx. 4 rounds of consultation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Result: The website and new updated foldouts - if you use these or want to use them in your practice, we have printed many copies for free! </a:t>
            </a:r>
          </a:p>
          <a:p>
            <a:endParaRPr lang="en-US"/>
          </a:p>
          <a:p>
            <a:r>
              <a:rPr lang="en-US"/>
              <a:t>walk you through the 5 sections of the website, what they contain and how you can best use them.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-Originally designed with consumers in mind, we wanted to expand understandings of contraceptive methods other than the pill. </a:t>
            </a:r>
          </a:p>
          <a:p>
            <a:endParaRPr lang="en-US"/>
          </a:p>
          <a:p>
            <a:r>
              <a:rPr lang="en-US"/>
              <a:t>-Most people in this room will have a good awareness of the many methods of contraception available</a:t>
            </a:r>
          </a:p>
          <a:p>
            <a:endParaRPr lang="en-US"/>
          </a:p>
          <a:p>
            <a:r>
              <a:rPr lang="en-US"/>
              <a:t>-We wanted provide consumers with options, language, and questions to ask their GP in particular to ensure they can find methods that suit them and work with their GP. </a:t>
            </a:r>
          </a:p>
          <a:p>
            <a:endParaRPr lang="en-US"/>
          </a:p>
          <a:p>
            <a:r>
              <a:rPr lang="en-US"/>
              <a:t>-Divided up into contraception and the other half is screening for RCA. </a:t>
            </a:r>
          </a:p>
          <a:p>
            <a:endParaRPr lang="en-US"/>
          </a:p>
          <a:p>
            <a:r>
              <a:rPr lang="en-US"/>
              <a:t>-These questions have been adapted by work done by Laura Tarzia and colleagues, and we'd like to acknowledge her ongoing feedback regarding this website too - thank you Laura!</a:t>
            </a:r>
          </a:p>
          <a:p>
            <a:endParaRPr lang="en-US"/>
          </a:p>
          <a:p>
            <a:r>
              <a:rPr lang="en-US"/>
              <a:t>-Introduce RCA at the same time.</a:t>
            </a:r>
          </a:p>
          <a:p>
            <a:endParaRPr lang="en-US"/>
          </a:p>
          <a:p>
            <a:r>
              <a:rPr lang="en-US"/>
              <a:t>- For each answer about contraception, the user receives a score, and the 3 methods with the highest score are then described in detail in a downloadable document. The document also contains a list of questions people can ask their providers - around things like side effects, pain, follow up, and so on.</a:t>
            </a:r>
          </a:p>
          <a:p>
            <a:endParaRPr lang="en-US"/>
          </a:p>
          <a:p>
            <a:r>
              <a:rPr lang="en-US"/>
              <a:t>-The RCA Q’s – no score but automatic pop up referring to national DFV helpline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-This page is essentially our fold out resource made digital. Users can click on multiple methods, </a:t>
            </a:r>
          </a:p>
          <a:p>
            <a:endParaRPr lang="en-US"/>
          </a:p>
          <a:p>
            <a:r>
              <a:rPr lang="en-US"/>
              <a:t>-Compare – selecting number of them</a:t>
            </a:r>
          </a:p>
          <a:p>
            <a:endParaRPr lang="en-US"/>
          </a:p>
          <a:p>
            <a:r>
              <a:rPr lang="en-US"/>
              <a:t>-Downloadable table with information (Detectable, length, use)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Information page...</a:t>
            </a:r>
          </a:p>
          <a:p>
            <a:endParaRPr lang="en-US"/>
          </a:p>
          <a:p>
            <a:r>
              <a:rPr lang="en-US"/>
              <a:t>Explain page – general info on RCA, professionals and support people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8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3.png"/><Relationship Id="rId10" Type="http://schemas.openxmlformats.org/officeDocument/2006/relationships/image" Target="../media/image29.png"/><Relationship Id="rId4" Type="http://schemas.openxmlformats.org/officeDocument/2006/relationships/image" Target="../media/image9.sv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36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32.svg"/><Relationship Id="rId9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sv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9.sv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bstract organic shape"/>
          <p:cNvSpPr/>
          <p:nvPr/>
        </p:nvSpPr>
        <p:spPr>
          <a:xfrm rot="746247">
            <a:off x="-1185089" y="5400776"/>
            <a:ext cx="6088034" cy="7200900"/>
          </a:xfrm>
          <a:custGeom>
            <a:avLst/>
            <a:gdLst/>
            <a:ahLst/>
            <a:cxnLst/>
            <a:rect l="l" t="t" r="r" b="b"/>
            <a:pathLst>
              <a:path w="6088034" h="7200900">
                <a:moveTo>
                  <a:pt x="0" y="0"/>
                </a:moveTo>
                <a:lnTo>
                  <a:pt x="6088034" y="0"/>
                </a:lnTo>
                <a:lnTo>
                  <a:pt x="6088034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AutoShape 3"/>
          <p:cNvSpPr/>
          <p:nvPr/>
        </p:nvSpPr>
        <p:spPr>
          <a:xfrm flipV="1">
            <a:off x="11025428" y="8794538"/>
            <a:ext cx="11499518" cy="0"/>
          </a:xfrm>
          <a:prstGeom prst="line">
            <a:avLst/>
          </a:prstGeom>
          <a:ln w="9525" cap="rnd">
            <a:solidFill>
              <a:srgbClr val="46256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9302303" y="9258300"/>
            <a:ext cx="5486683" cy="792486"/>
          </a:xfrm>
          <a:custGeom>
            <a:avLst/>
            <a:gdLst/>
            <a:ahLst/>
            <a:cxnLst/>
            <a:rect l="l" t="t" r="r" b="b"/>
            <a:pathLst>
              <a:path w="5486683" h="792486">
                <a:moveTo>
                  <a:pt x="0" y="0"/>
                </a:moveTo>
                <a:lnTo>
                  <a:pt x="5486683" y="0"/>
                </a:lnTo>
                <a:lnTo>
                  <a:pt x="5486683" y="792486"/>
                </a:lnTo>
                <a:lnTo>
                  <a:pt x="0" y="7924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69138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1420170" y="1359067"/>
            <a:ext cx="11560743" cy="536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23"/>
              </a:lnSpc>
            </a:pPr>
            <a:r>
              <a:rPr lang="en-US" sz="7588">
                <a:solidFill>
                  <a:srgbClr val="462565"/>
                </a:solidFill>
                <a:latin typeface="Reckless Neue"/>
                <a:ea typeface="Reckless Neue"/>
                <a:cs typeface="Reckless Neue"/>
                <a:sym typeface="Reckless Neue"/>
              </a:rPr>
              <a:t>Contraception &amp; Reproductive Coercion and Abuse online screening tool &amp; information portal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20170" y="6684557"/>
            <a:ext cx="12424322" cy="1136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</a:pPr>
            <a:r>
              <a:rPr lang="en-US" sz="3500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Presented By : Léné Ritter</a:t>
            </a:r>
          </a:p>
          <a:p>
            <a:pPr marL="0" lvl="0" indent="0" algn="l">
              <a:lnSpc>
                <a:spcPts val="4550"/>
              </a:lnSpc>
            </a:pPr>
            <a:endParaRPr lang="en-US" sz="3500">
              <a:solidFill>
                <a:srgbClr val="46256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" name="Freeform 7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12980913" y="3944393"/>
            <a:ext cx="6115831" cy="8250141"/>
          </a:xfrm>
          <a:custGeom>
            <a:avLst/>
            <a:gdLst/>
            <a:ahLst/>
            <a:cxnLst/>
            <a:rect l="l" t="t" r="r" b="b"/>
            <a:pathLst>
              <a:path w="6115831" h="8250141">
                <a:moveTo>
                  <a:pt x="0" y="0"/>
                </a:moveTo>
                <a:lnTo>
                  <a:pt x="6115832" y="0"/>
                </a:lnTo>
                <a:lnTo>
                  <a:pt x="6115832" y="8250141"/>
                </a:lnTo>
                <a:lnTo>
                  <a:pt x="0" y="82501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642" t="-17267" b="-11324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 rot="-282252">
            <a:off x="12796924" y="4275643"/>
            <a:ext cx="1155730" cy="1108057"/>
          </a:xfrm>
          <a:custGeom>
            <a:avLst/>
            <a:gdLst/>
            <a:ahLst/>
            <a:cxnLst/>
            <a:rect l="l" t="t" r="r" b="b"/>
            <a:pathLst>
              <a:path w="1155730" h="1108057">
                <a:moveTo>
                  <a:pt x="0" y="0"/>
                </a:moveTo>
                <a:lnTo>
                  <a:pt x="1155731" y="0"/>
                </a:lnTo>
                <a:lnTo>
                  <a:pt x="1155731" y="1108057"/>
                </a:lnTo>
                <a:lnTo>
                  <a:pt x="0" y="11080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53980" y="781050"/>
            <a:ext cx="13180039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D04389"/>
                </a:solidFill>
                <a:latin typeface="Reckless Neue"/>
                <a:ea typeface="Reckless Neue"/>
                <a:cs typeface="Reckless Neue"/>
                <a:sym typeface="Reckless Neue"/>
              </a:rPr>
              <a:t>Textversations</a:t>
            </a:r>
          </a:p>
        </p:txBody>
      </p:sp>
      <p:sp>
        <p:nvSpPr>
          <p:cNvPr id="3" name="Freeform 3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2266227" y="2413866"/>
            <a:ext cx="13467793" cy="879653"/>
          </a:xfrm>
          <a:custGeom>
            <a:avLst/>
            <a:gdLst/>
            <a:ahLst/>
            <a:cxnLst/>
            <a:rect l="l" t="t" r="r" b="b"/>
            <a:pathLst>
              <a:path w="13467793" h="879653">
                <a:moveTo>
                  <a:pt x="0" y="0"/>
                </a:moveTo>
                <a:lnTo>
                  <a:pt x="13467793" y="0"/>
                </a:lnTo>
                <a:lnTo>
                  <a:pt x="13467793" y="879653"/>
                </a:lnTo>
                <a:lnTo>
                  <a:pt x="0" y="8796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 rot="8859659">
            <a:off x="12829938" y="3050543"/>
            <a:ext cx="1000458" cy="1280586"/>
          </a:xfrm>
          <a:custGeom>
            <a:avLst/>
            <a:gdLst/>
            <a:ahLst/>
            <a:cxnLst/>
            <a:rect l="l" t="t" r="r" b="b"/>
            <a:pathLst>
              <a:path w="1000458" h="1280586">
                <a:moveTo>
                  <a:pt x="0" y="0"/>
                </a:moveTo>
                <a:lnTo>
                  <a:pt x="1000458" y="0"/>
                </a:lnTo>
                <a:lnTo>
                  <a:pt x="1000458" y="1280586"/>
                </a:lnTo>
                <a:lnTo>
                  <a:pt x="0" y="12805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3544334" y="4499404"/>
            <a:ext cx="11199332" cy="5327051"/>
          </a:xfrm>
          <a:custGeom>
            <a:avLst/>
            <a:gdLst/>
            <a:ahLst/>
            <a:cxnLst/>
            <a:rect l="l" t="t" r="r" b="b"/>
            <a:pathLst>
              <a:path w="11199332" h="5327051">
                <a:moveTo>
                  <a:pt x="0" y="0"/>
                </a:moveTo>
                <a:lnTo>
                  <a:pt x="11199332" y="0"/>
                </a:lnTo>
                <a:lnTo>
                  <a:pt x="11199332" y="5327051"/>
                </a:lnTo>
                <a:lnTo>
                  <a:pt x="0" y="53270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TextBox 8"/>
          <p:cNvSpPr txBox="1"/>
          <p:nvPr/>
        </p:nvSpPr>
        <p:spPr>
          <a:xfrm rot="-5400000">
            <a:off x="-2368974" y="4915852"/>
            <a:ext cx="6882108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Children by Choice | 2025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53980" y="790575"/>
            <a:ext cx="13180039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69A9A0"/>
                </a:solidFill>
                <a:latin typeface="Reckless Neue"/>
                <a:ea typeface="Reckless Neue"/>
                <a:cs typeface="Reckless Neue"/>
                <a:sym typeface="Reckless Neue"/>
              </a:rPr>
              <a:t>Downloadable resources</a:t>
            </a:r>
          </a:p>
        </p:txBody>
      </p:sp>
      <p:sp>
        <p:nvSpPr>
          <p:cNvPr id="3" name="Freeform 3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2266227" y="2413866"/>
            <a:ext cx="13467793" cy="879653"/>
          </a:xfrm>
          <a:custGeom>
            <a:avLst/>
            <a:gdLst/>
            <a:ahLst/>
            <a:cxnLst/>
            <a:rect l="l" t="t" r="r" b="b"/>
            <a:pathLst>
              <a:path w="13467793" h="879653">
                <a:moveTo>
                  <a:pt x="0" y="0"/>
                </a:moveTo>
                <a:lnTo>
                  <a:pt x="13467793" y="0"/>
                </a:lnTo>
                <a:lnTo>
                  <a:pt x="13467793" y="879653"/>
                </a:lnTo>
                <a:lnTo>
                  <a:pt x="0" y="8796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 rot="8859659">
            <a:off x="15128122" y="3050543"/>
            <a:ext cx="1000458" cy="1280586"/>
          </a:xfrm>
          <a:custGeom>
            <a:avLst/>
            <a:gdLst/>
            <a:ahLst/>
            <a:cxnLst/>
            <a:rect l="l" t="t" r="r" b="b"/>
            <a:pathLst>
              <a:path w="1000458" h="1280586">
                <a:moveTo>
                  <a:pt x="0" y="0"/>
                </a:moveTo>
                <a:lnTo>
                  <a:pt x="1000457" y="0"/>
                </a:lnTo>
                <a:lnTo>
                  <a:pt x="1000457" y="1280586"/>
                </a:lnTo>
                <a:lnTo>
                  <a:pt x="0" y="12805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9767677" y="4499404"/>
            <a:ext cx="7874755" cy="5408322"/>
          </a:xfrm>
          <a:custGeom>
            <a:avLst/>
            <a:gdLst/>
            <a:ahLst/>
            <a:cxnLst/>
            <a:rect l="l" t="t" r="r" b="b"/>
            <a:pathLst>
              <a:path w="7874755" h="5408322">
                <a:moveTo>
                  <a:pt x="0" y="0"/>
                </a:moveTo>
                <a:lnTo>
                  <a:pt x="7874754" y="0"/>
                </a:lnTo>
                <a:lnTo>
                  <a:pt x="7874754" y="5408322"/>
                </a:lnTo>
                <a:lnTo>
                  <a:pt x="0" y="54083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596203" y="3858668"/>
            <a:ext cx="4389274" cy="3234202"/>
          </a:xfrm>
          <a:custGeom>
            <a:avLst/>
            <a:gdLst/>
            <a:ahLst/>
            <a:cxnLst/>
            <a:rect l="l" t="t" r="r" b="b"/>
            <a:pathLst>
              <a:path w="4389274" h="3234202">
                <a:moveTo>
                  <a:pt x="0" y="0"/>
                </a:moveTo>
                <a:lnTo>
                  <a:pt x="4389274" y="0"/>
                </a:lnTo>
                <a:lnTo>
                  <a:pt x="4389274" y="3234203"/>
                </a:lnTo>
                <a:lnTo>
                  <a:pt x="0" y="32342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>
            <a:off x="3471979" y="6594774"/>
            <a:ext cx="4361082" cy="3195078"/>
          </a:xfrm>
          <a:custGeom>
            <a:avLst/>
            <a:gdLst/>
            <a:ahLst/>
            <a:cxnLst/>
            <a:rect l="l" t="t" r="r" b="b"/>
            <a:pathLst>
              <a:path w="4361082" h="3195078">
                <a:moveTo>
                  <a:pt x="0" y="0"/>
                </a:moveTo>
                <a:lnTo>
                  <a:pt x="4361082" y="0"/>
                </a:lnTo>
                <a:lnTo>
                  <a:pt x="4361082" y="3195079"/>
                </a:lnTo>
                <a:lnTo>
                  <a:pt x="0" y="31950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Freeform 10"/>
          <p:cNvSpPr/>
          <p:nvPr/>
        </p:nvSpPr>
        <p:spPr>
          <a:xfrm>
            <a:off x="6111071" y="3930885"/>
            <a:ext cx="4199732" cy="3272680"/>
          </a:xfrm>
          <a:custGeom>
            <a:avLst/>
            <a:gdLst/>
            <a:ahLst/>
            <a:cxnLst/>
            <a:rect l="l" t="t" r="r" b="b"/>
            <a:pathLst>
              <a:path w="4199732" h="3272680">
                <a:moveTo>
                  <a:pt x="0" y="0"/>
                </a:moveTo>
                <a:lnTo>
                  <a:pt x="4199732" y="0"/>
                </a:lnTo>
                <a:lnTo>
                  <a:pt x="4199732" y="3272680"/>
                </a:lnTo>
                <a:lnTo>
                  <a:pt x="0" y="32726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11044" y="1028700"/>
            <a:ext cx="12065912" cy="1469847"/>
          </a:xfrm>
          <a:custGeom>
            <a:avLst/>
            <a:gdLst/>
            <a:ahLst/>
            <a:cxnLst/>
            <a:rect l="l" t="t" r="r" b="b"/>
            <a:pathLst>
              <a:path w="12065912" h="1469847">
                <a:moveTo>
                  <a:pt x="0" y="0"/>
                </a:moveTo>
                <a:lnTo>
                  <a:pt x="12065912" y="0"/>
                </a:lnTo>
                <a:lnTo>
                  <a:pt x="12065912" y="1469847"/>
                </a:lnTo>
                <a:lnTo>
                  <a:pt x="0" y="14698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/>
          <p:nvPr/>
        </p:nvSpPr>
        <p:spPr>
          <a:xfrm>
            <a:off x="3619138" y="1184186"/>
            <a:ext cx="10073283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D04389"/>
                </a:solidFill>
                <a:latin typeface="Reckless"/>
                <a:ea typeface="Reckless"/>
                <a:cs typeface="Reckless"/>
                <a:sym typeface="Reckless"/>
              </a:rPr>
              <a:t>Contraception &amp; RCA Quiz Resources</a:t>
            </a:r>
          </a:p>
        </p:txBody>
      </p:sp>
      <p:sp>
        <p:nvSpPr>
          <p:cNvPr id="4" name="Freeform 4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538" y="2642392"/>
            <a:ext cx="4353846" cy="4353846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 rot="-4049788" flipH="1">
            <a:off x="4217784" y="6449022"/>
            <a:ext cx="1305460" cy="368792"/>
          </a:xfrm>
          <a:custGeom>
            <a:avLst/>
            <a:gdLst/>
            <a:ahLst/>
            <a:cxnLst/>
            <a:rect l="l" t="t" r="r" b="b"/>
            <a:pathLst>
              <a:path w="1305460" h="368792">
                <a:moveTo>
                  <a:pt x="1305460" y="0"/>
                </a:moveTo>
                <a:lnTo>
                  <a:pt x="0" y="0"/>
                </a:lnTo>
                <a:lnTo>
                  <a:pt x="0" y="368792"/>
                </a:lnTo>
                <a:lnTo>
                  <a:pt x="1305460" y="368792"/>
                </a:lnTo>
                <a:lnTo>
                  <a:pt x="130546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TextBox 7"/>
          <p:cNvSpPr txBox="1"/>
          <p:nvPr/>
        </p:nvSpPr>
        <p:spPr>
          <a:xfrm>
            <a:off x="1237129" y="7230822"/>
            <a:ext cx="3747830" cy="562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8"/>
              </a:lnSpc>
            </a:pPr>
            <a:r>
              <a:rPr lang="en-US" sz="3220">
                <a:solidFill>
                  <a:srgbClr val="462565"/>
                </a:solidFill>
                <a:latin typeface="Archivo Black"/>
                <a:ea typeface="Archivo Black"/>
                <a:cs typeface="Archivo Black"/>
                <a:sym typeface="Archivo Black"/>
              </a:rPr>
              <a:t>TAKE QUIZ NOW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728846" y="2873716"/>
            <a:ext cx="9639130" cy="4369989"/>
            <a:chOff x="0" y="0"/>
            <a:chExt cx="3310767" cy="15009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10767" cy="1500967"/>
            </a:xfrm>
            <a:custGeom>
              <a:avLst/>
              <a:gdLst/>
              <a:ahLst/>
              <a:cxnLst/>
              <a:rect l="l" t="t" r="r" b="b"/>
              <a:pathLst>
                <a:path w="3310767" h="1500967">
                  <a:moveTo>
                    <a:pt x="28914" y="0"/>
                  </a:moveTo>
                  <a:lnTo>
                    <a:pt x="3281852" y="0"/>
                  </a:lnTo>
                  <a:cubicBezTo>
                    <a:pt x="3289521" y="0"/>
                    <a:pt x="3296876" y="3046"/>
                    <a:pt x="3302298" y="8469"/>
                  </a:cubicBezTo>
                  <a:cubicBezTo>
                    <a:pt x="3307721" y="13891"/>
                    <a:pt x="3310767" y="21246"/>
                    <a:pt x="3310767" y="28914"/>
                  </a:cubicBezTo>
                  <a:lnTo>
                    <a:pt x="3310767" y="1472052"/>
                  </a:lnTo>
                  <a:cubicBezTo>
                    <a:pt x="3310767" y="1488021"/>
                    <a:pt x="3297822" y="1500967"/>
                    <a:pt x="3281852" y="1500967"/>
                  </a:cubicBezTo>
                  <a:lnTo>
                    <a:pt x="28914" y="1500967"/>
                  </a:lnTo>
                  <a:cubicBezTo>
                    <a:pt x="21246" y="1500967"/>
                    <a:pt x="13891" y="1497920"/>
                    <a:pt x="8469" y="1492498"/>
                  </a:cubicBezTo>
                  <a:cubicBezTo>
                    <a:pt x="3046" y="1487075"/>
                    <a:pt x="0" y="1479721"/>
                    <a:pt x="0" y="1472052"/>
                  </a:cubicBezTo>
                  <a:lnTo>
                    <a:pt x="0" y="28914"/>
                  </a:lnTo>
                  <a:cubicBezTo>
                    <a:pt x="0" y="21246"/>
                    <a:pt x="3046" y="13891"/>
                    <a:pt x="8469" y="8469"/>
                  </a:cubicBezTo>
                  <a:cubicBezTo>
                    <a:pt x="13891" y="3046"/>
                    <a:pt x="21246" y="0"/>
                    <a:pt x="28914" y="0"/>
                  </a:cubicBezTo>
                  <a:close/>
                </a:path>
              </a:pathLst>
            </a:custGeom>
            <a:solidFill>
              <a:srgbClr val="C3A9D9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3310767" cy="1529542"/>
            </a:xfrm>
            <a:prstGeom prst="rect">
              <a:avLst/>
            </a:prstGeom>
          </p:spPr>
          <p:txBody>
            <a:bodyPr lIns="25258" tIns="25258" rIns="25258" bIns="25258" rtlCol="0" anchor="ctr"/>
            <a:lstStyle/>
            <a:p>
              <a:pPr algn="ctr">
                <a:lnSpc>
                  <a:spcPts val="194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55029" y="3788905"/>
            <a:ext cx="1759077" cy="175907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E7F">
                <a:alpha val="50980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4562" tIns="34562" rIns="34562" bIns="34562" rtlCol="0" anchor="ctr"/>
            <a:lstStyle/>
            <a:p>
              <a:pPr algn="ctr">
                <a:lnSpc>
                  <a:spcPts val="194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820881" y="4200409"/>
            <a:ext cx="4511991" cy="6086591"/>
          </a:xfrm>
          <a:custGeom>
            <a:avLst/>
            <a:gdLst/>
            <a:ahLst/>
            <a:cxnLst/>
            <a:rect l="l" t="t" r="r" b="b"/>
            <a:pathLst>
              <a:path w="4511991" h="6086591">
                <a:moveTo>
                  <a:pt x="0" y="0"/>
                </a:moveTo>
                <a:lnTo>
                  <a:pt x="4511991" y="0"/>
                </a:lnTo>
                <a:lnTo>
                  <a:pt x="4511991" y="6086591"/>
                </a:lnTo>
                <a:lnTo>
                  <a:pt x="0" y="60865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2642" t="-17267" b="-11324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5" name="Freeform 15"/>
          <p:cNvSpPr/>
          <p:nvPr/>
        </p:nvSpPr>
        <p:spPr>
          <a:xfrm rot="-282252">
            <a:off x="13608244" y="4410577"/>
            <a:ext cx="852647" cy="817475"/>
          </a:xfrm>
          <a:custGeom>
            <a:avLst/>
            <a:gdLst/>
            <a:ahLst/>
            <a:cxnLst/>
            <a:rect l="l" t="t" r="r" b="b"/>
            <a:pathLst>
              <a:path w="852647" h="817475">
                <a:moveTo>
                  <a:pt x="0" y="0"/>
                </a:moveTo>
                <a:lnTo>
                  <a:pt x="852647" y="0"/>
                </a:lnTo>
                <a:lnTo>
                  <a:pt x="852647" y="817476"/>
                </a:lnTo>
                <a:lnTo>
                  <a:pt x="0" y="8174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6" name="TextBox 16"/>
          <p:cNvSpPr txBox="1"/>
          <p:nvPr/>
        </p:nvSpPr>
        <p:spPr>
          <a:xfrm>
            <a:off x="6293742" y="3166043"/>
            <a:ext cx="7398679" cy="3564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0"/>
              </a:lnSpc>
            </a:pPr>
            <a:r>
              <a:rPr lang="en-US" sz="2536" b="1" dirty="0">
                <a:solidFill>
                  <a:srgbClr val="462565"/>
                </a:solidFill>
                <a:latin typeface="DM Sans Bold"/>
                <a:ea typeface="DM Sans Bold"/>
                <a:cs typeface="DM Sans Bold"/>
                <a:sym typeface="DM Sans Bold"/>
              </a:rPr>
              <a:t>Take an online quiz to find contraceptive options based on your needs and preferences.</a:t>
            </a:r>
          </a:p>
          <a:p>
            <a:pPr algn="l">
              <a:lnSpc>
                <a:spcPts val="3550"/>
              </a:lnSpc>
            </a:pPr>
            <a:endParaRPr lang="en-US" sz="2536" b="1" dirty="0">
              <a:solidFill>
                <a:srgbClr val="462565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3550"/>
              </a:lnSpc>
            </a:pPr>
            <a:r>
              <a:rPr lang="en-US" sz="2536" b="1" dirty="0">
                <a:solidFill>
                  <a:srgbClr val="462565"/>
                </a:solidFill>
                <a:latin typeface="DM Sans Bold"/>
                <a:ea typeface="DM Sans Bold"/>
                <a:cs typeface="DM Sans Bold"/>
                <a:sym typeface="DM Sans Bold"/>
              </a:rPr>
              <a:t>Get downloadable results, questions to ask your health provider, and compare methods.</a:t>
            </a:r>
          </a:p>
          <a:p>
            <a:pPr algn="l">
              <a:lnSpc>
                <a:spcPts val="3550"/>
              </a:lnSpc>
            </a:pPr>
            <a:endParaRPr lang="en-US" sz="2536" b="1" dirty="0">
              <a:solidFill>
                <a:srgbClr val="462565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3550"/>
              </a:lnSpc>
              <a:spcBef>
                <a:spcPct val="0"/>
              </a:spcBef>
            </a:pPr>
            <a:r>
              <a:rPr lang="en-US" sz="2536" b="1" dirty="0">
                <a:solidFill>
                  <a:srgbClr val="462565"/>
                </a:solidFill>
                <a:latin typeface="DM Sans Bold"/>
                <a:ea typeface="DM Sans Bold"/>
                <a:cs typeface="DM Sans Bold"/>
                <a:sym typeface="DM Sans Bold"/>
              </a:rPr>
              <a:t>Learn about Reproductive Coercion and Abuse (RCA). </a:t>
            </a:r>
          </a:p>
        </p:txBody>
      </p:sp>
      <p:sp>
        <p:nvSpPr>
          <p:cNvPr id="17" name="Freeform 17"/>
          <p:cNvSpPr/>
          <p:nvPr/>
        </p:nvSpPr>
        <p:spPr>
          <a:xfrm rot="-10690362">
            <a:off x="14569894" y="-1416462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4"/>
                </a:lnTo>
                <a:lnTo>
                  <a:pt x="0" y="48903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18"/>
          <p:cNvSpPr txBox="1"/>
          <p:nvPr/>
        </p:nvSpPr>
        <p:spPr>
          <a:xfrm>
            <a:off x="5214725" y="8907300"/>
            <a:ext cx="6882108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Children by Choice | 2025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09132" y="4543316"/>
            <a:ext cx="10669737" cy="1842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3"/>
              </a:lnSpc>
            </a:pPr>
            <a:r>
              <a:rPr lang="en-US" sz="3716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Presented by:  Léné Ritter</a:t>
            </a:r>
          </a:p>
          <a:p>
            <a:pPr algn="ctr">
              <a:lnSpc>
                <a:spcPts val="4783"/>
              </a:lnSpc>
            </a:pPr>
            <a:endParaRPr lang="en-US" sz="3716">
              <a:solidFill>
                <a:srgbClr val="46256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4783"/>
              </a:lnSpc>
            </a:pPr>
            <a:r>
              <a:rPr lang="en-US" sz="3416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lener@childrenbychoice.org.au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775411" y="1079204"/>
            <a:ext cx="12737178" cy="2222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83"/>
              </a:lnSpc>
            </a:pPr>
            <a:r>
              <a:rPr lang="en-US" sz="12987">
                <a:solidFill>
                  <a:srgbClr val="462565"/>
                </a:solidFill>
                <a:latin typeface="Reckless Neue"/>
                <a:ea typeface="Reckless Neue"/>
                <a:cs typeface="Reckless Neue"/>
                <a:sym typeface="Reckless Neue"/>
              </a:rPr>
              <a:t>Thank you</a:t>
            </a:r>
          </a:p>
        </p:txBody>
      </p:sp>
      <p:sp>
        <p:nvSpPr>
          <p:cNvPr id="4" name="Freeform 4"/>
          <p:cNvSpPr/>
          <p:nvPr/>
        </p:nvSpPr>
        <p:spPr>
          <a:xfrm rot="-10690362">
            <a:off x="12526631" y="-2276459"/>
            <a:ext cx="6088034" cy="7200900"/>
          </a:xfrm>
          <a:custGeom>
            <a:avLst/>
            <a:gdLst/>
            <a:ahLst/>
            <a:cxnLst/>
            <a:rect l="l" t="t" r="r" b="b"/>
            <a:pathLst>
              <a:path w="6088034" h="7200900">
                <a:moveTo>
                  <a:pt x="0" y="0"/>
                </a:moveTo>
                <a:lnTo>
                  <a:pt x="6088034" y="0"/>
                </a:lnTo>
                <a:lnTo>
                  <a:pt x="6088034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 rot="746247">
            <a:off x="-1156514" y="5381726"/>
            <a:ext cx="6088034" cy="7200900"/>
          </a:xfrm>
          <a:custGeom>
            <a:avLst/>
            <a:gdLst/>
            <a:ahLst/>
            <a:cxnLst/>
            <a:rect l="l" t="t" r="r" b="b"/>
            <a:pathLst>
              <a:path w="6088034" h="7200900">
                <a:moveTo>
                  <a:pt x="0" y="0"/>
                </a:moveTo>
                <a:lnTo>
                  <a:pt x="6088034" y="0"/>
                </a:lnTo>
                <a:lnTo>
                  <a:pt x="6088034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>
            <a:off x="-1889093" y="-2025661"/>
            <a:ext cx="4010284" cy="5327672"/>
          </a:xfrm>
          <a:custGeom>
            <a:avLst/>
            <a:gdLst/>
            <a:ahLst/>
            <a:cxnLst/>
            <a:rect l="l" t="t" r="r" b="b"/>
            <a:pathLst>
              <a:path w="4010284" h="5327672">
                <a:moveTo>
                  <a:pt x="0" y="0"/>
                </a:moveTo>
                <a:lnTo>
                  <a:pt x="4010284" y="0"/>
                </a:lnTo>
                <a:lnTo>
                  <a:pt x="4010284" y="5327672"/>
                </a:lnTo>
                <a:lnTo>
                  <a:pt x="0" y="5327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 rot="10659771">
            <a:off x="16282858" y="6968873"/>
            <a:ext cx="4010284" cy="5327672"/>
          </a:xfrm>
          <a:custGeom>
            <a:avLst/>
            <a:gdLst/>
            <a:ahLst/>
            <a:cxnLst/>
            <a:rect l="l" t="t" r="r" b="b"/>
            <a:pathLst>
              <a:path w="4010284" h="5327672">
                <a:moveTo>
                  <a:pt x="0" y="0"/>
                </a:moveTo>
                <a:lnTo>
                  <a:pt x="4010284" y="0"/>
                </a:lnTo>
                <a:lnTo>
                  <a:pt x="4010284" y="5327672"/>
                </a:lnTo>
                <a:lnTo>
                  <a:pt x="0" y="5327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97824" y="1282354"/>
            <a:ext cx="13180039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462565"/>
                </a:solidFill>
                <a:latin typeface="Reckless Neue"/>
                <a:ea typeface="Reckless Neue"/>
                <a:cs typeface="Reckless Neue"/>
                <a:sym typeface="Reckless Neue"/>
              </a:rPr>
              <a:t>Reproductive Coercion and Abuse</a:t>
            </a:r>
          </a:p>
        </p:txBody>
      </p:sp>
      <p:sp>
        <p:nvSpPr>
          <p:cNvPr id="3" name="Freeform 3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5702946" y="8809807"/>
            <a:ext cx="6882108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Children by Choice |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74551" y="3883159"/>
            <a:ext cx="8566443" cy="325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A behaviour aimed at establishing power and control by interfering with a person’s reproductive autonomy.</a:t>
            </a:r>
          </a:p>
          <a:p>
            <a:pPr marL="798829" lvl="1" indent="-399415" algn="just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Intent is key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764050" y="2574579"/>
            <a:ext cx="5820160" cy="5797425"/>
            <a:chOff x="0" y="0"/>
            <a:chExt cx="6502400" cy="6477000"/>
          </a:xfrm>
        </p:grpSpPr>
        <p:sp>
          <p:nvSpPr>
            <p:cNvPr id="8" name="Freeform 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-24665" r="-24665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9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D8CAE4"/>
            </a:solidFill>
          </p:spPr>
          <p:txBody>
            <a:bodyPr/>
            <a:lstStyle/>
            <a:p>
              <a:endParaRPr lang="en-A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56954" y="6747585"/>
            <a:ext cx="6774092" cy="3170549"/>
            <a:chOff x="0" y="-66675"/>
            <a:chExt cx="9032122" cy="4227399"/>
          </a:xfrm>
        </p:grpSpPr>
        <p:grpSp>
          <p:nvGrpSpPr>
            <p:cNvPr id="3" name="Group 3"/>
            <p:cNvGrpSpPr/>
            <p:nvPr/>
          </p:nvGrpSpPr>
          <p:grpSpPr>
            <a:xfrm>
              <a:off x="163409" y="786490"/>
              <a:ext cx="8868713" cy="3374234"/>
              <a:chOff x="0" y="0"/>
              <a:chExt cx="1751844" cy="6665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51844" cy="666515"/>
              </a:xfrm>
              <a:custGeom>
                <a:avLst/>
                <a:gdLst/>
                <a:ahLst/>
                <a:cxnLst/>
                <a:rect l="l" t="t" r="r" b="b"/>
                <a:pathLst>
                  <a:path w="1751844" h="666515">
                    <a:moveTo>
                      <a:pt x="59360" y="0"/>
                    </a:moveTo>
                    <a:lnTo>
                      <a:pt x="1692484" y="0"/>
                    </a:lnTo>
                    <a:cubicBezTo>
                      <a:pt x="1725268" y="0"/>
                      <a:pt x="1751844" y="26577"/>
                      <a:pt x="1751844" y="59360"/>
                    </a:cubicBezTo>
                    <a:lnTo>
                      <a:pt x="1751844" y="607155"/>
                    </a:lnTo>
                    <a:cubicBezTo>
                      <a:pt x="1751844" y="639939"/>
                      <a:pt x="1725268" y="666515"/>
                      <a:pt x="1692484" y="666515"/>
                    </a:cubicBezTo>
                    <a:lnTo>
                      <a:pt x="59360" y="666515"/>
                    </a:lnTo>
                    <a:cubicBezTo>
                      <a:pt x="26577" y="666515"/>
                      <a:pt x="0" y="639939"/>
                      <a:pt x="0" y="607155"/>
                    </a:cubicBezTo>
                    <a:lnTo>
                      <a:pt x="0" y="59360"/>
                    </a:lnTo>
                    <a:cubicBezTo>
                      <a:pt x="0" y="26577"/>
                      <a:pt x="26577" y="0"/>
                      <a:pt x="59360" y="0"/>
                    </a:cubicBezTo>
                    <a:close/>
                  </a:path>
                </a:pathLst>
              </a:custGeom>
              <a:solidFill>
                <a:srgbClr val="FF9D9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1751844" cy="7046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744713" y="1047713"/>
              <a:ext cx="7735510" cy="2749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3"/>
                </a:lnSpc>
              </a:pPr>
              <a:r>
                <a:rPr lang="en-US" sz="2995">
                  <a:solidFill>
                    <a:srgbClr val="462565"/>
                  </a:solidFill>
                  <a:latin typeface="DM Sans"/>
                  <a:ea typeface="DM Sans"/>
                  <a:cs typeface="DM Sans"/>
                  <a:sym typeface="DM Sans"/>
                </a:rPr>
                <a:t>Ongoing limited awareness of RCA </a:t>
              </a:r>
            </a:p>
            <a:p>
              <a:pPr algn="l">
                <a:lnSpc>
                  <a:spcPts val="4193"/>
                </a:lnSpc>
              </a:pPr>
              <a:endParaRPr lang="en-US" sz="2995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algn="l">
                <a:lnSpc>
                  <a:spcPts val="4193"/>
                </a:lnSpc>
              </a:pPr>
              <a:r>
                <a:rPr lang="en-US" sz="2995">
                  <a:solidFill>
                    <a:srgbClr val="462565"/>
                  </a:solidFill>
                  <a:latin typeface="DM Sans"/>
                  <a:ea typeface="DM Sans"/>
                  <a:cs typeface="DM Sans"/>
                  <a:sym typeface="DM Sans"/>
                </a:rPr>
                <a:t>Variable definitions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7035637" cy="896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87"/>
                </a:lnSpc>
              </a:pPr>
              <a:r>
                <a:rPr lang="en-US" sz="3919" b="1" dirty="0">
                  <a:solidFill>
                    <a:srgbClr val="7030A0"/>
                  </a:solidFill>
                  <a:latin typeface="DM Sans"/>
                  <a:ea typeface="DM Sans"/>
                  <a:cs typeface="DM Sans"/>
                  <a:sym typeface="DM Sans"/>
                </a:rPr>
                <a:t>Awareness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962246" y="778273"/>
            <a:ext cx="10363507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462565"/>
                </a:solidFill>
                <a:latin typeface="Reckless Neue"/>
                <a:ea typeface="Reckless Neue"/>
                <a:cs typeface="Reckless Neue"/>
                <a:sym typeface="Reckless Neue"/>
              </a:rPr>
              <a:t>Background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038136" y="2841227"/>
            <a:ext cx="6774092" cy="3156263"/>
            <a:chOff x="0" y="-66675"/>
            <a:chExt cx="9032122" cy="4208352"/>
          </a:xfrm>
        </p:grpSpPr>
        <p:grpSp>
          <p:nvGrpSpPr>
            <p:cNvPr id="10" name="Group 10"/>
            <p:cNvGrpSpPr/>
            <p:nvPr/>
          </p:nvGrpSpPr>
          <p:grpSpPr>
            <a:xfrm>
              <a:off x="163409" y="767443"/>
              <a:ext cx="8868713" cy="3374234"/>
              <a:chOff x="0" y="0"/>
              <a:chExt cx="1751844" cy="66651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51844" cy="666515"/>
              </a:xfrm>
              <a:custGeom>
                <a:avLst/>
                <a:gdLst/>
                <a:ahLst/>
                <a:cxnLst/>
                <a:rect l="l" t="t" r="r" b="b"/>
                <a:pathLst>
                  <a:path w="1751844" h="666515">
                    <a:moveTo>
                      <a:pt x="59360" y="0"/>
                    </a:moveTo>
                    <a:lnTo>
                      <a:pt x="1692484" y="0"/>
                    </a:lnTo>
                    <a:cubicBezTo>
                      <a:pt x="1725268" y="0"/>
                      <a:pt x="1751844" y="26577"/>
                      <a:pt x="1751844" y="59360"/>
                    </a:cubicBezTo>
                    <a:lnTo>
                      <a:pt x="1751844" y="607155"/>
                    </a:lnTo>
                    <a:cubicBezTo>
                      <a:pt x="1751844" y="639939"/>
                      <a:pt x="1725268" y="666515"/>
                      <a:pt x="1692484" y="666515"/>
                    </a:cubicBezTo>
                    <a:lnTo>
                      <a:pt x="59360" y="666515"/>
                    </a:lnTo>
                    <a:cubicBezTo>
                      <a:pt x="26577" y="666515"/>
                      <a:pt x="0" y="639939"/>
                      <a:pt x="0" y="607155"/>
                    </a:cubicBezTo>
                    <a:lnTo>
                      <a:pt x="0" y="59360"/>
                    </a:lnTo>
                    <a:cubicBezTo>
                      <a:pt x="0" y="26577"/>
                      <a:pt x="26577" y="0"/>
                      <a:pt x="59360" y="0"/>
                    </a:cubicBezTo>
                    <a:close/>
                  </a:path>
                </a:pathLst>
              </a:custGeom>
              <a:solidFill>
                <a:srgbClr val="FF9D9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751844" cy="7046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744713" y="1028666"/>
              <a:ext cx="7735510" cy="2749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3"/>
                </a:lnSpc>
              </a:pPr>
              <a:r>
                <a:rPr lang="en-US" sz="2995">
                  <a:solidFill>
                    <a:srgbClr val="462565"/>
                  </a:solidFill>
                  <a:latin typeface="DM Sans"/>
                  <a:ea typeface="DM Sans"/>
                  <a:cs typeface="DM Sans"/>
                  <a:sym typeface="DM Sans"/>
                </a:rPr>
                <a:t>15% of our clients report experiencing RCA</a:t>
              </a:r>
            </a:p>
            <a:p>
              <a:pPr algn="l">
                <a:lnSpc>
                  <a:spcPts val="4193"/>
                </a:lnSpc>
              </a:pPr>
              <a:endParaRPr lang="en-US" sz="2995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algn="l">
                <a:lnSpc>
                  <a:spcPts val="4193"/>
                </a:lnSpc>
              </a:pPr>
              <a:r>
                <a:rPr lang="en-US" sz="2995">
                  <a:solidFill>
                    <a:srgbClr val="462565"/>
                  </a:solidFill>
                  <a:latin typeface="DM Sans"/>
                  <a:ea typeface="DM Sans"/>
                  <a:cs typeface="DM Sans"/>
                  <a:sym typeface="DM Sans"/>
                </a:rPr>
                <a:t>&gt;30% of clients with disabilities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5576290" cy="896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87"/>
                </a:lnSpc>
              </a:pPr>
              <a:r>
                <a:rPr lang="en-US" sz="3919" b="1" dirty="0">
                  <a:solidFill>
                    <a:srgbClr val="7030A0"/>
                  </a:solidFill>
                  <a:latin typeface="DM Sans"/>
                  <a:ea typeface="DM Sans"/>
                  <a:cs typeface="DM Sans"/>
                  <a:sym typeface="DM Sans"/>
                </a:rPr>
                <a:t>Prevalence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 rot="-5400000">
            <a:off x="-2368974" y="4915852"/>
            <a:ext cx="6882108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Children by Choice | 2025</a:t>
            </a:r>
          </a:p>
        </p:txBody>
      </p:sp>
      <p:sp>
        <p:nvSpPr>
          <p:cNvPr id="16" name="Freeform 16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7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18" name="Group 18"/>
          <p:cNvGrpSpPr/>
          <p:nvPr/>
        </p:nvGrpSpPr>
        <p:grpSpPr>
          <a:xfrm>
            <a:off x="10302098" y="2826942"/>
            <a:ext cx="6774092" cy="3170549"/>
            <a:chOff x="0" y="-66675"/>
            <a:chExt cx="9032122" cy="4227399"/>
          </a:xfrm>
        </p:grpSpPr>
        <p:grpSp>
          <p:nvGrpSpPr>
            <p:cNvPr id="19" name="Group 19"/>
            <p:cNvGrpSpPr/>
            <p:nvPr/>
          </p:nvGrpSpPr>
          <p:grpSpPr>
            <a:xfrm>
              <a:off x="163409" y="786490"/>
              <a:ext cx="8868713" cy="3374234"/>
              <a:chOff x="0" y="0"/>
              <a:chExt cx="1751844" cy="66651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51844" cy="666515"/>
              </a:xfrm>
              <a:custGeom>
                <a:avLst/>
                <a:gdLst/>
                <a:ahLst/>
                <a:cxnLst/>
                <a:rect l="l" t="t" r="r" b="b"/>
                <a:pathLst>
                  <a:path w="1751844" h="666515">
                    <a:moveTo>
                      <a:pt x="59360" y="0"/>
                    </a:moveTo>
                    <a:lnTo>
                      <a:pt x="1692484" y="0"/>
                    </a:lnTo>
                    <a:cubicBezTo>
                      <a:pt x="1725268" y="0"/>
                      <a:pt x="1751844" y="26577"/>
                      <a:pt x="1751844" y="59360"/>
                    </a:cubicBezTo>
                    <a:lnTo>
                      <a:pt x="1751844" y="607155"/>
                    </a:lnTo>
                    <a:cubicBezTo>
                      <a:pt x="1751844" y="639939"/>
                      <a:pt x="1725268" y="666515"/>
                      <a:pt x="1692484" y="666515"/>
                    </a:cubicBezTo>
                    <a:lnTo>
                      <a:pt x="59360" y="666515"/>
                    </a:lnTo>
                    <a:cubicBezTo>
                      <a:pt x="26577" y="666515"/>
                      <a:pt x="0" y="639939"/>
                      <a:pt x="0" y="607155"/>
                    </a:cubicBezTo>
                    <a:lnTo>
                      <a:pt x="0" y="59360"/>
                    </a:lnTo>
                    <a:cubicBezTo>
                      <a:pt x="0" y="26577"/>
                      <a:pt x="26577" y="0"/>
                      <a:pt x="59360" y="0"/>
                    </a:cubicBezTo>
                    <a:close/>
                  </a:path>
                </a:pathLst>
              </a:custGeom>
              <a:solidFill>
                <a:srgbClr val="FF9D9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1751844" cy="7046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744713" y="1047713"/>
              <a:ext cx="7735510" cy="2051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3"/>
                </a:lnSpc>
              </a:pPr>
              <a:r>
                <a:rPr lang="en-US" sz="2995">
                  <a:solidFill>
                    <a:srgbClr val="462565"/>
                  </a:solidFill>
                  <a:latin typeface="DM Sans"/>
                  <a:ea typeface="DM Sans"/>
                  <a:cs typeface="DM Sans"/>
                  <a:sym typeface="DM Sans"/>
                </a:rPr>
                <a:t>Existing screening tools shown to be largely ineffective in detecting RCA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7035637" cy="896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87"/>
                </a:lnSpc>
              </a:pPr>
              <a:r>
                <a:rPr lang="en-US" sz="3919" b="1" dirty="0">
                  <a:solidFill>
                    <a:srgbClr val="7030A0"/>
                  </a:solidFill>
                  <a:latin typeface="DM Sans"/>
                  <a:ea typeface="DM Sans"/>
                  <a:cs typeface="DM Sans"/>
                  <a:sym typeface="DM Sans"/>
                </a:rPr>
                <a:t>Screening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88993"/>
            <a:ext cx="16230600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462565"/>
                </a:solidFill>
                <a:latin typeface="Reckless Neue"/>
                <a:ea typeface="Reckless Neue"/>
                <a:cs typeface="Reckless Neue"/>
                <a:sym typeface="Reckless Neue"/>
              </a:rPr>
              <a:t>Contraception &amp; RCA project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67838" y="3928546"/>
            <a:ext cx="516960" cy="51696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565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838" y="6442901"/>
            <a:ext cx="516960" cy="51696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565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Freeform 10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11" name="Group 11"/>
          <p:cNvGrpSpPr/>
          <p:nvPr/>
        </p:nvGrpSpPr>
        <p:grpSpPr>
          <a:xfrm>
            <a:off x="1667838" y="7506526"/>
            <a:ext cx="516960" cy="51696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565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508477" y="3839082"/>
            <a:ext cx="13745858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Increase consumer &amp; professional understandings of RCA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02946" y="9210675"/>
            <a:ext cx="6882108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Children by Choice | 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08477" y="6376226"/>
            <a:ext cx="14340672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Provide a 'soft' introduction to RCA through contraceptive resources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08477" y="7417061"/>
            <a:ext cx="14340672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Create an RCA information portal/ 'one stop shop'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5273" y="2459043"/>
            <a:ext cx="1569745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C3A9D9"/>
                </a:solidFill>
                <a:latin typeface="DM Sans"/>
                <a:ea typeface="DM Sans"/>
                <a:cs typeface="DM Sans"/>
                <a:sym typeface="DM Sans"/>
              </a:rPr>
              <a:t>Funded by </a:t>
            </a:r>
            <a:r>
              <a:rPr lang="en-US" sz="3999" i="1">
                <a:solidFill>
                  <a:srgbClr val="C3A9D9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Keeping Women Safe Grant, </a:t>
            </a:r>
            <a:r>
              <a:rPr lang="en-US" sz="3999">
                <a:solidFill>
                  <a:srgbClr val="C3A9D9"/>
                </a:solidFill>
                <a:latin typeface="DM Sans"/>
                <a:ea typeface="DM Sans"/>
                <a:cs typeface="DM Sans"/>
                <a:sym typeface="DM Sans"/>
              </a:rPr>
              <a:t>Queensland Government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667838" y="4980626"/>
            <a:ext cx="516960" cy="51696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565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508477" y="4830259"/>
            <a:ext cx="13745858" cy="122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Improve consumer awareness of contraceptive methods other than 'the pill', &amp; give guidance re. discussing with professionals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2146" y="789030"/>
            <a:ext cx="16103709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462565"/>
                </a:solidFill>
                <a:latin typeface="Reckless Neue"/>
                <a:ea typeface="Reckless Neue"/>
                <a:cs typeface="Reckless Neue"/>
                <a:sym typeface="Reckless Neue"/>
              </a:rPr>
              <a:t>Process</a:t>
            </a:r>
          </a:p>
        </p:txBody>
      </p:sp>
      <p:sp>
        <p:nvSpPr>
          <p:cNvPr id="3" name="Freeform 3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5" name="Group 5"/>
          <p:cNvGrpSpPr/>
          <p:nvPr/>
        </p:nvGrpSpPr>
        <p:grpSpPr>
          <a:xfrm>
            <a:off x="1749814" y="3351901"/>
            <a:ext cx="6450970" cy="1779093"/>
            <a:chOff x="0" y="0"/>
            <a:chExt cx="1699021" cy="4685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99021" cy="468568"/>
            </a:xfrm>
            <a:custGeom>
              <a:avLst/>
              <a:gdLst/>
              <a:ahLst/>
              <a:cxnLst/>
              <a:rect l="l" t="t" r="r" b="b"/>
              <a:pathLst>
                <a:path w="1699021" h="468568">
                  <a:moveTo>
                    <a:pt x="61206" y="0"/>
                  </a:moveTo>
                  <a:lnTo>
                    <a:pt x="1637815" y="0"/>
                  </a:lnTo>
                  <a:cubicBezTo>
                    <a:pt x="1654047" y="0"/>
                    <a:pt x="1669616" y="6448"/>
                    <a:pt x="1681094" y="17927"/>
                  </a:cubicBezTo>
                  <a:cubicBezTo>
                    <a:pt x="1692572" y="29405"/>
                    <a:pt x="1699021" y="44973"/>
                    <a:pt x="1699021" y="61206"/>
                  </a:cubicBezTo>
                  <a:lnTo>
                    <a:pt x="1699021" y="407362"/>
                  </a:lnTo>
                  <a:cubicBezTo>
                    <a:pt x="1699021" y="441165"/>
                    <a:pt x="1671618" y="468568"/>
                    <a:pt x="1637815" y="468568"/>
                  </a:cubicBezTo>
                  <a:lnTo>
                    <a:pt x="61206" y="468568"/>
                  </a:lnTo>
                  <a:cubicBezTo>
                    <a:pt x="44973" y="468568"/>
                    <a:pt x="29405" y="462119"/>
                    <a:pt x="17927" y="450641"/>
                  </a:cubicBezTo>
                  <a:cubicBezTo>
                    <a:pt x="6448" y="439163"/>
                    <a:pt x="0" y="423595"/>
                    <a:pt x="0" y="407362"/>
                  </a:cubicBezTo>
                  <a:lnTo>
                    <a:pt x="0" y="61206"/>
                  </a:lnTo>
                  <a:cubicBezTo>
                    <a:pt x="0" y="44973"/>
                    <a:pt x="6448" y="29405"/>
                    <a:pt x="17927" y="17927"/>
                  </a:cubicBezTo>
                  <a:cubicBezTo>
                    <a:pt x="29405" y="6448"/>
                    <a:pt x="44973" y="0"/>
                    <a:pt x="61206" y="0"/>
                  </a:cubicBezTo>
                  <a:close/>
                </a:path>
              </a:pathLst>
            </a:custGeom>
            <a:solidFill>
              <a:srgbClr val="D04389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99021" cy="506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98179" y="3594345"/>
            <a:ext cx="6450970" cy="2801528"/>
            <a:chOff x="0" y="0"/>
            <a:chExt cx="1699021" cy="7378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99021" cy="737851"/>
            </a:xfrm>
            <a:custGeom>
              <a:avLst/>
              <a:gdLst/>
              <a:ahLst/>
              <a:cxnLst/>
              <a:rect l="l" t="t" r="r" b="b"/>
              <a:pathLst>
                <a:path w="1699021" h="737851">
                  <a:moveTo>
                    <a:pt x="61206" y="0"/>
                  </a:moveTo>
                  <a:lnTo>
                    <a:pt x="1637815" y="0"/>
                  </a:lnTo>
                  <a:cubicBezTo>
                    <a:pt x="1654047" y="0"/>
                    <a:pt x="1669616" y="6448"/>
                    <a:pt x="1681094" y="17927"/>
                  </a:cubicBezTo>
                  <a:cubicBezTo>
                    <a:pt x="1692572" y="29405"/>
                    <a:pt x="1699021" y="44973"/>
                    <a:pt x="1699021" y="61206"/>
                  </a:cubicBezTo>
                  <a:lnTo>
                    <a:pt x="1699021" y="676645"/>
                  </a:lnTo>
                  <a:cubicBezTo>
                    <a:pt x="1699021" y="710448"/>
                    <a:pt x="1671618" y="737851"/>
                    <a:pt x="1637815" y="737851"/>
                  </a:cubicBezTo>
                  <a:lnTo>
                    <a:pt x="61206" y="737851"/>
                  </a:lnTo>
                  <a:cubicBezTo>
                    <a:pt x="44973" y="737851"/>
                    <a:pt x="29405" y="731403"/>
                    <a:pt x="17927" y="719924"/>
                  </a:cubicBezTo>
                  <a:cubicBezTo>
                    <a:pt x="6448" y="708446"/>
                    <a:pt x="0" y="692878"/>
                    <a:pt x="0" y="676645"/>
                  </a:cubicBezTo>
                  <a:lnTo>
                    <a:pt x="0" y="61206"/>
                  </a:lnTo>
                  <a:cubicBezTo>
                    <a:pt x="0" y="44973"/>
                    <a:pt x="6448" y="29405"/>
                    <a:pt x="17927" y="17927"/>
                  </a:cubicBezTo>
                  <a:cubicBezTo>
                    <a:pt x="29405" y="6448"/>
                    <a:pt x="44973" y="0"/>
                    <a:pt x="61206" y="0"/>
                  </a:cubicBezTo>
                  <a:close/>
                </a:path>
              </a:pathLst>
            </a:custGeom>
            <a:solidFill>
              <a:srgbClr val="D04389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699021" cy="7759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702976" y="7746618"/>
            <a:ext cx="6450970" cy="1511682"/>
            <a:chOff x="0" y="0"/>
            <a:chExt cx="1699021" cy="39813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99021" cy="398139"/>
            </a:xfrm>
            <a:custGeom>
              <a:avLst/>
              <a:gdLst/>
              <a:ahLst/>
              <a:cxnLst/>
              <a:rect l="l" t="t" r="r" b="b"/>
              <a:pathLst>
                <a:path w="1699021" h="398139">
                  <a:moveTo>
                    <a:pt x="61206" y="0"/>
                  </a:moveTo>
                  <a:lnTo>
                    <a:pt x="1637815" y="0"/>
                  </a:lnTo>
                  <a:cubicBezTo>
                    <a:pt x="1654047" y="0"/>
                    <a:pt x="1669616" y="6448"/>
                    <a:pt x="1681094" y="17927"/>
                  </a:cubicBezTo>
                  <a:cubicBezTo>
                    <a:pt x="1692572" y="29405"/>
                    <a:pt x="1699021" y="44973"/>
                    <a:pt x="1699021" y="61206"/>
                  </a:cubicBezTo>
                  <a:lnTo>
                    <a:pt x="1699021" y="336933"/>
                  </a:lnTo>
                  <a:cubicBezTo>
                    <a:pt x="1699021" y="370736"/>
                    <a:pt x="1671618" y="398139"/>
                    <a:pt x="1637815" y="398139"/>
                  </a:cubicBezTo>
                  <a:lnTo>
                    <a:pt x="61206" y="398139"/>
                  </a:lnTo>
                  <a:cubicBezTo>
                    <a:pt x="44973" y="398139"/>
                    <a:pt x="29405" y="391690"/>
                    <a:pt x="17927" y="380212"/>
                  </a:cubicBezTo>
                  <a:cubicBezTo>
                    <a:pt x="6448" y="368733"/>
                    <a:pt x="0" y="353165"/>
                    <a:pt x="0" y="336933"/>
                  </a:cubicBezTo>
                  <a:lnTo>
                    <a:pt x="0" y="61206"/>
                  </a:lnTo>
                  <a:cubicBezTo>
                    <a:pt x="0" y="44973"/>
                    <a:pt x="6448" y="29405"/>
                    <a:pt x="17927" y="17927"/>
                  </a:cubicBezTo>
                  <a:cubicBezTo>
                    <a:pt x="29405" y="6448"/>
                    <a:pt x="44973" y="0"/>
                    <a:pt x="61206" y="0"/>
                  </a:cubicBezTo>
                  <a:close/>
                </a:path>
              </a:pathLst>
            </a:custGeom>
            <a:solidFill>
              <a:srgbClr val="D04389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699021" cy="4362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3214113">
            <a:off x="7729226" y="2431628"/>
            <a:ext cx="1078454" cy="1380421"/>
          </a:xfrm>
          <a:custGeom>
            <a:avLst/>
            <a:gdLst/>
            <a:ahLst/>
            <a:cxnLst/>
            <a:rect l="l" t="t" r="r" b="b"/>
            <a:pathLst>
              <a:path w="1078454" h="1380421">
                <a:moveTo>
                  <a:pt x="0" y="0"/>
                </a:moveTo>
                <a:lnTo>
                  <a:pt x="1078454" y="0"/>
                </a:lnTo>
                <a:lnTo>
                  <a:pt x="1078454" y="1380421"/>
                </a:lnTo>
                <a:lnTo>
                  <a:pt x="0" y="13804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5" name="TextBox 15"/>
          <p:cNvSpPr txBox="1"/>
          <p:nvPr/>
        </p:nvSpPr>
        <p:spPr>
          <a:xfrm>
            <a:off x="1610764" y="2812720"/>
            <a:ext cx="6590020" cy="672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7"/>
              </a:lnSpc>
            </a:pPr>
            <a:r>
              <a:rPr lang="en-US" sz="3919" b="1" dirty="0">
                <a:solidFill>
                  <a:srgbClr val="7030A0"/>
                </a:solidFill>
                <a:latin typeface="DM Sans"/>
                <a:ea typeface="DM Sans"/>
                <a:cs typeface="DM Sans"/>
                <a:sym typeface="DM Sans"/>
              </a:rPr>
              <a:t>Research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55024" y="3640044"/>
            <a:ext cx="5497475" cy="1028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3"/>
              </a:lnSpc>
            </a:pPr>
            <a:r>
              <a:rPr lang="en-US" sz="299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Update content in much-loved foldout resource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59129" y="3055163"/>
            <a:ext cx="6590020" cy="672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7"/>
              </a:lnSpc>
            </a:pPr>
            <a:r>
              <a:rPr lang="en-US" sz="3919" b="1" dirty="0">
                <a:solidFill>
                  <a:srgbClr val="7030A0"/>
                </a:solidFill>
                <a:latin typeface="DM Sans"/>
                <a:ea typeface="DM Sans"/>
                <a:cs typeface="DM Sans"/>
                <a:sym typeface="DM Sans"/>
              </a:rPr>
              <a:t>Consultation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903389" y="3936997"/>
            <a:ext cx="5704551" cy="2600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3"/>
              </a:lnSpc>
            </a:pPr>
            <a:r>
              <a:rPr lang="en-US" sz="299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8 focus groups over 7 months</a:t>
            </a:r>
          </a:p>
          <a:p>
            <a:pPr marL="646662" lvl="1" indent="-323331" algn="l">
              <a:lnSpc>
                <a:spcPts val="4193"/>
              </a:lnSpc>
              <a:buFont typeface="Arial"/>
              <a:buChar char="•"/>
            </a:pPr>
            <a:r>
              <a:rPr lang="en-US" sz="299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Medical &amp; DFVSA professionals</a:t>
            </a:r>
          </a:p>
          <a:p>
            <a:pPr marL="646662" lvl="1" indent="-323331" algn="l">
              <a:lnSpc>
                <a:spcPts val="4193"/>
              </a:lnSpc>
              <a:buFont typeface="Arial"/>
              <a:buChar char="•"/>
            </a:pPr>
            <a:r>
              <a:rPr lang="en-US" sz="299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Consumers</a:t>
            </a:r>
          </a:p>
          <a:p>
            <a:pPr algn="l">
              <a:lnSpc>
                <a:spcPts val="4193"/>
              </a:lnSpc>
            </a:pPr>
            <a:endParaRPr lang="en-US" sz="2995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563925" y="7207437"/>
            <a:ext cx="6590020" cy="672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7"/>
              </a:lnSpc>
            </a:pPr>
            <a:r>
              <a:rPr lang="en-US" sz="3919" b="1" dirty="0">
                <a:solidFill>
                  <a:srgbClr val="7030A0"/>
                </a:solidFill>
                <a:latin typeface="DM Sans"/>
                <a:ea typeface="DM Sans"/>
                <a:cs typeface="DM Sans"/>
                <a:sym typeface="DM Sans"/>
              </a:rPr>
              <a:t>Web development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179723" y="8144769"/>
            <a:ext cx="5497475" cy="504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3"/>
              </a:lnSpc>
            </a:pPr>
            <a:r>
              <a:rPr lang="en-US" sz="299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Incl. scoring of quiz responses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2812720"/>
            <a:ext cx="6590020" cy="66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7"/>
              </a:lnSpc>
            </a:pPr>
            <a:r>
              <a:rPr lang="en-US" sz="391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31030" y="3055163"/>
            <a:ext cx="6590020" cy="66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7"/>
              </a:lnSpc>
            </a:pPr>
            <a:r>
              <a:rPr lang="en-US" sz="391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819170" y="7207437"/>
            <a:ext cx="6590020" cy="66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7"/>
              </a:lnSpc>
            </a:pPr>
            <a:r>
              <a:rPr lang="en-US" sz="391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479430" y="5733432"/>
            <a:ext cx="6590020" cy="66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7"/>
              </a:lnSpc>
            </a:pPr>
            <a:r>
              <a:rPr lang="en-US" sz="391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</a:p>
        </p:txBody>
      </p:sp>
      <p:sp>
        <p:nvSpPr>
          <p:cNvPr id="25" name="Freeform 25"/>
          <p:cNvSpPr/>
          <p:nvPr/>
        </p:nvSpPr>
        <p:spPr>
          <a:xfrm rot="-5890858" flipH="1">
            <a:off x="8470399" y="4960056"/>
            <a:ext cx="1740733" cy="2228139"/>
          </a:xfrm>
          <a:custGeom>
            <a:avLst/>
            <a:gdLst/>
            <a:ahLst/>
            <a:cxnLst/>
            <a:rect l="l" t="t" r="r" b="b"/>
            <a:pathLst>
              <a:path w="1740733" h="2228139">
                <a:moveTo>
                  <a:pt x="1740733" y="0"/>
                </a:moveTo>
                <a:lnTo>
                  <a:pt x="0" y="0"/>
                </a:lnTo>
                <a:lnTo>
                  <a:pt x="0" y="2228139"/>
                </a:lnTo>
                <a:lnTo>
                  <a:pt x="1740733" y="2228139"/>
                </a:lnTo>
                <a:lnTo>
                  <a:pt x="174073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6" name="Freeform 26"/>
          <p:cNvSpPr/>
          <p:nvPr/>
        </p:nvSpPr>
        <p:spPr>
          <a:xfrm rot="-5890858" flipV="1">
            <a:off x="12378886" y="6287458"/>
            <a:ext cx="2007088" cy="2569073"/>
          </a:xfrm>
          <a:custGeom>
            <a:avLst/>
            <a:gdLst/>
            <a:ahLst/>
            <a:cxnLst/>
            <a:rect l="l" t="t" r="r" b="b"/>
            <a:pathLst>
              <a:path w="2007088" h="2569073">
                <a:moveTo>
                  <a:pt x="0" y="2569073"/>
                </a:moveTo>
                <a:lnTo>
                  <a:pt x="2007088" y="2569073"/>
                </a:lnTo>
                <a:lnTo>
                  <a:pt x="2007088" y="0"/>
                </a:lnTo>
                <a:lnTo>
                  <a:pt x="0" y="0"/>
                </a:lnTo>
                <a:lnTo>
                  <a:pt x="0" y="256907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1028700" y="2438057"/>
            <a:ext cx="16234945" cy="5963335"/>
          </a:xfrm>
          <a:custGeom>
            <a:avLst/>
            <a:gdLst/>
            <a:ahLst/>
            <a:cxnLst/>
            <a:rect l="l" t="t" r="r" b="b"/>
            <a:pathLst>
              <a:path w="16234945" h="5963335">
                <a:moveTo>
                  <a:pt x="0" y="0"/>
                </a:moveTo>
                <a:lnTo>
                  <a:pt x="16234945" y="0"/>
                </a:lnTo>
                <a:lnTo>
                  <a:pt x="16234945" y="5963336"/>
                </a:lnTo>
                <a:lnTo>
                  <a:pt x="0" y="59633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1092146" y="789030"/>
            <a:ext cx="16103709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462565"/>
                </a:solidFill>
                <a:latin typeface="Reckless Neue"/>
                <a:ea typeface="Reckless Neue"/>
                <a:cs typeface="Reckless Neue"/>
                <a:sym typeface="Reckless Neue"/>
              </a:rPr>
              <a:t>The website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02946" y="9229725"/>
            <a:ext cx="6882108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Children by Choice | 2025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53980" y="790575"/>
            <a:ext cx="13180039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EF5F59"/>
                </a:solidFill>
                <a:latin typeface="Reckless Neue"/>
                <a:ea typeface="Reckless Neue"/>
                <a:cs typeface="Reckless Neue"/>
                <a:sym typeface="Reckless Neue"/>
              </a:rPr>
              <a:t>The Quiz</a:t>
            </a:r>
          </a:p>
        </p:txBody>
      </p:sp>
      <p:sp>
        <p:nvSpPr>
          <p:cNvPr id="3" name="Freeform 3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2266227" y="2413866"/>
            <a:ext cx="13467793" cy="879653"/>
          </a:xfrm>
          <a:custGeom>
            <a:avLst/>
            <a:gdLst/>
            <a:ahLst/>
            <a:cxnLst/>
            <a:rect l="l" t="t" r="r" b="b"/>
            <a:pathLst>
              <a:path w="13467793" h="879653">
                <a:moveTo>
                  <a:pt x="0" y="0"/>
                </a:moveTo>
                <a:lnTo>
                  <a:pt x="13467793" y="0"/>
                </a:lnTo>
                <a:lnTo>
                  <a:pt x="13467793" y="879653"/>
                </a:lnTo>
                <a:lnTo>
                  <a:pt x="0" y="8796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>
            <a:off x="3220258" y="3849944"/>
            <a:ext cx="5100203" cy="4185726"/>
          </a:xfrm>
          <a:custGeom>
            <a:avLst/>
            <a:gdLst/>
            <a:ahLst/>
            <a:cxnLst/>
            <a:rect l="l" t="t" r="r" b="b"/>
            <a:pathLst>
              <a:path w="5100203" h="4185726">
                <a:moveTo>
                  <a:pt x="0" y="0"/>
                </a:moveTo>
                <a:lnTo>
                  <a:pt x="5100203" y="0"/>
                </a:lnTo>
                <a:lnTo>
                  <a:pt x="5100203" y="4185726"/>
                </a:lnTo>
                <a:lnTo>
                  <a:pt x="0" y="41857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 rot="-10199843" flipH="1">
            <a:off x="2195594" y="3280406"/>
            <a:ext cx="1511122" cy="1934237"/>
          </a:xfrm>
          <a:custGeom>
            <a:avLst/>
            <a:gdLst/>
            <a:ahLst/>
            <a:cxnLst/>
            <a:rect l="l" t="t" r="r" b="b"/>
            <a:pathLst>
              <a:path w="1511122" h="1934237">
                <a:moveTo>
                  <a:pt x="1511123" y="0"/>
                </a:moveTo>
                <a:lnTo>
                  <a:pt x="0" y="0"/>
                </a:lnTo>
                <a:lnTo>
                  <a:pt x="0" y="1934237"/>
                </a:lnTo>
                <a:lnTo>
                  <a:pt x="1511123" y="1934237"/>
                </a:lnTo>
                <a:lnTo>
                  <a:pt x="151112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9000123" y="5580685"/>
            <a:ext cx="9305604" cy="4559122"/>
          </a:xfrm>
          <a:custGeom>
            <a:avLst/>
            <a:gdLst/>
            <a:ahLst/>
            <a:cxnLst/>
            <a:rect l="l" t="t" r="r" b="b"/>
            <a:pathLst>
              <a:path w="9305604" h="4559122">
                <a:moveTo>
                  <a:pt x="0" y="0"/>
                </a:moveTo>
                <a:lnTo>
                  <a:pt x="9305605" y="0"/>
                </a:lnTo>
                <a:lnTo>
                  <a:pt x="9305605" y="4559121"/>
                </a:lnTo>
                <a:lnTo>
                  <a:pt x="0" y="45591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 rot="-5400000">
            <a:off x="-2368974" y="4915852"/>
            <a:ext cx="6882108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Children by Choice | 2025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53980" y="790575"/>
            <a:ext cx="13180039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C3A9D9"/>
                </a:solidFill>
                <a:latin typeface="Reckless Neue"/>
                <a:ea typeface="Reckless Neue"/>
                <a:cs typeface="Reckless Neue"/>
                <a:sym typeface="Reckless Neue"/>
              </a:rPr>
              <a:t>Compare Methods</a:t>
            </a:r>
          </a:p>
        </p:txBody>
      </p:sp>
      <p:sp>
        <p:nvSpPr>
          <p:cNvPr id="3" name="Freeform 3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2266227" y="2413866"/>
            <a:ext cx="13467793" cy="879653"/>
          </a:xfrm>
          <a:custGeom>
            <a:avLst/>
            <a:gdLst/>
            <a:ahLst/>
            <a:cxnLst/>
            <a:rect l="l" t="t" r="r" b="b"/>
            <a:pathLst>
              <a:path w="13467793" h="879653">
                <a:moveTo>
                  <a:pt x="0" y="0"/>
                </a:moveTo>
                <a:lnTo>
                  <a:pt x="13467793" y="0"/>
                </a:lnTo>
                <a:lnTo>
                  <a:pt x="13467793" y="879653"/>
                </a:lnTo>
                <a:lnTo>
                  <a:pt x="0" y="8796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 rot="-8702651" flipH="1">
            <a:off x="3154113" y="3157874"/>
            <a:ext cx="1611618" cy="2062872"/>
          </a:xfrm>
          <a:custGeom>
            <a:avLst/>
            <a:gdLst/>
            <a:ahLst/>
            <a:cxnLst/>
            <a:rect l="l" t="t" r="r" b="b"/>
            <a:pathLst>
              <a:path w="1611618" h="2062872">
                <a:moveTo>
                  <a:pt x="1611618" y="0"/>
                </a:moveTo>
                <a:lnTo>
                  <a:pt x="0" y="0"/>
                </a:lnTo>
                <a:lnTo>
                  <a:pt x="0" y="2062872"/>
                </a:lnTo>
                <a:lnTo>
                  <a:pt x="1611618" y="2062872"/>
                </a:lnTo>
                <a:lnTo>
                  <a:pt x="161161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1653589" y="5496353"/>
            <a:ext cx="5053769" cy="2546086"/>
          </a:xfrm>
          <a:custGeom>
            <a:avLst/>
            <a:gdLst/>
            <a:ahLst/>
            <a:cxnLst/>
            <a:rect l="l" t="t" r="r" b="b"/>
            <a:pathLst>
              <a:path w="5053769" h="2546086">
                <a:moveTo>
                  <a:pt x="0" y="0"/>
                </a:moveTo>
                <a:lnTo>
                  <a:pt x="5053768" y="0"/>
                </a:lnTo>
                <a:lnTo>
                  <a:pt x="5053768" y="2546086"/>
                </a:lnTo>
                <a:lnTo>
                  <a:pt x="0" y="25460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7646537" y="4189310"/>
            <a:ext cx="10226749" cy="5128940"/>
          </a:xfrm>
          <a:custGeom>
            <a:avLst/>
            <a:gdLst/>
            <a:ahLst/>
            <a:cxnLst/>
            <a:rect l="l" t="t" r="r" b="b"/>
            <a:pathLst>
              <a:path w="10226749" h="5128940">
                <a:moveTo>
                  <a:pt x="0" y="0"/>
                </a:moveTo>
                <a:lnTo>
                  <a:pt x="10226749" y="0"/>
                </a:lnTo>
                <a:lnTo>
                  <a:pt x="10226749" y="5128941"/>
                </a:lnTo>
                <a:lnTo>
                  <a:pt x="0" y="51289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 rot="-5400000">
            <a:off x="-2368974" y="4915852"/>
            <a:ext cx="6882108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Children by Choice | 2025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53980" y="781050"/>
            <a:ext cx="13180039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462565"/>
                </a:solidFill>
                <a:latin typeface="Reckless Neue"/>
                <a:ea typeface="Reckless Neue"/>
                <a:cs typeface="Reckless Neue"/>
                <a:sym typeface="Reckless Neue"/>
              </a:rPr>
              <a:t>Learn about RCA</a:t>
            </a:r>
          </a:p>
        </p:txBody>
      </p:sp>
      <p:sp>
        <p:nvSpPr>
          <p:cNvPr id="3" name="Freeform 3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2266227" y="2410989"/>
            <a:ext cx="13467793" cy="879653"/>
          </a:xfrm>
          <a:custGeom>
            <a:avLst/>
            <a:gdLst/>
            <a:ahLst/>
            <a:cxnLst/>
            <a:rect l="l" t="t" r="r" b="b"/>
            <a:pathLst>
              <a:path w="13467793" h="879653">
                <a:moveTo>
                  <a:pt x="0" y="0"/>
                </a:moveTo>
                <a:lnTo>
                  <a:pt x="13467793" y="0"/>
                </a:lnTo>
                <a:lnTo>
                  <a:pt x="13467793" y="879653"/>
                </a:lnTo>
                <a:lnTo>
                  <a:pt x="0" y="8796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 rot="-1920140" flipH="1" flipV="1">
            <a:off x="9809618" y="2989932"/>
            <a:ext cx="641950" cy="821696"/>
          </a:xfrm>
          <a:custGeom>
            <a:avLst/>
            <a:gdLst/>
            <a:ahLst/>
            <a:cxnLst/>
            <a:rect l="l" t="t" r="r" b="b"/>
            <a:pathLst>
              <a:path w="641950" h="821696">
                <a:moveTo>
                  <a:pt x="641950" y="821696"/>
                </a:moveTo>
                <a:lnTo>
                  <a:pt x="0" y="821696"/>
                </a:lnTo>
                <a:lnTo>
                  <a:pt x="0" y="0"/>
                </a:lnTo>
                <a:lnTo>
                  <a:pt x="641950" y="0"/>
                </a:lnTo>
                <a:lnTo>
                  <a:pt x="641950" y="82169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TextBox 7"/>
          <p:cNvSpPr txBox="1"/>
          <p:nvPr/>
        </p:nvSpPr>
        <p:spPr>
          <a:xfrm>
            <a:off x="3803193" y="3919292"/>
            <a:ext cx="1068161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Definitions &amp; examples of RCA and...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66227" y="5217217"/>
            <a:ext cx="7226498" cy="2759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3"/>
              </a:lnSpc>
              <a:spcBef>
                <a:spcPct val="0"/>
              </a:spcBef>
            </a:pPr>
            <a:r>
              <a:rPr lang="en-US" sz="3995" dirty="0">
                <a:solidFill>
                  <a:srgbClr val="D04389"/>
                </a:solidFill>
                <a:latin typeface="DM Sans"/>
                <a:ea typeface="DM Sans"/>
                <a:cs typeface="DM Sans"/>
                <a:sym typeface="DM Sans"/>
              </a:rPr>
              <a:t>For professionals: </a:t>
            </a:r>
          </a:p>
          <a:p>
            <a:pPr marL="625073" lvl="1" indent="-312536" algn="l">
              <a:lnSpc>
                <a:spcPts val="4053"/>
              </a:lnSpc>
              <a:buFont typeface="Arial"/>
              <a:buChar char="•"/>
            </a:pPr>
            <a:r>
              <a:rPr lang="en-US" sz="2895" dirty="0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Numbers &amp; services to call/ refer to</a:t>
            </a:r>
          </a:p>
          <a:p>
            <a:pPr marL="625073" lvl="1" indent="-312536" algn="l">
              <a:lnSpc>
                <a:spcPts val="4053"/>
              </a:lnSpc>
              <a:buFont typeface="Arial"/>
              <a:buChar char="•"/>
            </a:pPr>
            <a:r>
              <a:rPr lang="en-US" sz="2895" dirty="0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How to identify RCA - questions to ask</a:t>
            </a:r>
          </a:p>
          <a:p>
            <a:pPr marL="625073" lvl="1" indent="-312536" algn="l">
              <a:lnSpc>
                <a:spcPts val="4053"/>
              </a:lnSpc>
              <a:buFont typeface="Arial"/>
              <a:buChar char="•"/>
            </a:pPr>
            <a:r>
              <a:rPr lang="en-US" sz="2895" dirty="0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Safety &amp; practical considerations</a:t>
            </a:r>
          </a:p>
          <a:p>
            <a:pPr algn="l">
              <a:lnSpc>
                <a:spcPts val="4193"/>
              </a:lnSpc>
              <a:spcBef>
                <a:spcPct val="0"/>
              </a:spcBef>
            </a:pPr>
            <a:endParaRPr lang="en-US" sz="2895" dirty="0">
              <a:solidFill>
                <a:srgbClr val="46256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01817" y="5236917"/>
            <a:ext cx="6582393" cy="3265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3"/>
              </a:lnSpc>
              <a:spcBef>
                <a:spcPct val="0"/>
              </a:spcBef>
            </a:pPr>
            <a:r>
              <a:rPr lang="en-US" sz="3995">
                <a:solidFill>
                  <a:srgbClr val="D04389"/>
                </a:solidFill>
                <a:latin typeface="DM Sans"/>
                <a:ea typeface="DM Sans"/>
                <a:cs typeface="DM Sans"/>
                <a:sym typeface="DM Sans"/>
              </a:rPr>
              <a:t>For support people:</a:t>
            </a:r>
          </a:p>
          <a:p>
            <a:pPr marL="625073" lvl="1" indent="-312536" algn="l">
              <a:lnSpc>
                <a:spcPts val="4053"/>
              </a:lnSpc>
              <a:buFont typeface="Arial"/>
              <a:buChar char="•"/>
            </a:pPr>
            <a:r>
              <a:rPr lang="en-US" sz="2895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Signs someone might be experiencing RCA</a:t>
            </a:r>
          </a:p>
          <a:p>
            <a:pPr marL="625073" lvl="1" indent="-312536" algn="l">
              <a:lnSpc>
                <a:spcPts val="4053"/>
              </a:lnSpc>
              <a:buFont typeface="Arial"/>
              <a:buChar char="•"/>
            </a:pPr>
            <a:r>
              <a:rPr lang="en-US" sz="2895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How to talk about RCA with a loved one</a:t>
            </a:r>
          </a:p>
          <a:p>
            <a:pPr marL="625073" lvl="1" indent="-312536" algn="l">
              <a:lnSpc>
                <a:spcPts val="4053"/>
              </a:lnSpc>
              <a:buFont typeface="Arial"/>
              <a:buChar char="•"/>
            </a:pPr>
            <a:r>
              <a:rPr lang="en-US" sz="2895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Information &amp; support services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02946" y="9349934"/>
            <a:ext cx="6882108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462565"/>
                </a:solidFill>
                <a:latin typeface="DM Sans"/>
                <a:ea typeface="DM Sans"/>
                <a:cs typeface="DM Sans"/>
                <a:sym typeface="DM Sans"/>
              </a:rPr>
              <a:t>Children by Choice |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1384</Words>
  <Application>Microsoft Office PowerPoint</Application>
  <PresentationFormat>Custom</PresentationFormat>
  <Paragraphs>187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DM Sans Italics</vt:lpstr>
      <vt:lpstr>Reckless</vt:lpstr>
      <vt:lpstr>Archivo Black</vt:lpstr>
      <vt:lpstr>Reckless Neue</vt:lpstr>
      <vt:lpstr>Calibri</vt:lpstr>
      <vt:lpstr>DM Sans Bold</vt:lpstr>
      <vt:lpstr>Arial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 LENE: WAS: Presentation Conference</dc:title>
  <dc:creator>RAVEAV</dc:creator>
  <cp:lastModifiedBy>PF535LC8@outlook.com</cp:lastModifiedBy>
  <cp:revision>4</cp:revision>
  <dcterms:created xsi:type="dcterms:W3CDTF">2006-08-16T00:00:00Z</dcterms:created>
  <dcterms:modified xsi:type="dcterms:W3CDTF">2025-09-16T02:05:08Z</dcterms:modified>
  <dc:identifier>DAGpQ4z7zis</dc:identifier>
</cp:coreProperties>
</file>