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256" r:id="rId5"/>
    <p:sldId id="262" r:id="rId6"/>
    <p:sldId id="263" r:id="rId7"/>
    <p:sldId id="265" r:id="rId8"/>
    <p:sldId id="264" r:id="rId9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47B3E4"/>
    <a:srgbClr val="A72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95EABC-BE69-48A1-8F08-E2178F0A63D8}" v="17" dt="2019-04-09T04:25:12.972"/>
    <p1510:client id="{BCD40B15-8ED5-92FC-CB50-7AFEEBDC3125}" v="1" dt="2019-06-20T08:03:14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4823" autoAdjust="0"/>
  </p:normalViewPr>
  <p:slideViewPr>
    <p:cSldViewPr snapToGrid="0">
      <p:cViewPr varScale="1">
        <p:scale>
          <a:sx n="50" d="100"/>
          <a:sy n="50" d="100"/>
        </p:scale>
        <p:origin x="2386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1DDEC-07F3-43C1-B990-73A1C430C17E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15D99-69C0-4D93-AAAC-759DB35D57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800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Hello, my name</a:t>
            </a:r>
            <a:r>
              <a:rPr lang="en-US" sz="1600" baseline="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is Ines Bruss and this is my colleague Bernadette Gillespie and together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we are the Integrated Case Management program, part of Public and Aboriginal Health Division at</a:t>
            </a:r>
            <a:r>
              <a:rPr lang="en-US" sz="1600" baseline="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1600" baseline="0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Dept</a:t>
            </a:r>
            <a:r>
              <a:rPr lang="en-US" sz="1600" baseline="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of Health WA.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aseline="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aseline="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Our journey has been a Rocky Road to Success.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15D99-69C0-4D93-AAAC-759DB35D5733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138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400"/>
              </a:spcBef>
              <a:buSzPct val="120000"/>
              <a:buFont typeface="Arial" panose="05000000000000000000" pitchFamily="2" charset="2"/>
              <a:buNone/>
              <a:defRPr sz="1800">
                <a:solidFill>
                  <a:srgbClr val="000000"/>
                </a:solidFill>
              </a:defRPr>
            </a:pPr>
            <a:r>
              <a:rPr lang="en-AU" sz="1400" dirty="0"/>
              <a:t>Since mid-2016,  we at the ICMP have incorporated Treatment as Prevention (</a:t>
            </a:r>
            <a:r>
              <a:rPr lang="en-AU" sz="1400" dirty="0" err="1"/>
              <a:t>TasP</a:t>
            </a:r>
            <a:r>
              <a:rPr lang="en-AU" sz="1400" dirty="0"/>
              <a:t>), as core of element of our work, engaging PLWHIV who are:</a:t>
            </a:r>
          </a:p>
          <a:p>
            <a:pPr marL="285750" indent="-285750">
              <a:spcBef>
                <a:spcPts val="400"/>
              </a:spcBef>
              <a:buSzPct val="120000"/>
              <a:buFont typeface="Arial" panose="05000000000000000000" pitchFamily="2" charset="2"/>
              <a:buChar char="•"/>
              <a:defRPr sz="1800">
                <a:solidFill>
                  <a:srgbClr val="000000"/>
                </a:solidFill>
              </a:defRPr>
            </a:pPr>
            <a:r>
              <a:rPr lang="en-AU" sz="1400" i="1" dirty="0">
                <a:solidFill>
                  <a:srgbClr val="FF0000"/>
                </a:solidFill>
              </a:rPr>
              <a:t>difficult to locate and disengaged from HIV treatment, and</a:t>
            </a:r>
          </a:p>
          <a:p>
            <a:pPr marL="285750" indent="-285750">
              <a:spcBef>
                <a:spcPts val="400"/>
              </a:spcBef>
              <a:buSzPct val="120000"/>
              <a:buFont typeface="Arial" panose="05000000000000000000" pitchFamily="2" charset="2"/>
              <a:buChar char="•"/>
              <a:defRPr sz="1800">
                <a:solidFill>
                  <a:srgbClr val="000000"/>
                </a:solidFill>
              </a:defRPr>
            </a:pPr>
            <a:r>
              <a:rPr lang="en-AU" sz="1400" i="1" dirty="0">
                <a:solidFill>
                  <a:srgbClr val="FF0000"/>
                </a:solidFill>
              </a:rPr>
              <a:t>have complex psychosocial needs, and</a:t>
            </a:r>
          </a:p>
          <a:p>
            <a:pPr marL="285750" indent="-285750">
              <a:spcBef>
                <a:spcPts val="400"/>
              </a:spcBef>
              <a:buSzPct val="120000"/>
              <a:buFont typeface="Arial" panose="05000000000000000000" pitchFamily="2" charset="2"/>
              <a:buChar char="•"/>
              <a:defRPr sz="1800">
                <a:solidFill>
                  <a:srgbClr val="000000"/>
                </a:solidFill>
              </a:defRPr>
            </a:pPr>
            <a:r>
              <a:rPr lang="en-AU" sz="1400" i="1" dirty="0">
                <a:solidFill>
                  <a:srgbClr val="FF0000"/>
                </a:solidFill>
              </a:rPr>
              <a:t>through their sexual or injecting behaviours are likely placing others at risk of HIV transmission. </a:t>
            </a:r>
          </a:p>
          <a:p>
            <a:pPr marL="285750" indent="-285750">
              <a:spcBef>
                <a:spcPts val="400"/>
              </a:spcBef>
              <a:buSzPct val="120000"/>
              <a:buFont typeface="Arial" panose="05000000000000000000" pitchFamily="2" charset="2"/>
              <a:buChar char="•"/>
              <a:defRPr sz="1800">
                <a:solidFill>
                  <a:srgbClr val="000000"/>
                </a:solidFill>
              </a:defRPr>
            </a:pPr>
            <a:endParaRPr lang="en-AU" sz="1400" i="1" dirty="0">
              <a:solidFill>
                <a:srgbClr val="FF0000"/>
              </a:solidFill>
            </a:endParaRPr>
          </a:p>
          <a:p>
            <a:pPr marL="285750" indent="-285750">
              <a:spcBef>
                <a:spcPts val="400"/>
              </a:spcBef>
              <a:buSzPct val="120000"/>
              <a:buFont typeface="Arial" panose="05000000000000000000" pitchFamily="2" charset="2"/>
              <a:buChar char="•"/>
              <a:defRPr sz="1800">
                <a:solidFill>
                  <a:srgbClr val="000000"/>
                </a:solidFill>
              </a:defRPr>
            </a:pPr>
            <a:r>
              <a:rPr lang="en-AU" sz="1400" i="1" dirty="0">
                <a:solidFill>
                  <a:srgbClr val="FF0000"/>
                </a:solidFill>
              </a:rPr>
              <a:t>The two of us provide intensive outreach across Perth metro</a:t>
            </a:r>
            <a:r>
              <a:rPr lang="en-AU" sz="1400" i="1" baseline="0" dirty="0">
                <a:solidFill>
                  <a:srgbClr val="FF0000"/>
                </a:solidFill>
              </a:rPr>
              <a:t> area</a:t>
            </a:r>
            <a:r>
              <a:rPr lang="en-AU" sz="1400" i="1" dirty="0">
                <a:solidFill>
                  <a:srgbClr val="FF0000"/>
                </a:solidFill>
              </a:rPr>
              <a:t> to engage this largely transient and often homeless population with HIV clinical specialist teams; and provide counselling, referrals and psychosocial interventions.  </a:t>
            </a:r>
          </a:p>
          <a:p>
            <a:pPr marL="285750" indent="-285750">
              <a:spcBef>
                <a:spcPts val="400"/>
              </a:spcBef>
              <a:buSzPct val="120000"/>
              <a:buFont typeface="Arial" panose="05000000000000000000" pitchFamily="2" charset="2"/>
              <a:buChar char="•"/>
              <a:defRPr sz="1800">
                <a:solidFill>
                  <a:srgbClr val="000000"/>
                </a:solidFill>
              </a:defRPr>
            </a:pPr>
            <a:endParaRPr lang="en-AU" sz="14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15D99-69C0-4D93-AAAC-759DB35D5733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2911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20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en-AU" sz="1800" dirty="0">
                <a:solidFill>
                  <a:schemeClr val="tx2">
                    <a:lumMod val="50000"/>
                  </a:schemeClr>
                </a:solidFill>
                <a:cs typeface="Calibri" panose="020F0502020204030204"/>
              </a:rPr>
              <a:t>We completed an audit</a:t>
            </a:r>
            <a:r>
              <a:rPr lang="en-AU" sz="1800" baseline="0" dirty="0">
                <a:solidFill>
                  <a:schemeClr val="tx2">
                    <a:lumMod val="50000"/>
                  </a:schemeClr>
                </a:solidFill>
                <a:cs typeface="Calibri" panose="020F0502020204030204"/>
              </a:rPr>
              <a:t> of viral load results for 30 metropolitan ICMP clients, to </a:t>
            </a:r>
            <a:r>
              <a:rPr lang="en-AU" sz="1800" dirty="0">
                <a:solidFill>
                  <a:schemeClr val="tx2">
                    <a:lumMod val="50000"/>
                  </a:schemeClr>
                </a:solidFill>
                <a:cs typeface="Calibri" panose="020F0502020204030204"/>
              </a:rPr>
              <a:t>monitor the impact of our new integrated case management approach in the 18 month period 01/07/2016 to 31/12/2018.</a:t>
            </a:r>
            <a:endParaRPr lang="en-AU" sz="1800" dirty="0"/>
          </a:p>
          <a:p>
            <a:pPr marL="285750" indent="-285750">
              <a:spcBef>
                <a:spcPts val="400"/>
              </a:spcBef>
              <a:buSzPct val="120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AU" sz="1800" dirty="0">
              <a:solidFill>
                <a:schemeClr val="tx2">
                  <a:lumMod val="50000"/>
                </a:schemeClr>
              </a:solidFill>
              <a:cs typeface="Calibri"/>
            </a:endParaRPr>
          </a:p>
          <a:p>
            <a:pPr marL="285750" indent="-285750">
              <a:spcBef>
                <a:spcPts val="400"/>
              </a:spcBef>
              <a:buSzPct val="120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AU" sz="1800" dirty="0">
                <a:solidFill>
                  <a:schemeClr val="tx2">
                    <a:lumMod val="50000"/>
                  </a:schemeClr>
                </a:solidFill>
                <a:cs typeface="Calibri"/>
              </a:rPr>
              <a:t>From a pool</a:t>
            </a:r>
            <a:r>
              <a:rPr lang="en-AU" sz="1800" baseline="0" dirty="0">
                <a:solidFill>
                  <a:schemeClr val="tx2">
                    <a:lumMod val="50000"/>
                  </a:schemeClr>
                </a:solidFill>
                <a:cs typeface="Calibri"/>
              </a:rPr>
              <a:t> of 69 ICMP clients, 39 clients were</a:t>
            </a:r>
            <a:r>
              <a:rPr lang="en-AU" sz="1800" dirty="0">
                <a:solidFill>
                  <a:schemeClr val="tx2">
                    <a:lumMod val="50000"/>
                  </a:schemeClr>
                </a:solidFill>
                <a:cs typeface="Calibri"/>
              </a:rPr>
              <a:t> excluded from the audit (total n=39):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 sz="1800" b="0">
                <a:solidFill>
                  <a:srgbClr val="000000"/>
                </a:solidFill>
              </a:defRPr>
            </a:pPr>
            <a:r>
              <a:rPr lang="en-AU" sz="1800" b="1" dirty="0">
                <a:ea typeface="+mn-lt"/>
                <a:cs typeface="+mn-lt"/>
              </a:rPr>
              <a:t>10 Residing primarily in regional WA </a:t>
            </a:r>
            <a:r>
              <a:rPr lang="en-AU" sz="1800" dirty="0">
                <a:ea typeface="+mn-lt"/>
                <a:cs typeface="+mn-lt"/>
              </a:rPr>
              <a:t>with direct service provision by regional public health units (n=10): due to variable practice approaches and resources allocated by regional public health unit teams. 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 sz="1800" b="0">
                <a:solidFill>
                  <a:srgbClr val="000000"/>
                </a:solidFill>
              </a:defRPr>
            </a:pPr>
            <a:r>
              <a:rPr lang="en-AU" sz="1800" b="1" dirty="0">
                <a:ea typeface="+mn-lt"/>
                <a:cs typeface="+mn-lt"/>
              </a:rPr>
              <a:t>3 Unable to be found </a:t>
            </a:r>
            <a:r>
              <a:rPr lang="en-AU" sz="1800" dirty="0">
                <a:ea typeface="+mn-lt"/>
                <a:cs typeface="+mn-lt"/>
              </a:rPr>
              <a:t>(n=3)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 sz="1800" b="0">
                <a:solidFill>
                  <a:srgbClr val="000000"/>
                </a:solidFill>
              </a:defRPr>
            </a:pPr>
            <a:r>
              <a:rPr lang="en-AU" sz="1800" b="1" dirty="0">
                <a:ea typeface="+mn-lt"/>
                <a:cs typeface="+mn-lt"/>
              </a:rPr>
              <a:t>3 Long term incarcerated </a:t>
            </a:r>
            <a:r>
              <a:rPr lang="en-AU" sz="1800" dirty="0">
                <a:ea typeface="+mn-lt"/>
                <a:cs typeface="+mn-lt"/>
              </a:rPr>
              <a:t>(n=3)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 sz="1800" b="0">
                <a:solidFill>
                  <a:srgbClr val="000000"/>
                </a:solidFill>
              </a:defRPr>
            </a:pPr>
            <a:r>
              <a:rPr lang="en-AU" sz="1800" b="1" dirty="0">
                <a:ea typeface="+mn-lt"/>
                <a:cs typeface="+mn-lt"/>
              </a:rPr>
              <a:t>11 Referrals too recent</a:t>
            </a:r>
            <a:r>
              <a:rPr lang="en-AU" sz="1800" dirty="0">
                <a:ea typeface="+mn-lt"/>
                <a:cs typeface="+mn-lt"/>
              </a:rPr>
              <a:t> to be included in study</a:t>
            </a:r>
            <a:endParaRPr lang="en-A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15D99-69C0-4D93-AAAC-759DB35D5733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8972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lvl="1" indent="-285750">
              <a:buFont typeface="Courier New" panose="02070309020205020404" pitchFamily="49" charset="0"/>
              <a:buChar char="o"/>
              <a:defRPr sz="1800" b="0">
                <a:solidFill>
                  <a:srgbClr val="000000"/>
                </a:solidFill>
              </a:defRPr>
            </a:pPr>
            <a:r>
              <a:rPr lang="en-AU" sz="1800" b="1" dirty="0">
                <a:ea typeface="+mn-lt"/>
                <a:cs typeface="+mn-lt"/>
              </a:rPr>
              <a:t>12 Other </a:t>
            </a:r>
            <a:r>
              <a:rPr lang="en-AU" sz="1800" dirty="0">
                <a:ea typeface="+mn-lt"/>
                <a:cs typeface="+mn-lt"/>
              </a:rPr>
              <a:t>(n=12): unsubstantiated allegations, interstate, refusing to engage, deceased.</a:t>
            </a:r>
          </a:p>
          <a:p>
            <a:pPr>
              <a:defRPr sz="1800" b="0">
                <a:solidFill>
                  <a:srgbClr val="000000"/>
                </a:solidFill>
              </a:defRPr>
            </a:pPr>
            <a:endParaRPr lang="en-US" sz="1600" b="1" dirty="0">
              <a:ea typeface="+mn-lt"/>
              <a:cs typeface="+mn-lt"/>
            </a:endParaRPr>
          </a:p>
          <a:p>
            <a:pPr>
              <a:defRPr sz="1800" b="0">
                <a:solidFill>
                  <a:srgbClr val="000000"/>
                </a:solidFill>
              </a:defRPr>
            </a:pPr>
            <a:r>
              <a:rPr lang="en-US" sz="1600" b="1" dirty="0">
                <a:ea typeface="+mn-lt"/>
                <a:cs typeface="+mn-lt"/>
              </a:rPr>
              <a:t>RESULTS:</a:t>
            </a:r>
            <a:endParaRPr lang="en-AU" sz="1600" dirty="0">
              <a:ea typeface="+mn-lt"/>
              <a:cs typeface="+mn-lt"/>
            </a:endParaRPr>
          </a:p>
          <a:p>
            <a:pPr marL="213995" indent="-213995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AU" sz="1600" i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All but one client achieved an undetectable viral load after being referred to the Program (n=29; 97%).</a:t>
            </a:r>
          </a:p>
          <a:p>
            <a:pPr marL="213995" indent="-213995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AU" sz="1600" b="1" i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57%</a:t>
            </a:r>
            <a:r>
              <a:rPr lang="en-AU" sz="1600" i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 of ICMP clients reached undetectable status within six months of referral (n=17; 57%); </a:t>
            </a:r>
          </a:p>
          <a:p>
            <a:pPr marL="213995" indent="-213995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AU" sz="1600" i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By 12 months the figure</a:t>
            </a:r>
            <a:r>
              <a:rPr lang="en-AU" sz="1600" i="1" baseline="0" dirty="0">
                <a:solidFill>
                  <a:schemeClr val="tx2">
                    <a:lumMod val="50000"/>
                  </a:schemeClr>
                </a:solidFill>
                <a:cs typeface="Calibri"/>
              </a:rPr>
              <a:t> was </a:t>
            </a:r>
            <a:r>
              <a:rPr lang="en-AU" sz="1600" b="1" i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80%</a:t>
            </a:r>
            <a:r>
              <a:rPr lang="en-AU" sz="1600" i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 (n=27) were undetectable. </a:t>
            </a:r>
          </a:p>
          <a:p>
            <a:pPr marL="213995" indent="-213995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AU" sz="1600" b="1" i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17% </a:t>
            </a:r>
            <a:r>
              <a:rPr lang="en-AU" sz="1600" i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of clients took more than</a:t>
            </a:r>
            <a:r>
              <a:rPr lang="en-AU" sz="1600" i="1" baseline="0" dirty="0">
                <a:solidFill>
                  <a:schemeClr val="tx2">
                    <a:lumMod val="50000"/>
                  </a:schemeClr>
                </a:solidFill>
                <a:cs typeface="Calibri"/>
              </a:rPr>
              <a:t> 12 months to achieve UDVL</a:t>
            </a:r>
            <a:endParaRPr lang="en-AU" sz="1600" i="1" dirty="0">
              <a:solidFill>
                <a:schemeClr val="tx2">
                  <a:lumMod val="50000"/>
                </a:schemeClr>
              </a:solidFill>
              <a:cs typeface="Calibri"/>
            </a:endParaRPr>
          </a:p>
          <a:p>
            <a:pPr marL="213995" indent="-213995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AU" sz="1600" i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Overall, the median time to reach an undetectable viral load was 130 days post-referral.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15D99-69C0-4D93-AAAC-759DB35D5733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8972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 sz="1800" b="0">
                <a:solidFill>
                  <a:srgbClr val="000000"/>
                </a:solidFill>
              </a:defRPr>
            </a:pPr>
            <a:endParaRPr lang="en-US" sz="1500" b="1" dirty="0">
              <a:ea typeface="+mn-lt"/>
              <a:cs typeface="+mn-lt"/>
            </a:endParaRPr>
          </a:p>
          <a:p>
            <a:pPr>
              <a:defRPr sz="1800" b="0">
                <a:solidFill>
                  <a:srgbClr val="000000"/>
                </a:solidFill>
              </a:defRPr>
            </a:pPr>
            <a:r>
              <a:rPr lang="en-US" sz="1600" b="1" dirty="0">
                <a:ea typeface="+mn-lt"/>
                <a:cs typeface="+mn-lt"/>
              </a:rPr>
              <a:t>CONCLUSIONS:</a:t>
            </a:r>
            <a:endParaRPr lang="en-US" sz="1600" dirty="0">
              <a:ea typeface="+mn-lt"/>
              <a:cs typeface="+mn-lt"/>
            </a:endParaRPr>
          </a:p>
          <a:p>
            <a:pPr marL="213995" indent="-213995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AU" sz="1600" b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The challenge is to keep our clients at sustained undetectable viral load</a:t>
            </a:r>
          </a:p>
          <a:p>
            <a:pPr marL="213995" indent="-213995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AU" sz="1600" dirty="0">
                <a:solidFill>
                  <a:schemeClr val="tx2">
                    <a:lumMod val="50000"/>
                  </a:schemeClr>
                </a:solidFill>
                <a:cs typeface="Calibri" panose="020F0502020204030204"/>
              </a:rPr>
              <a:t>Significant success was</a:t>
            </a:r>
            <a:r>
              <a:rPr lang="en-AU" sz="1600" baseline="0" dirty="0">
                <a:solidFill>
                  <a:schemeClr val="tx2">
                    <a:lumMod val="50000"/>
                  </a:schemeClr>
                </a:solidFill>
                <a:cs typeface="Calibri" panose="020F0502020204030204"/>
              </a:rPr>
              <a:t> </a:t>
            </a:r>
            <a:r>
              <a:rPr lang="en-AU" sz="1600" dirty="0">
                <a:solidFill>
                  <a:schemeClr val="tx2">
                    <a:lumMod val="50000"/>
                  </a:schemeClr>
                </a:solidFill>
                <a:cs typeface="Calibri" panose="020F0502020204030204"/>
              </a:rPr>
              <a:t>achieved utilising this new approach in assisting this marginalised population to achieve and maintain undetectable viral loads of &lt;200 copies/</a:t>
            </a:r>
            <a:r>
              <a:rPr lang="en-AU" sz="1600" dirty="0" err="1">
                <a:solidFill>
                  <a:schemeClr val="tx2">
                    <a:lumMod val="50000"/>
                  </a:schemeClr>
                </a:solidFill>
                <a:cs typeface="Calibri" panose="020F0502020204030204"/>
              </a:rPr>
              <a:t>mL.</a:t>
            </a:r>
            <a:endParaRPr lang="en-AU" sz="1600" dirty="0">
              <a:solidFill>
                <a:schemeClr val="tx2">
                  <a:lumMod val="50000"/>
                </a:schemeClr>
              </a:solidFill>
              <a:cs typeface="Calibri" panose="020F0502020204030204"/>
            </a:endParaRPr>
          </a:p>
          <a:p>
            <a:pPr marL="213995" indent="-213995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AU" sz="1600" dirty="0">
                <a:solidFill>
                  <a:schemeClr val="tx2">
                    <a:lumMod val="50000"/>
                  </a:schemeClr>
                </a:solidFill>
              </a:rPr>
              <a:t>Without our intensive approach, </a:t>
            </a:r>
            <a:r>
              <a:rPr lang="en-AU" sz="1600" dirty="0"/>
              <a:t>this population </a:t>
            </a:r>
            <a:r>
              <a:rPr lang="en-AU" sz="1600" dirty="0">
                <a:solidFill>
                  <a:schemeClr val="tx2">
                    <a:lumMod val="50000"/>
                  </a:schemeClr>
                </a:solidFill>
              </a:rPr>
              <a:t>would most likely </a:t>
            </a:r>
            <a:r>
              <a:rPr lang="en-AU" sz="1600" u="sng" dirty="0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n-AU" sz="1600" dirty="0">
                <a:solidFill>
                  <a:schemeClr val="tx2">
                    <a:lumMod val="50000"/>
                  </a:schemeClr>
                </a:solidFill>
              </a:rPr>
              <a:t> engage in HIV treatment, hence continuing to place others at risk of HIV.</a:t>
            </a:r>
          </a:p>
          <a:p>
            <a:pPr marL="214313" indent="-214313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US" sz="1600" dirty="0">
                <a:cs typeface="Calibri"/>
              </a:rPr>
              <a:t>In future audits we aim to compare results across different time periods. </a:t>
            </a:r>
          </a:p>
          <a:p>
            <a:pPr marL="214313" indent="-214313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endParaRPr lang="en-US" sz="1200" dirty="0">
              <a:cs typeface="Calibri"/>
            </a:endParaRPr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 sz="1800" b="0">
                <a:solidFill>
                  <a:srgbClr val="000000"/>
                </a:solidFill>
              </a:defRPr>
            </a:pPr>
            <a:r>
              <a:rPr lang="en-US" sz="1200" i="1" dirty="0">
                <a:cs typeface="Calibri"/>
              </a:rPr>
              <a:t>QUESTIONS: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lang="en-AU" sz="1200" i="1" dirty="0"/>
              <a:t>** 94 new HIV notifications</a:t>
            </a:r>
            <a:r>
              <a:rPr lang="en-AU" sz="1200" i="1" baseline="0" dirty="0"/>
              <a:t> 01/07/2016 to 31/12/2018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lang="en-AU" sz="1200" i="1" baseline="0" dirty="0"/>
              <a:t>** Currently 2024 patients on Treatment in WA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lang="en-AU" sz="1200" i="1" baseline="0" dirty="0"/>
              <a:t>** 1.2% of PLWHIV in WA are being serviced by ICMP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lang="en-AU" sz="1200" i="1" baseline="0" dirty="0"/>
              <a:t>** 2.5% of PLWHIV in WA are being serviced by ICMP, or SHAPE or both</a:t>
            </a:r>
            <a:endParaRPr lang="en-AU" sz="1200" i="1" dirty="0"/>
          </a:p>
          <a:p>
            <a:pPr marL="214313" indent="-214313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endParaRPr lang="en-US" sz="1200" dirty="0">
              <a:cs typeface="Calibri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15D99-69C0-4D93-AAAC-759DB35D5733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9764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27EA-9935-40CE-90AB-3DC5E0FAF1F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55064-C393-4132-B676-E372C522D2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46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27EA-9935-40CE-90AB-3DC5E0FAF1F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55064-C393-4132-B676-E372C522D2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524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27EA-9935-40CE-90AB-3DC5E0FAF1F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55064-C393-4132-B676-E372C522D2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291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27EA-9935-40CE-90AB-3DC5E0FAF1F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55064-C393-4132-B676-E372C522D2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685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27EA-9935-40CE-90AB-3DC5E0FAF1F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55064-C393-4132-B676-E372C522D2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1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27EA-9935-40CE-90AB-3DC5E0FAF1F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55064-C393-4132-B676-E372C522D2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441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27EA-9935-40CE-90AB-3DC5E0FAF1F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55064-C393-4132-B676-E372C522D2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409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27EA-9935-40CE-90AB-3DC5E0FAF1F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55064-C393-4132-B676-E372C522D2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765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27EA-9935-40CE-90AB-3DC5E0FAF1F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55064-C393-4132-B676-E372C522D2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413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27EA-9935-40CE-90AB-3DC5E0FAF1F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55064-C393-4132-B676-E372C522D2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149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27EA-9935-40CE-90AB-3DC5E0FAF1F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55064-C393-4132-B676-E372C522D2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994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027EA-9935-40CE-90AB-3DC5E0FAF1F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55064-C393-4132-B676-E372C522D2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320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DC8FBFB-77DC-41B5-9535-F9205A79ABC4}"/>
              </a:ext>
            </a:extLst>
          </p:cNvPr>
          <p:cNvSpPr/>
          <p:nvPr/>
        </p:nvSpPr>
        <p:spPr>
          <a:xfrm>
            <a:off x="8878" y="951231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defRPr sz="1800" b="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000000"/>
                </a:solidFill>
              </a:rPr>
              <a:t>INTEGRATED CASE MANAGEMENT PROGRAM (ICMP)</a:t>
            </a:r>
          </a:p>
          <a:p>
            <a:pPr algn="ctr">
              <a:spcBef>
                <a:spcPts val="1200"/>
              </a:spcBef>
              <a:defRPr sz="1800" b="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000000"/>
                </a:solidFill>
              </a:rPr>
              <a:t>The Rocky Road to Success</a:t>
            </a:r>
            <a:endParaRPr lang="en-US" sz="2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Shape 18">
            <a:extLst>
              <a:ext uri="{FF2B5EF4-FFF2-40B4-BE49-F238E27FC236}">
                <a16:creationId xmlns:a16="http://schemas.microsoft.com/office/drawing/2014/main" id="{239CA81E-8CE8-4CDA-AC45-D903C65F3403}"/>
              </a:ext>
            </a:extLst>
          </p:cNvPr>
          <p:cNvSpPr>
            <a:spLocks noGrp="1"/>
          </p:cNvSpPr>
          <p:nvPr/>
        </p:nvSpPr>
        <p:spPr>
          <a:xfrm>
            <a:off x="474170" y="2189504"/>
            <a:ext cx="8280001" cy="87001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pPr>
              <a:lnSpc>
                <a:spcPct val="100000"/>
              </a:lnSpc>
              <a:spcBef>
                <a:spcPts val="1200"/>
              </a:spcBef>
              <a:defRPr sz="1800" b="0">
                <a:solidFill>
                  <a:srgbClr val="000000"/>
                </a:solidFill>
              </a:defRPr>
            </a:pPr>
            <a:r>
              <a:rPr lang="en-AU" sz="2000" u="sng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Ines Bruss</a:t>
            </a:r>
            <a:r>
              <a:rPr lang="en-AU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, </a:t>
            </a:r>
            <a:r>
              <a:rPr lang="en-AU" sz="2000" u="sng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Bernadette Gillespie</a:t>
            </a:r>
            <a:r>
              <a:rPr lang="en-AU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, Lisa Bastian and Byron Minas </a:t>
            </a:r>
            <a:br>
              <a:rPr lang="en-A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en-AU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Department of health western Australia</a:t>
            </a:r>
            <a:endParaRPr sz="20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CED32F-A0A4-4FEE-BE9C-17B089C0CE5D}"/>
              </a:ext>
            </a:extLst>
          </p:cNvPr>
          <p:cNvSpPr/>
          <p:nvPr/>
        </p:nvSpPr>
        <p:spPr>
          <a:xfrm>
            <a:off x="0" y="952"/>
            <a:ext cx="9152878" cy="323165"/>
          </a:xfrm>
          <a:prstGeom prst="rect">
            <a:avLst/>
          </a:prstGeom>
          <a:solidFill>
            <a:srgbClr val="404040"/>
          </a:solidFill>
        </p:spPr>
        <p:txBody>
          <a:bodyPr wrap="square" anchor="ctr">
            <a:spAutoFit/>
          </a:bodyPr>
          <a:lstStyle/>
          <a:p>
            <a:pPr>
              <a:spcBef>
                <a:spcPts val="1200"/>
              </a:spcBef>
              <a:defRPr sz="1800" b="0">
                <a:solidFill>
                  <a:srgbClr val="000000"/>
                </a:solidFill>
              </a:defRPr>
            </a:pPr>
            <a:r>
              <a:rPr lang="en-US" sz="1500" b="1" dirty="0">
                <a:solidFill>
                  <a:schemeClr val="bg1"/>
                </a:solidFill>
              </a:rPr>
              <a:t>2019 JOINT AUSTRALASIAN SEXUAL HEALTH AND HIV&amp;AIDS CONFERENCE</a:t>
            </a:r>
            <a:endParaRPr lang="en-AU" sz="825" b="1" dirty="0">
              <a:solidFill>
                <a:schemeClr val="bg1"/>
              </a:solidFill>
            </a:endParaRPr>
          </a:p>
        </p:txBody>
      </p:sp>
      <p:sp>
        <p:nvSpPr>
          <p:cNvPr id="12" name="Shape 88">
            <a:extLst>
              <a:ext uri="{FF2B5EF4-FFF2-40B4-BE49-F238E27FC236}">
                <a16:creationId xmlns:a16="http://schemas.microsoft.com/office/drawing/2014/main" id="{EB97C536-C229-41CC-A7D0-A8451CE2F55B}"/>
              </a:ext>
            </a:extLst>
          </p:cNvPr>
          <p:cNvSpPr>
            <a:spLocks noGrp="1"/>
          </p:cNvSpPr>
          <p:nvPr/>
        </p:nvSpPr>
        <p:spPr>
          <a:xfrm>
            <a:off x="110971" y="3391269"/>
            <a:ext cx="9031881" cy="2831977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Acknowledgements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 :</a:t>
            </a:r>
            <a:endParaRPr lang="en-US" sz="18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/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Manager Lisa Bastian and Epidemiologist Byron Minas</a:t>
            </a:r>
          </a:p>
          <a:p>
            <a:pPr marL="285750" indent="-285750"/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Regional Public Health Units and HIV specialist treating teams: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	 s100 GP prescribers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	Royal Perth, Fiona Stanley &amp; Sir Charles Gardiner Hospital.</a:t>
            </a:r>
          </a:p>
          <a:p>
            <a:pPr marL="285750" indent="-285750"/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WA AIDS Council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+mn-lt"/>
                <a:cs typeface="Calibri"/>
              </a:rPr>
              <a:t>Disclosures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+mn-lt"/>
                <a:cs typeface="Calibri"/>
              </a:rPr>
              <a:t>: </a:t>
            </a:r>
            <a:endParaRPr lang="en-US" sz="1800" dirty="0">
              <a:solidFill>
                <a:schemeClr val="tx2">
                  <a:lumMod val="50000"/>
                </a:schemeClr>
              </a:solidFill>
            </a:endParaRPr>
          </a:p>
          <a:p>
            <a:pPr marL="285115" indent="-285115"/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+mn-lt"/>
                <a:cs typeface="Calibri"/>
              </a:rPr>
              <a:t>There are no disclosures of interest to be made.</a:t>
            </a:r>
            <a:endParaRPr lang="en-US" sz="1800" dirty="0"/>
          </a:p>
          <a:p>
            <a:endParaRPr lang="en-US" sz="15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24C2B35-086B-4CE3-9AC9-A4E48B86F50C}"/>
              </a:ext>
            </a:extLst>
          </p:cNvPr>
          <p:cNvSpPr/>
          <p:nvPr/>
        </p:nvSpPr>
        <p:spPr>
          <a:xfrm>
            <a:off x="5175683" y="6467846"/>
            <a:ext cx="396831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/>
              <a:t>        Join the Conversation @ASHMMEDIA           </a:t>
            </a:r>
            <a:r>
              <a:rPr lang="en-AU" sz="1050" b="1" dirty="0"/>
              <a:t>#HIVAUS19  #SH19</a:t>
            </a:r>
            <a:endParaRPr lang="en-AU" sz="105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A65A1B-A346-4890-8326-E56AD9EA7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8397" y="6485602"/>
            <a:ext cx="261794" cy="203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04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AD5EF98-8778-44E4-AE13-B31DC786A27C}"/>
              </a:ext>
            </a:extLst>
          </p:cNvPr>
          <p:cNvSpPr/>
          <p:nvPr/>
        </p:nvSpPr>
        <p:spPr>
          <a:xfrm>
            <a:off x="124769" y="964080"/>
            <a:ext cx="8664125" cy="47346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SzPct val="120000"/>
              <a:defRPr sz="1800">
                <a:solidFill>
                  <a:srgbClr val="000000"/>
                </a:solidFill>
              </a:defRPr>
            </a:pPr>
            <a:r>
              <a:rPr lang="en-US" sz="2000" b="1" dirty="0">
                <a:ea typeface="+mn-lt"/>
                <a:cs typeface="+mn-lt"/>
              </a:rPr>
              <a:t>BACKGROUND:</a:t>
            </a:r>
            <a:endParaRPr lang="en-AU" sz="2000" dirty="0">
              <a:ea typeface="+mn-lt"/>
              <a:cs typeface="+mn-lt"/>
            </a:endParaRPr>
          </a:p>
          <a:p>
            <a:pPr marL="285750" indent="-285750">
              <a:spcBef>
                <a:spcPts val="400"/>
              </a:spcBef>
              <a:buSzPct val="120000"/>
              <a:buFont typeface="Arial" panose="05000000000000000000" pitchFamily="2" charset="2"/>
              <a:buChar char="•"/>
              <a:defRPr sz="1800">
                <a:solidFill>
                  <a:srgbClr val="000000"/>
                </a:solidFill>
              </a:defRPr>
            </a:pPr>
            <a:r>
              <a:rPr lang="en-AU" sz="2000" dirty="0"/>
              <a:t> Since mid-2016, ICMP incorporated Treatment as Prevention (</a:t>
            </a:r>
            <a:r>
              <a:rPr lang="en-AU" sz="2000" dirty="0" err="1"/>
              <a:t>TasP</a:t>
            </a:r>
            <a:r>
              <a:rPr lang="en-AU" sz="2000" dirty="0"/>
              <a:t>), as core of element of preventative work, engaging PLWHIV who are:</a:t>
            </a:r>
          </a:p>
          <a:p>
            <a:pPr marL="742950" lvl="1" indent="-285750">
              <a:spcBef>
                <a:spcPts val="400"/>
              </a:spcBef>
              <a:buSzPct val="120000"/>
              <a:buFont typeface="Arial" panose="05000000000000000000" pitchFamily="2" charset="2"/>
              <a:buChar char="•"/>
              <a:defRPr sz="1800">
                <a:solidFill>
                  <a:srgbClr val="000000"/>
                </a:solidFill>
              </a:defRPr>
            </a:pPr>
            <a:r>
              <a:rPr lang="en-AU" sz="2000" dirty="0"/>
              <a:t>difficult to locate and disengaged from HIV treatment, and</a:t>
            </a:r>
          </a:p>
          <a:p>
            <a:pPr marL="742950" lvl="1" indent="-285750">
              <a:spcBef>
                <a:spcPts val="400"/>
              </a:spcBef>
              <a:buSzPct val="120000"/>
              <a:buFont typeface="Arial" panose="05000000000000000000" pitchFamily="2" charset="2"/>
              <a:buChar char="•"/>
              <a:defRPr sz="1800">
                <a:solidFill>
                  <a:srgbClr val="000000"/>
                </a:solidFill>
              </a:defRPr>
            </a:pPr>
            <a:r>
              <a:rPr lang="en-AU" sz="2000" dirty="0"/>
              <a:t>have complex psychosocial needs, and</a:t>
            </a:r>
          </a:p>
          <a:p>
            <a:pPr marL="742950" lvl="1" indent="-285750">
              <a:spcBef>
                <a:spcPts val="400"/>
              </a:spcBef>
              <a:buSzPct val="120000"/>
              <a:buFont typeface="Arial" panose="05000000000000000000" pitchFamily="2" charset="2"/>
              <a:buChar char="•"/>
              <a:defRPr sz="1800">
                <a:solidFill>
                  <a:srgbClr val="000000"/>
                </a:solidFill>
              </a:defRPr>
            </a:pPr>
            <a:r>
              <a:rPr lang="en-AU" sz="2000" dirty="0"/>
              <a:t>through their sexual or injecting behaviours are likely placing others at risk of HIV transmission. </a:t>
            </a:r>
          </a:p>
          <a:p>
            <a:pPr marL="285750" indent="-285750">
              <a:spcBef>
                <a:spcPts val="400"/>
              </a:spcBef>
              <a:buSzPct val="120000"/>
              <a:buFont typeface="Arial" panose="05000000000000000000" pitchFamily="2" charset="2"/>
              <a:buChar char="•"/>
              <a:defRPr sz="1800">
                <a:solidFill>
                  <a:srgbClr val="000000"/>
                </a:solidFill>
              </a:defRPr>
            </a:pPr>
            <a:endParaRPr lang="en-AU" sz="2000" dirty="0">
              <a:solidFill>
                <a:schemeClr val="tx2">
                  <a:lumMod val="50000"/>
                </a:schemeClr>
              </a:solidFill>
              <a:cs typeface="Calibri" panose="020F0502020204030204"/>
            </a:endParaRPr>
          </a:p>
          <a:p>
            <a:pPr marL="285750" indent="-285750">
              <a:spcBef>
                <a:spcPts val="400"/>
              </a:spcBef>
              <a:buSzPct val="120000"/>
              <a:buFont typeface="Arial" panose="05000000000000000000" pitchFamily="2" charset="2"/>
              <a:buChar char="•"/>
              <a:defRPr sz="1800">
                <a:solidFill>
                  <a:srgbClr val="000000"/>
                </a:solidFill>
              </a:defRPr>
            </a:pPr>
            <a:r>
              <a:rPr lang="en-AU" sz="2000" dirty="0">
                <a:solidFill>
                  <a:schemeClr val="tx2">
                    <a:lumMod val="50000"/>
                  </a:schemeClr>
                </a:solidFill>
                <a:cs typeface="Calibri" panose="020F0502020204030204"/>
              </a:rPr>
              <a:t>Two Case Management Officers provide intensive outreach across Perth metropolitan to engage this largely transient population with HIV clinical specialist teams; and provide counselling, referrals and psychosocial interventions.  </a:t>
            </a:r>
          </a:p>
          <a:p>
            <a:pPr>
              <a:spcBef>
                <a:spcPts val="400"/>
              </a:spcBef>
              <a:buSzPct val="120000"/>
              <a:defRPr sz="1800">
                <a:solidFill>
                  <a:srgbClr val="000000"/>
                </a:solidFill>
              </a:defRPr>
            </a:pPr>
            <a:endParaRPr lang="en-AU" sz="2000" dirty="0">
              <a:solidFill>
                <a:schemeClr val="tx2">
                  <a:lumMod val="50000"/>
                </a:schemeClr>
              </a:solidFill>
              <a:cs typeface="Calibri" panose="020F0502020204030204"/>
            </a:endParaRPr>
          </a:p>
          <a:p>
            <a:pPr>
              <a:spcBef>
                <a:spcPts val="400"/>
              </a:spcBef>
              <a:buSzPct val="120000"/>
              <a:defRPr sz="1800">
                <a:solidFill>
                  <a:srgbClr val="000000"/>
                </a:solidFill>
              </a:defRPr>
            </a:pPr>
            <a:endParaRPr lang="en-AU" sz="1500" dirty="0">
              <a:solidFill>
                <a:schemeClr val="tx2">
                  <a:lumMod val="50000"/>
                </a:schemeClr>
              </a:solidFill>
              <a:cs typeface="Calibri" panose="020F05020202040302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92168B-7900-498F-A2C4-3DF561953CF2}"/>
              </a:ext>
            </a:extLst>
          </p:cNvPr>
          <p:cNvSpPr/>
          <p:nvPr/>
        </p:nvSpPr>
        <p:spPr>
          <a:xfrm>
            <a:off x="5175683" y="6467846"/>
            <a:ext cx="396831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/>
              <a:t>        Join the Conversation @ASHMMEDIA           </a:t>
            </a:r>
            <a:r>
              <a:rPr lang="en-AU" sz="1050" b="1" dirty="0"/>
              <a:t>#HIVAUS19  #SH19</a:t>
            </a:r>
            <a:endParaRPr lang="en-AU" sz="10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19B731-9ECE-4353-80BB-713CBDA9E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8397" y="6485602"/>
            <a:ext cx="261794" cy="20389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26F94F9-4B58-4A61-9C85-D26269B5A25E}"/>
              </a:ext>
            </a:extLst>
          </p:cNvPr>
          <p:cNvSpPr/>
          <p:nvPr/>
        </p:nvSpPr>
        <p:spPr>
          <a:xfrm>
            <a:off x="0" y="952"/>
            <a:ext cx="9152878" cy="323165"/>
          </a:xfrm>
          <a:prstGeom prst="rect">
            <a:avLst/>
          </a:prstGeom>
          <a:solidFill>
            <a:srgbClr val="404040"/>
          </a:solidFill>
        </p:spPr>
        <p:txBody>
          <a:bodyPr wrap="square" anchor="ctr">
            <a:spAutoFit/>
          </a:bodyPr>
          <a:lstStyle/>
          <a:p>
            <a:pPr>
              <a:spcBef>
                <a:spcPts val="1200"/>
              </a:spcBef>
              <a:defRPr sz="1800" b="0">
                <a:solidFill>
                  <a:srgbClr val="000000"/>
                </a:solidFill>
              </a:defRPr>
            </a:pPr>
            <a:r>
              <a:rPr lang="en-US" sz="1500" b="1" dirty="0">
                <a:solidFill>
                  <a:schemeClr val="bg1"/>
                </a:solidFill>
                <a:ea typeface="+mn-lt"/>
                <a:cs typeface="+mn-lt"/>
              </a:rPr>
              <a:t>2019 JOINT AUSTRALASIAN SEXUAL HEALTH AND HIV&amp;AIDS CONFERENCE </a:t>
            </a:r>
            <a:endParaRPr lang="en-US" sz="15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735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4C1604E-3EDB-45BC-B78A-56D8C5C53A57}"/>
              </a:ext>
            </a:extLst>
          </p:cNvPr>
          <p:cNvSpPr/>
          <p:nvPr/>
        </p:nvSpPr>
        <p:spPr>
          <a:xfrm>
            <a:off x="210577" y="1176347"/>
            <a:ext cx="8442935" cy="442685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85750" indent="-285750">
              <a:spcBef>
                <a:spcPts val="400"/>
              </a:spcBef>
              <a:buSzPct val="120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AU" sz="2000" dirty="0">
                <a:solidFill>
                  <a:schemeClr val="tx2">
                    <a:lumMod val="50000"/>
                  </a:schemeClr>
                </a:solidFill>
                <a:cs typeface="Calibri" panose="020F0502020204030204"/>
              </a:rPr>
              <a:t>In the 18 month period 01/07/2016 to 31/12/2018,  the viral load results for 30 metropolitan ICMP clients were observed to monitor the impact of integrated case management</a:t>
            </a:r>
            <a:r>
              <a:rPr lang="en-AU" sz="1500" dirty="0">
                <a:solidFill>
                  <a:schemeClr val="tx2">
                    <a:lumMod val="50000"/>
                  </a:schemeClr>
                </a:solidFill>
                <a:cs typeface="Calibri" panose="020F0502020204030204"/>
              </a:rPr>
              <a:t>.</a:t>
            </a:r>
          </a:p>
          <a:p>
            <a:pPr marL="285750" indent="-285750">
              <a:spcBef>
                <a:spcPts val="400"/>
              </a:spcBef>
              <a:buSzPct val="120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AU" sz="2000" dirty="0">
              <a:solidFill>
                <a:schemeClr val="tx2">
                  <a:lumMod val="50000"/>
                </a:schemeClr>
              </a:solidFill>
              <a:cs typeface="Calibri"/>
            </a:endParaRPr>
          </a:p>
          <a:p>
            <a:pPr marL="285750" indent="-285750">
              <a:spcBef>
                <a:spcPts val="400"/>
              </a:spcBef>
              <a:buSzPct val="120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AU" sz="2000" dirty="0">
                <a:solidFill>
                  <a:schemeClr val="tx2">
                    <a:lumMod val="50000"/>
                  </a:schemeClr>
                </a:solidFill>
                <a:cs typeface="Calibri"/>
              </a:rPr>
              <a:t>Clients EXCLUDED from the audit (total n=39):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 sz="1800" b="0">
                <a:solidFill>
                  <a:srgbClr val="000000"/>
                </a:solidFill>
              </a:defRPr>
            </a:pPr>
            <a:r>
              <a:rPr lang="en-AU" sz="2000" b="1" dirty="0">
                <a:ea typeface="+mn-lt"/>
                <a:cs typeface="+mn-lt"/>
              </a:rPr>
              <a:t>Residing primarily in regional WA </a:t>
            </a:r>
            <a:r>
              <a:rPr lang="en-AU" sz="2000" dirty="0">
                <a:ea typeface="+mn-lt"/>
                <a:cs typeface="+mn-lt"/>
              </a:rPr>
              <a:t>with direct service provision by regional public health units (n=10): due to variable practice approaches and resources allocated by regional public health unit teams. 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 sz="1800" b="0">
                <a:solidFill>
                  <a:srgbClr val="000000"/>
                </a:solidFill>
              </a:defRPr>
            </a:pPr>
            <a:r>
              <a:rPr lang="en-AU" sz="2000" b="1" dirty="0">
                <a:ea typeface="+mn-lt"/>
                <a:cs typeface="+mn-lt"/>
              </a:rPr>
              <a:t>Unable to be found </a:t>
            </a:r>
            <a:r>
              <a:rPr lang="en-AU" sz="2000" dirty="0">
                <a:ea typeface="+mn-lt"/>
                <a:cs typeface="+mn-lt"/>
              </a:rPr>
              <a:t>(n=3)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 sz="1800" b="0">
                <a:solidFill>
                  <a:srgbClr val="000000"/>
                </a:solidFill>
              </a:defRPr>
            </a:pPr>
            <a:r>
              <a:rPr lang="en-AU" sz="2000" b="1" dirty="0">
                <a:ea typeface="+mn-lt"/>
                <a:cs typeface="+mn-lt"/>
              </a:rPr>
              <a:t>Long term incarcerated </a:t>
            </a:r>
            <a:r>
              <a:rPr lang="en-AU" sz="2000" dirty="0">
                <a:ea typeface="+mn-lt"/>
                <a:cs typeface="+mn-lt"/>
              </a:rPr>
              <a:t>(n=3)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 sz="1800" b="0">
                <a:solidFill>
                  <a:srgbClr val="000000"/>
                </a:solidFill>
              </a:defRPr>
            </a:pPr>
            <a:r>
              <a:rPr lang="en-AU" sz="2000" b="1" dirty="0">
                <a:ea typeface="+mn-lt"/>
                <a:cs typeface="+mn-lt"/>
              </a:rPr>
              <a:t>Referral too recent </a:t>
            </a:r>
            <a:r>
              <a:rPr lang="en-AU" sz="2000" dirty="0">
                <a:ea typeface="+mn-lt"/>
                <a:cs typeface="+mn-lt"/>
              </a:rPr>
              <a:t>to be included in study (n=11)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 sz="1800" b="0">
                <a:solidFill>
                  <a:srgbClr val="000000"/>
                </a:solidFill>
              </a:defRPr>
            </a:pPr>
            <a:r>
              <a:rPr lang="en-AU" sz="2000" b="1" dirty="0">
                <a:ea typeface="+mn-lt"/>
                <a:cs typeface="+mn-lt"/>
              </a:rPr>
              <a:t>Other</a:t>
            </a:r>
            <a:r>
              <a:rPr lang="en-AU" sz="2000" dirty="0">
                <a:ea typeface="+mn-lt"/>
                <a:cs typeface="+mn-lt"/>
              </a:rPr>
              <a:t> (n=12): unsubstantiated allegations, interstate, refusing to engage, deceased.</a:t>
            </a:r>
          </a:p>
          <a:p>
            <a:pPr>
              <a:defRPr sz="1800" b="0">
                <a:solidFill>
                  <a:srgbClr val="000000"/>
                </a:solidFill>
              </a:defRPr>
            </a:pPr>
            <a:endParaRPr lang="en-US" sz="1500" b="1" dirty="0">
              <a:ea typeface="+mn-lt"/>
              <a:cs typeface="+mn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0799EC-507A-4A50-822F-6E7A399632AB}"/>
              </a:ext>
            </a:extLst>
          </p:cNvPr>
          <p:cNvSpPr/>
          <p:nvPr/>
        </p:nvSpPr>
        <p:spPr>
          <a:xfrm>
            <a:off x="5175683" y="6467846"/>
            <a:ext cx="396831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/>
              <a:t>        Join the Conversation @ASHMMEDIA           </a:t>
            </a:r>
            <a:r>
              <a:rPr lang="en-AU" sz="1050" b="1" dirty="0"/>
              <a:t>#HIVAUS19  #SH19</a:t>
            </a:r>
            <a:endParaRPr lang="en-AU" sz="105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AD2B147-9086-487E-89C8-DAC50D6D33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8397" y="6485602"/>
            <a:ext cx="261794" cy="20389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1828F2F-38D3-4770-AE37-DB4A23C379B1}"/>
              </a:ext>
            </a:extLst>
          </p:cNvPr>
          <p:cNvSpPr/>
          <p:nvPr/>
        </p:nvSpPr>
        <p:spPr>
          <a:xfrm>
            <a:off x="0" y="952"/>
            <a:ext cx="9152878" cy="323165"/>
          </a:xfrm>
          <a:prstGeom prst="rect">
            <a:avLst/>
          </a:prstGeom>
          <a:solidFill>
            <a:srgbClr val="404040"/>
          </a:solidFill>
        </p:spPr>
        <p:txBody>
          <a:bodyPr wrap="square" anchor="ctr">
            <a:spAutoFit/>
          </a:bodyPr>
          <a:lstStyle/>
          <a:p>
            <a:pPr>
              <a:spcBef>
                <a:spcPts val="1200"/>
              </a:spcBef>
              <a:defRPr sz="1800" b="0">
                <a:solidFill>
                  <a:srgbClr val="000000"/>
                </a:solidFill>
              </a:defRPr>
            </a:pPr>
            <a:r>
              <a:rPr lang="en-US" sz="1500" b="1" dirty="0">
                <a:solidFill>
                  <a:schemeClr val="bg1"/>
                </a:solidFill>
              </a:rPr>
              <a:t>2019 JOINT AUSTRALASIAN SEXUAL HEALTH AND HIV&amp;AIDS CONFERENCE </a:t>
            </a:r>
            <a:endParaRPr lang="en-AU" sz="8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2019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30799EC-507A-4A50-822F-6E7A399632AB}"/>
              </a:ext>
            </a:extLst>
          </p:cNvPr>
          <p:cNvSpPr/>
          <p:nvPr/>
        </p:nvSpPr>
        <p:spPr>
          <a:xfrm>
            <a:off x="5175683" y="6467846"/>
            <a:ext cx="396831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/>
              <a:t>        Join the Conversation @ASHMMEDIA           </a:t>
            </a:r>
            <a:r>
              <a:rPr lang="en-AU" sz="1050" b="1" dirty="0"/>
              <a:t>#HIVAUS19  #SH19</a:t>
            </a:r>
            <a:endParaRPr lang="en-AU" sz="105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AD2B147-9086-487E-89C8-DAC50D6D33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8397" y="6485602"/>
            <a:ext cx="261794" cy="20389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1828F2F-38D3-4770-AE37-DB4A23C379B1}"/>
              </a:ext>
            </a:extLst>
          </p:cNvPr>
          <p:cNvSpPr/>
          <p:nvPr/>
        </p:nvSpPr>
        <p:spPr>
          <a:xfrm>
            <a:off x="0" y="952"/>
            <a:ext cx="9152878" cy="323165"/>
          </a:xfrm>
          <a:prstGeom prst="rect">
            <a:avLst/>
          </a:prstGeom>
          <a:solidFill>
            <a:srgbClr val="404040"/>
          </a:solidFill>
        </p:spPr>
        <p:txBody>
          <a:bodyPr wrap="square" anchor="ctr">
            <a:spAutoFit/>
          </a:bodyPr>
          <a:lstStyle/>
          <a:p>
            <a:pPr>
              <a:spcBef>
                <a:spcPts val="1200"/>
              </a:spcBef>
              <a:defRPr sz="1800" b="0">
                <a:solidFill>
                  <a:srgbClr val="000000"/>
                </a:solidFill>
              </a:defRPr>
            </a:pPr>
            <a:r>
              <a:rPr lang="en-US" sz="1500" b="1" dirty="0">
                <a:solidFill>
                  <a:schemeClr val="bg1"/>
                </a:solidFill>
              </a:rPr>
              <a:t>2019 JOINT AUSTRALASIAN SEXUAL HEALTH AND HIV&amp;AIDS CONFERENCE </a:t>
            </a:r>
            <a:endParaRPr lang="en-AU" sz="8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8556" y="579711"/>
            <a:ext cx="8855766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Time from referral to undetectable viral load (30 clients)</a:t>
            </a:r>
            <a:endParaRPr kumimoji="0" lang="en-A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199" y="5821515"/>
            <a:ext cx="78256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/>
              <a:t>Median time to reach undetectable viral load = 130 days post referral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368" y="1090899"/>
            <a:ext cx="7254078" cy="478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6842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12937B8-B73E-4B58-9ABE-09E354DF66A1}"/>
              </a:ext>
            </a:extLst>
          </p:cNvPr>
          <p:cNvSpPr/>
          <p:nvPr/>
        </p:nvSpPr>
        <p:spPr>
          <a:xfrm>
            <a:off x="157310" y="1096863"/>
            <a:ext cx="8442935" cy="317009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 sz="1800" b="0">
                <a:solidFill>
                  <a:srgbClr val="000000"/>
                </a:solidFill>
              </a:defRPr>
            </a:pPr>
            <a:r>
              <a:rPr lang="en-US" sz="2000" b="1" dirty="0">
                <a:ea typeface="+mn-lt"/>
                <a:cs typeface="+mn-lt"/>
              </a:rPr>
              <a:t>CONCLUSIONS:</a:t>
            </a:r>
            <a:endParaRPr lang="en-US" sz="2000" dirty="0">
              <a:ea typeface="+mn-lt"/>
              <a:cs typeface="+mn-lt"/>
            </a:endParaRPr>
          </a:p>
          <a:p>
            <a:pPr marL="213995" indent="-213995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The challenge is to keep our clients at sustained undetectable viral load</a:t>
            </a:r>
          </a:p>
          <a:p>
            <a:pPr marL="213995" indent="-213995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AU" sz="2000" dirty="0">
                <a:solidFill>
                  <a:schemeClr val="tx2">
                    <a:lumMod val="50000"/>
                  </a:schemeClr>
                </a:solidFill>
                <a:cs typeface="Calibri" panose="020F0502020204030204"/>
              </a:rPr>
              <a:t>Significant success achieved utilising the new approach in assisting this marginalised population to achieve and maintain undetectable viral loads of &lt;200 copies/</a:t>
            </a:r>
            <a:r>
              <a:rPr lang="en-AU" sz="2000" dirty="0" err="1">
                <a:solidFill>
                  <a:schemeClr val="tx2">
                    <a:lumMod val="50000"/>
                  </a:schemeClr>
                </a:solidFill>
                <a:cs typeface="Calibri" panose="020F0502020204030204"/>
              </a:rPr>
              <a:t>mL.</a:t>
            </a:r>
            <a:endParaRPr lang="en-AU" sz="2000" dirty="0">
              <a:solidFill>
                <a:schemeClr val="tx2">
                  <a:lumMod val="50000"/>
                </a:schemeClr>
              </a:solidFill>
              <a:cs typeface="Calibri" panose="020F0502020204030204"/>
            </a:endParaRPr>
          </a:p>
          <a:p>
            <a:pPr marL="213995" indent="-213995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AU" sz="2000" dirty="0">
                <a:solidFill>
                  <a:schemeClr val="tx2">
                    <a:lumMod val="50000"/>
                  </a:schemeClr>
                </a:solidFill>
              </a:rPr>
              <a:t>Without ICMPs intensive approach, </a:t>
            </a:r>
            <a:r>
              <a:rPr lang="en-AU" sz="2000" dirty="0"/>
              <a:t>this population </a:t>
            </a:r>
            <a:r>
              <a:rPr lang="en-AU" sz="2000" dirty="0">
                <a:solidFill>
                  <a:schemeClr val="tx2">
                    <a:lumMod val="50000"/>
                  </a:schemeClr>
                </a:solidFill>
              </a:rPr>
              <a:t>would most likely </a:t>
            </a:r>
            <a:r>
              <a:rPr lang="en-AU" sz="2000" u="sng" dirty="0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n-AU" sz="2000" dirty="0">
                <a:solidFill>
                  <a:schemeClr val="tx2">
                    <a:lumMod val="50000"/>
                  </a:schemeClr>
                </a:solidFill>
              </a:rPr>
              <a:t> engage in HIV treatment, hence continuing to place others at risk of HIV.</a:t>
            </a:r>
          </a:p>
          <a:p>
            <a:pPr marL="214313" indent="-214313">
              <a:spcBef>
                <a:spcPts val="1200"/>
              </a:spcBef>
              <a:buFont typeface="Arial" panose="020B0604020202020204" pitchFamily="34" charset="0"/>
              <a:buChar char="•"/>
              <a:defRPr sz="1800" b="0">
                <a:solidFill>
                  <a:srgbClr val="000000"/>
                </a:solidFill>
              </a:defRPr>
            </a:pPr>
            <a:r>
              <a:rPr lang="en-US" sz="2000" dirty="0">
                <a:cs typeface="Calibri"/>
              </a:rPr>
              <a:t>In future audits we aim to compare results across different time periods.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6FBBDA-D807-43E6-9EDC-8D69C7CED224}"/>
              </a:ext>
            </a:extLst>
          </p:cNvPr>
          <p:cNvSpPr/>
          <p:nvPr/>
        </p:nvSpPr>
        <p:spPr>
          <a:xfrm>
            <a:off x="5175683" y="6467846"/>
            <a:ext cx="396831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/>
              <a:t>        Join the Conversation @ASHMMEDIA           </a:t>
            </a:r>
            <a:r>
              <a:rPr lang="en-AU" sz="1050" b="1" dirty="0"/>
              <a:t>#HIVAUS19  #SH19</a:t>
            </a:r>
            <a:endParaRPr lang="en-AU" sz="10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AC6C20-8F5B-4A86-B8BE-9BAC0B671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8397" y="6485602"/>
            <a:ext cx="261794" cy="20389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67CF548-B4B7-400C-A57F-EB3AC968E74C}"/>
              </a:ext>
            </a:extLst>
          </p:cNvPr>
          <p:cNvSpPr/>
          <p:nvPr/>
        </p:nvSpPr>
        <p:spPr>
          <a:xfrm>
            <a:off x="0" y="952"/>
            <a:ext cx="9152878" cy="323165"/>
          </a:xfrm>
          <a:prstGeom prst="rect">
            <a:avLst/>
          </a:prstGeom>
          <a:solidFill>
            <a:srgbClr val="404040"/>
          </a:solidFill>
        </p:spPr>
        <p:txBody>
          <a:bodyPr wrap="square" anchor="ctr">
            <a:spAutoFit/>
          </a:bodyPr>
          <a:lstStyle/>
          <a:p>
            <a:pPr>
              <a:spcBef>
                <a:spcPts val="1200"/>
              </a:spcBef>
              <a:defRPr sz="1800" b="0">
                <a:solidFill>
                  <a:srgbClr val="000000"/>
                </a:solidFill>
              </a:defRPr>
            </a:pPr>
            <a:r>
              <a:rPr lang="en-US" sz="1500" b="1" dirty="0">
                <a:solidFill>
                  <a:schemeClr val="bg1"/>
                </a:solidFill>
                <a:ea typeface="+mn-lt"/>
                <a:cs typeface="+mn-lt"/>
              </a:rPr>
              <a:t>2019 JOINT AUSTRALASIAN SEXUAL HEALTH AND HIV&amp;AIDS CONFERENCE </a:t>
            </a:r>
            <a:endParaRPr lang="en-US" sz="15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2106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A7DB0AE960954B9ABC128B05AD7AF3" ma:contentTypeVersion="10" ma:contentTypeDescription="Create a new document." ma:contentTypeScope="" ma:versionID="59c1616a2bb00e3667d01a2edb6d0b0a">
  <xsd:schema xmlns:xsd="http://www.w3.org/2001/XMLSchema" xmlns:xs="http://www.w3.org/2001/XMLSchema" xmlns:p="http://schemas.microsoft.com/office/2006/metadata/properties" xmlns:ns2="e3c4ae15-2483-431d-ab58-00ea4a692673" xmlns:ns3="626634ba-b3e7-477b-a3c5-34b9672cc021" targetNamespace="http://schemas.microsoft.com/office/2006/metadata/properties" ma:root="true" ma:fieldsID="2e514934a5133e1746473532f58461d1" ns2:_="" ns3:_="">
    <xsd:import namespace="e3c4ae15-2483-431d-ab58-00ea4a692673"/>
    <xsd:import namespace="626634ba-b3e7-477b-a3c5-34b9672cc0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c4ae15-2483-431d-ab58-00ea4a6926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6634ba-b3e7-477b-a3c5-34b9672cc02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F9A2A9-A073-428D-8FBC-32700DB38A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c4ae15-2483-431d-ab58-00ea4a692673"/>
    <ds:schemaRef ds:uri="626634ba-b3e7-477b-a3c5-34b9672cc0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927CEC-155B-4DDA-8909-1D64B4583162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626634ba-b3e7-477b-a3c5-34b9672cc021"/>
    <ds:schemaRef ds:uri="e3c4ae15-2483-431d-ab58-00ea4a69267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B9D9E8F-4972-46E7-9D1D-504EE1AAFA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2187</TotalTime>
  <Words>847</Words>
  <Application>Microsoft Office PowerPoint</Application>
  <PresentationFormat>On-screen Show (4:3)</PresentationFormat>
  <Paragraphs>84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Rini Das</dc:creator>
  <cp:lastModifiedBy>raveav</cp:lastModifiedBy>
  <cp:revision>86</cp:revision>
  <cp:lastPrinted>2019-09-16T02:08:23Z</cp:lastPrinted>
  <dcterms:created xsi:type="dcterms:W3CDTF">2018-05-30T05:41:16Z</dcterms:created>
  <dcterms:modified xsi:type="dcterms:W3CDTF">2019-09-18T00:36:19Z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0x0101001FA7DB0AE960954B9ABC128B05AD7AF3</vt:lpwstr>
  </property>
  <property fmtid="{D5CDD505-2E9C-101B-9397-08002B2CF9AE}" pid="3" name="AuthorIds_UIVersion_3072">
    <vt:lpwstr>2032</vt:lpwstr>
  </property>
</Properties>
</file>