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260682" marR="0" indent="-260682"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1pPr>
    <a:lvl2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2pPr>
    <a:lvl3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3pPr>
    <a:lvl4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4pPr>
    <a:lvl5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5pPr>
    <a:lvl6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6pPr>
    <a:lvl7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7pPr>
    <a:lvl8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8pPr>
    <a:lvl9pPr marL="260682" marR="0" indent="0"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FE3"/>
          </a:solidFill>
        </a:fill>
      </a:tcStyle>
    </a:wholeTbl>
    <a:band2H>
      <a:tcTxStyle/>
      <a:tcStyle>
        <a:tcBdr/>
        <a:fill>
          <a:solidFill>
            <a:srgbClr val="E9F0F1"/>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5"/>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5"/>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5"/>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EEE"/>
          </a:solidFill>
        </a:fill>
      </a:tcStyle>
    </a:wholeTbl>
    <a:band2H>
      <a:tcTxStyle/>
      <a:tcStyle>
        <a:tcBdr/>
        <a:fill>
          <a:solidFill>
            <a:srgbClr val="EA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BE1"/>
          </a:solidFill>
        </a:fill>
      </a:tcStyle>
    </a:wholeTbl>
    <a:band2H>
      <a:tcTxStyle/>
      <a:tcStyle>
        <a:tcBdr/>
        <a:fill>
          <a:solidFill>
            <a:srgbClr val="ECEEF1"/>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DBDF"/>
          </a:solidFill>
        </a:fill>
      </a:tcStyle>
    </a:wholeTbl>
    <a:band2H>
      <a:tcTxStyle/>
      <a:tcStyle>
        <a:tcBdr/>
        <a:fill>
          <a:solidFill>
            <a:srgbClr val="EFEE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p:restoredTop sz="41597"/>
  </p:normalViewPr>
  <p:slideViewPr>
    <p:cSldViewPr snapToGrid="0" snapToObjects="1">
      <p:cViewPr varScale="1">
        <p:scale>
          <a:sx n="38" d="100"/>
          <a:sy n="38" d="100"/>
        </p:scale>
        <p:origin x="274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5" name="Shape 165"/>
          <p:cNvSpPr>
            <a:spLocks noGrp="1" noRot="1" noChangeAspect="1"/>
          </p:cNvSpPr>
          <p:nvPr>
            <p:ph type="sldImg"/>
          </p:nvPr>
        </p:nvSpPr>
        <p:spPr>
          <a:xfrm>
            <a:off x="1143000" y="685800"/>
            <a:ext cx="4572000" cy="3429000"/>
          </a:xfrm>
          <a:prstGeom prst="rect">
            <a:avLst/>
          </a:prstGeom>
        </p:spPr>
        <p:txBody>
          <a:bodyPr/>
          <a:lstStyle/>
          <a:p>
            <a:endParaRPr/>
          </a:p>
        </p:txBody>
      </p:sp>
      <p:sp>
        <p:nvSpPr>
          <p:cNvPr id="166" name="Shape 16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973028846"/>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noRot="1" noChangeAspect="1"/>
          </p:cNvSpPr>
          <p:nvPr>
            <p:ph type="sldImg"/>
          </p:nvPr>
        </p:nvSpPr>
        <p:spPr>
          <a:prstGeom prst="rect">
            <a:avLst/>
          </a:prstGeom>
        </p:spPr>
        <p:txBody>
          <a:bodyPr/>
          <a:lstStyle/>
          <a:p>
            <a:endParaRPr/>
          </a:p>
        </p:txBody>
      </p:sp>
      <p:sp>
        <p:nvSpPr>
          <p:cNvPr id="176" name="Shape 176"/>
          <p:cNvSpPr>
            <a:spLocks noGrp="1"/>
          </p:cNvSpPr>
          <p:nvPr>
            <p:ph type="body" sz="quarter" idx="1"/>
          </p:nvPr>
        </p:nvSpPr>
        <p:spPr>
          <a:prstGeom prst="rect">
            <a:avLst/>
          </a:prstGeom>
        </p:spPr>
        <p:txBody>
          <a:bodyPr/>
          <a:lstStyle/>
          <a:p>
            <a:r>
              <a:rPr lang="en-AU" dirty="0" smtClean="0"/>
              <a:t>Thanks Robyn </a:t>
            </a:r>
            <a:r>
              <a:rPr lang="mr-IN" dirty="0" smtClean="0"/>
              <a:t>–</a:t>
            </a:r>
            <a:r>
              <a:rPr lang="en-AU" dirty="0" smtClean="0"/>
              <a:t> a background for the patients</a:t>
            </a:r>
            <a:r>
              <a:rPr lang="en-AU" baseline="0" dirty="0" smtClean="0"/>
              <a:t> we see who have had struggles with infertility there is always loss and grief.</a:t>
            </a:r>
          </a:p>
          <a:p>
            <a:endParaRPr lang="en-AU" baseline="0" dirty="0" smtClean="0"/>
          </a:p>
          <a:p>
            <a:r>
              <a:rPr lang="en-AU" baseline="0" dirty="0" smtClean="0"/>
              <a:t>Disclaimer </a:t>
            </a:r>
            <a:r>
              <a:rPr lang="mr-IN" baseline="0" dirty="0" smtClean="0"/>
              <a:t>–</a:t>
            </a:r>
            <a:r>
              <a:rPr lang="en-AU" baseline="0" dirty="0" smtClean="0"/>
              <a:t> As much as my name is up </a:t>
            </a:r>
            <a:r>
              <a:rPr lang="en-AU" baseline="0" dirty="0" err="1" smtClean="0"/>
              <a:t>ther</a:t>
            </a:r>
            <a:r>
              <a:rPr lang="en-AU" baseline="0" dirty="0" smtClean="0"/>
              <a:t> on the screen, M has really done the bulk of the work and I have simply been in the </a:t>
            </a:r>
            <a:r>
              <a:rPr lang="en-AU" baseline="0" dirty="0" err="1" smtClean="0"/>
              <a:t>backgeound</a:t>
            </a:r>
            <a:r>
              <a:rPr lang="en-AU" baseline="0" dirty="0" smtClean="0"/>
              <a:t> cheering her on.</a:t>
            </a:r>
          </a:p>
          <a:p>
            <a:endParaRPr lang="en-AU" baseline="0" dirty="0" smtClean="0"/>
          </a:p>
          <a:p>
            <a:r>
              <a:rPr dirty="0" smtClean="0"/>
              <a:t>Michelle </a:t>
            </a:r>
            <a:r>
              <a:rPr dirty="0"/>
              <a:t>and I have been working in PIMH for many years and have often commented on the prevalence of patients who have experienced infertility and how the experience of infertility can live on in their experience of their pregnancy, their delivery and their parenting.  Her more recent foray into fertility counselling has further clarified the specific issues that arise and the need to work towards some sort of continuity of care from infertilty to pregnancy and to parenthood for which there are few avenues as most are discharged from the fertililty services at 7 weeks gestation and then enter mainstream obstetric services which often doesn’t recognise the journey they have endured to get there.</a:t>
            </a:r>
          </a:p>
          <a:p>
            <a:r>
              <a:rPr dirty="0"/>
              <a:t>So to set the frame – let me highlight the journey of ART thus far and outline the scope of the issue and some of the evidence which there is relatively limited due to the relatively recent occurrence of ART, the distinct lack of data base and recording of outcomes related to parental mental health.  </a:t>
            </a:r>
          </a:p>
          <a:p>
            <a:r>
              <a:rPr dirty="0"/>
              <a:t>Then Michelle will provide an outline of her program – for which we have finally submitted ethics approval but can provide some of the feedback from the couples who have been involved already.</a:t>
            </a:r>
          </a:p>
        </p:txBody>
      </p:sp>
    </p:spTree>
    <p:extLst>
      <p:ext uri="{BB962C8B-B14F-4D97-AF65-F5344CB8AC3E}">
        <p14:creationId xmlns:p14="http://schemas.microsoft.com/office/powerpoint/2010/main" val="607842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Shape 242"/>
          <p:cNvSpPr>
            <a:spLocks noGrp="1" noRot="1" noChangeAspect="1"/>
          </p:cNvSpPr>
          <p:nvPr>
            <p:ph type="sldImg"/>
          </p:nvPr>
        </p:nvSpPr>
        <p:spPr>
          <a:prstGeom prst="rect">
            <a:avLst/>
          </a:prstGeom>
        </p:spPr>
        <p:txBody>
          <a:bodyPr/>
          <a:lstStyle/>
          <a:p>
            <a:endParaRPr/>
          </a:p>
        </p:txBody>
      </p:sp>
      <p:sp>
        <p:nvSpPr>
          <p:cNvPr id="243" name="Shape 243"/>
          <p:cNvSpPr>
            <a:spLocks noGrp="1"/>
          </p:cNvSpPr>
          <p:nvPr>
            <p:ph type="body" sz="quarter" idx="1"/>
          </p:nvPr>
        </p:nvSpPr>
        <p:spPr>
          <a:prstGeom prst="rect">
            <a:avLst/>
          </a:prstGeom>
        </p:spPr>
        <p:txBody>
          <a:bodyPr/>
          <a:lstStyle/>
          <a:p>
            <a:pPr>
              <a:defRPr b="1"/>
            </a:pPr>
            <a:r>
              <a:t>To explore the experience of being pregnant after a history of infertility and conception utilising ART.</a:t>
            </a:r>
          </a:p>
          <a:p>
            <a:pPr>
              <a:defRPr b="1"/>
            </a:pPr>
            <a:endParaRPr/>
          </a:p>
          <a:p>
            <a:r>
              <a:rPr b="1"/>
              <a:t>Normalise and accept feelings,</a:t>
            </a:r>
            <a:r>
              <a:t> such as disbelief and ambivalence about pregnancy, about the baby and about future ability to parent.</a:t>
            </a:r>
          </a:p>
          <a:p>
            <a:endParaRPr/>
          </a:p>
          <a:p>
            <a:r>
              <a:rPr b="1"/>
              <a:t>To promote reflective capacity</a:t>
            </a:r>
            <a:r>
              <a:t> to guide the re-definition of the self and how the past may be influencing the present </a:t>
            </a:r>
          </a:p>
          <a:p>
            <a:pPr>
              <a:defRPr b="1"/>
            </a:pPr>
            <a:endParaRPr/>
          </a:p>
          <a:p>
            <a:r>
              <a:rPr b="1"/>
              <a:t>Providing psycho-education and practical suggestions to minimise the risks of antenatal and postnatal anxiety and depression</a:t>
            </a:r>
            <a:r>
              <a:t>, such as practising mindfulness, importance of social support and self-care activities.</a:t>
            </a:r>
          </a:p>
          <a:p>
            <a:pPr>
              <a:defRPr b="1"/>
            </a:pPr>
            <a:endParaRPr/>
          </a:p>
          <a:p>
            <a:pPr>
              <a:defRPr b="1"/>
            </a:pPr>
            <a:r>
              <a:rPr b="0"/>
              <a:t>Overall our aim is to</a:t>
            </a:r>
            <a:r>
              <a:t> Prevent experience of fertility treatment disrupting the normative psychological processes that take place in pregnancy</a:t>
            </a:r>
          </a:p>
        </p:txBody>
      </p:sp>
    </p:spTree>
    <p:extLst>
      <p:ext uri="{BB962C8B-B14F-4D97-AF65-F5344CB8AC3E}">
        <p14:creationId xmlns:p14="http://schemas.microsoft.com/office/powerpoint/2010/main" val="1740149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hape 248"/>
          <p:cNvSpPr>
            <a:spLocks noGrp="1" noRot="1" noChangeAspect="1"/>
          </p:cNvSpPr>
          <p:nvPr>
            <p:ph type="sldImg"/>
          </p:nvPr>
        </p:nvSpPr>
        <p:spPr>
          <a:prstGeom prst="rect">
            <a:avLst/>
          </a:prstGeom>
        </p:spPr>
        <p:txBody>
          <a:bodyPr/>
          <a:lstStyle/>
          <a:p>
            <a:endParaRPr/>
          </a:p>
        </p:txBody>
      </p:sp>
      <p:sp>
        <p:nvSpPr>
          <p:cNvPr id="249" name="Shape 249"/>
          <p:cNvSpPr>
            <a:spLocks noGrp="1"/>
          </p:cNvSpPr>
          <p:nvPr>
            <p:ph type="body" sz="quarter" idx="1"/>
          </p:nvPr>
        </p:nvSpPr>
        <p:spPr>
          <a:prstGeom prst="rect">
            <a:avLst/>
          </a:prstGeom>
        </p:spPr>
        <p:txBody>
          <a:bodyPr/>
          <a:lstStyle/>
          <a:p>
            <a:endParaRPr/>
          </a:p>
          <a:p>
            <a:r>
              <a:t>Reflective and relational approach</a:t>
            </a:r>
          </a:p>
          <a:p>
            <a:endParaRPr/>
          </a:p>
          <a:p>
            <a:pPr>
              <a:defRPr b="1"/>
            </a:pPr>
            <a:r>
              <a:t>Provide a non-judgemental space to enable concerns and ambivalence about being pregnant (and impending parenthood) as well as their excitement and joys to be discussed -</a:t>
            </a:r>
          </a:p>
          <a:p>
            <a:pPr>
              <a:defRPr b="1"/>
            </a:pPr>
            <a:endParaRPr/>
          </a:p>
          <a:p>
            <a:pPr>
              <a:defRPr b="1"/>
            </a:pPr>
            <a:r>
              <a:t>Develop a relationship that encourages capacity to think about their parenting transition, keeping their baby in mind -</a:t>
            </a:r>
            <a:r>
              <a:rPr b="0"/>
              <a:t>We structured the group so that the focus is not just on learning but more primarily on reflecting on the couples internal and external experiences as they are preparing for parenthood. Thinking of the the baby as a person, with a mind of his her/ own was something we really wanted to foster in the pregnancy. </a:t>
            </a:r>
          </a:p>
          <a:p>
            <a:pPr>
              <a:defRPr b="1"/>
            </a:pPr>
            <a:endParaRPr b="0"/>
          </a:p>
          <a:p>
            <a:pPr>
              <a:defRPr b="1"/>
            </a:pPr>
            <a:r>
              <a:t>Provide a warm and supportive environment where the focus is on enhancing each person’s sense of them self as a parent-to-be and part of a parenting-couple.</a:t>
            </a:r>
            <a:r>
              <a:rPr b="0"/>
              <a:t> So we hope to enhance resilience by having the individuals see how they can gain some control and acceptance of their experience of being anxious for example. </a:t>
            </a:r>
          </a:p>
          <a:p>
            <a:pPr>
              <a:defRPr b="1"/>
            </a:pPr>
            <a:endParaRPr b="0"/>
          </a:p>
          <a:p>
            <a:pPr>
              <a:defRPr b="1"/>
            </a:pPr>
            <a:r>
              <a:t>Use emotionally charged events that may arise during the group as an opportunity in the here and now for individual and group development.</a:t>
            </a:r>
          </a:p>
        </p:txBody>
      </p:sp>
    </p:spTree>
    <p:extLst>
      <p:ext uri="{BB962C8B-B14F-4D97-AF65-F5344CB8AC3E}">
        <p14:creationId xmlns:p14="http://schemas.microsoft.com/office/powerpoint/2010/main" val="113059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Shape 254"/>
          <p:cNvSpPr>
            <a:spLocks noGrp="1" noRot="1" noChangeAspect="1"/>
          </p:cNvSpPr>
          <p:nvPr>
            <p:ph type="sldImg"/>
          </p:nvPr>
        </p:nvSpPr>
        <p:spPr>
          <a:prstGeom prst="rect">
            <a:avLst/>
          </a:prstGeom>
        </p:spPr>
        <p:txBody>
          <a:bodyPr/>
          <a:lstStyle/>
          <a:p>
            <a:endParaRPr/>
          </a:p>
        </p:txBody>
      </p:sp>
      <p:sp>
        <p:nvSpPr>
          <p:cNvPr id="255" name="Shape 255"/>
          <p:cNvSpPr>
            <a:spLocks noGrp="1"/>
          </p:cNvSpPr>
          <p:nvPr>
            <p:ph type="body" sz="quarter" idx="1"/>
          </p:nvPr>
        </p:nvSpPr>
        <p:spPr>
          <a:prstGeom prst="rect">
            <a:avLst/>
          </a:prstGeom>
        </p:spPr>
        <p:txBody>
          <a:bodyPr/>
          <a:lstStyle/>
          <a:p>
            <a:pPr defTabSz="457200">
              <a:lnSpc>
                <a:spcPct val="117999"/>
              </a:lnSpc>
              <a:defRPr sz="1700">
                <a:latin typeface="Helvetica Neue"/>
                <a:ea typeface="Helvetica Neue"/>
                <a:cs typeface="Helvetica Neue"/>
                <a:sym typeface="Helvetica Neue"/>
              </a:defRPr>
            </a:pPr>
            <a:r>
              <a:t>Here are some comments from the group that we have run with personal expectations for they wanted from the group</a:t>
            </a:r>
          </a:p>
          <a:p>
            <a:pPr defTabSz="457200">
              <a:lnSpc>
                <a:spcPct val="117999"/>
              </a:lnSpc>
              <a:defRPr sz="1700">
                <a:latin typeface="Helvetica Neue"/>
                <a:ea typeface="Helvetica Neue"/>
                <a:cs typeface="Helvetica Neue"/>
                <a:sym typeface="Helvetica Neue"/>
              </a:defRPr>
            </a:pPr>
            <a:endParaRPr/>
          </a:p>
          <a:p>
            <a:pPr defTabSz="457200">
              <a:lnSpc>
                <a:spcPct val="117999"/>
              </a:lnSpc>
              <a:defRPr sz="1700">
                <a:latin typeface="Helvetica Neue"/>
                <a:ea typeface="Helvetica Neue"/>
                <a:cs typeface="Helvetica Neue"/>
                <a:sym typeface="Helvetica Neue"/>
              </a:defRPr>
            </a:pPr>
            <a:r>
              <a:t>Participants were 12-21 weeks gestation</a:t>
            </a:r>
          </a:p>
          <a:p>
            <a:pPr defTabSz="457200">
              <a:lnSpc>
                <a:spcPct val="117999"/>
              </a:lnSpc>
              <a:defRPr sz="1700">
                <a:latin typeface="Helvetica Neue"/>
                <a:ea typeface="Helvetica Neue"/>
                <a:cs typeface="Helvetica Neue"/>
                <a:sym typeface="Helvetica Neue"/>
              </a:defRPr>
            </a:pPr>
            <a:endParaRPr/>
          </a:p>
          <a:p>
            <a:pPr defTabSz="457200">
              <a:lnSpc>
                <a:spcPct val="117999"/>
              </a:lnSpc>
              <a:defRPr sz="1700">
                <a:latin typeface="Helvetica Neue"/>
                <a:ea typeface="Helvetica Neue"/>
                <a:cs typeface="Helvetica Neue"/>
                <a:sym typeface="Helvetica Neue"/>
              </a:defRPr>
            </a:pPr>
            <a:r>
              <a:t>You can see that there is a yearning to not feel alone, to talk about their experiences and wanting to know that others feel the same</a:t>
            </a:r>
          </a:p>
          <a:p>
            <a:pPr defTabSz="457200">
              <a:lnSpc>
                <a:spcPct val="117999"/>
              </a:lnSpc>
              <a:defRPr sz="1700">
                <a:latin typeface="Helvetica Neue"/>
                <a:ea typeface="Helvetica Neue"/>
                <a:cs typeface="Helvetica Neue"/>
                <a:sym typeface="Helvetica Neue"/>
              </a:defRPr>
            </a:pPr>
            <a:endParaRPr/>
          </a:p>
          <a:p>
            <a:pPr defTabSz="457200">
              <a:lnSpc>
                <a:spcPct val="117999"/>
              </a:lnSpc>
              <a:defRPr sz="2200">
                <a:latin typeface="Helvetica Neue"/>
                <a:ea typeface="Helvetica Neue"/>
                <a:cs typeface="Helvetica Neue"/>
                <a:sym typeface="Helvetica Neue"/>
              </a:defRPr>
            </a:pPr>
            <a:endParaRPr/>
          </a:p>
        </p:txBody>
      </p:sp>
    </p:spTree>
    <p:extLst>
      <p:ext uri="{BB962C8B-B14F-4D97-AF65-F5344CB8AC3E}">
        <p14:creationId xmlns:p14="http://schemas.microsoft.com/office/powerpoint/2010/main" val="1818682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Shape 261"/>
          <p:cNvSpPr>
            <a:spLocks noGrp="1" noRot="1" noChangeAspect="1"/>
          </p:cNvSpPr>
          <p:nvPr>
            <p:ph type="sldImg"/>
          </p:nvPr>
        </p:nvSpPr>
        <p:spPr>
          <a:prstGeom prst="rect">
            <a:avLst/>
          </a:prstGeom>
        </p:spPr>
        <p:txBody>
          <a:bodyPr/>
          <a:lstStyle/>
          <a:p>
            <a:endParaRPr/>
          </a:p>
        </p:txBody>
      </p:sp>
      <p:sp>
        <p:nvSpPr>
          <p:cNvPr id="262" name="Shape 262"/>
          <p:cNvSpPr>
            <a:spLocks noGrp="1"/>
          </p:cNvSpPr>
          <p:nvPr>
            <p:ph type="body" sz="quarter" idx="1"/>
          </p:nvPr>
        </p:nvSpPr>
        <p:spPr>
          <a:prstGeom prst="rect">
            <a:avLst/>
          </a:prstGeom>
        </p:spPr>
        <p:txBody>
          <a:bodyPr/>
          <a:lstStyle/>
          <a:p>
            <a:r>
              <a:t>Apart from some really glowing feedback about the tim tams, </a:t>
            </a:r>
          </a:p>
          <a:p>
            <a:r>
              <a:t>Here are some comments from the evaluation questionnaire about how the participants found the group</a:t>
            </a:r>
          </a:p>
          <a:p>
            <a:endParaRPr/>
          </a:p>
        </p:txBody>
      </p:sp>
    </p:spTree>
    <p:extLst>
      <p:ext uri="{BB962C8B-B14F-4D97-AF65-F5344CB8AC3E}">
        <p14:creationId xmlns:p14="http://schemas.microsoft.com/office/powerpoint/2010/main" val="14652062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Shape 269"/>
          <p:cNvSpPr>
            <a:spLocks noGrp="1" noRot="1" noChangeAspect="1"/>
          </p:cNvSpPr>
          <p:nvPr>
            <p:ph type="sldImg"/>
          </p:nvPr>
        </p:nvSpPr>
        <p:spPr>
          <a:prstGeom prst="rect">
            <a:avLst/>
          </a:prstGeom>
        </p:spPr>
        <p:txBody>
          <a:bodyPr/>
          <a:lstStyle/>
          <a:p>
            <a:endParaRPr/>
          </a:p>
        </p:txBody>
      </p:sp>
      <p:sp>
        <p:nvSpPr>
          <p:cNvPr id="270" name="Shape 270"/>
          <p:cNvSpPr>
            <a:spLocks noGrp="1"/>
          </p:cNvSpPr>
          <p:nvPr>
            <p:ph type="body" sz="quarter" idx="1"/>
          </p:nvPr>
        </p:nvSpPr>
        <p:spPr>
          <a:prstGeom prst="rect">
            <a:avLst/>
          </a:prstGeom>
        </p:spPr>
        <p:txBody>
          <a:bodyPr/>
          <a:lstStyle/>
          <a:p>
            <a:r>
              <a:t>No mental health disorders in any of the people in this group</a:t>
            </a:r>
          </a:p>
          <a:p>
            <a:endParaRPr/>
          </a:p>
          <a:p>
            <a:r>
              <a:t>But the women (bar one) all held quite a lot of fear that something might happen to their baby. Interestingly, the one that didn’t was the only one who had a complication in her pregnancy - and she did present with an avoidant coping style</a:t>
            </a:r>
          </a:p>
          <a:p>
            <a:endParaRPr/>
          </a:p>
          <a:p>
            <a:r>
              <a:t>So we know this group is beneficial for couples pregnant after infertility but of course we need to quantify the benefit with the running of many more groups which we will do soon. </a:t>
            </a:r>
          </a:p>
        </p:txBody>
      </p:sp>
    </p:spTree>
    <p:extLst>
      <p:ext uri="{BB962C8B-B14F-4D97-AF65-F5344CB8AC3E}">
        <p14:creationId xmlns:p14="http://schemas.microsoft.com/office/powerpoint/2010/main" val="5268333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Shape 275"/>
          <p:cNvSpPr>
            <a:spLocks noGrp="1" noRot="1" noChangeAspect="1"/>
          </p:cNvSpPr>
          <p:nvPr>
            <p:ph type="sldImg"/>
          </p:nvPr>
        </p:nvSpPr>
        <p:spPr>
          <a:prstGeom prst="rect">
            <a:avLst/>
          </a:prstGeom>
        </p:spPr>
        <p:txBody>
          <a:bodyPr/>
          <a:lstStyle/>
          <a:p>
            <a:endParaRPr/>
          </a:p>
        </p:txBody>
      </p:sp>
      <p:sp>
        <p:nvSpPr>
          <p:cNvPr id="276" name="Shape 276"/>
          <p:cNvSpPr>
            <a:spLocks noGrp="1"/>
          </p:cNvSpPr>
          <p:nvPr>
            <p:ph type="body" sz="quarter" idx="1"/>
          </p:nvPr>
        </p:nvSpPr>
        <p:spPr>
          <a:prstGeom prst="rect">
            <a:avLst/>
          </a:prstGeom>
        </p:spPr>
        <p:txBody>
          <a:bodyPr/>
          <a:lstStyle>
            <a:lvl1pPr defTabSz="457200">
              <a:lnSpc>
                <a:spcPct val="117999"/>
              </a:lnSpc>
              <a:defRPr sz="2200">
                <a:latin typeface="Helvetica Neue"/>
                <a:ea typeface="Helvetica Neue"/>
                <a:cs typeface="Helvetica Neue"/>
                <a:sym typeface="Helvetica Neue"/>
              </a:defRPr>
            </a:lvl1pPr>
          </a:lstStyle>
          <a:p>
            <a:r>
              <a:t>One of the components of the program was for each person to write some Haikus about their experiences with fertility treatment and with pregnancy. </a:t>
            </a:r>
          </a:p>
        </p:txBody>
      </p:sp>
    </p:spTree>
    <p:extLst>
      <p:ext uri="{BB962C8B-B14F-4D97-AF65-F5344CB8AC3E}">
        <p14:creationId xmlns:p14="http://schemas.microsoft.com/office/powerpoint/2010/main" val="413120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Shape 184"/>
          <p:cNvSpPr>
            <a:spLocks noGrp="1" noRot="1" noChangeAspect="1"/>
          </p:cNvSpPr>
          <p:nvPr>
            <p:ph type="sldImg"/>
          </p:nvPr>
        </p:nvSpPr>
        <p:spPr>
          <a:prstGeom prst="rect">
            <a:avLst/>
          </a:prstGeom>
        </p:spPr>
        <p:txBody>
          <a:bodyPr/>
          <a:lstStyle/>
          <a:p>
            <a:endParaRPr/>
          </a:p>
        </p:txBody>
      </p:sp>
      <p:sp>
        <p:nvSpPr>
          <p:cNvPr id="185" name="Shape 185"/>
          <p:cNvSpPr>
            <a:spLocks noGrp="1"/>
          </p:cNvSpPr>
          <p:nvPr>
            <p:ph type="body" sz="quarter" idx="1"/>
          </p:nvPr>
        </p:nvSpPr>
        <p:spPr>
          <a:prstGeom prst="rect">
            <a:avLst/>
          </a:prstGeom>
        </p:spPr>
        <p:txBody>
          <a:bodyPr/>
          <a:lstStyle/>
          <a:p>
            <a:r>
              <a:rPr dirty="0"/>
              <a:t>The in vitro fertilisation program was formed with an amalgamation of research teams at the melbourne and monash universities and the Queen Victoria and Royal Melbourne hospitals under the guidance of Carl Wood.</a:t>
            </a:r>
          </a:p>
          <a:p>
            <a:endParaRPr dirty="0"/>
          </a:p>
          <a:p>
            <a:r>
              <a:rPr dirty="0"/>
              <a:t>In 1973 they succeeded in producing the first ever human IVF pregnancy.  The pregnancy lasted 9 days.</a:t>
            </a:r>
          </a:p>
          <a:p>
            <a:endParaRPr dirty="0"/>
          </a:p>
          <a:p>
            <a:r>
              <a:rPr dirty="0"/>
              <a:t>They were three years ahead of Steptoe and Edwards who achieved an ectopic pregnancy in 1976.</a:t>
            </a:r>
          </a:p>
          <a:p>
            <a:endParaRPr dirty="0"/>
          </a:p>
          <a:p>
            <a:r>
              <a:rPr dirty="0"/>
              <a:t>Louise Brown was born in July 1978 at olham  general hosptial – her delivery was shrouded in secrecy as her mother was taken to theatre in darkness for an elective CS.  The birth had to be filmed to give documented evidence that she was indeed from her mother.  She was kept under police guard and even her father was escorted by police to see her.</a:t>
            </a:r>
          </a:p>
          <a:p>
            <a:endParaRPr dirty="0"/>
          </a:p>
          <a:p>
            <a:r>
              <a:rPr dirty="0"/>
              <a:t>At delivery, she was immediately whisked away from her mother - to have a battery of tests to confirm she was normal.</a:t>
            </a:r>
          </a:p>
          <a:p>
            <a:endParaRPr dirty="0"/>
          </a:p>
          <a:p>
            <a:r>
              <a:rPr dirty="0"/>
              <a:t>The men who pioneered the treatment gynacologist Patrik Steptoe and Nobel Prize winning physiologist Robert Edwards had over the preceeding 10 years gone through hundreds of embryo transfers prior to the success of this one. </a:t>
            </a:r>
          </a:p>
          <a:p>
            <a:endParaRPr dirty="0"/>
          </a:p>
          <a:p>
            <a:r>
              <a:rPr dirty="0"/>
              <a:t>1980 Melbourne – the third IVF baby in the world</a:t>
            </a:r>
          </a:p>
          <a:p>
            <a:endParaRPr dirty="0"/>
          </a:p>
          <a:p>
            <a:r>
              <a:rPr dirty="0"/>
              <a:t>Here is baby Candice Reed. In that same year they achieved 15 pregnancies and 9 more live births.</a:t>
            </a:r>
          </a:p>
          <a:p>
            <a:endParaRPr dirty="0"/>
          </a:p>
          <a:p>
            <a:r>
              <a:rPr dirty="0"/>
              <a:t>The same Australian team achieved and delivered the worlds first human frozen embryo and in 1984 the first donated egg IVF pregnancy.</a:t>
            </a:r>
          </a:p>
          <a:p>
            <a:endParaRPr dirty="0"/>
          </a:p>
          <a:p>
            <a:r>
              <a:rPr dirty="0"/>
              <a:t>Australia led the world and held the first international IVF conference with the americans learning directly from the team at Monash.</a:t>
            </a:r>
          </a:p>
          <a:p>
            <a:endParaRPr dirty="0"/>
          </a:p>
          <a:p>
            <a:endParaRPr dirty="0"/>
          </a:p>
          <a:p>
            <a:r>
              <a:rPr dirty="0"/>
              <a:t>As I was reading all these statistics and the idea that for many of these women and men – they were having experimental treatment and surgery with very low chance of success and high trepidation about how the children would turn out.  It must have been incredibly anxiety provoking and is perhaps a reflection of their desperation to be parents.  I wonder what sort of support or recognition was given to them.  </a:t>
            </a:r>
          </a:p>
          <a:p>
            <a:endParaRPr dirty="0"/>
          </a:p>
          <a:p>
            <a:r>
              <a:rPr dirty="0"/>
              <a:t>The same desperation can occur today – with many couples subjecting themselves to years of treatment with slim hopes of success.</a:t>
            </a:r>
          </a:p>
        </p:txBody>
      </p:sp>
    </p:spTree>
    <p:extLst>
      <p:ext uri="{BB962C8B-B14F-4D97-AF65-F5344CB8AC3E}">
        <p14:creationId xmlns:p14="http://schemas.microsoft.com/office/powerpoint/2010/main" val="1475087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1:6 struggle</a:t>
            </a:r>
            <a:r>
              <a:rPr lang="en-US" baseline="0" dirty="0" smtClean="0"/>
              <a:t> with infertility with increasing rates of so called social infertility </a:t>
            </a:r>
            <a:endParaRPr lang="en-US" dirty="0"/>
          </a:p>
        </p:txBody>
      </p:sp>
    </p:spTree>
    <p:extLst>
      <p:ext uri="{BB962C8B-B14F-4D97-AF65-F5344CB8AC3E}">
        <p14:creationId xmlns:p14="http://schemas.microsoft.com/office/powerpoint/2010/main" val="1954059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Shape 200"/>
          <p:cNvSpPr>
            <a:spLocks noGrp="1" noRot="1" noChangeAspect="1"/>
          </p:cNvSpPr>
          <p:nvPr>
            <p:ph type="sldImg"/>
          </p:nvPr>
        </p:nvSpPr>
        <p:spPr>
          <a:prstGeom prst="rect">
            <a:avLst/>
          </a:prstGeom>
        </p:spPr>
        <p:txBody>
          <a:bodyPr/>
          <a:lstStyle/>
          <a:p>
            <a:endParaRPr/>
          </a:p>
        </p:txBody>
      </p:sp>
      <p:sp>
        <p:nvSpPr>
          <p:cNvPr id="201" name="Shape 201"/>
          <p:cNvSpPr>
            <a:spLocks noGrp="1"/>
          </p:cNvSpPr>
          <p:nvPr>
            <p:ph type="body" sz="quarter" idx="1"/>
          </p:nvPr>
        </p:nvSpPr>
        <p:spPr>
          <a:prstGeom prst="rect">
            <a:avLst/>
          </a:prstGeom>
        </p:spPr>
        <p:txBody>
          <a:bodyPr/>
          <a:lstStyle/>
          <a:p>
            <a:endParaRPr dirty="0"/>
          </a:p>
          <a:p>
            <a:r>
              <a:rPr dirty="0"/>
              <a:t>Infertility itself is a risk factor for mental health disorders and symptoms.</a:t>
            </a:r>
          </a:p>
          <a:p>
            <a:r>
              <a:rPr dirty="0"/>
              <a:t>Mental health disorders can be a risk for fertility and its </a:t>
            </a:r>
            <a:r>
              <a:rPr dirty="0" smtClean="0"/>
              <a:t>treatment</a:t>
            </a:r>
            <a:endParaRPr lang="en-AU" dirty="0" smtClean="0"/>
          </a:p>
          <a:p>
            <a:endParaRPr lang="en-AU" dirty="0" smtClean="0"/>
          </a:p>
          <a:p>
            <a:r>
              <a:rPr lang="en-AU" dirty="0" smtClean="0"/>
              <a:t>Been thinking about the increased rate of infertility in the context</a:t>
            </a:r>
            <a:r>
              <a:rPr lang="en-AU" baseline="0" dirty="0" smtClean="0"/>
              <a:t> of untreated depression and wondering at how Ron De </a:t>
            </a:r>
            <a:r>
              <a:rPr lang="en-AU" baseline="0" dirty="0" err="1" smtClean="0"/>
              <a:t>Kloets</a:t>
            </a:r>
            <a:r>
              <a:rPr lang="en-AU" baseline="0" dirty="0" smtClean="0"/>
              <a:t> work might be relevant.  Are we seeing an impact on the reproductive system from the chronic stress of a MHD?</a:t>
            </a:r>
            <a:endParaRPr lang="en-AU" dirty="0" smtClean="0"/>
          </a:p>
          <a:p>
            <a:endParaRPr dirty="0"/>
          </a:p>
          <a:p>
            <a:r>
              <a:rPr dirty="0"/>
              <a:t>Unfortunately, in many cases, it may not be possible to completely eliminate treatment with benzodiazepines. While this study suggests an association between benzodiazepine exposure and increased risk of spontaneous abortion, the absolute risk does not exceed what we would normally expect in the general population.  Further study is needed to better understand the risks associated with benzodiazepines and to better estimate the contribution of other factors, particularly severe of symptoms during pregnancy</a:t>
            </a:r>
          </a:p>
        </p:txBody>
      </p:sp>
    </p:spTree>
    <p:extLst>
      <p:ext uri="{BB962C8B-B14F-4D97-AF65-F5344CB8AC3E}">
        <p14:creationId xmlns:p14="http://schemas.microsoft.com/office/powerpoint/2010/main" val="1252458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Shape 206"/>
          <p:cNvSpPr>
            <a:spLocks noGrp="1" noRot="1" noChangeAspect="1"/>
          </p:cNvSpPr>
          <p:nvPr>
            <p:ph type="sldImg"/>
          </p:nvPr>
        </p:nvSpPr>
        <p:spPr>
          <a:prstGeom prst="rect">
            <a:avLst/>
          </a:prstGeom>
        </p:spPr>
        <p:txBody>
          <a:bodyPr/>
          <a:lstStyle/>
          <a:p>
            <a:endParaRPr/>
          </a:p>
        </p:txBody>
      </p:sp>
      <p:sp>
        <p:nvSpPr>
          <p:cNvPr id="207" name="Shape 207"/>
          <p:cNvSpPr>
            <a:spLocks noGrp="1"/>
          </p:cNvSpPr>
          <p:nvPr>
            <p:ph type="body" sz="quarter" idx="1"/>
          </p:nvPr>
        </p:nvSpPr>
        <p:spPr>
          <a:prstGeom prst="rect">
            <a:avLst/>
          </a:prstGeom>
        </p:spPr>
        <p:txBody>
          <a:bodyPr/>
          <a:lstStyle/>
          <a:p>
            <a:r>
              <a:t>Pregnancy related anxiety has been separated out from more general anxiety – Possibly because it doesn’t get detected on our usual screening instruments or perhaps in an attempt to show that the anxiety related to ART is not as bad as other anxiety? Clinically it is a huge problem and often a great source of distress and dysfunction for parents to be.  They are painfully anxious – which often impacts on the representations and bonding they have with their child.</a:t>
            </a:r>
          </a:p>
        </p:txBody>
      </p:sp>
    </p:spTree>
    <p:extLst>
      <p:ext uri="{BB962C8B-B14F-4D97-AF65-F5344CB8AC3E}">
        <p14:creationId xmlns:p14="http://schemas.microsoft.com/office/powerpoint/2010/main" val="4418899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I talk with my </a:t>
            </a:r>
            <a:r>
              <a:rPr lang="en-US" dirty="0" err="1" smtClean="0"/>
              <a:t>paediatric</a:t>
            </a:r>
            <a:r>
              <a:rPr lang="en-US" dirty="0" smtClean="0"/>
              <a:t> colleagues </a:t>
            </a:r>
            <a:r>
              <a:rPr lang="mr-IN" dirty="0" smtClean="0"/>
              <a:t>–</a:t>
            </a:r>
            <a:r>
              <a:rPr lang="en-US" dirty="0" smtClean="0"/>
              <a:t> one</a:t>
            </a:r>
            <a:r>
              <a:rPr lang="en-US" baseline="0" dirty="0" smtClean="0"/>
              <a:t> of the most important bits of history is mode of conception </a:t>
            </a:r>
            <a:r>
              <a:rPr lang="mr-IN" baseline="0" dirty="0" smtClean="0"/>
              <a:t>–</a:t>
            </a:r>
            <a:r>
              <a:rPr lang="en-US" baseline="0" dirty="0" smtClean="0"/>
              <a:t> they collect this until children are in their early teens.  It is important to them from a biological perspective but also they find it helps them understand the parents better in their reactions to their child being unwell.</a:t>
            </a:r>
            <a:endParaRPr lang="en-US" dirty="0"/>
          </a:p>
        </p:txBody>
      </p:sp>
    </p:spTree>
    <p:extLst>
      <p:ext uri="{BB962C8B-B14F-4D97-AF65-F5344CB8AC3E}">
        <p14:creationId xmlns:p14="http://schemas.microsoft.com/office/powerpoint/2010/main" val="1161995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hape 219"/>
          <p:cNvSpPr>
            <a:spLocks noGrp="1" noRot="1" noChangeAspect="1"/>
          </p:cNvSpPr>
          <p:nvPr>
            <p:ph type="sldImg"/>
          </p:nvPr>
        </p:nvSpPr>
        <p:spPr>
          <a:prstGeom prst="rect">
            <a:avLst/>
          </a:prstGeom>
        </p:spPr>
        <p:txBody>
          <a:bodyPr/>
          <a:lstStyle/>
          <a:p>
            <a:endParaRPr/>
          </a:p>
        </p:txBody>
      </p:sp>
      <p:sp>
        <p:nvSpPr>
          <p:cNvPr id="220" name="Shape 220"/>
          <p:cNvSpPr>
            <a:spLocks noGrp="1"/>
          </p:cNvSpPr>
          <p:nvPr>
            <p:ph type="body" sz="quarter" idx="1"/>
          </p:nvPr>
        </p:nvSpPr>
        <p:spPr>
          <a:prstGeom prst="rect">
            <a:avLst/>
          </a:prstGeom>
        </p:spPr>
        <p:txBody>
          <a:bodyPr/>
          <a:lstStyle/>
          <a:p>
            <a:r>
              <a:t>Thanks Julia</a:t>
            </a:r>
          </a:p>
          <a:p>
            <a:r>
              <a:t>Im really pleased to be sharing this work with the people here today - we feel that it has great potential in an area of genuine need </a:t>
            </a:r>
          </a:p>
          <a:p>
            <a:endParaRPr/>
          </a:p>
          <a:p>
            <a:r>
              <a:t>There currently isn’t anything tailored to couples pregnant after fertility treatment and more and more couples are requiring these treatments to fall pregnant</a:t>
            </a:r>
          </a:p>
          <a:p>
            <a:endParaRPr/>
          </a:p>
          <a:p>
            <a:r>
              <a:t>After spending time developing it we now have one group complete and have sought ethics approval to expand the program. </a:t>
            </a:r>
          </a:p>
          <a:p>
            <a:endParaRPr/>
          </a:p>
          <a:p>
            <a:r>
              <a:t>Following on from what Julia has told us, here are some of the real psychological and emotional struggles that people with infertility experience.</a:t>
            </a:r>
          </a:p>
          <a:p>
            <a:pPr>
              <a:defRPr b="1"/>
            </a:pPr>
            <a:endParaRPr/>
          </a:p>
          <a:p>
            <a:pPr>
              <a:defRPr b="1"/>
            </a:pPr>
            <a:r>
              <a:rPr b="0"/>
              <a:t>It truly is an</a:t>
            </a:r>
            <a:r>
              <a:t> Emotional rollercoaster </a:t>
            </a:r>
            <a:r>
              <a:rPr b="0"/>
              <a:t>for nearly everyone who requires this treatment - the hope and then the disappointments with failed pregnancy tests.  It is not something to work hard at and achieve and this lack of control is particularly difficult for some people. </a:t>
            </a:r>
          </a:p>
          <a:p>
            <a:pPr>
              <a:defRPr b="1"/>
            </a:pPr>
            <a:endParaRPr b="0"/>
          </a:p>
          <a:p>
            <a:pPr>
              <a:defRPr b="1"/>
            </a:pPr>
            <a:r>
              <a:t>Chronically stressful situation</a:t>
            </a:r>
          </a:p>
          <a:p>
            <a:pPr>
              <a:defRPr b="1"/>
            </a:pPr>
            <a:endParaRPr/>
          </a:p>
          <a:p>
            <a:pPr>
              <a:defRPr b="1"/>
            </a:pPr>
            <a:r>
              <a:rPr b="0"/>
              <a:t>It can be an</a:t>
            </a:r>
            <a:r>
              <a:t> Existential crisis. </a:t>
            </a:r>
            <a:r>
              <a:rPr b="0"/>
              <a:t>Some people will question the purpose and meaning of their life particularly if they are faced with the decision to use donor sperm or eggs or embryos. </a:t>
            </a:r>
          </a:p>
          <a:p>
            <a:pPr>
              <a:defRPr b="1"/>
            </a:pPr>
            <a:endParaRPr b="0"/>
          </a:p>
          <a:p>
            <a:pPr>
              <a:defRPr b="1"/>
            </a:pPr>
            <a:r>
              <a:t>Grief - </a:t>
            </a:r>
            <a:r>
              <a:rPr b="0"/>
              <a:t>A large part of the counselling as a Fertility Counsellor has to do with grief and the loss of how one thought they would be pregnant and it is often a silent grief as even for those couples who tell some people they are using fertility treatment they don't tend to tell a very wide circle. </a:t>
            </a:r>
          </a:p>
          <a:p>
            <a:pPr>
              <a:defRPr b="1"/>
            </a:pPr>
            <a:endParaRPr b="0"/>
          </a:p>
          <a:p>
            <a:pPr>
              <a:defRPr b="1"/>
            </a:pPr>
            <a:r>
              <a:t>Can be isolating and lonely </a:t>
            </a:r>
            <a:r>
              <a:rPr b="0"/>
              <a:t> - as it impacts on social relationships - particularly with family or friends who either don’t know about the couples treatment or who are pregnant. </a:t>
            </a:r>
          </a:p>
          <a:p>
            <a:pPr>
              <a:defRPr b="1"/>
            </a:pPr>
            <a:endParaRPr b="0"/>
          </a:p>
          <a:p>
            <a:r>
              <a:rPr b="1"/>
              <a:t>Couples Journey</a:t>
            </a:r>
            <a:r>
              <a:t>  Because its a chronic stressor, relationship stress may have been heightened during fertility treatment i.e. individual coping strategy can negatively impact the partner</a:t>
            </a:r>
          </a:p>
        </p:txBody>
      </p:sp>
    </p:spTree>
    <p:extLst>
      <p:ext uri="{BB962C8B-B14F-4D97-AF65-F5344CB8AC3E}">
        <p14:creationId xmlns:p14="http://schemas.microsoft.com/office/powerpoint/2010/main" val="1936389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Shape 226"/>
          <p:cNvSpPr>
            <a:spLocks noGrp="1" noRot="1" noChangeAspect="1"/>
          </p:cNvSpPr>
          <p:nvPr>
            <p:ph type="sldImg"/>
          </p:nvPr>
        </p:nvSpPr>
        <p:spPr>
          <a:prstGeom prst="rect">
            <a:avLst/>
          </a:prstGeom>
        </p:spPr>
        <p:txBody>
          <a:bodyPr/>
          <a:lstStyle/>
          <a:p>
            <a:endParaRPr/>
          </a:p>
        </p:txBody>
      </p:sp>
      <p:sp>
        <p:nvSpPr>
          <p:cNvPr id="227" name="Shape 227"/>
          <p:cNvSpPr>
            <a:spLocks noGrp="1"/>
          </p:cNvSpPr>
          <p:nvPr>
            <p:ph type="body" sz="quarter" idx="1"/>
          </p:nvPr>
        </p:nvSpPr>
        <p:spPr>
          <a:prstGeom prst="rect">
            <a:avLst/>
          </a:prstGeom>
        </p:spPr>
        <p:txBody>
          <a:bodyPr/>
          <a:lstStyle/>
          <a:p>
            <a:pPr>
              <a:defRPr b="1"/>
            </a:pPr>
            <a:r>
              <a:t>A mix of emotions -happiness but anxiety, -fear losing baby (Evans et al., 2017, Hammarberg et al., 2018)</a:t>
            </a:r>
          </a:p>
          <a:p>
            <a:pPr>
              <a:defRPr b="1"/>
            </a:pPr>
            <a:endParaRPr/>
          </a:p>
          <a:p>
            <a:r>
              <a:t>When pregnant via ART, weekly blood tests from 2 to 7 weeks are the norm.  This high degree of monitoring can be highly triggering for those with anxious personalities – Each time they go for a blood test – their anxiety escalates, then they are briefly reassured before they are triggered again by the next blood test /US.</a:t>
            </a:r>
          </a:p>
          <a:p>
            <a:pPr>
              <a:defRPr b="1"/>
            </a:pPr>
            <a:endParaRPr/>
          </a:p>
          <a:p>
            <a:pPr>
              <a:defRPr b="1"/>
            </a:pPr>
            <a:r>
              <a:t>‘Waiting to Lose’, denial, avoidance, hyper-vigilance and physiological stress </a:t>
            </a:r>
          </a:p>
          <a:p>
            <a:pPr>
              <a:defRPr b="1"/>
            </a:pPr>
            <a:endParaRPr/>
          </a:p>
          <a:p>
            <a:pPr>
              <a:defRPr b="1"/>
            </a:pPr>
            <a:r>
              <a:rPr b="0"/>
              <a:t>(i.e. some mothers can’t imagine their own baby; some mothers can think of nothing else)</a:t>
            </a:r>
          </a:p>
          <a:p>
            <a:pPr>
              <a:defRPr b="1"/>
            </a:pPr>
            <a:endParaRPr b="0"/>
          </a:p>
          <a:p>
            <a:pPr>
              <a:defRPr b="1"/>
            </a:pPr>
            <a:r>
              <a:t>Sense of body as unreliable </a:t>
            </a:r>
          </a:p>
          <a:p>
            <a:pPr>
              <a:defRPr b="1"/>
            </a:pPr>
            <a:endParaRPr/>
          </a:p>
          <a:p>
            <a:pPr>
              <a:defRPr b="1"/>
            </a:pPr>
            <a:r>
              <a:t>Can disrupt identity formation (motherhood/fatherhood)</a:t>
            </a:r>
          </a:p>
          <a:p>
            <a:pPr>
              <a:defRPr b="1"/>
            </a:pPr>
            <a:endParaRPr/>
          </a:p>
          <a:p>
            <a:pPr>
              <a:defRPr b="1"/>
            </a:pPr>
            <a:r>
              <a:t>Shame at sense of ambivalence after so wanted and strived for</a:t>
            </a:r>
          </a:p>
          <a:p>
            <a:endParaRPr/>
          </a:p>
          <a:p>
            <a:r>
              <a:t>If these can be recognised, acknowledged opening and worked on – then their impact stays confined to pregnancy and wont ‘spill over into the postnatal period</a:t>
            </a:r>
          </a:p>
        </p:txBody>
      </p:sp>
    </p:spTree>
    <p:extLst>
      <p:ext uri="{BB962C8B-B14F-4D97-AF65-F5344CB8AC3E}">
        <p14:creationId xmlns:p14="http://schemas.microsoft.com/office/powerpoint/2010/main" val="1929644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Shape 232"/>
          <p:cNvSpPr>
            <a:spLocks noGrp="1" noRot="1" noChangeAspect="1"/>
          </p:cNvSpPr>
          <p:nvPr>
            <p:ph type="sldImg"/>
          </p:nvPr>
        </p:nvSpPr>
        <p:spPr>
          <a:prstGeom prst="rect">
            <a:avLst/>
          </a:prstGeom>
        </p:spPr>
        <p:txBody>
          <a:bodyPr/>
          <a:lstStyle/>
          <a:p>
            <a:endParaRPr/>
          </a:p>
        </p:txBody>
      </p:sp>
      <p:sp>
        <p:nvSpPr>
          <p:cNvPr id="233" name="Shape 233"/>
          <p:cNvSpPr>
            <a:spLocks noGrp="1"/>
          </p:cNvSpPr>
          <p:nvPr>
            <p:ph type="body" sz="quarter" idx="1"/>
          </p:nvPr>
        </p:nvSpPr>
        <p:spPr>
          <a:prstGeom prst="rect">
            <a:avLst/>
          </a:prstGeom>
        </p:spPr>
        <p:txBody>
          <a:bodyPr/>
          <a:lstStyle/>
          <a:p>
            <a:r>
              <a:t>We have called this program Heart and Hope to recognise the courage and optimism that can help couples get through an uncertain and high stakes pregnancy. </a:t>
            </a:r>
          </a:p>
        </p:txBody>
      </p:sp>
    </p:spTree>
    <p:extLst>
      <p:ext uri="{BB962C8B-B14F-4D97-AF65-F5344CB8AC3E}">
        <p14:creationId xmlns:p14="http://schemas.microsoft.com/office/powerpoint/2010/main" val="229326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Shape 11"/>
          <p:cNvSpPr>
            <a:spLocks noGrp="1"/>
          </p:cNvSpPr>
          <p:nvPr>
            <p:ph type="title"/>
          </p:nvPr>
        </p:nvSpPr>
        <p:spPr>
          <a:xfrm>
            <a:off x="685800" y="2130425"/>
            <a:ext cx="7772400" cy="1470025"/>
          </a:xfrm>
          <a:prstGeom prst="rect">
            <a:avLst/>
          </a:prstGeom>
        </p:spPr>
        <p:txBody>
          <a:bodyPr/>
          <a:lstStyle/>
          <a:p>
            <a:r>
              <a:t>Title Text</a:t>
            </a:r>
          </a:p>
        </p:txBody>
      </p:sp>
      <p:sp>
        <p:nvSpPr>
          <p:cNvPr id="12" name="Shape 12"/>
          <p:cNvSpPr>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r>
              <a:t>Title Text</a:t>
            </a:r>
          </a:p>
        </p:txBody>
      </p:sp>
      <p:sp>
        <p:nvSpPr>
          <p:cNvPr id="93" name="Shape 93"/>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hape 94"/>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Shape 101"/>
          <p:cNvSpPr>
            <a:spLocks noGrp="1"/>
          </p:cNvSpPr>
          <p:nvPr>
            <p:ph type="title"/>
          </p:nvPr>
        </p:nvSpPr>
        <p:spPr>
          <a:xfrm>
            <a:off x="6629400" y="274638"/>
            <a:ext cx="2057400" cy="5851526"/>
          </a:xfrm>
          <a:prstGeom prst="rect">
            <a:avLst/>
          </a:prstGeom>
        </p:spPr>
        <p:txBody>
          <a:bodyPr/>
          <a:lstStyle/>
          <a:p>
            <a:r>
              <a:t>Title Text</a:t>
            </a:r>
          </a:p>
        </p:txBody>
      </p:sp>
      <p:sp>
        <p:nvSpPr>
          <p:cNvPr id="102" name="Shape 102"/>
          <p:cNvSpPr>
            <a:spLocks noGrp="1"/>
          </p:cNvSpPr>
          <p:nvPr>
            <p:ph type="body" idx="1"/>
          </p:nvPr>
        </p:nvSpPr>
        <p:spPr>
          <a:xfrm>
            <a:off x="457200" y="274638"/>
            <a:ext cx="6019800" cy="5851526"/>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110" name="Shape 110"/>
          <p:cNvSpPr>
            <a:spLocks noGrp="1"/>
          </p:cNvSpPr>
          <p:nvPr>
            <p:ph type="sldNum" sz="quarter" idx="2"/>
          </p:nvPr>
        </p:nvSpPr>
        <p:spPr>
          <a:xfrm>
            <a:off x="4419600" y="6172200"/>
            <a:ext cx="2133600" cy="3683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17" name="Shape 117"/>
          <p:cNvSpPr>
            <a:spLocks noGrp="1"/>
          </p:cNvSpPr>
          <p:nvPr>
            <p:ph type="title"/>
          </p:nvPr>
        </p:nvSpPr>
        <p:spPr>
          <a:xfrm>
            <a:off x="719999" y="476900"/>
            <a:ext cx="5680802" cy="495301"/>
          </a:xfrm>
          <a:prstGeom prst="rect">
            <a:avLst/>
          </a:prstGeom>
        </p:spPr>
        <p:txBody>
          <a:bodyPr lIns="0" tIns="0" rIns="0" bIns="0" anchor="t"/>
          <a:lstStyle>
            <a:lvl1pPr algn="l">
              <a:lnSpc>
                <a:spcPts val="3500"/>
              </a:lnSpc>
              <a:defRPr sz="3000">
                <a:solidFill>
                  <a:srgbClr val="9A258F"/>
                </a:solidFill>
                <a:latin typeface="Verdana"/>
                <a:ea typeface="Verdana"/>
                <a:cs typeface="Verdana"/>
                <a:sym typeface="Verdana"/>
              </a:defRPr>
            </a:lvl1pPr>
          </a:lstStyle>
          <a:p>
            <a:r>
              <a:t>Title Text</a:t>
            </a:r>
          </a:p>
        </p:txBody>
      </p:sp>
      <p:sp>
        <p:nvSpPr>
          <p:cNvPr id="118" name="Shape 118"/>
          <p:cNvSpPr>
            <a:spLocks noGrp="1"/>
          </p:cNvSpPr>
          <p:nvPr>
            <p:ph type="body" sz="quarter" idx="1"/>
          </p:nvPr>
        </p:nvSpPr>
        <p:spPr>
          <a:xfrm>
            <a:off x="719999" y="1084200"/>
            <a:ext cx="5351626" cy="533401"/>
          </a:xfrm>
          <a:prstGeom prst="rect">
            <a:avLst/>
          </a:prstGeom>
        </p:spPr>
        <p:txBody>
          <a:bodyPr lIns="0" tIns="0" rIns="0" bIns="0"/>
          <a:lstStyle>
            <a:lvl1pPr marL="0" indent="0">
              <a:lnSpc>
                <a:spcPts val="1900"/>
              </a:lnSpc>
              <a:spcBef>
                <a:spcPts val="500"/>
              </a:spcBef>
              <a:buSzTx/>
              <a:buFontTx/>
              <a:buNone/>
              <a:defRPr sz="2200" b="1">
                <a:solidFill>
                  <a:srgbClr val="9A258F"/>
                </a:solidFill>
                <a:latin typeface="Verdana"/>
                <a:ea typeface="Verdana"/>
                <a:cs typeface="Verdana"/>
                <a:sym typeface="Verdana"/>
              </a:defRPr>
            </a:lvl1pPr>
            <a:lvl2pPr marL="0" indent="457200">
              <a:lnSpc>
                <a:spcPts val="1900"/>
              </a:lnSpc>
              <a:spcBef>
                <a:spcPts val="500"/>
              </a:spcBef>
              <a:buSzTx/>
              <a:buFontTx/>
              <a:buNone/>
              <a:defRPr sz="2200" b="1">
                <a:solidFill>
                  <a:srgbClr val="9A258F"/>
                </a:solidFill>
                <a:latin typeface="Verdana"/>
                <a:ea typeface="Verdana"/>
                <a:cs typeface="Verdana"/>
                <a:sym typeface="Verdana"/>
              </a:defRPr>
            </a:lvl2pPr>
            <a:lvl3pPr marL="0" indent="914400">
              <a:lnSpc>
                <a:spcPts val="1900"/>
              </a:lnSpc>
              <a:spcBef>
                <a:spcPts val="500"/>
              </a:spcBef>
              <a:buSzTx/>
              <a:buFontTx/>
              <a:buNone/>
              <a:defRPr sz="2200" b="1">
                <a:solidFill>
                  <a:srgbClr val="9A258F"/>
                </a:solidFill>
                <a:latin typeface="Verdana"/>
                <a:ea typeface="Verdana"/>
                <a:cs typeface="Verdana"/>
                <a:sym typeface="Verdana"/>
              </a:defRPr>
            </a:lvl3pPr>
            <a:lvl4pPr marL="0" indent="1371600">
              <a:lnSpc>
                <a:spcPts val="1900"/>
              </a:lnSpc>
              <a:spcBef>
                <a:spcPts val="500"/>
              </a:spcBef>
              <a:buSzTx/>
              <a:buFontTx/>
              <a:buNone/>
              <a:defRPr sz="2200" b="1">
                <a:solidFill>
                  <a:srgbClr val="9A258F"/>
                </a:solidFill>
                <a:latin typeface="Verdana"/>
                <a:ea typeface="Verdana"/>
                <a:cs typeface="Verdana"/>
                <a:sym typeface="Verdana"/>
              </a:defRPr>
            </a:lvl4pPr>
            <a:lvl5pPr marL="0" indent="1828800">
              <a:lnSpc>
                <a:spcPts val="1900"/>
              </a:lnSpc>
              <a:spcBef>
                <a:spcPts val="500"/>
              </a:spcBef>
              <a:buSzTx/>
              <a:buFontTx/>
              <a:buNone/>
              <a:defRPr sz="2200" b="1">
                <a:solidFill>
                  <a:srgbClr val="9A258F"/>
                </a:solidFill>
                <a:latin typeface="Verdana"/>
                <a:ea typeface="Verdana"/>
                <a:cs typeface="Verdana"/>
                <a:sym typeface="Verdana"/>
              </a:defRPr>
            </a:lvl5pPr>
          </a:lstStyle>
          <a:p>
            <a:r>
              <a:t>Body Level One</a:t>
            </a:r>
          </a:p>
          <a:p>
            <a:pPr lvl="1"/>
            <a:r>
              <a:t>Body Level Two</a:t>
            </a:r>
          </a:p>
          <a:p>
            <a:pPr lvl="2"/>
            <a:r>
              <a:t>Body Level Three</a:t>
            </a:r>
          </a:p>
          <a:p>
            <a:pPr lvl="3"/>
            <a:r>
              <a:t>Body Level Four</a:t>
            </a:r>
          </a:p>
          <a:p>
            <a:pPr lvl="4"/>
            <a:r>
              <a:t>Body Level Five</a:t>
            </a:r>
          </a:p>
        </p:txBody>
      </p:sp>
      <p:sp>
        <p:nvSpPr>
          <p:cNvPr id="119" name="Shape 119"/>
          <p:cNvSpPr>
            <a:spLocks noGrp="1"/>
          </p:cNvSpPr>
          <p:nvPr>
            <p:ph type="body" idx="13"/>
          </p:nvPr>
        </p:nvSpPr>
        <p:spPr>
          <a:xfrm>
            <a:off x="720000" y="1516199"/>
            <a:ext cx="7577136" cy="4135301"/>
          </a:xfrm>
          <a:prstGeom prst="rect">
            <a:avLst/>
          </a:prstGeom>
        </p:spPr>
        <p:txBody>
          <a:bodyPr lIns="0" tIns="0" rIns="0" bIns="0"/>
          <a:lstStyle/>
          <a:p>
            <a:pPr marL="177800" indent="-177800">
              <a:lnSpc>
                <a:spcPts val="1800"/>
              </a:lnSpc>
              <a:spcBef>
                <a:spcPts val="0"/>
              </a:spcBef>
              <a:buSzTx/>
              <a:buFontTx/>
              <a:buNone/>
              <a:defRPr sz="1600">
                <a:solidFill>
                  <a:srgbClr val="000000">
                    <a:alpha val="80000"/>
                  </a:srgbClr>
                </a:solidFill>
                <a:latin typeface="Verdana"/>
                <a:ea typeface="Verdana"/>
                <a:cs typeface="Verdana"/>
                <a:sym typeface="Verdana"/>
              </a:defRPr>
            </a:pPr>
            <a:endParaRPr/>
          </a:p>
        </p:txBody>
      </p:sp>
      <p:sp>
        <p:nvSpPr>
          <p:cNvPr id="120" name="Shape 120"/>
          <p:cNvSpPr>
            <a:spLocks noGrp="1"/>
          </p:cNvSpPr>
          <p:nvPr>
            <p:ph type="sldNum" sz="quarter" idx="2"/>
          </p:nvPr>
        </p:nvSpPr>
        <p:spPr>
          <a:xfrm>
            <a:off x="4419600" y="6172200"/>
            <a:ext cx="2133600" cy="3683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2_Title Slide">
    <p:spTree>
      <p:nvGrpSpPr>
        <p:cNvPr id="1" name=""/>
        <p:cNvGrpSpPr/>
        <p:nvPr/>
      </p:nvGrpSpPr>
      <p:grpSpPr>
        <a:xfrm>
          <a:off x="0" y="0"/>
          <a:ext cx="0" cy="0"/>
          <a:chOff x="0" y="0"/>
          <a:chExt cx="0" cy="0"/>
        </a:xfrm>
      </p:grpSpPr>
      <p:sp>
        <p:nvSpPr>
          <p:cNvPr id="127" name="Shape 127"/>
          <p:cNvSpPr>
            <a:spLocks noGrp="1"/>
          </p:cNvSpPr>
          <p:nvPr>
            <p:ph type="title"/>
          </p:nvPr>
        </p:nvSpPr>
        <p:spPr>
          <a:xfrm>
            <a:off x="719999" y="476900"/>
            <a:ext cx="5680802" cy="495301"/>
          </a:xfrm>
          <a:prstGeom prst="rect">
            <a:avLst/>
          </a:prstGeom>
        </p:spPr>
        <p:txBody>
          <a:bodyPr lIns="0" tIns="0" rIns="0" bIns="0" anchor="t"/>
          <a:lstStyle>
            <a:lvl1pPr algn="l">
              <a:lnSpc>
                <a:spcPts val="3500"/>
              </a:lnSpc>
              <a:defRPr sz="3000">
                <a:solidFill>
                  <a:srgbClr val="9A258F"/>
                </a:solidFill>
                <a:latin typeface="Verdana"/>
                <a:ea typeface="Verdana"/>
                <a:cs typeface="Verdana"/>
                <a:sym typeface="Verdana"/>
              </a:defRPr>
            </a:lvl1pPr>
          </a:lstStyle>
          <a:p>
            <a:r>
              <a:t>Title Text</a:t>
            </a:r>
          </a:p>
        </p:txBody>
      </p:sp>
      <p:sp>
        <p:nvSpPr>
          <p:cNvPr id="128" name="Shape 128"/>
          <p:cNvSpPr>
            <a:spLocks noGrp="1"/>
          </p:cNvSpPr>
          <p:nvPr>
            <p:ph type="body" sz="quarter" idx="1"/>
          </p:nvPr>
        </p:nvSpPr>
        <p:spPr>
          <a:xfrm>
            <a:off x="719999" y="1084200"/>
            <a:ext cx="5351626" cy="533401"/>
          </a:xfrm>
          <a:prstGeom prst="rect">
            <a:avLst/>
          </a:prstGeom>
        </p:spPr>
        <p:txBody>
          <a:bodyPr lIns="0" tIns="0" rIns="0" bIns="0"/>
          <a:lstStyle>
            <a:lvl1pPr marL="0" indent="0">
              <a:lnSpc>
                <a:spcPts val="1900"/>
              </a:lnSpc>
              <a:spcBef>
                <a:spcPts val="500"/>
              </a:spcBef>
              <a:buSzTx/>
              <a:buFontTx/>
              <a:buNone/>
              <a:defRPr sz="2200" b="1">
                <a:solidFill>
                  <a:srgbClr val="9A258F"/>
                </a:solidFill>
                <a:latin typeface="Verdana"/>
                <a:ea typeface="Verdana"/>
                <a:cs typeface="Verdana"/>
                <a:sym typeface="Verdana"/>
              </a:defRPr>
            </a:lvl1pPr>
            <a:lvl2pPr marL="0" indent="457200">
              <a:lnSpc>
                <a:spcPts val="1900"/>
              </a:lnSpc>
              <a:spcBef>
                <a:spcPts val="500"/>
              </a:spcBef>
              <a:buSzTx/>
              <a:buFontTx/>
              <a:buNone/>
              <a:defRPr sz="2200" b="1">
                <a:solidFill>
                  <a:srgbClr val="9A258F"/>
                </a:solidFill>
                <a:latin typeface="Verdana"/>
                <a:ea typeface="Verdana"/>
                <a:cs typeface="Verdana"/>
                <a:sym typeface="Verdana"/>
              </a:defRPr>
            </a:lvl2pPr>
            <a:lvl3pPr marL="0" indent="914400">
              <a:lnSpc>
                <a:spcPts val="1900"/>
              </a:lnSpc>
              <a:spcBef>
                <a:spcPts val="500"/>
              </a:spcBef>
              <a:buSzTx/>
              <a:buFontTx/>
              <a:buNone/>
              <a:defRPr sz="2200" b="1">
                <a:solidFill>
                  <a:srgbClr val="9A258F"/>
                </a:solidFill>
                <a:latin typeface="Verdana"/>
                <a:ea typeface="Verdana"/>
                <a:cs typeface="Verdana"/>
                <a:sym typeface="Verdana"/>
              </a:defRPr>
            </a:lvl3pPr>
            <a:lvl4pPr marL="0" indent="1371600">
              <a:lnSpc>
                <a:spcPts val="1900"/>
              </a:lnSpc>
              <a:spcBef>
                <a:spcPts val="500"/>
              </a:spcBef>
              <a:buSzTx/>
              <a:buFontTx/>
              <a:buNone/>
              <a:defRPr sz="2200" b="1">
                <a:solidFill>
                  <a:srgbClr val="9A258F"/>
                </a:solidFill>
                <a:latin typeface="Verdana"/>
                <a:ea typeface="Verdana"/>
                <a:cs typeface="Verdana"/>
                <a:sym typeface="Verdana"/>
              </a:defRPr>
            </a:lvl4pPr>
            <a:lvl5pPr marL="0" indent="1828800">
              <a:lnSpc>
                <a:spcPts val="1900"/>
              </a:lnSpc>
              <a:spcBef>
                <a:spcPts val="500"/>
              </a:spcBef>
              <a:buSzTx/>
              <a:buFontTx/>
              <a:buNone/>
              <a:defRPr sz="2200" b="1">
                <a:solidFill>
                  <a:srgbClr val="9A258F"/>
                </a:solidFill>
                <a:latin typeface="Verdana"/>
                <a:ea typeface="Verdana"/>
                <a:cs typeface="Verdana"/>
                <a:sym typeface="Verdana"/>
              </a:defRPr>
            </a:lvl5pPr>
          </a:lstStyle>
          <a:p>
            <a:r>
              <a:t>Body Level One</a:t>
            </a:r>
          </a:p>
          <a:p>
            <a:pPr lvl="1"/>
            <a:r>
              <a:t>Body Level Two</a:t>
            </a:r>
          </a:p>
          <a:p>
            <a:pPr lvl="2"/>
            <a:r>
              <a:t>Body Level Three</a:t>
            </a:r>
          </a:p>
          <a:p>
            <a:pPr lvl="3"/>
            <a:r>
              <a:t>Body Level Four</a:t>
            </a:r>
          </a:p>
          <a:p>
            <a:pPr lvl="4"/>
            <a:r>
              <a:t>Body Level Five</a:t>
            </a:r>
          </a:p>
        </p:txBody>
      </p:sp>
      <p:sp>
        <p:nvSpPr>
          <p:cNvPr id="129" name="Shape 129"/>
          <p:cNvSpPr>
            <a:spLocks noGrp="1"/>
          </p:cNvSpPr>
          <p:nvPr>
            <p:ph type="body" idx="13"/>
          </p:nvPr>
        </p:nvSpPr>
        <p:spPr>
          <a:xfrm>
            <a:off x="720000" y="1516199"/>
            <a:ext cx="7577136" cy="4135301"/>
          </a:xfrm>
          <a:prstGeom prst="rect">
            <a:avLst/>
          </a:prstGeom>
        </p:spPr>
        <p:txBody>
          <a:bodyPr lIns="0" tIns="0" rIns="0" bIns="0"/>
          <a:lstStyle/>
          <a:p>
            <a:pPr marL="177800" indent="-177800">
              <a:lnSpc>
                <a:spcPts val="1800"/>
              </a:lnSpc>
              <a:spcBef>
                <a:spcPts val="0"/>
              </a:spcBef>
              <a:buSzTx/>
              <a:buFontTx/>
              <a:buNone/>
              <a:defRPr sz="1600">
                <a:solidFill>
                  <a:srgbClr val="000000">
                    <a:alpha val="80000"/>
                  </a:srgbClr>
                </a:solidFill>
                <a:latin typeface="Verdana"/>
                <a:ea typeface="Verdana"/>
                <a:cs typeface="Verdana"/>
                <a:sym typeface="Verdana"/>
              </a:defRPr>
            </a:pPr>
            <a:endParaRPr/>
          </a:p>
        </p:txBody>
      </p:sp>
      <p:sp>
        <p:nvSpPr>
          <p:cNvPr id="130" name="Shape 130"/>
          <p:cNvSpPr>
            <a:spLocks noGrp="1"/>
          </p:cNvSpPr>
          <p:nvPr>
            <p:ph type="sldNum" sz="quarter" idx="2"/>
          </p:nvPr>
        </p:nvSpPr>
        <p:spPr>
          <a:xfrm>
            <a:off x="4419600" y="6172200"/>
            <a:ext cx="2133600" cy="3683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5_Title Slide">
    <p:spTree>
      <p:nvGrpSpPr>
        <p:cNvPr id="1" name=""/>
        <p:cNvGrpSpPr/>
        <p:nvPr/>
      </p:nvGrpSpPr>
      <p:grpSpPr>
        <a:xfrm>
          <a:off x="0" y="0"/>
          <a:ext cx="0" cy="0"/>
          <a:chOff x="0" y="0"/>
          <a:chExt cx="0" cy="0"/>
        </a:xfrm>
      </p:grpSpPr>
      <p:sp>
        <p:nvSpPr>
          <p:cNvPr id="137" name="Shape 137"/>
          <p:cNvSpPr>
            <a:spLocks noGrp="1"/>
          </p:cNvSpPr>
          <p:nvPr>
            <p:ph type="title"/>
          </p:nvPr>
        </p:nvSpPr>
        <p:spPr>
          <a:xfrm>
            <a:off x="719999" y="476900"/>
            <a:ext cx="5680802" cy="495301"/>
          </a:xfrm>
          <a:prstGeom prst="rect">
            <a:avLst/>
          </a:prstGeom>
        </p:spPr>
        <p:txBody>
          <a:bodyPr lIns="0" tIns="0" rIns="0" bIns="0" anchor="t"/>
          <a:lstStyle>
            <a:lvl1pPr algn="l">
              <a:lnSpc>
                <a:spcPts val="3500"/>
              </a:lnSpc>
              <a:defRPr sz="3000">
                <a:solidFill>
                  <a:srgbClr val="9A258F"/>
                </a:solidFill>
                <a:latin typeface="Verdana"/>
                <a:ea typeface="Verdana"/>
                <a:cs typeface="Verdana"/>
                <a:sym typeface="Verdana"/>
              </a:defRPr>
            </a:lvl1pPr>
          </a:lstStyle>
          <a:p>
            <a:r>
              <a:t>Title Text</a:t>
            </a:r>
          </a:p>
        </p:txBody>
      </p:sp>
      <p:sp>
        <p:nvSpPr>
          <p:cNvPr id="138" name="Shape 138"/>
          <p:cNvSpPr>
            <a:spLocks noGrp="1"/>
          </p:cNvSpPr>
          <p:nvPr>
            <p:ph type="body" sz="quarter" idx="1"/>
          </p:nvPr>
        </p:nvSpPr>
        <p:spPr>
          <a:xfrm>
            <a:off x="719999" y="1084200"/>
            <a:ext cx="5351626" cy="533401"/>
          </a:xfrm>
          <a:prstGeom prst="rect">
            <a:avLst/>
          </a:prstGeom>
        </p:spPr>
        <p:txBody>
          <a:bodyPr lIns="0" tIns="0" rIns="0" bIns="0"/>
          <a:lstStyle>
            <a:lvl1pPr marL="0" indent="0">
              <a:lnSpc>
                <a:spcPts val="1900"/>
              </a:lnSpc>
              <a:spcBef>
                <a:spcPts val="500"/>
              </a:spcBef>
              <a:buSzTx/>
              <a:buFontTx/>
              <a:buNone/>
              <a:defRPr sz="2200" b="1">
                <a:solidFill>
                  <a:srgbClr val="9A258F"/>
                </a:solidFill>
                <a:latin typeface="Verdana"/>
                <a:ea typeface="Verdana"/>
                <a:cs typeface="Verdana"/>
                <a:sym typeface="Verdana"/>
              </a:defRPr>
            </a:lvl1pPr>
            <a:lvl2pPr marL="0" indent="457200">
              <a:lnSpc>
                <a:spcPts val="1900"/>
              </a:lnSpc>
              <a:spcBef>
                <a:spcPts val="500"/>
              </a:spcBef>
              <a:buSzTx/>
              <a:buFontTx/>
              <a:buNone/>
              <a:defRPr sz="2200" b="1">
                <a:solidFill>
                  <a:srgbClr val="9A258F"/>
                </a:solidFill>
                <a:latin typeface="Verdana"/>
                <a:ea typeface="Verdana"/>
                <a:cs typeface="Verdana"/>
                <a:sym typeface="Verdana"/>
              </a:defRPr>
            </a:lvl2pPr>
            <a:lvl3pPr marL="0" indent="914400">
              <a:lnSpc>
                <a:spcPts val="1900"/>
              </a:lnSpc>
              <a:spcBef>
                <a:spcPts val="500"/>
              </a:spcBef>
              <a:buSzTx/>
              <a:buFontTx/>
              <a:buNone/>
              <a:defRPr sz="2200" b="1">
                <a:solidFill>
                  <a:srgbClr val="9A258F"/>
                </a:solidFill>
                <a:latin typeface="Verdana"/>
                <a:ea typeface="Verdana"/>
                <a:cs typeface="Verdana"/>
                <a:sym typeface="Verdana"/>
              </a:defRPr>
            </a:lvl3pPr>
            <a:lvl4pPr marL="0" indent="1371600">
              <a:lnSpc>
                <a:spcPts val="1900"/>
              </a:lnSpc>
              <a:spcBef>
                <a:spcPts val="500"/>
              </a:spcBef>
              <a:buSzTx/>
              <a:buFontTx/>
              <a:buNone/>
              <a:defRPr sz="2200" b="1">
                <a:solidFill>
                  <a:srgbClr val="9A258F"/>
                </a:solidFill>
                <a:latin typeface="Verdana"/>
                <a:ea typeface="Verdana"/>
                <a:cs typeface="Verdana"/>
                <a:sym typeface="Verdana"/>
              </a:defRPr>
            </a:lvl4pPr>
            <a:lvl5pPr marL="0" indent="1828800">
              <a:lnSpc>
                <a:spcPts val="1900"/>
              </a:lnSpc>
              <a:spcBef>
                <a:spcPts val="500"/>
              </a:spcBef>
              <a:buSzTx/>
              <a:buFontTx/>
              <a:buNone/>
              <a:defRPr sz="2200" b="1">
                <a:solidFill>
                  <a:srgbClr val="9A258F"/>
                </a:solidFill>
                <a:latin typeface="Verdana"/>
                <a:ea typeface="Verdana"/>
                <a:cs typeface="Verdana"/>
                <a:sym typeface="Verdana"/>
              </a:defRPr>
            </a:lvl5pPr>
          </a:lstStyle>
          <a:p>
            <a:r>
              <a:t>Body Level One</a:t>
            </a:r>
          </a:p>
          <a:p>
            <a:pPr lvl="1"/>
            <a:r>
              <a:t>Body Level Two</a:t>
            </a:r>
          </a:p>
          <a:p>
            <a:pPr lvl="2"/>
            <a:r>
              <a:t>Body Level Three</a:t>
            </a:r>
          </a:p>
          <a:p>
            <a:pPr lvl="3"/>
            <a:r>
              <a:t>Body Level Four</a:t>
            </a:r>
          </a:p>
          <a:p>
            <a:pPr lvl="4"/>
            <a:r>
              <a:t>Body Level Five</a:t>
            </a:r>
          </a:p>
        </p:txBody>
      </p:sp>
      <p:sp>
        <p:nvSpPr>
          <p:cNvPr id="139" name="Shape 139"/>
          <p:cNvSpPr>
            <a:spLocks noGrp="1"/>
          </p:cNvSpPr>
          <p:nvPr>
            <p:ph type="body" idx="13"/>
          </p:nvPr>
        </p:nvSpPr>
        <p:spPr>
          <a:xfrm>
            <a:off x="720000" y="1516199"/>
            <a:ext cx="7577136" cy="4135301"/>
          </a:xfrm>
          <a:prstGeom prst="rect">
            <a:avLst/>
          </a:prstGeom>
        </p:spPr>
        <p:txBody>
          <a:bodyPr lIns="0" tIns="0" rIns="0" bIns="0"/>
          <a:lstStyle/>
          <a:p>
            <a:pPr marL="177800" indent="-177800">
              <a:lnSpc>
                <a:spcPts val="1800"/>
              </a:lnSpc>
              <a:spcBef>
                <a:spcPts val="0"/>
              </a:spcBef>
              <a:buSzTx/>
              <a:buFontTx/>
              <a:buNone/>
              <a:defRPr sz="1600">
                <a:solidFill>
                  <a:srgbClr val="000000">
                    <a:alpha val="80000"/>
                  </a:srgbClr>
                </a:solidFill>
                <a:latin typeface="Verdana"/>
                <a:ea typeface="Verdana"/>
                <a:cs typeface="Verdana"/>
                <a:sym typeface="Verdana"/>
              </a:defRPr>
            </a:pPr>
            <a:endParaRPr/>
          </a:p>
        </p:txBody>
      </p:sp>
      <p:sp>
        <p:nvSpPr>
          <p:cNvPr id="140" name="Shape 140"/>
          <p:cNvSpPr>
            <a:spLocks noGrp="1"/>
          </p:cNvSpPr>
          <p:nvPr>
            <p:ph type="sldNum" sz="quarter" idx="2"/>
          </p:nvPr>
        </p:nvSpPr>
        <p:spPr>
          <a:xfrm>
            <a:off x="4419600" y="6172200"/>
            <a:ext cx="2133600" cy="3683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6_Title Slide">
    <p:spTree>
      <p:nvGrpSpPr>
        <p:cNvPr id="1" name=""/>
        <p:cNvGrpSpPr/>
        <p:nvPr/>
      </p:nvGrpSpPr>
      <p:grpSpPr>
        <a:xfrm>
          <a:off x="0" y="0"/>
          <a:ext cx="0" cy="0"/>
          <a:chOff x="0" y="0"/>
          <a:chExt cx="0" cy="0"/>
        </a:xfrm>
      </p:grpSpPr>
      <p:sp>
        <p:nvSpPr>
          <p:cNvPr id="147" name="Shape 147"/>
          <p:cNvSpPr>
            <a:spLocks noGrp="1"/>
          </p:cNvSpPr>
          <p:nvPr>
            <p:ph type="title"/>
          </p:nvPr>
        </p:nvSpPr>
        <p:spPr>
          <a:xfrm>
            <a:off x="719999" y="476900"/>
            <a:ext cx="5680802" cy="495301"/>
          </a:xfrm>
          <a:prstGeom prst="rect">
            <a:avLst/>
          </a:prstGeom>
        </p:spPr>
        <p:txBody>
          <a:bodyPr lIns="0" tIns="0" rIns="0" bIns="0" anchor="t"/>
          <a:lstStyle>
            <a:lvl1pPr algn="l">
              <a:lnSpc>
                <a:spcPts val="3500"/>
              </a:lnSpc>
              <a:defRPr sz="3000">
                <a:solidFill>
                  <a:srgbClr val="9A258F"/>
                </a:solidFill>
                <a:latin typeface="Verdana"/>
                <a:ea typeface="Verdana"/>
                <a:cs typeface="Verdana"/>
                <a:sym typeface="Verdana"/>
              </a:defRPr>
            </a:lvl1pPr>
          </a:lstStyle>
          <a:p>
            <a:r>
              <a:t>Title Text</a:t>
            </a:r>
          </a:p>
        </p:txBody>
      </p:sp>
      <p:sp>
        <p:nvSpPr>
          <p:cNvPr id="148" name="Shape 148"/>
          <p:cNvSpPr>
            <a:spLocks noGrp="1"/>
          </p:cNvSpPr>
          <p:nvPr>
            <p:ph type="body" sz="quarter" idx="1"/>
          </p:nvPr>
        </p:nvSpPr>
        <p:spPr>
          <a:xfrm>
            <a:off x="719999" y="1084200"/>
            <a:ext cx="5351626" cy="533401"/>
          </a:xfrm>
          <a:prstGeom prst="rect">
            <a:avLst/>
          </a:prstGeom>
        </p:spPr>
        <p:txBody>
          <a:bodyPr lIns="0" tIns="0" rIns="0" bIns="0"/>
          <a:lstStyle>
            <a:lvl1pPr marL="0" indent="0">
              <a:lnSpc>
                <a:spcPts val="1900"/>
              </a:lnSpc>
              <a:spcBef>
                <a:spcPts val="500"/>
              </a:spcBef>
              <a:buSzTx/>
              <a:buFontTx/>
              <a:buNone/>
              <a:defRPr sz="2200" b="1">
                <a:solidFill>
                  <a:srgbClr val="9A258F"/>
                </a:solidFill>
                <a:latin typeface="Verdana"/>
                <a:ea typeface="Verdana"/>
                <a:cs typeface="Verdana"/>
                <a:sym typeface="Verdana"/>
              </a:defRPr>
            </a:lvl1pPr>
            <a:lvl2pPr marL="0" indent="457200">
              <a:lnSpc>
                <a:spcPts val="1900"/>
              </a:lnSpc>
              <a:spcBef>
                <a:spcPts val="500"/>
              </a:spcBef>
              <a:buSzTx/>
              <a:buFontTx/>
              <a:buNone/>
              <a:defRPr sz="2200" b="1">
                <a:solidFill>
                  <a:srgbClr val="9A258F"/>
                </a:solidFill>
                <a:latin typeface="Verdana"/>
                <a:ea typeface="Verdana"/>
                <a:cs typeface="Verdana"/>
                <a:sym typeface="Verdana"/>
              </a:defRPr>
            </a:lvl2pPr>
            <a:lvl3pPr marL="0" indent="914400">
              <a:lnSpc>
                <a:spcPts val="1900"/>
              </a:lnSpc>
              <a:spcBef>
                <a:spcPts val="500"/>
              </a:spcBef>
              <a:buSzTx/>
              <a:buFontTx/>
              <a:buNone/>
              <a:defRPr sz="2200" b="1">
                <a:solidFill>
                  <a:srgbClr val="9A258F"/>
                </a:solidFill>
                <a:latin typeface="Verdana"/>
                <a:ea typeface="Verdana"/>
                <a:cs typeface="Verdana"/>
                <a:sym typeface="Verdana"/>
              </a:defRPr>
            </a:lvl3pPr>
            <a:lvl4pPr marL="0" indent="1371600">
              <a:lnSpc>
                <a:spcPts val="1900"/>
              </a:lnSpc>
              <a:spcBef>
                <a:spcPts val="500"/>
              </a:spcBef>
              <a:buSzTx/>
              <a:buFontTx/>
              <a:buNone/>
              <a:defRPr sz="2200" b="1">
                <a:solidFill>
                  <a:srgbClr val="9A258F"/>
                </a:solidFill>
                <a:latin typeface="Verdana"/>
                <a:ea typeface="Verdana"/>
                <a:cs typeface="Verdana"/>
                <a:sym typeface="Verdana"/>
              </a:defRPr>
            </a:lvl4pPr>
            <a:lvl5pPr marL="0" indent="1828800">
              <a:lnSpc>
                <a:spcPts val="1900"/>
              </a:lnSpc>
              <a:spcBef>
                <a:spcPts val="500"/>
              </a:spcBef>
              <a:buSzTx/>
              <a:buFontTx/>
              <a:buNone/>
              <a:defRPr sz="2200" b="1">
                <a:solidFill>
                  <a:srgbClr val="9A258F"/>
                </a:solidFill>
                <a:latin typeface="Verdana"/>
                <a:ea typeface="Verdana"/>
                <a:cs typeface="Verdana"/>
                <a:sym typeface="Verdana"/>
              </a:defRPr>
            </a:lvl5pPr>
          </a:lstStyle>
          <a:p>
            <a:r>
              <a:t>Body Level One</a:t>
            </a:r>
          </a:p>
          <a:p>
            <a:pPr lvl="1"/>
            <a:r>
              <a:t>Body Level Two</a:t>
            </a:r>
          </a:p>
          <a:p>
            <a:pPr lvl="2"/>
            <a:r>
              <a:t>Body Level Three</a:t>
            </a:r>
          </a:p>
          <a:p>
            <a:pPr lvl="3"/>
            <a:r>
              <a:t>Body Level Four</a:t>
            </a:r>
          </a:p>
          <a:p>
            <a:pPr lvl="4"/>
            <a:r>
              <a:t>Body Level Five</a:t>
            </a:r>
          </a:p>
        </p:txBody>
      </p:sp>
      <p:sp>
        <p:nvSpPr>
          <p:cNvPr id="149" name="Shape 149"/>
          <p:cNvSpPr>
            <a:spLocks noGrp="1"/>
          </p:cNvSpPr>
          <p:nvPr>
            <p:ph type="body" idx="13"/>
          </p:nvPr>
        </p:nvSpPr>
        <p:spPr>
          <a:xfrm>
            <a:off x="720000" y="1516199"/>
            <a:ext cx="7577136" cy="4135301"/>
          </a:xfrm>
          <a:prstGeom prst="rect">
            <a:avLst/>
          </a:prstGeom>
        </p:spPr>
        <p:txBody>
          <a:bodyPr lIns="0" tIns="0" rIns="0" bIns="0"/>
          <a:lstStyle/>
          <a:p>
            <a:pPr marL="177800" indent="-177800">
              <a:lnSpc>
                <a:spcPts val="1800"/>
              </a:lnSpc>
              <a:spcBef>
                <a:spcPts val="0"/>
              </a:spcBef>
              <a:buSzTx/>
              <a:buFontTx/>
              <a:buNone/>
              <a:defRPr sz="1600">
                <a:solidFill>
                  <a:srgbClr val="000000">
                    <a:alpha val="80000"/>
                  </a:srgbClr>
                </a:solidFill>
                <a:latin typeface="Verdana"/>
                <a:ea typeface="Verdana"/>
                <a:cs typeface="Verdana"/>
                <a:sym typeface="Verdana"/>
              </a:defRPr>
            </a:pPr>
            <a:endParaRPr/>
          </a:p>
        </p:txBody>
      </p:sp>
      <p:sp>
        <p:nvSpPr>
          <p:cNvPr id="150" name="Shape 150"/>
          <p:cNvSpPr>
            <a:spLocks noGrp="1"/>
          </p:cNvSpPr>
          <p:nvPr>
            <p:ph type="sldNum" sz="quarter" idx="2"/>
          </p:nvPr>
        </p:nvSpPr>
        <p:spPr>
          <a:xfrm>
            <a:off x="4419600" y="6172200"/>
            <a:ext cx="2133600" cy="3683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1_Default">
    <p:spTree>
      <p:nvGrpSpPr>
        <p:cNvPr id="1" name=""/>
        <p:cNvGrpSpPr/>
        <p:nvPr/>
      </p:nvGrpSpPr>
      <p:grpSpPr>
        <a:xfrm>
          <a:off x="0" y="0"/>
          <a:ext cx="0" cy="0"/>
          <a:chOff x="0" y="0"/>
          <a:chExt cx="0" cy="0"/>
        </a:xfrm>
      </p:grpSpPr>
      <p:sp>
        <p:nvSpPr>
          <p:cNvPr id="157" name="Shape 157"/>
          <p:cNvSpPr>
            <a:spLocks noGrp="1"/>
          </p:cNvSpPr>
          <p:nvPr>
            <p:ph type="title"/>
          </p:nvPr>
        </p:nvSpPr>
        <p:spPr>
          <a:prstGeom prst="rect">
            <a:avLst/>
          </a:prstGeom>
        </p:spPr>
        <p:txBody>
          <a:bodyPr/>
          <a:lstStyle>
            <a:lvl1pPr>
              <a:defRPr sz="4000"/>
            </a:lvl1pPr>
          </a:lstStyle>
          <a:p>
            <a:r>
              <a:t>Title Text</a:t>
            </a:r>
          </a:p>
        </p:txBody>
      </p:sp>
      <p:sp>
        <p:nvSpPr>
          <p:cNvPr id="158" name="Shape 158"/>
          <p:cNvSpPr>
            <a:spLocks noGrp="1"/>
          </p:cNvSpPr>
          <p:nvPr>
            <p:ph type="body" idx="1"/>
          </p:nvPr>
        </p:nvSpPr>
        <p:spPr>
          <a:prstGeom prst="rect">
            <a:avLst/>
          </a:prstGeom>
        </p:spPr>
        <p:txBody>
          <a:bodyPr/>
          <a:lstStyle>
            <a:lvl1pPr>
              <a:spcBef>
                <a:spcPts val="600"/>
              </a:spcBef>
              <a:buFontTx/>
              <a:buBlip>
                <a:blip r:embed="rId2"/>
              </a:buBlip>
              <a:defRPr sz="2600"/>
            </a:lvl1pPr>
            <a:lvl2pPr marL="742950" indent="-285750">
              <a:spcBef>
                <a:spcPts val="600"/>
              </a:spcBef>
              <a:buFontTx/>
              <a:buBlip>
                <a:blip r:embed="rId2"/>
              </a:buBlip>
              <a:defRPr sz="2600"/>
            </a:lvl2pPr>
            <a:lvl3pPr marL="1143000" indent="-228600">
              <a:spcBef>
                <a:spcPts val="600"/>
              </a:spcBef>
              <a:buFontTx/>
              <a:buBlip>
                <a:blip r:embed="rId2"/>
              </a:buBlip>
              <a:defRPr sz="2600"/>
            </a:lvl3pPr>
            <a:lvl4pPr marL="1600200" indent="-228600">
              <a:spcBef>
                <a:spcPts val="600"/>
              </a:spcBef>
              <a:buFontTx/>
              <a:buBlip>
                <a:blip r:embed="rId2"/>
              </a:buBlip>
              <a:defRPr sz="2600"/>
            </a:lvl4pPr>
            <a:lvl5pPr marL="2057400" indent="-228600">
              <a:spcBef>
                <a:spcPts val="600"/>
              </a:spcBef>
              <a:buFontTx/>
              <a:buBlip>
                <a:blip r:embed="rId2"/>
              </a:buBlip>
              <a:defRPr sz="2600"/>
            </a:lvl5pPr>
          </a:lstStyle>
          <a:p>
            <a:r>
              <a:t>Body Level One</a:t>
            </a:r>
          </a:p>
          <a:p>
            <a:pPr lvl="1"/>
            <a:r>
              <a:t>Body Level Two</a:t>
            </a:r>
          </a:p>
          <a:p>
            <a:pPr lvl="2"/>
            <a:r>
              <a:t>Body Level Three</a:t>
            </a:r>
          </a:p>
          <a:p>
            <a:pPr lvl="3"/>
            <a:r>
              <a:t>Body Level Four</a:t>
            </a:r>
          </a:p>
          <a:p>
            <a:pPr lvl="4"/>
            <a:r>
              <a:t>Body Level Five</a:t>
            </a:r>
          </a:p>
        </p:txBody>
      </p:sp>
      <p:sp>
        <p:nvSpPr>
          <p:cNvPr id="159" name="Shape 159"/>
          <p:cNvSpPr>
            <a:spLocks noGrp="1"/>
          </p:cNvSpPr>
          <p:nvPr>
            <p:ph type="sldNum" sz="quarter" idx="2"/>
          </p:nvPr>
        </p:nvSpPr>
        <p:spPr>
          <a:xfrm>
            <a:off x="4419600" y="6172200"/>
            <a:ext cx="2133600" cy="3683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r>
              <a:t>Title Text</a:t>
            </a:r>
          </a:p>
        </p:txBody>
      </p:sp>
      <p:sp>
        <p:nvSpPr>
          <p:cNvPr id="21" name="Shape 21"/>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hape 22"/>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Shape 29"/>
          <p:cNvSpPr>
            <a:spLocks noGrp="1"/>
          </p:cNvSpPr>
          <p:nvPr>
            <p:ph type="title"/>
          </p:nvPr>
        </p:nvSpPr>
        <p:spPr>
          <a:xfrm>
            <a:off x="722312" y="4406900"/>
            <a:ext cx="7772401" cy="1362075"/>
          </a:xfrm>
          <a:prstGeom prst="rect">
            <a:avLst/>
          </a:prstGeom>
        </p:spPr>
        <p:txBody>
          <a:bodyPr anchor="t"/>
          <a:lstStyle>
            <a:lvl1pPr algn="l">
              <a:defRPr sz="4000" b="1" cap="all"/>
            </a:lvl1pPr>
          </a:lstStyle>
          <a:p>
            <a:r>
              <a:t>Title Text</a:t>
            </a:r>
          </a:p>
        </p:txBody>
      </p:sp>
      <p:sp>
        <p:nvSpPr>
          <p:cNvPr id="30" name="Shape 30"/>
          <p:cNvSpPr>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r>
              <a:t>Title Text</a:t>
            </a:r>
          </a:p>
        </p:txBody>
      </p:sp>
      <p:sp>
        <p:nvSpPr>
          <p:cNvPr id="39" name="Shape 39"/>
          <p:cNvSpPr>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hape 4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Shape 47"/>
          <p:cNvSpPr>
            <a:spLocks noGrp="1"/>
          </p:cNvSpPr>
          <p:nvPr>
            <p:ph type="title"/>
          </p:nvPr>
        </p:nvSpPr>
        <p:spPr>
          <a:prstGeom prst="rect">
            <a:avLst/>
          </a:prstGeom>
        </p:spPr>
        <p:txBody>
          <a:bodyPr/>
          <a:lstStyle/>
          <a:p>
            <a:r>
              <a:t>Title Text</a:t>
            </a:r>
          </a:p>
        </p:txBody>
      </p:sp>
      <p:sp>
        <p:nvSpPr>
          <p:cNvPr id="48" name="Shape 48"/>
          <p:cNvSpPr>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Shape 49"/>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hape 5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r>
              <a:t>Title Text</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hape 6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Shape 72"/>
          <p:cNvSpPr>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Shape 73"/>
          <p:cNvSpPr>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Shape 74"/>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hape 7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Shape 82"/>
          <p:cNvSpPr>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Shape 83"/>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84" name="Shape 84"/>
          <p:cNvSpPr>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hape 8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57200" y="274638"/>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r>
              <a:t>Title Text</a:t>
            </a:r>
          </a:p>
        </p:txBody>
      </p:sp>
      <p:sp>
        <p:nvSpPr>
          <p:cNvPr id="3" name="Shape 3"/>
          <p:cNvSpPr>
            <a:spLocks noGrp="1"/>
          </p:cNvSpPr>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hape 4"/>
          <p:cNvSpPr>
            <a:spLocks noGrp="1"/>
          </p:cNvSpPr>
          <p:nvPr>
            <p:ph type="sldNum" sz="quarter" idx="2"/>
          </p:nvPr>
        </p:nvSpPr>
        <p:spPr>
          <a:xfrm>
            <a:off x="8422818" y="6404292"/>
            <a:ext cx="263983" cy="269241"/>
          </a:xfrm>
          <a:prstGeom prst="rect">
            <a:avLst/>
          </a:prstGeom>
          <a:ln w="12700">
            <a:miter lim="400000"/>
          </a:ln>
        </p:spPr>
        <p:txBody>
          <a:bodyPr wrap="none" lIns="45719" rIns="45719" anchor="ctr">
            <a:spAutoFit/>
          </a:bodyPr>
          <a:lstStyle>
            <a:lvl1pPr algn="r">
              <a:spcBef>
                <a:spcPts val="0"/>
              </a:spcBef>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5pPr>
      <a:lvl6pPr marL="0" marR="0" indent="45720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6pPr>
      <a:lvl7pPr marL="0" marR="0" indent="91440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7pPr>
      <a:lvl8pPr marL="0" marR="0" indent="137160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8pPr>
      <a:lvl9pPr marL="0" marR="0" indent="182880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p:bodyStyle>
    <p:otherStyle>
      <a:lvl1pPr marL="260682" marR="0" indent="-260682"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260682" marR="0" indent="0" algn="r" defTabSz="457200" rtl="0" latinLnBrk="0">
        <a:lnSpc>
          <a:spcPct val="12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1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10.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10.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10.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image" Target="../media/image10.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image" Target="../media/image10.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 Id="rId3" Type="http://schemas.openxmlformats.org/officeDocument/2006/relationships/image" Target="../media/image1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png"/><Relationship Id="rId7" Type="http://schemas.openxmlformats.org/officeDocument/2006/relationships/image" Target="../media/image7.jpeg"/><Relationship Id="rId8" Type="http://schemas.openxmlformats.org/officeDocument/2006/relationships/image" Target="../media/image8.jpe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9.jpe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png"/><Relationship Id="rId5" Type="http://schemas.openxmlformats.org/officeDocument/2006/relationships/image" Target="../media/image12.jpeg"/><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3.jpeg"/><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Shape 168"/>
          <p:cNvSpPr>
            <a:spLocks noGrp="1"/>
          </p:cNvSpPr>
          <p:nvPr>
            <p:ph type="title"/>
          </p:nvPr>
        </p:nvSpPr>
        <p:spPr>
          <a:prstGeom prst="rect">
            <a:avLst/>
          </a:prstGeom>
        </p:spPr>
        <p:txBody>
          <a:bodyPr/>
          <a:lstStyle/>
          <a:p>
            <a:endParaRPr/>
          </a:p>
        </p:txBody>
      </p:sp>
      <p:sp>
        <p:nvSpPr>
          <p:cNvPr id="169" name="Shape 169"/>
          <p:cNvSpPr>
            <a:spLocks noGrp="1"/>
          </p:cNvSpPr>
          <p:nvPr>
            <p:ph type="body" idx="1"/>
          </p:nvPr>
        </p:nvSpPr>
        <p:spPr>
          <a:xfrm>
            <a:off x="457200" y="1600200"/>
            <a:ext cx="8229600" cy="4525963"/>
          </a:xfrm>
          <a:prstGeom prst="rect">
            <a:avLst/>
          </a:prstGeom>
        </p:spPr>
        <p:txBody>
          <a:bodyPr/>
          <a:lstStyle/>
          <a:p>
            <a:pPr>
              <a:buBlip>
                <a:blip r:embed="rId3"/>
              </a:buBlip>
            </a:pPr>
            <a:endParaRPr/>
          </a:p>
        </p:txBody>
      </p:sp>
      <p:pic>
        <p:nvPicPr>
          <p:cNvPr id="170" name="image2.jpeg"/>
          <p:cNvPicPr>
            <a:picLocks noChangeAspect="1"/>
          </p:cNvPicPr>
          <p:nvPr/>
        </p:nvPicPr>
        <p:blipFill>
          <a:blip r:embed="rId4">
            <a:extLst/>
          </a:blip>
          <a:stretch>
            <a:fillRect/>
          </a:stretch>
        </p:blipFill>
        <p:spPr>
          <a:xfrm>
            <a:off x="0" y="0"/>
            <a:ext cx="9144000" cy="6845300"/>
          </a:xfrm>
          <a:prstGeom prst="rect">
            <a:avLst/>
          </a:prstGeom>
          <a:ln w="12700">
            <a:miter lim="400000"/>
          </a:ln>
        </p:spPr>
      </p:pic>
      <p:sp>
        <p:nvSpPr>
          <p:cNvPr id="171" name="Shape 171"/>
          <p:cNvSpPr/>
          <p:nvPr/>
        </p:nvSpPr>
        <p:spPr>
          <a:xfrm>
            <a:off x="2286000" y="2496436"/>
            <a:ext cx="4572000" cy="1865126"/>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sz="2400"/>
            </a:lvl1pPr>
          </a:lstStyle>
          <a:p>
            <a:r>
              <a:rPr dirty="0"/>
              <a:t>Fear of Loving: A </a:t>
            </a:r>
            <a:r>
              <a:rPr lang="en-AU" dirty="0" smtClean="0"/>
              <a:t>Therapeutic </a:t>
            </a:r>
            <a:r>
              <a:rPr dirty="0" smtClean="0"/>
              <a:t>Group </a:t>
            </a:r>
            <a:r>
              <a:rPr dirty="0"/>
              <a:t>Program </a:t>
            </a:r>
            <a:r>
              <a:rPr dirty="0" smtClean="0"/>
              <a:t>to</a:t>
            </a:r>
            <a:r>
              <a:rPr lang="en-AU" dirty="0" smtClean="0"/>
              <a:t> Promote Wellbeing In Pregnancy After Fertility </a:t>
            </a:r>
            <a:r>
              <a:rPr lang="en-AU" dirty="0" smtClean="0"/>
              <a:t>Treatment</a:t>
            </a:r>
            <a:endParaRPr dirty="0"/>
          </a:p>
        </p:txBody>
      </p:sp>
      <p:sp>
        <p:nvSpPr>
          <p:cNvPr id="172" name="Shape 172"/>
          <p:cNvSpPr/>
          <p:nvPr/>
        </p:nvSpPr>
        <p:spPr>
          <a:xfrm>
            <a:off x="2383377" y="5517972"/>
            <a:ext cx="5149637" cy="3581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1800"/>
            </a:lvl1pPr>
          </a:lstStyle>
          <a:p>
            <a:r>
              <a:t>Dr Julia Feutrill, Perinatal and Infant Psychiatrist</a:t>
            </a:r>
          </a:p>
        </p:txBody>
      </p:sp>
      <p:sp>
        <p:nvSpPr>
          <p:cNvPr id="173" name="Shape 173"/>
          <p:cNvSpPr/>
          <p:nvPr/>
        </p:nvSpPr>
        <p:spPr>
          <a:xfrm>
            <a:off x="2383377" y="5900256"/>
            <a:ext cx="6815359" cy="3581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1800"/>
            </a:lvl1pPr>
          </a:lstStyle>
          <a:p>
            <a:r>
              <a:t>Ms Michelle Stuckey, Clinical Psychologist and Fertility Counsellor</a:t>
            </a:r>
          </a:p>
        </p:txBody>
      </p:sp>
      <p:sp>
        <p:nvSpPr>
          <p:cNvPr id="174" name="Shape 174"/>
          <p:cNvSpPr/>
          <p:nvPr/>
        </p:nvSpPr>
        <p:spPr>
          <a:xfrm>
            <a:off x="2383377" y="6285536"/>
            <a:ext cx="5734470"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Marce Conference, Perth, 12/10/2019</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 name="image10.jpeg"/>
          <p:cNvPicPr>
            <a:picLocks noChangeAspect="1"/>
          </p:cNvPicPr>
          <p:nvPr/>
        </p:nvPicPr>
        <p:blipFill>
          <a:blip r:embed="rId2">
            <a:extLst/>
          </a:blip>
          <a:stretch>
            <a:fillRect/>
          </a:stretch>
        </p:blipFill>
        <p:spPr>
          <a:xfrm>
            <a:off x="-1" y="-1"/>
            <a:ext cx="9144001" cy="6839713"/>
          </a:xfrm>
          <a:prstGeom prst="rect">
            <a:avLst/>
          </a:prstGeom>
          <a:ln w="12700">
            <a:miter lim="400000"/>
          </a:ln>
        </p:spPr>
      </p:pic>
      <p:sp>
        <p:nvSpPr>
          <p:cNvPr id="236" name="Shape 236"/>
          <p:cNvSpPr/>
          <p:nvPr/>
        </p:nvSpPr>
        <p:spPr>
          <a:xfrm>
            <a:off x="2450732" y="1029742"/>
            <a:ext cx="2427149"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Heart and Hope</a:t>
            </a:r>
          </a:p>
        </p:txBody>
      </p:sp>
      <p:sp>
        <p:nvSpPr>
          <p:cNvPr id="237" name="Shape 237"/>
          <p:cNvSpPr/>
          <p:nvPr/>
        </p:nvSpPr>
        <p:spPr>
          <a:xfrm>
            <a:off x="872198" y="1753759"/>
            <a:ext cx="7680960" cy="5476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22030" indent="-422030">
              <a:buSzPct val="100000"/>
              <a:buFont typeface="Courier New"/>
              <a:buChar char="o"/>
              <a:defRPr sz="2300"/>
            </a:pPr>
            <a:r>
              <a:t>Three sessions of 2 hours</a:t>
            </a:r>
          </a:p>
          <a:p>
            <a:pPr marL="422030" indent="-422030">
              <a:buSzPct val="100000"/>
              <a:buFont typeface="Courier New"/>
              <a:buChar char="o"/>
              <a:defRPr sz="2300"/>
            </a:pPr>
            <a:r>
              <a:t>For couples pregnant after ART</a:t>
            </a:r>
          </a:p>
          <a:p>
            <a:pPr marL="422030" indent="-422030">
              <a:buSzPct val="100000"/>
              <a:buFont typeface="Courier New"/>
              <a:buChar char="o"/>
              <a:defRPr sz="2300"/>
            </a:pPr>
            <a:r>
              <a:t>EPDS, GTQ, BARE, DASS (pre and post measures)</a:t>
            </a:r>
          </a:p>
          <a:p>
            <a:pPr marL="422030" indent="-422030">
              <a:buSzPct val="100000"/>
              <a:buFont typeface="Courier New"/>
              <a:buChar char="o"/>
              <a:defRPr sz="2300"/>
            </a:pPr>
            <a:r>
              <a:t>Qualitative pre and post questionnaire</a:t>
            </a:r>
          </a:p>
          <a:p>
            <a:pPr marL="422030" indent="-422030">
              <a:buSzPct val="100000"/>
              <a:buFont typeface="Courier New"/>
              <a:buChar char="o"/>
              <a:defRPr sz="2300"/>
            </a:pPr>
            <a:r>
              <a:t>Adapted for individuals</a:t>
            </a:r>
          </a:p>
          <a:p>
            <a:pPr marL="422030" indent="-422030">
              <a:buSzPct val="100000"/>
              <a:buFont typeface="Courier New"/>
              <a:buChar char="o"/>
              <a:defRPr sz="2300"/>
            </a:pPr>
            <a:r>
              <a:t>Manualised program informed by: </a:t>
            </a:r>
          </a:p>
          <a:p>
            <a:pPr marL="0" indent="0">
              <a:defRPr sz="2100"/>
            </a:pPr>
            <a:r>
              <a:t> - Cognitive Behavioural Therapy</a:t>
            </a:r>
          </a:p>
          <a:p>
            <a:pPr marL="0" indent="0">
              <a:defRPr sz="2100"/>
            </a:pPr>
            <a:r>
              <a:t> - Acceptance and Commitment Therapy</a:t>
            </a:r>
          </a:p>
          <a:p>
            <a:pPr marL="0" indent="0">
              <a:defRPr sz="2100"/>
            </a:pPr>
            <a:r>
              <a:t> - Emotion Focussed Couple Therapy</a:t>
            </a:r>
          </a:p>
          <a:p>
            <a:pPr marL="0" indent="0" defTabSz="321468">
              <a:lnSpc>
                <a:spcPct val="100000"/>
              </a:lnSpc>
              <a:spcBef>
                <a:spcPts val="0"/>
              </a:spcBef>
              <a:defRPr sz="700">
                <a:uFill>
                  <a:solidFill>
                    <a:srgbClr val="000000"/>
                  </a:solidFill>
                </a:uFill>
                <a:latin typeface="+mj-lt"/>
                <a:ea typeface="+mj-ea"/>
                <a:cs typeface="+mj-cs"/>
                <a:sym typeface="Helvetica"/>
              </a:defRPr>
            </a:pPr>
            <a:r>
              <a:t>i</a:t>
            </a:r>
          </a:p>
          <a:p>
            <a:pPr marL="0" indent="0">
              <a:defRPr sz="2400"/>
            </a:pPr>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9" name="image10.jpeg"/>
          <p:cNvPicPr>
            <a:picLocks noChangeAspect="1"/>
          </p:cNvPicPr>
          <p:nvPr/>
        </p:nvPicPr>
        <p:blipFill>
          <a:blip r:embed="rId3">
            <a:extLst/>
          </a:blip>
          <a:stretch>
            <a:fillRect/>
          </a:stretch>
        </p:blipFill>
        <p:spPr>
          <a:xfrm>
            <a:off x="-1" y="-1"/>
            <a:ext cx="9144001" cy="6839713"/>
          </a:xfrm>
          <a:prstGeom prst="rect">
            <a:avLst/>
          </a:prstGeom>
          <a:ln w="12700">
            <a:miter lim="400000"/>
          </a:ln>
        </p:spPr>
      </p:pic>
      <p:sp>
        <p:nvSpPr>
          <p:cNvPr id="240" name="Shape 240"/>
          <p:cNvSpPr/>
          <p:nvPr/>
        </p:nvSpPr>
        <p:spPr>
          <a:xfrm>
            <a:off x="1711990" y="946513"/>
            <a:ext cx="800818"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Aims</a:t>
            </a:r>
          </a:p>
        </p:txBody>
      </p:sp>
      <p:sp>
        <p:nvSpPr>
          <p:cNvPr id="241" name="Shape 241"/>
          <p:cNvSpPr/>
          <p:nvPr/>
        </p:nvSpPr>
        <p:spPr>
          <a:xfrm>
            <a:off x="304810" y="1621288"/>
            <a:ext cx="8201466" cy="39471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11480" indent="-411480" algn="just">
              <a:lnSpc>
                <a:spcPct val="120000"/>
              </a:lnSpc>
              <a:buSzPct val="100000"/>
              <a:buFont typeface="Courier New"/>
              <a:buChar char="o"/>
              <a:defRPr sz="2200"/>
            </a:pPr>
            <a:r>
              <a:t>To explore the experience of being pregnant after a history of infertility and conception utilising ART.</a:t>
            </a:r>
          </a:p>
          <a:p>
            <a:pPr marL="411480" indent="-411480" algn="just">
              <a:lnSpc>
                <a:spcPct val="120000"/>
              </a:lnSpc>
              <a:buSzPct val="100000"/>
              <a:buFont typeface="Courier New"/>
              <a:buChar char="o"/>
              <a:defRPr sz="2200"/>
            </a:pPr>
            <a:r>
              <a:t>Normalise and accept feelings</a:t>
            </a:r>
          </a:p>
          <a:p>
            <a:pPr marL="411480" indent="-411480" algn="just">
              <a:lnSpc>
                <a:spcPct val="120000"/>
              </a:lnSpc>
              <a:buSzPct val="100000"/>
              <a:buFont typeface="Courier New"/>
              <a:buChar char="o"/>
              <a:defRPr sz="2200"/>
            </a:pPr>
            <a:r>
              <a:t>Promote reflective capacity</a:t>
            </a:r>
          </a:p>
          <a:p>
            <a:pPr marL="411480" indent="-411480" algn="just">
              <a:lnSpc>
                <a:spcPct val="120000"/>
              </a:lnSpc>
              <a:buSzPct val="100000"/>
              <a:buFont typeface="Courier New"/>
              <a:buChar char="o"/>
              <a:defRPr sz="2200"/>
            </a:pPr>
            <a:r>
              <a:t>Provide psycho-education to minimise the risks of antenatal and postnatal anxiety and depression</a:t>
            </a:r>
          </a:p>
          <a:p>
            <a:pPr marL="411480" indent="-411480" algn="just">
              <a:lnSpc>
                <a:spcPct val="120000"/>
              </a:lnSpc>
              <a:buClr>
                <a:srgbClr val="000000"/>
              </a:buClr>
              <a:buSzPct val="100000"/>
              <a:buFont typeface="Courier New"/>
              <a:buChar char="o"/>
              <a:defRPr sz="2200"/>
            </a:pPr>
            <a:r>
              <a:t>Prevent experience of fertility treatment disrupting the normative psychological processes that take place in pregnancy</a:t>
            </a: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 name="image10.jpeg"/>
          <p:cNvPicPr>
            <a:picLocks noChangeAspect="1"/>
          </p:cNvPicPr>
          <p:nvPr/>
        </p:nvPicPr>
        <p:blipFill>
          <a:blip r:embed="rId3">
            <a:extLst/>
          </a:blip>
          <a:stretch>
            <a:fillRect/>
          </a:stretch>
        </p:blipFill>
        <p:spPr>
          <a:xfrm>
            <a:off x="-1" y="-1"/>
            <a:ext cx="9144001" cy="6839713"/>
          </a:xfrm>
          <a:prstGeom prst="rect">
            <a:avLst/>
          </a:prstGeom>
          <a:ln w="12700">
            <a:miter lim="400000"/>
          </a:ln>
        </p:spPr>
      </p:pic>
      <p:sp>
        <p:nvSpPr>
          <p:cNvPr id="246" name="Shape 246"/>
          <p:cNvSpPr/>
          <p:nvPr/>
        </p:nvSpPr>
        <p:spPr>
          <a:xfrm>
            <a:off x="1338051" y="941356"/>
            <a:ext cx="1640990"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Facilitator</a:t>
            </a:r>
          </a:p>
        </p:txBody>
      </p:sp>
      <p:sp>
        <p:nvSpPr>
          <p:cNvPr id="247" name="Shape 247"/>
          <p:cNvSpPr/>
          <p:nvPr/>
        </p:nvSpPr>
        <p:spPr>
          <a:xfrm>
            <a:off x="112540" y="1465125"/>
            <a:ext cx="8651632" cy="44856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08610" indent="-308610" algn="just">
              <a:buSzPct val="100000"/>
              <a:buFont typeface="Courier New"/>
              <a:buChar char="o"/>
              <a:defRPr sz="2100"/>
            </a:pPr>
            <a:r>
              <a:t>Provide a non-judgemental space to enable concerns and ambivalence about being pregnant (and impending parenthood) as well as their excitement and joys to be discussed</a:t>
            </a:r>
          </a:p>
          <a:p>
            <a:pPr marL="308610" indent="-308610" algn="just">
              <a:buSzPct val="100000"/>
              <a:buFont typeface="Courier New"/>
              <a:buChar char="o"/>
              <a:defRPr sz="2100"/>
            </a:pPr>
            <a:r>
              <a:t>Develop a relationship that encourages capacity to think about their parenting transition, keeping their baby in mind</a:t>
            </a:r>
          </a:p>
          <a:p>
            <a:pPr marL="308610" indent="-308610" algn="just">
              <a:buSzPct val="100000"/>
              <a:buFont typeface="Courier New"/>
              <a:buChar char="o"/>
              <a:defRPr sz="2100"/>
            </a:pPr>
            <a:r>
              <a:t>Provide a warm and supportive environment where the focus is on enhancing each person’s sense of them self as a parent-to-be and part of a parenting-couple. </a:t>
            </a:r>
          </a:p>
          <a:p>
            <a:pPr marL="308610" indent="-308610" algn="just">
              <a:buSzPct val="100000"/>
              <a:buFont typeface="Courier New"/>
              <a:buChar char="o"/>
              <a:defRPr sz="2100"/>
            </a:pPr>
            <a:r>
              <a:t>Use emotionally charged events that may arise during the group as an opportunity in the here and now for individual and group development.</a:t>
            </a: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1" name="image10.jpeg"/>
          <p:cNvPicPr>
            <a:picLocks noChangeAspect="1"/>
          </p:cNvPicPr>
          <p:nvPr/>
        </p:nvPicPr>
        <p:blipFill>
          <a:blip r:embed="rId3">
            <a:extLst/>
          </a:blip>
          <a:srcRect l="4003" b="133"/>
          <a:stretch>
            <a:fillRect/>
          </a:stretch>
        </p:blipFill>
        <p:spPr>
          <a:xfrm>
            <a:off x="-1" y="9143"/>
            <a:ext cx="8777884" cy="6830569"/>
          </a:xfrm>
          <a:prstGeom prst="rect">
            <a:avLst/>
          </a:prstGeom>
          <a:ln w="12700">
            <a:miter lim="400000"/>
          </a:ln>
        </p:spPr>
      </p:pic>
      <p:sp>
        <p:nvSpPr>
          <p:cNvPr id="252" name="Shape 252"/>
          <p:cNvSpPr/>
          <p:nvPr/>
        </p:nvSpPr>
        <p:spPr>
          <a:xfrm>
            <a:off x="392428" y="1480143"/>
            <a:ext cx="8626341" cy="5329238"/>
          </a:xfrm>
          <a:prstGeom prst="rect">
            <a:avLst/>
          </a:prstGeom>
          <a:ln w="12700">
            <a:miter lim="400000"/>
          </a:ln>
          <a:extLst>
            <a:ext uri="{C572A759-6A51-4108-AA02-DFA0A04FC94B}">
              <ma14:wrappingTextBoxFlag xmlns:ma14="http://schemas.microsoft.com/office/mac/drawingml/2011/main" val="1"/>
            </a:ext>
          </a:extLst>
        </p:spPr>
        <p:txBody>
          <a:bodyPr lIns="35718" tIns="35718" rIns="35718" bIns="35718" anchor="ctr">
            <a:spAutoFit/>
          </a:bodyPr>
          <a:lstStyle/>
          <a:p>
            <a:pPr marL="0" indent="0" defTabSz="410765">
              <a:lnSpc>
                <a:spcPct val="100000"/>
              </a:lnSpc>
              <a:spcBef>
                <a:spcPts val="0"/>
              </a:spcBef>
              <a:defRPr sz="2000"/>
            </a:pPr>
            <a:r>
              <a:rPr b="1"/>
              <a:t>Husband:</a:t>
            </a:r>
            <a:r>
              <a:t> I want to learn more about how fertility effects people without being uncomfortable.  I want to learn how to talk about issues without it becoming a sob story</a:t>
            </a:r>
          </a:p>
          <a:p>
            <a:pPr marL="0" indent="0" defTabSz="410765">
              <a:lnSpc>
                <a:spcPct val="100000"/>
              </a:lnSpc>
              <a:spcBef>
                <a:spcPts val="0"/>
              </a:spcBef>
              <a:defRPr sz="2000"/>
            </a:pPr>
            <a:r>
              <a:rPr b="1"/>
              <a:t>Wife:</a:t>
            </a:r>
            <a:r>
              <a:t> Meet other couples with similar experiences and see how they dealt with fertility treatment. To build a stronger relationship/emotional connection with my husband</a:t>
            </a:r>
          </a:p>
          <a:p>
            <a:pPr marL="0" indent="0" defTabSz="410765">
              <a:lnSpc>
                <a:spcPct val="100000"/>
              </a:lnSpc>
              <a:spcBef>
                <a:spcPts val="0"/>
              </a:spcBef>
              <a:defRPr sz="2000"/>
            </a:pPr>
            <a:endParaRPr/>
          </a:p>
          <a:p>
            <a:pPr marL="0" indent="0" defTabSz="410765">
              <a:lnSpc>
                <a:spcPct val="100000"/>
              </a:lnSpc>
              <a:spcBef>
                <a:spcPts val="0"/>
              </a:spcBef>
              <a:defRPr sz="2000"/>
            </a:pPr>
            <a:r>
              <a:rPr b="1"/>
              <a:t>Wife: </a:t>
            </a:r>
            <a:r>
              <a:t>Discussion about anxiety in pregnancy</a:t>
            </a:r>
          </a:p>
          <a:p>
            <a:pPr marL="0" indent="0" defTabSz="410765">
              <a:lnSpc>
                <a:spcPct val="100000"/>
              </a:lnSpc>
              <a:spcBef>
                <a:spcPts val="0"/>
              </a:spcBef>
              <a:defRPr sz="2000"/>
            </a:pPr>
            <a:r>
              <a:rPr b="1"/>
              <a:t>Husband:</a:t>
            </a:r>
            <a:r>
              <a:t> To support my wife</a:t>
            </a:r>
          </a:p>
          <a:p>
            <a:pPr marL="0" indent="0" defTabSz="410765">
              <a:lnSpc>
                <a:spcPct val="100000"/>
              </a:lnSpc>
              <a:spcBef>
                <a:spcPts val="0"/>
              </a:spcBef>
              <a:defRPr sz="2000"/>
            </a:pPr>
            <a:endParaRPr/>
          </a:p>
          <a:p>
            <a:pPr marL="0" indent="0" defTabSz="410765">
              <a:lnSpc>
                <a:spcPct val="100000"/>
              </a:lnSpc>
              <a:spcBef>
                <a:spcPts val="0"/>
              </a:spcBef>
              <a:defRPr sz="2000"/>
            </a:pPr>
            <a:r>
              <a:rPr b="1"/>
              <a:t>Wife:</a:t>
            </a:r>
            <a:r>
              <a:t> Further acceptance that this can be a normal pregnancy and that it is ok that we used ART to conceive. To not feel so hard on myself that we had to use ART. To not feel so alone. To enjoy this pregnancy</a:t>
            </a:r>
          </a:p>
          <a:p>
            <a:pPr marL="0" indent="0" defTabSz="410765">
              <a:lnSpc>
                <a:spcPct val="100000"/>
              </a:lnSpc>
              <a:spcBef>
                <a:spcPts val="0"/>
              </a:spcBef>
              <a:defRPr sz="2000"/>
            </a:pPr>
            <a:r>
              <a:rPr b="1"/>
              <a:t>Husband:</a:t>
            </a:r>
            <a:r>
              <a:t> How to support your partner when she is anxious. To know we are not the only ones </a:t>
            </a:r>
          </a:p>
          <a:p>
            <a:pPr marL="0" indent="0" defTabSz="410765">
              <a:lnSpc>
                <a:spcPct val="100000"/>
              </a:lnSpc>
              <a:spcBef>
                <a:spcPts val="0"/>
              </a:spcBef>
              <a:defRPr sz="2000"/>
            </a:pPr>
            <a:endParaRPr/>
          </a:p>
          <a:p>
            <a:pPr marL="0" indent="0" defTabSz="410765">
              <a:lnSpc>
                <a:spcPct val="100000"/>
              </a:lnSpc>
              <a:spcBef>
                <a:spcPts val="0"/>
              </a:spcBef>
              <a:defRPr sz="2000"/>
            </a:pPr>
            <a:r>
              <a:rPr b="1"/>
              <a:t>Wife:</a:t>
            </a:r>
            <a:r>
              <a:t> To meet others in similar situation. Learn coping strategies. </a:t>
            </a:r>
          </a:p>
        </p:txBody>
      </p:sp>
      <p:sp>
        <p:nvSpPr>
          <p:cNvPr id="253" name="Shape 253"/>
          <p:cNvSpPr/>
          <p:nvPr/>
        </p:nvSpPr>
        <p:spPr>
          <a:xfrm>
            <a:off x="1053527" y="928679"/>
            <a:ext cx="5538840" cy="439739"/>
          </a:xfrm>
          <a:prstGeom prst="rect">
            <a:avLst/>
          </a:prstGeom>
          <a:ln w="12700">
            <a:miter lim="400000"/>
          </a:ln>
          <a:extLst>
            <a:ext uri="{C572A759-6A51-4108-AA02-DFA0A04FC94B}">
              <ma14:wrappingTextBoxFlag xmlns:ma14="http://schemas.microsoft.com/office/mac/drawingml/2011/main" val="1"/>
            </a:ext>
          </a:extLst>
        </p:spPr>
        <p:txBody>
          <a:bodyPr wrap="none" lIns="35718" tIns="35718" rIns="35718" bIns="35718" anchor="ctr">
            <a:spAutoFit/>
          </a:bodyPr>
          <a:lstStyle>
            <a:lvl1pPr marL="0" indent="0" algn="ctr" defTabSz="410765">
              <a:lnSpc>
                <a:spcPct val="100000"/>
              </a:lnSpc>
              <a:spcBef>
                <a:spcPts val="0"/>
              </a:spcBef>
              <a:defRPr sz="2400">
                <a:latin typeface="Helvetica Light"/>
                <a:ea typeface="Helvetica Light"/>
                <a:cs typeface="Helvetica Light"/>
                <a:sym typeface="Helvetica Light"/>
              </a:defRPr>
            </a:lvl1pPr>
          </a:lstStyle>
          <a:p>
            <a:r>
              <a:t>Participant  Expectations For The Group</a:t>
            </a: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7" name="image10.jpeg"/>
          <p:cNvPicPr>
            <a:picLocks noChangeAspect="1"/>
          </p:cNvPicPr>
          <p:nvPr/>
        </p:nvPicPr>
        <p:blipFill>
          <a:blip r:embed="rId3">
            <a:extLst/>
          </a:blip>
          <a:srcRect l="4003" b="133"/>
          <a:stretch>
            <a:fillRect/>
          </a:stretch>
        </p:blipFill>
        <p:spPr>
          <a:xfrm>
            <a:off x="-1" y="9143"/>
            <a:ext cx="8777884" cy="6830569"/>
          </a:xfrm>
          <a:prstGeom prst="rect">
            <a:avLst/>
          </a:prstGeom>
          <a:ln w="12700">
            <a:miter lim="400000"/>
          </a:ln>
        </p:spPr>
      </p:pic>
      <p:sp>
        <p:nvSpPr>
          <p:cNvPr id="258" name="Shape 258"/>
          <p:cNvSpPr/>
          <p:nvPr/>
        </p:nvSpPr>
        <p:spPr>
          <a:xfrm>
            <a:off x="392428" y="3701965"/>
            <a:ext cx="7993027" cy="719138"/>
          </a:xfrm>
          <a:prstGeom prst="rect">
            <a:avLst/>
          </a:prstGeom>
          <a:ln w="12700">
            <a:miter lim="400000"/>
          </a:ln>
          <a:extLst>
            <a:ext uri="{C572A759-6A51-4108-AA02-DFA0A04FC94B}">
              <ma14:wrappingTextBoxFlag xmlns:ma14="http://schemas.microsoft.com/office/mac/drawingml/2011/main" val="1"/>
            </a:ext>
          </a:extLst>
        </p:spPr>
        <p:txBody>
          <a:bodyPr lIns="35718" tIns="35718" rIns="35718" bIns="35718" anchor="ctr">
            <a:spAutoFit/>
          </a:bodyPr>
          <a:lstStyle/>
          <a:p>
            <a:pPr marL="0" indent="0" defTabSz="410765">
              <a:lnSpc>
                <a:spcPct val="100000"/>
              </a:lnSpc>
              <a:spcBef>
                <a:spcPts val="0"/>
              </a:spcBef>
              <a:defRPr sz="1800">
                <a:latin typeface="Helvetica Light"/>
                <a:ea typeface="Helvetica Light"/>
                <a:cs typeface="Helvetica Light"/>
                <a:sym typeface="Helvetica Light"/>
              </a:defRPr>
            </a:pPr>
            <a:endParaRPr/>
          </a:p>
        </p:txBody>
      </p:sp>
      <p:sp>
        <p:nvSpPr>
          <p:cNvPr id="259" name="Shape 259"/>
          <p:cNvSpPr/>
          <p:nvPr/>
        </p:nvSpPr>
        <p:spPr>
          <a:xfrm>
            <a:off x="1232982" y="945325"/>
            <a:ext cx="6312117" cy="439738"/>
          </a:xfrm>
          <a:prstGeom prst="rect">
            <a:avLst/>
          </a:prstGeom>
          <a:ln w="12700">
            <a:miter lim="400000"/>
          </a:ln>
          <a:extLst>
            <a:ext uri="{C572A759-6A51-4108-AA02-DFA0A04FC94B}">
              <ma14:wrappingTextBoxFlag xmlns:ma14="http://schemas.microsoft.com/office/mac/drawingml/2011/main" val="1"/>
            </a:ext>
          </a:extLst>
        </p:spPr>
        <p:txBody>
          <a:bodyPr wrap="none" lIns="35718" tIns="35718" rIns="35718" bIns="35718" anchor="ctr">
            <a:spAutoFit/>
          </a:bodyPr>
          <a:lstStyle>
            <a:lvl1pPr marL="0" indent="0" algn="ctr" defTabSz="410765">
              <a:lnSpc>
                <a:spcPct val="100000"/>
              </a:lnSpc>
              <a:spcBef>
                <a:spcPts val="0"/>
              </a:spcBef>
              <a:defRPr sz="2400">
                <a:latin typeface="Helvetica Light"/>
                <a:ea typeface="Helvetica Light"/>
                <a:cs typeface="Helvetica Light"/>
                <a:sym typeface="Helvetica Light"/>
              </a:defRPr>
            </a:lvl1pPr>
          </a:lstStyle>
          <a:p>
            <a:r>
              <a:t>Qualitative Experiences Collected Post Group</a:t>
            </a:r>
          </a:p>
        </p:txBody>
      </p:sp>
      <p:sp>
        <p:nvSpPr>
          <p:cNvPr id="260" name="Shape 260"/>
          <p:cNvSpPr/>
          <p:nvPr/>
        </p:nvSpPr>
        <p:spPr>
          <a:xfrm>
            <a:off x="216366" y="1522051"/>
            <a:ext cx="8345349" cy="531114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10552" indent="-210552">
              <a:buSzPct val="100000"/>
              <a:buChar char="•"/>
              <a:defRPr sz="2100"/>
            </a:pPr>
            <a:r>
              <a:t>Hearing others journeys but how the emotions are all the same</a:t>
            </a:r>
          </a:p>
          <a:p>
            <a:pPr marL="210552" indent="-210552">
              <a:buSzPct val="100000"/>
              <a:buChar char="•"/>
              <a:defRPr sz="2100"/>
            </a:pPr>
            <a:r>
              <a:t>Meeting other couples - especially hearing the men’s perspectives</a:t>
            </a:r>
          </a:p>
          <a:p>
            <a:pPr marL="210552" indent="-210552">
              <a:buSzPct val="100000"/>
              <a:buChar char="•"/>
              <a:defRPr sz="2100"/>
            </a:pPr>
            <a:r>
              <a:t>Talking about my fertility journey and early pregnancy eased my anxiety</a:t>
            </a:r>
          </a:p>
          <a:p>
            <a:pPr marL="210552" indent="-210552">
              <a:buSzPct val="100000"/>
              <a:buChar char="•"/>
              <a:defRPr sz="2100"/>
            </a:pPr>
            <a:r>
              <a:t>It was a relief seeing similar people in our situation and learning from each other</a:t>
            </a:r>
          </a:p>
          <a:p>
            <a:pPr marL="210552" indent="-210552">
              <a:buSzPct val="100000"/>
              <a:buChar char="•"/>
              <a:defRPr sz="2100"/>
            </a:pPr>
            <a:r>
              <a:t>Finding it ok not to know/ ask dumb questions</a:t>
            </a:r>
          </a:p>
          <a:p>
            <a:pPr marL="210552" indent="-210552">
              <a:buSzPct val="100000"/>
              <a:buChar char="•"/>
              <a:defRPr sz="2100"/>
            </a:pPr>
            <a:r>
              <a:t>Mindfulness was very helpful</a:t>
            </a:r>
          </a:p>
          <a:p>
            <a:pPr marL="210552" indent="-210552">
              <a:buSzPct val="100000"/>
              <a:buChar char="•"/>
              <a:defRPr sz="2100"/>
            </a:pPr>
            <a:r>
              <a:t>Made me realise I am not alone and my feelings are normal</a:t>
            </a:r>
          </a:p>
          <a:p>
            <a:pPr marL="210552" indent="-210552">
              <a:buSzPct val="100000"/>
              <a:buChar char="•"/>
              <a:defRPr sz="2100"/>
            </a:pPr>
            <a:r>
              <a:t>It really helped my wife with her anxiety but she also heard some of my feelings as I don’t really share that sort of stuff</a:t>
            </a: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4" name="image10.jpeg"/>
          <p:cNvPicPr>
            <a:picLocks noChangeAspect="1"/>
          </p:cNvPicPr>
          <p:nvPr/>
        </p:nvPicPr>
        <p:blipFill>
          <a:blip r:embed="rId3">
            <a:extLst/>
          </a:blip>
          <a:srcRect l="4003" b="133"/>
          <a:stretch>
            <a:fillRect/>
          </a:stretch>
        </p:blipFill>
        <p:spPr>
          <a:xfrm>
            <a:off x="-1" y="9143"/>
            <a:ext cx="8777884" cy="6830569"/>
          </a:xfrm>
          <a:prstGeom prst="rect">
            <a:avLst/>
          </a:prstGeom>
          <a:ln w="12700">
            <a:miter lim="400000"/>
          </a:ln>
        </p:spPr>
      </p:pic>
      <p:sp>
        <p:nvSpPr>
          <p:cNvPr id="265" name="Shape 265"/>
          <p:cNvSpPr/>
          <p:nvPr/>
        </p:nvSpPr>
        <p:spPr>
          <a:xfrm>
            <a:off x="392428" y="3701965"/>
            <a:ext cx="7993027" cy="719138"/>
          </a:xfrm>
          <a:prstGeom prst="rect">
            <a:avLst/>
          </a:prstGeom>
          <a:ln w="12700">
            <a:miter lim="400000"/>
          </a:ln>
          <a:extLst>
            <a:ext uri="{C572A759-6A51-4108-AA02-DFA0A04FC94B}">
              <ma14:wrappingTextBoxFlag xmlns:ma14="http://schemas.microsoft.com/office/mac/drawingml/2011/main" val="1"/>
            </a:ext>
          </a:extLst>
        </p:spPr>
        <p:txBody>
          <a:bodyPr lIns="35718" tIns="35718" rIns="35718" bIns="35718" anchor="ctr">
            <a:spAutoFit/>
          </a:bodyPr>
          <a:lstStyle/>
          <a:p>
            <a:pPr marL="0" indent="0" defTabSz="410765">
              <a:lnSpc>
                <a:spcPct val="100000"/>
              </a:lnSpc>
              <a:spcBef>
                <a:spcPts val="0"/>
              </a:spcBef>
              <a:defRPr sz="1800">
                <a:latin typeface="Helvetica Light"/>
                <a:ea typeface="Helvetica Light"/>
                <a:cs typeface="Helvetica Light"/>
                <a:sym typeface="Helvetica Light"/>
              </a:defRPr>
            </a:pPr>
            <a:endParaRPr/>
          </a:p>
        </p:txBody>
      </p:sp>
      <p:sp>
        <p:nvSpPr>
          <p:cNvPr id="266" name="Shape 266"/>
          <p:cNvSpPr/>
          <p:nvPr/>
        </p:nvSpPr>
        <p:spPr>
          <a:xfrm>
            <a:off x="2510853" y="935029"/>
            <a:ext cx="2624188" cy="427039"/>
          </a:xfrm>
          <a:prstGeom prst="rect">
            <a:avLst/>
          </a:prstGeom>
          <a:ln w="12700">
            <a:miter lim="400000"/>
          </a:ln>
          <a:extLst>
            <a:ext uri="{C572A759-6A51-4108-AA02-DFA0A04FC94B}">
              <ma14:wrappingTextBoxFlag xmlns:ma14="http://schemas.microsoft.com/office/mac/drawingml/2011/main" val="1"/>
            </a:ext>
          </a:extLst>
        </p:spPr>
        <p:txBody>
          <a:bodyPr wrap="none" lIns="35718" tIns="35718" rIns="35718" bIns="35718" anchor="ctr">
            <a:spAutoFit/>
          </a:bodyPr>
          <a:lstStyle>
            <a:lvl1pPr marL="0" indent="0" algn="ctr" defTabSz="410765">
              <a:lnSpc>
                <a:spcPct val="100000"/>
              </a:lnSpc>
              <a:spcBef>
                <a:spcPts val="0"/>
              </a:spcBef>
              <a:defRPr sz="2400"/>
            </a:lvl1pPr>
          </a:lstStyle>
          <a:p>
            <a:r>
              <a:t>Pre- Post Measures</a:t>
            </a:r>
          </a:p>
        </p:txBody>
      </p:sp>
      <p:sp>
        <p:nvSpPr>
          <p:cNvPr id="267" name="Shape 267"/>
          <p:cNvSpPr/>
          <p:nvPr/>
        </p:nvSpPr>
        <p:spPr>
          <a:xfrm>
            <a:off x="695798" y="1701715"/>
            <a:ext cx="7752403" cy="4719639"/>
          </a:xfrm>
          <a:prstGeom prst="rect">
            <a:avLst/>
          </a:prstGeom>
          <a:ln w="12700">
            <a:miter lim="400000"/>
          </a:ln>
          <a:extLst>
            <a:ext uri="{C572A759-6A51-4108-AA02-DFA0A04FC94B}">
              <ma14:wrappingTextBoxFlag xmlns:ma14="http://schemas.microsoft.com/office/mac/drawingml/2011/main" val="1"/>
            </a:ext>
          </a:extLst>
        </p:spPr>
        <p:txBody>
          <a:bodyPr lIns="35718" tIns="35718" rIns="35718" bIns="35718" anchor="ctr">
            <a:spAutoFit/>
          </a:bodyPr>
          <a:lstStyle/>
          <a:p>
            <a:pPr marL="228600" indent="-228600" defTabSz="410765">
              <a:lnSpc>
                <a:spcPct val="100000"/>
              </a:lnSpc>
              <a:spcBef>
                <a:spcPts val="0"/>
              </a:spcBef>
              <a:buSzPct val="100000"/>
              <a:buChar char="•"/>
              <a:defRPr sz="2400"/>
            </a:pPr>
            <a:r>
              <a:t>Normal range EPDS, DASS for all people</a:t>
            </a:r>
          </a:p>
          <a:p>
            <a:pPr marL="0" indent="0" defTabSz="410765">
              <a:lnSpc>
                <a:spcPct val="100000"/>
              </a:lnSpc>
              <a:spcBef>
                <a:spcPts val="0"/>
              </a:spcBef>
              <a:defRPr sz="2400"/>
            </a:pPr>
            <a:endParaRPr/>
          </a:p>
          <a:p>
            <a:pPr marL="228600" indent="-228600" defTabSz="410765">
              <a:lnSpc>
                <a:spcPct val="100000"/>
              </a:lnSpc>
              <a:spcBef>
                <a:spcPts val="0"/>
              </a:spcBef>
              <a:buSzPct val="100000"/>
              <a:buChar char="•"/>
              <a:defRPr sz="2400" i="1"/>
            </a:pPr>
            <a:r>
              <a:t>How concerned are you about your baby’s health in this pregnancy? </a:t>
            </a:r>
          </a:p>
          <a:p>
            <a:pPr marL="0" indent="0" defTabSz="410765">
              <a:lnSpc>
                <a:spcPct val="100000"/>
              </a:lnSpc>
              <a:spcBef>
                <a:spcPts val="0"/>
              </a:spcBef>
              <a:defRPr sz="1900"/>
            </a:pPr>
            <a:r>
              <a:t>1= Not at all, 2 = A little, 3 = Somewhat, 4 = Quite a bit, 5= Very much</a:t>
            </a:r>
          </a:p>
          <a:p>
            <a:pPr marL="0" indent="0" defTabSz="410765">
              <a:lnSpc>
                <a:spcPct val="100000"/>
              </a:lnSpc>
              <a:spcBef>
                <a:spcPts val="0"/>
              </a:spcBef>
              <a:defRPr sz="2400">
                <a:latin typeface="Helvetica Light"/>
                <a:ea typeface="Helvetica Light"/>
                <a:cs typeface="Helvetica Light"/>
                <a:sym typeface="Helvetica Light"/>
              </a:defRPr>
            </a:pPr>
            <a:endParaRPr/>
          </a:p>
          <a:p>
            <a:pPr marL="0" indent="0" defTabSz="410765">
              <a:lnSpc>
                <a:spcPct val="100000"/>
              </a:lnSpc>
              <a:spcBef>
                <a:spcPts val="0"/>
              </a:spcBef>
              <a:defRPr sz="2400">
                <a:latin typeface="Helvetica Light"/>
                <a:ea typeface="Helvetica Light"/>
                <a:cs typeface="Helvetica Light"/>
                <a:sym typeface="Helvetica Light"/>
              </a:defRPr>
            </a:pPr>
            <a:endParaRPr/>
          </a:p>
          <a:p>
            <a:pPr marL="0" indent="0" defTabSz="410765">
              <a:lnSpc>
                <a:spcPct val="100000"/>
              </a:lnSpc>
              <a:spcBef>
                <a:spcPts val="0"/>
              </a:spcBef>
              <a:defRPr sz="2400">
                <a:latin typeface="Helvetica Light"/>
                <a:ea typeface="Helvetica Light"/>
                <a:cs typeface="Helvetica Light"/>
                <a:sym typeface="Helvetica Light"/>
              </a:defRPr>
            </a:pPr>
            <a:endParaRPr/>
          </a:p>
          <a:p>
            <a:pPr marL="0" indent="0" defTabSz="410765">
              <a:lnSpc>
                <a:spcPct val="100000"/>
              </a:lnSpc>
              <a:spcBef>
                <a:spcPts val="0"/>
              </a:spcBef>
              <a:defRPr sz="2400">
                <a:latin typeface="Helvetica Light"/>
                <a:ea typeface="Helvetica Light"/>
                <a:cs typeface="Helvetica Light"/>
                <a:sym typeface="Helvetica Light"/>
              </a:defRPr>
            </a:pPr>
            <a:endParaRPr/>
          </a:p>
          <a:p>
            <a:pPr marL="0" indent="0" defTabSz="410765">
              <a:lnSpc>
                <a:spcPct val="100000"/>
              </a:lnSpc>
              <a:spcBef>
                <a:spcPts val="0"/>
              </a:spcBef>
              <a:defRPr sz="2400">
                <a:latin typeface="Helvetica Light"/>
                <a:ea typeface="Helvetica Light"/>
                <a:cs typeface="Helvetica Light"/>
                <a:sym typeface="Helvetica Light"/>
              </a:defRPr>
            </a:pPr>
            <a:endParaRPr/>
          </a:p>
          <a:p>
            <a:pPr marL="0" indent="0" defTabSz="410765">
              <a:lnSpc>
                <a:spcPct val="100000"/>
              </a:lnSpc>
              <a:spcBef>
                <a:spcPts val="0"/>
              </a:spcBef>
              <a:defRPr sz="2400">
                <a:latin typeface="Helvetica Light"/>
                <a:ea typeface="Helvetica Light"/>
                <a:cs typeface="Helvetica Light"/>
                <a:sym typeface="Helvetica Light"/>
              </a:defRPr>
            </a:pPr>
            <a:endParaRPr/>
          </a:p>
          <a:p>
            <a:pPr marL="0" indent="0" defTabSz="410765">
              <a:lnSpc>
                <a:spcPct val="100000"/>
              </a:lnSpc>
              <a:spcBef>
                <a:spcPts val="0"/>
              </a:spcBef>
              <a:defRPr sz="2400">
                <a:latin typeface="Helvetica Light"/>
                <a:ea typeface="Helvetica Light"/>
                <a:cs typeface="Helvetica Light"/>
                <a:sym typeface="Helvetica Light"/>
              </a:defRPr>
            </a:pPr>
            <a:endParaRPr/>
          </a:p>
          <a:p>
            <a:pPr marL="0" indent="0" defTabSz="410765">
              <a:lnSpc>
                <a:spcPct val="100000"/>
              </a:lnSpc>
              <a:spcBef>
                <a:spcPts val="0"/>
              </a:spcBef>
              <a:defRPr sz="2400">
                <a:latin typeface="Helvetica Light"/>
                <a:ea typeface="Helvetica Light"/>
                <a:cs typeface="Helvetica Light"/>
                <a:sym typeface="Helvetica Light"/>
              </a:defRPr>
            </a:pPr>
            <a:r>
              <a:t> </a:t>
            </a:r>
          </a:p>
        </p:txBody>
      </p:sp>
      <p:graphicFrame>
        <p:nvGraphicFramePr>
          <p:cNvPr id="268" name="Table 268"/>
          <p:cNvGraphicFramePr/>
          <p:nvPr/>
        </p:nvGraphicFramePr>
        <p:xfrm>
          <a:off x="1126748" y="3702111"/>
          <a:ext cx="6524585" cy="2525165"/>
        </p:xfrm>
        <a:graphic>
          <a:graphicData uri="http://schemas.openxmlformats.org/drawingml/2006/table">
            <a:tbl>
              <a:tblPr bandRow="1">
                <a:tableStyleId>{EEE7283C-3CF3-47DC-8721-378D4A62B228}</a:tableStyleId>
              </a:tblPr>
              <a:tblGrid>
                <a:gridCol w="1304917"/>
                <a:gridCol w="1304917"/>
                <a:gridCol w="1304917"/>
                <a:gridCol w="1304917"/>
                <a:gridCol w="1304917"/>
              </a:tblGrid>
              <a:tr h="361457">
                <a:tc>
                  <a:txBody>
                    <a:bodyPr/>
                    <a:lstStyle/>
                    <a:p>
                      <a:pPr marL="0" indent="0" algn="l">
                        <a:lnSpc>
                          <a:spcPct val="100000"/>
                        </a:lnSpc>
                        <a:defRPr sz="1800"/>
                      </a:pPr>
                      <a:endParaRPr/>
                    </a:p>
                  </a:txBody>
                  <a:tcPr marL="0" marR="0" marT="0" marB="0" horzOverflow="overflow"/>
                </a:tc>
                <a:tc>
                  <a:txBody>
                    <a:bodyPr/>
                    <a:lstStyle/>
                    <a:p>
                      <a:pPr marL="0" indent="0" algn="l">
                        <a:lnSpc>
                          <a:spcPct val="100000"/>
                        </a:lnSpc>
                        <a:defRPr sz="1800"/>
                      </a:pPr>
                      <a:r>
                        <a:t>Woman A</a:t>
                      </a:r>
                    </a:p>
                  </a:txBody>
                  <a:tcPr marL="0" marR="0" marT="0" marB="0" horzOverflow="overflow"/>
                </a:tc>
                <a:tc>
                  <a:txBody>
                    <a:bodyPr/>
                    <a:lstStyle/>
                    <a:p>
                      <a:pPr marL="0" indent="0" algn="l">
                        <a:lnSpc>
                          <a:spcPct val="100000"/>
                        </a:lnSpc>
                        <a:defRPr sz="1800"/>
                      </a:pPr>
                      <a:r>
                        <a:t>Woman B</a:t>
                      </a:r>
                    </a:p>
                  </a:txBody>
                  <a:tcPr marL="0" marR="0" marT="0" marB="0" horzOverflow="overflow"/>
                </a:tc>
                <a:tc>
                  <a:txBody>
                    <a:bodyPr/>
                    <a:lstStyle/>
                    <a:p>
                      <a:pPr marL="0" indent="0" algn="l">
                        <a:lnSpc>
                          <a:spcPct val="100000"/>
                        </a:lnSpc>
                        <a:defRPr sz="1800"/>
                      </a:pPr>
                      <a:r>
                        <a:t>Woman C</a:t>
                      </a:r>
                    </a:p>
                  </a:txBody>
                  <a:tcPr marL="0" marR="0" marT="0" marB="0" horzOverflow="overflow"/>
                </a:tc>
                <a:tc>
                  <a:txBody>
                    <a:bodyPr/>
                    <a:lstStyle/>
                    <a:p>
                      <a:pPr marL="0" indent="0" algn="l">
                        <a:lnSpc>
                          <a:spcPct val="100000"/>
                        </a:lnSpc>
                        <a:defRPr sz="1800"/>
                      </a:pPr>
                      <a:r>
                        <a:t>Woman D</a:t>
                      </a:r>
                    </a:p>
                  </a:txBody>
                  <a:tcPr marL="0" marR="0" marT="0" marB="0" horzOverflow="overflow"/>
                </a:tc>
              </a:tr>
              <a:tr h="1081854">
                <a:tc>
                  <a:txBody>
                    <a:bodyPr/>
                    <a:lstStyle/>
                    <a:p>
                      <a:pPr marL="0" indent="0" algn="l">
                        <a:lnSpc>
                          <a:spcPct val="100000"/>
                        </a:lnSpc>
                        <a:defRPr sz="1800"/>
                      </a:pPr>
                      <a:r>
                        <a:t>
PRE </a:t>
                      </a:r>
                    </a:p>
                  </a:txBody>
                  <a:tcPr marL="0" marR="0" marT="0" marB="0" horzOverflow="overflow"/>
                </a:tc>
                <a:tc>
                  <a:txBody>
                    <a:bodyPr/>
                    <a:lstStyle/>
                    <a:p>
                      <a:pPr marL="0" indent="0" algn="l">
                        <a:lnSpc>
                          <a:spcPct val="100000"/>
                        </a:lnSpc>
                        <a:defRPr sz="1800"/>
                      </a:pPr>
                      <a:r>
                        <a:t>4 / 5</a:t>
                      </a:r>
                    </a:p>
                  </a:txBody>
                  <a:tcPr marL="0" marR="0" marT="0" marB="0" horzOverflow="overflow"/>
                </a:tc>
                <a:tc>
                  <a:txBody>
                    <a:bodyPr/>
                    <a:lstStyle/>
                    <a:p>
                      <a:pPr marL="0" indent="0" algn="l">
                        <a:lnSpc>
                          <a:spcPct val="100000"/>
                        </a:lnSpc>
                        <a:defRPr sz="1800"/>
                      </a:pPr>
                      <a:r>
                        <a:t>1 / 5</a:t>
                      </a:r>
                    </a:p>
                  </a:txBody>
                  <a:tcPr marL="0" marR="0" marT="0" marB="0" horzOverflow="overflow"/>
                </a:tc>
                <a:tc>
                  <a:txBody>
                    <a:bodyPr/>
                    <a:lstStyle/>
                    <a:p>
                      <a:pPr marL="0" indent="0" algn="l">
                        <a:lnSpc>
                          <a:spcPct val="100000"/>
                        </a:lnSpc>
                        <a:defRPr sz="1800"/>
                      </a:pPr>
                      <a:r>
                        <a:t>5 / 5</a:t>
                      </a:r>
                    </a:p>
                  </a:txBody>
                  <a:tcPr marL="0" marR="0" marT="0" marB="0" horzOverflow="overflow"/>
                </a:tc>
                <a:tc>
                  <a:txBody>
                    <a:bodyPr/>
                    <a:lstStyle/>
                    <a:p>
                      <a:pPr marL="0" indent="0" algn="l">
                        <a:lnSpc>
                          <a:spcPct val="100000"/>
                        </a:lnSpc>
                        <a:defRPr sz="1800"/>
                      </a:pPr>
                      <a:r>
                        <a:t>4 / 5</a:t>
                      </a:r>
                    </a:p>
                  </a:txBody>
                  <a:tcPr marL="0" marR="0" marT="0" marB="0" horzOverflow="overflow"/>
                </a:tc>
              </a:tr>
              <a:tr h="1081854">
                <a:tc>
                  <a:txBody>
                    <a:bodyPr/>
                    <a:lstStyle/>
                    <a:p>
                      <a:pPr marL="0" indent="0" algn="l">
                        <a:lnSpc>
                          <a:spcPct val="100000"/>
                        </a:lnSpc>
                        <a:defRPr sz="1800"/>
                      </a:pPr>
                      <a:r>
                        <a:t>
POST</a:t>
                      </a:r>
                    </a:p>
                  </a:txBody>
                  <a:tcPr marL="0" marR="0" marT="0" marB="0" horzOverflow="overflow"/>
                </a:tc>
                <a:tc>
                  <a:txBody>
                    <a:bodyPr/>
                    <a:lstStyle/>
                    <a:p>
                      <a:pPr marL="0" indent="0" algn="l">
                        <a:lnSpc>
                          <a:spcPct val="100000"/>
                        </a:lnSpc>
                        <a:defRPr sz="1800"/>
                      </a:pPr>
                      <a:r>
                        <a:t>2 / 5</a:t>
                      </a:r>
                    </a:p>
                  </a:txBody>
                  <a:tcPr marL="0" marR="0" marT="0" marB="0" horzOverflow="overflow"/>
                </a:tc>
                <a:tc>
                  <a:txBody>
                    <a:bodyPr/>
                    <a:lstStyle/>
                    <a:p>
                      <a:pPr marL="0" indent="0" algn="l">
                        <a:lnSpc>
                          <a:spcPct val="100000"/>
                        </a:lnSpc>
                        <a:defRPr sz="1800"/>
                      </a:pPr>
                      <a:r>
                        <a:t>2 / 5</a:t>
                      </a:r>
                    </a:p>
                  </a:txBody>
                  <a:tcPr marL="0" marR="0" marT="0" marB="0" horzOverflow="overflow"/>
                </a:tc>
                <a:tc>
                  <a:txBody>
                    <a:bodyPr/>
                    <a:lstStyle/>
                    <a:p>
                      <a:pPr marL="0" indent="0" algn="l">
                        <a:lnSpc>
                          <a:spcPct val="100000"/>
                        </a:lnSpc>
                        <a:defRPr sz="1800"/>
                      </a:pPr>
                      <a:r>
                        <a:t>3 / 5</a:t>
                      </a:r>
                    </a:p>
                  </a:txBody>
                  <a:tcPr marL="0" marR="0" marT="0" marB="0" horzOverflow="overflow"/>
                </a:tc>
                <a:tc>
                  <a:txBody>
                    <a:bodyPr/>
                    <a:lstStyle/>
                    <a:p>
                      <a:pPr marL="0" indent="0" algn="l">
                        <a:lnSpc>
                          <a:spcPct val="100000"/>
                        </a:lnSpc>
                        <a:defRPr sz="1800"/>
                      </a:pPr>
                      <a:r>
                        <a:t>4 / 5</a:t>
                      </a:r>
                    </a:p>
                  </a:txBody>
                  <a:tcPr marL="0" marR="0" marT="0" marB="0" horzOverflow="overflow"/>
                </a:tc>
              </a:tr>
            </a:tbl>
          </a:graphicData>
        </a:graphic>
      </p:graphicFrame>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2" name="unknown.jpg"/>
          <p:cNvPicPr>
            <a:picLocks noChangeAspect="1"/>
          </p:cNvPicPr>
          <p:nvPr/>
        </p:nvPicPr>
        <p:blipFill>
          <a:blip r:embed="rId3">
            <a:extLst/>
          </a:blip>
          <a:stretch>
            <a:fillRect/>
          </a:stretch>
        </p:blipFill>
        <p:spPr>
          <a:xfrm>
            <a:off x="434520" y="1285874"/>
            <a:ext cx="3214688" cy="4286251"/>
          </a:xfrm>
          <a:prstGeom prst="rect">
            <a:avLst/>
          </a:prstGeom>
          <a:ln w="12700">
            <a:miter lim="400000"/>
          </a:ln>
        </p:spPr>
      </p:pic>
      <p:sp>
        <p:nvSpPr>
          <p:cNvPr id="273" name="Shape 273"/>
          <p:cNvSpPr/>
          <p:nvPr/>
        </p:nvSpPr>
        <p:spPr>
          <a:xfrm>
            <a:off x="-3838206" y="-4732377"/>
            <a:ext cx="127001" cy="376239"/>
          </a:xfrm>
          <a:prstGeom prst="rect">
            <a:avLst/>
          </a:prstGeom>
          <a:ln w="12700">
            <a:miter lim="400000"/>
          </a:ln>
          <a:extLst>
            <a:ext uri="{C572A759-6A51-4108-AA02-DFA0A04FC94B}">
              <ma14:wrappingTextBoxFlag xmlns:ma14="http://schemas.microsoft.com/office/mac/drawingml/2011/main" val="1"/>
            </a:ext>
          </a:extLst>
        </p:spPr>
        <p:txBody>
          <a:bodyPr wrap="none" lIns="35718" tIns="35718" rIns="35718" bIns="35718" anchor="ctr">
            <a:spAutoFit/>
          </a:bodyPr>
          <a:lstStyle/>
          <a:p>
            <a:pPr marL="0" indent="0" defTabSz="321468">
              <a:lnSpc>
                <a:spcPct val="100000"/>
              </a:lnSpc>
              <a:spcBef>
                <a:spcPts val="0"/>
              </a:spcBef>
              <a:defRPr sz="1000">
                <a:latin typeface="+mj-lt"/>
                <a:ea typeface="+mj-ea"/>
                <a:cs typeface="+mj-cs"/>
                <a:sym typeface="Helvetica"/>
              </a:defRPr>
            </a:pPr>
            <a:endParaRPr/>
          </a:p>
        </p:txBody>
      </p:sp>
      <p:sp>
        <p:nvSpPr>
          <p:cNvPr id="274" name="Shape 274"/>
          <p:cNvSpPr/>
          <p:nvPr/>
        </p:nvSpPr>
        <p:spPr>
          <a:xfrm>
            <a:off x="4039961" y="629352"/>
            <a:ext cx="4098200" cy="5387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r>
              <a:t>Infertility</a:t>
            </a:r>
          </a:p>
          <a:p>
            <a:r>
              <a:t>Repeated single test lines</a:t>
            </a:r>
          </a:p>
          <a:p>
            <a:r>
              <a:t>All encompassing</a:t>
            </a:r>
          </a:p>
          <a:p>
            <a:endParaRPr/>
          </a:p>
          <a:p>
            <a:endParaRPr/>
          </a:p>
          <a:p>
            <a:r>
              <a:t>Two little blue lines</a:t>
            </a:r>
          </a:p>
          <a:p>
            <a:r>
              <a:t>The shadows start to lift</a:t>
            </a:r>
          </a:p>
          <a:p>
            <a:r>
              <a:t>Joy descends upon us</a:t>
            </a:r>
          </a:p>
          <a:p>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 name="image3.jpeg"/>
          <p:cNvPicPr>
            <a:picLocks noChangeAspect="1"/>
          </p:cNvPicPr>
          <p:nvPr/>
        </p:nvPicPr>
        <p:blipFill>
          <a:blip r:embed="rId3">
            <a:extLst/>
          </a:blip>
          <a:stretch>
            <a:fillRect/>
          </a:stretch>
        </p:blipFill>
        <p:spPr>
          <a:xfrm>
            <a:off x="0" y="0"/>
            <a:ext cx="9144000" cy="6845300"/>
          </a:xfrm>
          <a:prstGeom prst="rect">
            <a:avLst/>
          </a:prstGeom>
          <a:ln w="12700">
            <a:miter lim="400000"/>
          </a:ln>
        </p:spPr>
      </p:pic>
      <p:pic>
        <p:nvPicPr>
          <p:cNvPr id="179" name="image4.jpg"/>
          <p:cNvPicPr>
            <a:picLocks noChangeAspect="1"/>
          </p:cNvPicPr>
          <p:nvPr/>
        </p:nvPicPr>
        <p:blipFill>
          <a:blip r:embed="rId4">
            <a:extLst/>
          </a:blip>
          <a:stretch>
            <a:fillRect/>
          </a:stretch>
        </p:blipFill>
        <p:spPr>
          <a:xfrm>
            <a:off x="3046120" y="357691"/>
            <a:ext cx="2501901" cy="4011187"/>
          </a:xfrm>
          <a:prstGeom prst="rect">
            <a:avLst/>
          </a:prstGeom>
          <a:ln w="12700">
            <a:miter lim="400000"/>
          </a:ln>
        </p:spPr>
      </p:pic>
      <p:pic>
        <p:nvPicPr>
          <p:cNvPr id="180" name="image5.jpg"/>
          <p:cNvPicPr>
            <a:picLocks noChangeAspect="1"/>
          </p:cNvPicPr>
          <p:nvPr/>
        </p:nvPicPr>
        <p:blipFill>
          <a:blip r:embed="rId5">
            <a:extLst/>
          </a:blip>
          <a:stretch>
            <a:fillRect/>
          </a:stretch>
        </p:blipFill>
        <p:spPr>
          <a:xfrm>
            <a:off x="6051550" y="887625"/>
            <a:ext cx="2311400" cy="3517901"/>
          </a:xfrm>
          <a:prstGeom prst="rect">
            <a:avLst/>
          </a:prstGeom>
          <a:ln w="12700">
            <a:miter lim="400000"/>
          </a:ln>
        </p:spPr>
      </p:pic>
      <p:pic>
        <p:nvPicPr>
          <p:cNvPr id="181" name="image6.png"/>
          <p:cNvPicPr>
            <a:picLocks noChangeAspect="1"/>
          </p:cNvPicPr>
          <p:nvPr/>
        </p:nvPicPr>
        <p:blipFill>
          <a:blip r:embed="rId6">
            <a:extLst/>
          </a:blip>
          <a:stretch>
            <a:fillRect/>
          </a:stretch>
        </p:blipFill>
        <p:spPr>
          <a:xfrm>
            <a:off x="0" y="139857"/>
            <a:ext cx="2768600" cy="3810001"/>
          </a:xfrm>
          <a:prstGeom prst="rect">
            <a:avLst/>
          </a:prstGeom>
          <a:ln w="12700">
            <a:miter lim="400000"/>
          </a:ln>
        </p:spPr>
      </p:pic>
      <p:pic>
        <p:nvPicPr>
          <p:cNvPr id="182" name="image7.jpg"/>
          <p:cNvPicPr>
            <a:picLocks noChangeAspect="1"/>
          </p:cNvPicPr>
          <p:nvPr/>
        </p:nvPicPr>
        <p:blipFill>
          <a:blip r:embed="rId7">
            <a:extLst/>
          </a:blip>
          <a:stretch>
            <a:fillRect/>
          </a:stretch>
        </p:blipFill>
        <p:spPr>
          <a:xfrm>
            <a:off x="347370" y="4368877"/>
            <a:ext cx="3949701" cy="2057401"/>
          </a:xfrm>
          <a:prstGeom prst="rect">
            <a:avLst/>
          </a:prstGeom>
          <a:ln w="12700">
            <a:miter lim="400000"/>
          </a:ln>
        </p:spPr>
      </p:pic>
      <p:pic>
        <p:nvPicPr>
          <p:cNvPr id="183" name="image8.jpg"/>
          <p:cNvPicPr>
            <a:picLocks noChangeAspect="1"/>
          </p:cNvPicPr>
          <p:nvPr/>
        </p:nvPicPr>
        <p:blipFill>
          <a:blip r:embed="rId8">
            <a:extLst/>
          </a:blip>
          <a:stretch>
            <a:fillRect/>
          </a:stretch>
        </p:blipFill>
        <p:spPr>
          <a:xfrm>
            <a:off x="5619750" y="4729636"/>
            <a:ext cx="2743200" cy="1587501"/>
          </a:xfrm>
          <a:prstGeom prst="rect">
            <a:avLst/>
          </a:prstGeom>
          <a:ln w="12700">
            <a:miter lim="400000"/>
          </a:ln>
        </p:spPr>
      </p:pic>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7" name="image3.jpeg"/>
          <p:cNvPicPr>
            <a:picLocks noChangeAspect="1"/>
          </p:cNvPicPr>
          <p:nvPr/>
        </p:nvPicPr>
        <p:blipFill>
          <a:blip r:embed="rId3">
            <a:extLst/>
          </a:blip>
          <a:stretch>
            <a:fillRect/>
          </a:stretch>
        </p:blipFill>
        <p:spPr>
          <a:xfrm>
            <a:off x="0" y="0"/>
            <a:ext cx="9144000" cy="6845300"/>
          </a:xfrm>
          <a:prstGeom prst="rect">
            <a:avLst/>
          </a:prstGeom>
          <a:ln w="12700">
            <a:miter lim="400000"/>
          </a:ln>
        </p:spPr>
      </p:pic>
      <p:pic>
        <p:nvPicPr>
          <p:cNvPr id="188" name="image9.jpg"/>
          <p:cNvPicPr>
            <a:picLocks noChangeAspect="1"/>
          </p:cNvPicPr>
          <p:nvPr/>
        </p:nvPicPr>
        <p:blipFill>
          <a:blip r:embed="rId4">
            <a:extLst/>
          </a:blip>
          <a:stretch>
            <a:fillRect/>
          </a:stretch>
        </p:blipFill>
        <p:spPr>
          <a:xfrm>
            <a:off x="2006600" y="997564"/>
            <a:ext cx="5130800" cy="2807032"/>
          </a:xfrm>
          <a:prstGeom prst="rect">
            <a:avLst/>
          </a:prstGeom>
          <a:ln w="12700">
            <a:miter lim="400000"/>
          </a:ln>
        </p:spPr>
      </p:pic>
      <p:sp>
        <p:nvSpPr>
          <p:cNvPr id="189" name="Shape 189"/>
          <p:cNvSpPr/>
          <p:nvPr/>
        </p:nvSpPr>
        <p:spPr>
          <a:xfrm>
            <a:off x="0" y="3804596"/>
            <a:ext cx="9144000" cy="21107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buSzPct val="100000"/>
              <a:buFont typeface="Courier New"/>
              <a:buChar char="o"/>
            </a:pPr>
            <a:r>
              <a:t>82 215 treatment cycles</a:t>
            </a:r>
          </a:p>
          <a:p>
            <a:pPr marL="457200" indent="-457200">
              <a:buSzPct val="100000"/>
              <a:buFont typeface="Courier New"/>
              <a:buChar char="o"/>
            </a:pPr>
            <a:r>
              <a:t>55 368 fresh/thawed embryo cycles</a:t>
            </a:r>
          </a:p>
          <a:p>
            <a:pPr marL="457200" indent="-457200">
              <a:buSzPct val="100000"/>
              <a:buFont typeface="Courier New"/>
              <a:buChar char="o"/>
            </a:pPr>
            <a:r>
              <a:t>18 860 clinical pregnancies</a:t>
            </a:r>
          </a:p>
          <a:p>
            <a:pPr marL="457200" indent="-457200">
              <a:buSzPct val="100000"/>
              <a:buFont typeface="Courier New"/>
              <a:buChar char="o"/>
            </a:pPr>
            <a:r>
              <a:t>15 405 live born babies (1:25 children born in 2017)</a:t>
            </a:r>
          </a:p>
        </p:txBody>
      </p:sp>
      <p:sp>
        <p:nvSpPr>
          <p:cNvPr id="190" name="Shape 190"/>
          <p:cNvSpPr/>
          <p:nvPr/>
        </p:nvSpPr>
        <p:spPr>
          <a:xfrm>
            <a:off x="2006600" y="6414980"/>
            <a:ext cx="7621598" cy="3581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1800"/>
            </a:lvl1pPr>
          </a:lstStyle>
          <a:p>
            <a:r>
              <a:t>Assisted Reproductive Technology Report Australia and New Zealand 2017</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7" name="image3.jpeg"/>
          <p:cNvPicPr>
            <a:picLocks noChangeAspect="1"/>
          </p:cNvPicPr>
          <p:nvPr/>
        </p:nvPicPr>
        <p:blipFill>
          <a:blip r:embed="rId3">
            <a:extLst/>
          </a:blip>
          <a:stretch>
            <a:fillRect/>
          </a:stretch>
        </p:blipFill>
        <p:spPr>
          <a:xfrm>
            <a:off x="0" y="0"/>
            <a:ext cx="9144000" cy="6845300"/>
          </a:xfrm>
          <a:prstGeom prst="rect">
            <a:avLst/>
          </a:prstGeom>
          <a:ln w="12700">
            <a:miter lim="400000"/>
          </a:ln>
        </p:spPr>
      </p:pic>
      <p:sp>
        <p:nvSpPr>
          <p:cNvPr id="198" name="Shape 198"/>
          <p:cNvSpPr/>
          <p:nvPr/>
        </p:nvSpPr>
        <p:spPr>
          <a:xfrm>
            <a:off x="351692" y="1512322"/>
            <a:ext cx="8440616" cy="542954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285750" indent="-285750">
              <a:buSzPct val="100000"/>
              <a:buFont typeface="Courier New"/>
              <a:buChar char="o"/>
              <a:defRPr sz="2400"/>
            </a:pPr>
            <a:r>
              <a:t>Depression in infertile couples 15-54% (more failed, more risk)</a:t>
            </a:r>
          </a:p>
          <a:p>
            <a:pPr marL="285750" indent="-285750">
              <a:buSzPct val="100000"/>
              <a:buFont typeface="Courier New"/>
              <a:buChar char="o"/>
              <a:defRPr sz="2400"/>
            </a:pPr>
            <a:r>
              <a:t>Anxiety in infertile couples 8-28%</a:t>
            </a:r>
          </a:p>
          <a:p>
            <a:pPr marL="285750" indent="-285750">
              <a:buSzPct val="100000"/>
              <a:buFont typeface="Courier New"/>
              <a:buChar char="o"/>
              <a:defRPr sz="2400"/>
            </a:pPr>
            <a:r>
              <a:t>F&gt;M except when infertility is related to M</a:t>
            </a:r>
          </a:p>
          <a:p>
            <a:pPr marL="285750" indent="-285750">
              <a:buSzPct val="100000"/>
              <a:buFont typeface="Courier New"/>
              <a:buChar char="o"/>
              <a:defRPr sz="2400"/>
            </a:pPr>
            <a:r>
              <a:t>2 fold risk of infertility with depression (PRL, HPA, TFT, LH, immune system) and possibly anxiety</a:t>
            </a:r>
          </a:p>
          <a:p>
            <a:pPr marL="285750" indent="-285750">
              <a:buSzPct val="100000"/>
              <a:buFont typeface="Courier New"/>
              <a:buChar char="o"/>
              <a:defRPr sz="2400"/>
            </a:pPr>
            <a:r>
              <a:t>Depressed couples do less cycles with less success</a:t>
            </a:r>
          </a:p>
          <a:p>
            <a:pPr marL="285750" indent="-285750">
              <a:buSzPct val="100000"/>
              <a:buFont typeface="Courier New"/>
              <a:buChar char="o"/>
              <a:defRPr sz="2400"/>
            </a:pPr>
            <a:r>
              <a:t>AD Medication DOES NOT↑ miscarriage, BZD?</a:t>
            </a:r>
          </a:p>
          <a:p>
            <a:pPr marL="285750" indent="-285750">
              <a:buSzPct val="100000"/>
              <a:buFont typeface="Courier New"/>
              <a:buChar char="o"/>
              <a:defRPr sz="2400"/>
            </a:pPr>
            <a:r>
              <a:t>Fertility medication can impact on MHD</a:t>
            </a:r>
          </a:p>
          <a:p>
            <a:pPr marL="285750" indent="-285750">
              <a:buSzPct val="100000"/>
              <a:buFont typeface="Courier New"/>
              <a:buChar char="o"/>
              <a:defRPr sz="2400"/>
            </a:pPr>
            <a:r>
              <a:t>Past trauma can be retriggered in treatment</a:t>
            </a:r>
          </a:p>
        </p:txBody>
      </p:sp>
      <p:sp>
        <p:nvSpPr>
          <p:cNvPr id="199" name="Shape 199"/>
          <p:cNvSpPr/>
          <p:nvPr/>
        </p:nvSpPr>
        <p:spPr>
          <a:xfrm>
            <a:off x="1158239" y="889439"/>
            <a:ext cx="1517327"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Infertility</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3" name="image3.jpeg"/>
          <p:cNvPicPr>
            <a:picLocks noChangeAspect="1"/>
          </p:cNvPicPr>
          <p:nvPr/>
        </p:nvPicPr>
        <p:blipFill>
          <a:blip r:embed="rId3">
            <a:extLst/>
          </a:blip>
          <a:stretch>
            <a:fillRect/>
          </a:stretch>
        </p:blipFill>
        <p:spPr>
          <a:xfrm>
            <a:off x="0" y="0"/>
            <a:ext cx="9144000" cy="6845300"/>
          </a:xfrm>
          <a:prstGeom prst="rect">
            <a:avLst/>
          </a:prstGeom>
          <a:ln w="12700">
            <a:miter lim="400000"/>
          </a:ln>
        </p:spPr>
      </p:pic>
      <p:sp>
        <p:nvSpPr>
          <p:cNvPr id="204" name="Shape 204"/>
          <p:cNvSpPr/>
          <p:nvPr/>
        </p:nvSpPr>
        <p:spPr>
          <a:xfrm>
            <a:off x="1076960" y="902488"/>
            <a:ext cx="6265563"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So what happens once they are pregnant?</a:t>
            </a:r>
          </a:p>
        </p:txBody>
      </p:sp>
      <p:sp>
        <p:nvSpPr>
          <p:cNvPr id="205" name="Shape 205"/>
          <p:cNvSpPr/>
          <p:nvPr/>
        </p:nvSpPr>
        <p:spPr>
          <a:xfrm>
            <a:off x="325120" y="1639179"/>
            <a:ext cx="8493760" cy="47523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457200" indent="-457200">
              <a:buSzPct val="100000"/>
              <a:buFont typeface="Courier New"/>
              <a:buChar char="o"/>
            </a:pPr>
            <a:r>
              <a:t>Data is mixed.</a:t>
            </a:r>
          </a:p>
          <a:p>
            <a:pPr marL="457200" indent="-457200">
              <a:buSzPct val="100000"/>
              <a:buFont typeface="Courier New"/>
              <a:buChar char="o"/>
            </a:pPr>
            <a:r>
              <a:t>Some indication of unchanged risk of anxiety and depression but ? underreporting</a:t>
            </a:r>
          </a:p>
          <a:p>
            <a:pPr marL="457200" indent="-457200">
              <a:buSzPct val="100000"/>
              <a:buFont typeface="Courier New"/>
              <a:buChar char="o"/>
            </a:pPr>
            <a:r>
              <a:t>Increased levels of pregnancy related anxiety</a:t>
            </a:r>
          </a:p>
          <a:p>
            <a:pPr marL="457200" indent="-457200">
              <a:buSzPct val="100000"/>
              <a:buFont typeface="Courier New"/>
              <a:buChar char="o"/>
            </a:pPr>
            <a:r>
              <a:t>Increase in anxiety around childbirth and early weeks</a:t>
            </a:r>
          </a:p>
          <a:p>
            <a:pPr marL="457200" indent="-457200">
              <a:buSzPct val="100000"/>
              <a:buFont typeface="Courier New"/>
              <a:buChar char="o"/>
            </a:pPr>
            <a:r>
              <a:t>Lower sense of self efficacy </a:t>
            </a:r>
          </a:p>
          <a:p>
            <a:pPr marL="457200" indent="-457200">
              <a:buSzPct val="100000"/>
              <a:buFont typeface="Courier New"/>
              <a:buChar char="o"/>
            </a:pPr>
            <a:r>
              <a:t>Impact on relationship with developing baby</a:t>
            </a:r>
          </a:p>
          <a:p>
            <a:pPr marL="457200" indent="-457200">
              <a:buSzPct val="100000"/>
              <a:buFont typeface="Courier New"/>
              <a:buChar char="o"/>
            </a:pPr>
            <a:r>
              <a:t>Idealised view of pregnancy</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 name="image3.jpeg"/>
          <p:cNvPicPr>
            <a:picLocks noChangeAspect="1"/>
          </p:cNvPicPr>
          <p:nvPr/>
        </p:nvPicPr>
        <p:blipFill>
          <a:blip r:embed="rId3">
            <a:extLst/>
          </a:blip>
          <a:stretch>
            <a:fillRect/>
          </a:stretch>
        </p:blipFill>
        <p:spPr>
          <a:xfrm>
            <a:off x="0" y="0"/>
            <a:ext cx="9144000" cy="6845300"/>
          </a:xfrm>
          <a:prstGeom prst="rect">
            <a:avLst/>
          </a:prstGeom>
          <a:ln w="12700">
            <a:miter lim="400000"/>
          </a:ln>
        </p:spPr>
      </p:pic>
      <p:sp>
        <p:nvSpPr>
          <p:cNvPr id="210" name="Shape 210"/>
          <p:cNvSpPr/>
          <p:nvPr/>
        </p:nvSpPr>
        <p:spPr>
          <a:xfrm>
            <a:off x="1205779" y="934719"/>
            <a:ext cx="5997921"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So what happens once the baby is here?</a:t>
            </a:r>
          </a:p>
        </p:txBody>
      </p:sp>
      <p:sp>
        <p:nvSpPr>
          <p:cNvPr id="211" name="Shape 211"/>
          <p:cNvSpPr/>
          <p:nvPr/>
        </p:nvSpPr>
        <p:spPr>
          <a:xfrm>
            <a:off x="816249" y="1996618"/>
            <a:ext cx="7417827" cy="26568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marL="457200" indent="-457200">
              <a:buSzPct val="100000"/>
              <a:buFont typeface="Courier New"/>
              <a:buChar char="o"/>
            </a:pPr>
            <a:r>
              <a:t>More presentations with child related worries</a:t>
            </a:r>
          </a:p>
          <a:p>
            <a:pPr marL="457200" indent="-457200">
              <a:buSzPct val="100000"/>
              <a:buFont typeface="Courier New"/>
              <a:buChar char="o"/>
            </a:pPr>
            <a:r>
              <a:t>Lower breastfeeding rates</a:t>
            </a:r>
          </a:p>
          <a:p>
            <a:pPr marL="457200" indent="-457200">
              <a:buSzPct val="100000"/>
              <a:buFont typeface="Courier New"/>
              <a:buChar char="o"/>
            </a:pPr>
            <a:r>
              <a:t>Increased admission to Parenting units </a:t>
            </a:r>
          </a:p>
          <a:p>
            <a:pPr marL="457200" indent="-457200">
              <a:buSzPct val="100000"/>
              <a:buFont typeface="Courier New"/>
              <a:buChar char="o"/>
            </a:pPr>
            <a:r>
              <a:t>Possible increase in dysregulation of baby</a:t>
            </a:r>
          </a:p>
          <a:p>
            <a:pPr marL="457200" indent="-457200">
              <a:buSzPct val="100000"/>
              <a:buFont typeface="Courier New"/>
              <a:buChar char="o"/>
            </a:pPr>
            <a:r>
              <a:t>Ongoing dyadic impact</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3" name="image10.jpeg"/>
          <p:cNvPicPr>
            <a:picLocks noChangeAspect="1"/>
          </p:cNvPicPr>
          <p:nvPr/>
        </p:nvPicPr>
        <p:blipFill>
          <a:blip r:embed="rId3">
            <a:extLst/>
          </a:blip>
          <a:stretch>
            <a:fillRect/>
          </a:stretch>
        </p:blipFill>
        <p:spPr>
          <a:xfrm>
            <a:off x="-1" y="-1"/>
            <a:ext cx="9144001" cy="6839713"/>
          </a:xfrm>
          <a:prstGeom prst="rect">
            <a:avLst/>
          </a:prstGeom>
          <a:ln w="12700">
            <a:miter lim="400000"/>
          </a:ln>
        </p:spPr>
      </p:pic>
      <p:sp>
        <p:nvSpPr>
          <p:cNvPr id="214" name="Shape 214"/>
          <p:cNvSpPr/>
          <p:nvPr/>
        </p:nvSpPr>
        <p:spPr>
          <a:xfrm>
            <a:off x="297099" y="1091323"/>
            <a:ext cx="8159262" cy="613156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0" indent="0" algn="ctr">
              <a:defRPr sz="2200"/>
            </a:pPr>
            <a:r>
              <a:t>Infertility -  A Non-Normative Life Transition</a:t>
            </a:r>
          </a:p>
          <a:p>
            <a:pPr marL="269875" indent="-269875" algn="just">
              <a:buSzPct val="100000"/>
              <a:buFont typeface="Courier New"/>
              <a:buChar char="o"/>
              <a:defRPr sz="2000"/>
            </a:pPr>
            <a:r>
              <a:t>Emotional rollercoaster with a lack of control</a:t>
            </a:r>
          </a:p>
          <a:p>
            <a:pPr marL="269875" indent="-269875" algn="just">
              <a:buSzPct val="100000"/>
              <a:buFont typeface="Courier New"/>
              <a:buChar char="o"/>
              <a:defRPr sz="2000"/>
            </a:pPr>
            <a:r>
              <a:t>Chronically stressful situation</a:t>
            </a:r>
          </a:p>
          <a:p>
            <a:pPr marL="269875" indent="-269875" algn="just">
              <a:buSzPct val="100000"/>
              <a:buFont typeface="Courier New"/>
              <a:buChar char="o"/>
              <a:defRPr sz="2000"/>
            </a:pPr>
            <a:r>
              <a:t>Existential crisis</a:t>
            </a:r>
          </a:p>
          <a:p>
            <a:pPr marL="269875" indent="-269875" algn="just">
              <a:buSzPct val="100000"/>
              <a:buFont typeface="Courier New"/>
              <a:buChar char="o"/>
              <a:defRPr sz="2000"/>
            </a:pPr>
            <a:r>
              <a:t>Grief</a:t>
            </a:r>
          </a:p>
          <a:p>
            <a:pPr marL="269875" indent="-269875" algn="just">
              <a:buSzPct val="100000"/>
              <a:buFont typeface="Courier New"/>
              <a:buChar char="o"/>
              <a:defRPr sz="2000"/>
            </a:pPr>
            <a:r>
              <a:t>Isolating and lonely</a:t>
            </a:r>
          </a:p>
          <a:p>
            <a:pPr marL="269875" indent="-269875" algn="just">
              <a:buSzPct val="100000"/>
              <a:buFont typeface="Courier New"/>
              <a:buChar char="o"/>
              <a:defRPr sz="2000"/>
            </a:pPr>
            <a:r>
              <a:t>Couples Journey</a:t>
            </a:r>
          </a:p>
          <a:p>
            <a:pPr marL="0" indent="0">
              <a:lnSpc>
                <a:spcPts val="2700"/>
              </a:lnSpc>
              <a:spcBef>
                <a:spcPts val="0"/>
              </a:spcBef>
              <a:defRPr sz="1100">
                <a:latin typeface="Times"/>
                <a:ea typeface="Times"/>
                <a:cs typeface="Times"/>
                <a:sym typeface="Times"/>
              </a:defRPr>
            </a:pPr>
            <a:r>
              <a:t> </a:t>
            </a:r>
          </a:p>
          <a:p>
            <a:pPr marL="0" indent="0" algn="ctr">
              <a:lnSpc>
                <a:spcPts val="3500"/>
              </a:lnSpc>
              <a:spcBef>
                <a:spcPts val="0"/>
              </a:spcBef>
              <a:defRPr sz="1800">
                <a:latin typeface="Times"/>
                <a:ea typeface="Times"/>
                <a:cs typeface="Times"/>
                <a:sym typeface="Times"/>
              </a:defRPr>
            </a:pPr>
            <a:endParaRPr/>
          </a:p>
          <a:p>
            <a:pPr marL="0" indent="0">
              <a:lnSpc>
                <a:spcPts val="2700"/>
              </a:lnSpc>
              <a:spcBef>
                <a:spcPts val="0"/>
              </a:spcBef>
              <a:defRPr sz="1100">
                <a:latin typeface="Times"/>
                <a:ea typeface="Times"/>
                <a:cs typeface="Times"/>
                <a:sym typeface="Times"/>
              </a:defRPr>
            </a:pPr>
            <a:endParaRPr/>
          </a:p>
          <a:p>
            <a:pPr marL="0" indent="0" algn="just">
              <a:defRPr sz="2200"/>
            </a:pPr>
            <a:endParaRPr/>
          </a:p>
          <a:p>
            <a:pPr marL="0" indent="0" algn="just">
              <a:defRPr sz="2200"/>
            </a:pPr>
            <a:endParaRPr/>
          </a:p>
          <a:p>
            <a:pPr marL="0" indent="0" algn="just">
              <a:defRPr sz="2200"/>
            </a:pPr>
            <a:endParaRPr/>
          </a:p>
          <a:p>
            <a:pPr marL="0" indent="0" algn="just">
              <a:defRPr sz="2200"/>
            </a:pPr>
            <a:endParaRPr/>
          </a:p>
        </p:txBody>
      </p:sp>
      <p:pic>
        <p:nvPicPr>
          <p:cNvPr id="215" name="page5image21110080.png"/>
          <p:cNvPicPr>
            <a:picLocks noChangeAspect="1"/>
          </p:cNvPicPr>
          <p:nvPr/>
        </p:nvPicPr>
        <p:blipFill>
          <a:blip r:embed="rId4">
            <a:extLst/>
          </a:blip>
          <a:stretch>
            <a:fillRect/>
          </a:stretch>
        </p:blipFill>
        <p:spPr>
          <a:xfrm>
            <a:off x="219483" y="4651470"/>
            <a:ext cx="3821398" cy="1728728"/>
          </a:xfrm>
          <a:prstGeom prst="rect">
            <a:avLst/>
          </a:prstGeom>
          <a:ln w="12700">
            <a:miter lim="400000"/>
          </a:ln>
        </p:spPr>
      </p:pic>
      <p:sp>
        <p:nvSpPr>
          <p:cNvPr id="216" name="Shape 216"/>
          <p:cNvSpPr/>
          <p:nvPr/>
        </p:nvSpPr>
        <p:spPr>
          <a:xfrm>
            <a:off x="3805230" y="2738533"/>
            <a:ext cx="134938" cy="325438"/>
          </a:xfrm>
          <a:prstGeom prst="rect">
            <a:avLst/>
          </a:prstGeom>
          <a:ln w="12700">
            <a:miter lim="400000"/>
          </a:ln>
          <a:extLst>
            <a:ext uri="{C572A759-6A51-4108-AA02-DFA0A04FC94B}">
              <ma14:wrappingTextBoxFlag xmlns:ma14="http://schemas.microsoft.com/office/mac/drawingml/2011/main" val="1"/>
            </a:ext>
          </a:extLst>
        </p:spPr>
        <p:txBody>
          <a:bodyPr wrap="none" lIns="35718" tIns="35718" rIns="35718" bIns="35718" anchor="ctr">
            <a:spAutoFit/>
          </a:bodyPr>
          <a:lstStyle>
            <a:lvl1pPr marL="0" indent="0" defTabSz="321468">
              <a:lnSpc>
                <a:spcPts val="1900"/>
              </a:lnSpc>
              <a:spcBef>
                <a:spcPts val="0"/>
              </a:spcBef>
              <a:defRPr sz="800">
                <a:latin typeface="Times"/>
                <a:ea typeface="Times"/>
                <a:cs typeface="Times"/>
                <a:sym typeface="Times"/>
              </a:defRPr>
            </a:lvl1pPr>
          </a:lstStyle>
          <a:p>
            <a:r>
              <a:t> </a:t>
            </a:r>
          </a:p>
        </p:txBody>
      </p:sp>
      <p:pic>
        <p:nvPicPr>
          <p:cNvPr id="217" name="image1.jpeg" descr="&#10;                                        &#10;&#10;&#10;                &#10;&#10;&#10;&#10;    &#10;&#10;&#10;                &#10;&#10;&#10;&#10;    &#10;&#10;&#10;                &#10;&#10;&#10;&#10;    &#10;&#10;&#10;                &#10;&#10;&#10;&#10;    &#10;&#10;&#10;                &#10;&#10;&#10;&#10;    &#10;&#10;&#10;                &#10;&#10;&#10;&#10;    &#10;&#10;&#10;                &#10;&#10;&#10;&#10;    &#10;&#10;&#10;                &#10;&#10;&#10;&#10;    &#10;&#10;&#10;                &#10;&#10;&#10;&#10;    &#10;&#10;&#10;                &#10;&#10;&#10;&#10;    &#10;&#10;&#10;                &#10;&#10;&#10;&#10;    &#10;&#10;&#10;&#10;&#10;&#10;&#10;&#10;&#10;&#10;&#10;&#10;                                    "/>
          <p:cNvPicPr>
            <a:picLocks noChangeAspect="1"/>
          </p:cNvPicPr>
          <p:nvPr/>
        </p:nvPicPr>
        <p:blipFill>
          <a:blip r:embed="rId5">
            <a:extLst/>
          </a:blip>
          <a:stretch>
            <a:fillRect/>
          </a:stretch>
        </p:blipFill>
        <p:spPr>
          <a:xfrm>
            <a:off x="4893324" y="1913802"/>
            <a:ext cx="4030266" cy="3923110"/>
          </a:xfrm>
          <a:prstGeom prst="rect">
            <a:avLst/>
          </a:prstGeom>
          <a:ln w="12700">
            <a:miter lim="400000"/>
          </a:ln>
        </p:spPr>
      </p:pic>
      <p:sp>
        <p:nvSpPr>
          <p:cNvPr id="218" name="Shape 218"/>
          <p:cNvSpPr/>
          <p:nvPr/>
        </p:nvSpPr>
        <p:spPr>
          <a:xfrm>
            <a:off x="7869979" y="5181391"/>
            <a:ext cx="794703" cy="223839"/>
          </a:xfrm>
          <a:prstGeom prst="rect">
            <a:avLst/>
          </a:prstGeom>
          <a:ln w="12700">
            <a:miter lim="400000"/>
          </a:ln>
          <a:extLst>
            <a:ext uri="{C572A759-6A51-4108-AA02-DFA0A04FC94B}">
              <ma14:wrappingTextBoxFlag xmlns:ma14="http://schemas.microsoft.com/office/mac/drawingml/2011/main" val="1"/>
            </a:ext>
          </a:extLst>
        </p:spPr>
        <p:txBody>
          <a:bodyPr wrap="none" lIns="35718" tIns="35718" rIns="35718" bIns="35718" anchor="ctr">
            <a:spAutoFit/>
          </a:bodyPr>
          <a:lstStyle>
            <a:lvl1pPr marL="0" indent="0" algn="ctr" defTabSz="410765">
              <a:lnSpc>
                <a:spcPct val="100000"/>
              </a:lnSpc>
              <a:spcBef>
                <a:spcPts val="0"/>
              </a:spcBef>
              <a:defRPr sz="1000" i="1">
                <a:latin typeface="+mj-lt"/>
                <a:ea typeface="+mj-ea"/>
                <a:cs typeface="+mj-cs"/>
                <a:sym typeface="Helvetica"/>
              </a:defRPr>
            </a:lvl1pPr>
          </a:lstStyle>
          <a:p>
            <a:r>
              <a:t>Alison Wong</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2" name="image10.jpeg"/>
          <p:cNvPicPr>
            <a:picLocks noChangeAspect="1"/>
          </p:cNvPicPr>
          <p:nvPr/>
        </p:nvPicPr>
        <p:blipFill>
          <a:blip r:embed="rId3">
            <a:extLst/>
          </a:blip>
          <a:stretch>
            <a:fillRect/>
          </a:stretch>
        </p:blipFill>
        <p:spPr>
          <a:xfrm>
            <a:off x="-1" y="-1"/>
            <a:ext cx="9144001" cy="6839713"/>
          </a:xfrm>
          <a:prstGeom prst="rect">
            <a:avLst/>
          </a:prstGeom>
          <a:ln w="12700">
            <a:miter lim="400000"/>
          </a:ln>
        </p:spPr>
      </p:pic>
      <p:sp>
        <p:nvSpPr>
          <p:cNvPr id="223" name="Shape 223"/>
          <p:cNvSpPr/>
          <p:nvPr/>
        </p:nvSpPr>
        <p:spPr>
          <a:xfrm>
            <a:off x="340358" y="1301269"/>
            <a:ext cx="8159262" cy="509524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0" indent="0" algn="just">
              <a:buFont typeface="Courier New"/>
              <a:defRPr sz="2200"/>
            </a:pPr>
            <a:endParaRPr/>
          </a:p>
          <a:p>
            <a:pPr marL="0" lvl="3" indent="260682" algn="just">
              <a:buFont typeface="Courier New"/>
              <a:defRPr sz="2200"/>
            </a:pPr>
            <a:r>
              <a:t>-happiness but anxiety </a:t>
            </a:r>
          </a:p>
          <a:p>
            <a:pPr marL="0" lvl="1" indent="260682" algn="just">
              <a:buFont typeface="Courier New"/>
              <a:defRPr sz="2200"/>
            </a:pPr>
            <a:r>
              <a:t>-fear losing baby</a:t>
            </a:r>
          </a:p>
          <a:p>
            <a:pPr marL="0" indent="0" algn="just">
              <a:buFont typeface="Courier New"/>
              <a:defRPr sz="2200"/>
            </a:pPr>
            <a:r>
              <a:t> </a:t>
            </a:r>
            <a:r>
              <a:rPr sz="900"/>
              <a:t>(Evans et al., 2017, Hammarberg et al., 2018)</a:t>
            </a:r>
          </a:p>
          <a:p>
            <a:pPr marL="0" indent="0" algn="just">
              <a:buFont typeface="Courier New"/>
              <a:defRPr sz="2200"/>
            </a:pPr>
            <a:endParaRPr sz="900"/>
          </a:p>
          <a:p>
            <a:pPr marL="278308" indent="-278308" algn="just">
              <a:buSzPct val="100000"/>
              <a:buFont typeface="Courier New"/>
              <a:buChar char="o"/>
              <a:defRPr sz="2200"/>
            </a:pPr>
            <a:r>
              <a:t>‘Waiting to Lose’, denial, avoidance, hyper-vigilance and physiological stress </a:t>
            </a:r>
            <a:endParaRPr sz="1400" i="1"/>
          </a:p>
          <a:p>
            <a:pPr marL="278308" indent="-278308" algn="just">
              <a:buSzPct val="100000"/>
              <a:buFont typeface="Courier New"/>
              <a:buChar char="o"/>
              <a:defRPr sz="2200"/>
            </a:pPr>
            <a:r>
              <a:t>Sense of body as unreliable </a:t>
            </a:r>
          </a:p>
          <a:p>
            <a:pPr marL="278308" indent="-278308" algn="just">
              <a:buSzPct val="100000"/>
              <a:buFont typeface="Courier New"/>
              <a:buChar char="o"/>
              <a:defRPr sz="2200"/>
            </a:pPr>
            <a:r>
              <a:t>Can disrupt identity formation </a:t>
            </a:r>
            <a:r>
              <a:rPr sz="1400"/>
              <a:t>(motherhood/fatherhood)</a:t>
            </a:r>
          </a:p>
          <a:p>
            <a:pPr marL="278308" indent="-278308" algn="just">
              <a:buSzPct val="100000"/>
              <a:buFont typeface="Courier New"/>
              <a:buChar char="o"/>
              <a:defRPr sz="2200"/>
            </a:pPr>
            <a:r>
              <a:t>Shame at sense of ambivalence after so wanted and strived for</a:t>
            </a:r>
          </a:p>
        </p:txBody>
      </p:sp>
      <p:sp>
        <p:nvSpPr>
          <p:cNvPr id="224" name="Shape 224"/>
          <p:cNvSpPr/>
          <p:nvPr/>
        </p:nvSpPr>
        <p:spPr>
          <a:xfrm>
            <a:off x="1238178" y="976985"/>
            <a:ext cx="6895330" cy="4724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r>
              <a:t>Pregnancy Conceived with Fertility Treatment</a:t>
            </a:r>
          </a:p>
        </p:txBody>
      </p:sp>
      <p:pic>
        <p:nvPicPr>
          <p:cNvPr id="225" name="image3.jpeg" descr="New IVF Treatment Provides Major Boost for a Successful Pregnancy Among 42-Year-Olds | Medindia.  #Fertility, #infertility: "/>
          <p:cNvPicPr>
            <a:picLocks noChangeAspect="1"/>
          </p:cNvPicPr>
          <p:nvPr/>
        </p:nvPicPr>
        <p:blipFill>
          <a:blip r:embed="rId4">
            <a:extLst/>
          </a:blip>
          <a:stretch>
            <a:fillRect/>
          </a:stretch>
        </p:blipFill>
        <p:spPr>
          <a:xfrm>
            <a:off x="6593795" y="1628524"/>
            <a:ext cx="1914930" cy="1595775"/>
          </a:xfrm>
          <a:prstGeom prst="rect">
            <a:avLst/>
          </a:prstGeom>
          <a:ln w="12700">
            <a:miter lim="400000"/>
          </a:ln>
        </p:spPr>
      </p:pic>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9" name="image3.jpeg"/>
          <p:cNvPicPr>
            <a:picLocks noChangeAspect="1"/>
          </p:cNvPicPr>
          <p:nvPr/>
        </p:nvPicPr>
        <p:blipFill>
          <a:blip r:embed="rId3">
            <a:extLst/>
          </a:blip>
          <a:stretch>
            <a:fillRect/>
          </a:stretch>
        </p:blipFill>
        <p:spPr>
          <a:xfrm>
            <a:off x="-1" y="-1"/>
            <a:ext cx="9144001" cy="6845301"/>
          </a:xfrm>
          <a:prstGeom prst="rect">
            <a:avLst/>
          </a:prstGeom>
          <a:ln w="12700">
            <a:miter lim="400000"/>
          </a:ln>
        </p:spPr>
      </p:pic>
      <p:sp>
        <p:nvSpPr>
          <p:cNvPr id="230" name="Shape 230"/>
          <p:cNvSpPr/>
          <p:nvPr/>
        </p:nvSpPr>
        <p:spPr>
          <a:xfrm>
            <a:off x="2255645" y="1152849"/>
            <a:ext cx="4207778" cy="7010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sz="4200"/>
            </a:lvl1pPr>
          </a:lstStyle>
          <a:p>
            <a:r>
              <a:t>HEART AND HOPE</a:t>
            </a:r>
          </a:p>
        </p:txBody>
      </p:sp>
      <p:sp>
        <p:nvSpPr>
          <p:cNvPr id="231" name="Shape 231"/>
          <p:cNvSpPr/>
          <p:nvPr/>
        </p:nvSpPr>
        <p:spPr>
          <a:xfrm>
            <a:off x="650239" y="2458720"/>
            <a:ext cx="7843520" cy="27584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sz="2400" u="sng"/>
            </a:pPr>
            <a:r>
              <a:t>Pregnancy after Infertility</a:t>
            </a:r>
          </a:p>
          <a:p>
            <a:pPr algn="ctr">
              <a:defRPr sz="2400" u="sng"/>
            </a:pPr>
            <a:endParaRPr/>
          </a:p>
          <a:p>
            <a:pPr algn="ctr">
              <a:defRPr sz="2400"/>
            </a:pPr>
            <a:r>
              <a:t>An antenatal program, specifically designed for women, couples or groups who have a history of infertility or who have utilised assisted reproductive technologies to achieve their current pregnancy.</a:t>
            </a:r>
          </a:p>
        </p:txBody>
      </p:sp>
    </p:spTree>
  </p:cSld>
  <p:clrMapOvr>
    <a:masterClrMapping/>
  </p:clrMapOvr>
  <p:transition spd="slow"/>
</p:sld>
</file>

<file path=ppt/theme/theme1.xml><?xml version="1.0" encoding="utf-8"?>
<a:theme xmlns:a="http://schemas.openxmlformats.org/drawingml/2006/main" name="EC ppt template">
  <a:themeElements>
    <a:clrScheme name="EC ppt template">
      <a:dk1>
        <a:srgbClr val="000000"/>
      </a:dk1>
      <a:lt1>
        <a:srgbClr val="FFFFFF"/>
      </a:lt1>
      <a:dk2>
        <a:srgbClr val="A7A7A7"/>
      </a:dk2>
      <a:lt2>
        <a:srgbClr val="535353"/>
      </a:lt2>
      <a:accent1>
        <a:srgbClr val="629DD1"/>
      </a:accent1>
      <a:accent2>
        <a:srgbClr val="297FD5"/>
      </a:accent2>
      <a:accent3>
        <a:srgbClr val="7F8FA9"/>
      </a:accent3>
      <a:accent4>
        <a:srgbClr val="4A66AC"/>
      </a:accent4>
      <a:accent5>
        <a:srgbClr val="5AA2AE"/>
      </a:accent5>
      <a:accent6>
        <a:srgbClr val="9D90A0"/>
      </a:accent6>
      <a:hlink>
        <a:srgbClr val="0000FF"/>
      </a:hlink>
      <a:folHlink>
        <a:srgbClr val="FF00FF"/>
      </a:folHlink>
    </a:clrScheme>
    <a:fontScheme name="EC ppt template">
      <a:majorFont>
        <a:latin typeface="Helvetica"/>
        <a:ea typeface="Helvetica"/>
        <a:cs typeface="Helvetica"/>
      </a:majorFont>
      <a:minorFont>
        <a:latin typeface="Calibri"/>
        <a:ea typeface="Calibri"/>
        <a:cs typeface="Calibri"/>
      </a:minorFont>
    </a:fontScheme>
    <a:fmtScheme name="EC ppt 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260682" marR="0" indent="-260682"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260682" marR="0" indent="-260682"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EC ppt template">
  <a:themeElements>
    <a:clrScheme name="EC ppt template">
      <a:dk1>
        <a:srgbClr val="000000"/>
      </a:dk1>
      <a:lt1>
        <a:srgbClr val="FFFFFF"/>
      </a:lt1>
      <a:dk2>
        <a:srgbClr val="A7A7A7"/>
      </a:dk2>
      <a:lt2>
        <a:srgbClr val="535353"/>
      </a:lt2>
      <a:accent1>
        <a:srgbClr val="629DD1"/>
      </a:accent1>
      <a:accent2>
        <a:srgbClr val="297FD5"/>
      </a:accent2>
      <a:accent3>
        <a:srgbClr val="7F8FA9"/>
      </a:accent3>
      <a:accent4>
        <a:srgbClr val="4A66AC"/>
      </a:accent4>
      <a:accent5>
        <a:srgbClr val="5AA2AE"/>
      </a:accent5>
      <a:accent6>
        <a:srgbClr val="9D90A0"/>
      </a:accent6>
      <a:hlink>
        <a:srgbClr val="0000FF"/>
      </a:hlink>
      <a:folHlink>
        <a:srgbClr val="FF00FF"/>
      </a:folHlink>
    </a:clrScheme>
    <a:fontScheme name="EC ppt template">
      <a:majorFont>
        <a:latin typeface="Helvetica"/>
        <a:ea typeface="Helvetica"/>
        <a:cs typeface="Helvetica"/>
      </a:majorFont>
      <a:minorFont>
        <a:latin typeface="Calibri"/>
        <a:ea typeface="Calibri"/>
        <a:cs typeface="Calibri"/>
      </a:minorFont>
    </a:fontScheme>
    <a:fmtScheme name="EC ppt templa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260682" marR="0" indent="-260682"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260682" marR="0" indent="-260682" algn="l" defTabSz="457200" rtl="0" fontAlgn="auto" latinLnBrk="0" hangingPunct="0">
          <a:lnSpc>
            <a:spcPct val="120000"/>
          </a:lnSpc>
          <a:spcBef>
            <a:spcPts val="700"/>
          </a:spcBef>
          <a:spcAft>
            <a:spcPts val="0"/>
          </a:spcAft>
          <a:buClrTx/>
          <a:buSzTx/>
          <a:buFontTx/>
          <a:buNone/>
          <a:tabLst/>
          <a:defRPr kumimoji="0" sz="26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TotalTime>
  <Words>2838</Words>
  <Application>Microsoft Macintosh PowerPoint</Application>
  <PresentationFormat>On-screen Show (4:3)</PresentationFormat>
  <Paragraphs>246</Paragraphs>
  <Slides>16</Slides>
  <Notes>15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Calibri</vt:lpstr>
      <vt:lpstr>Courier New</vt:lpstr>
      <vt:lpstr>Helvetica</vt:lpstr>
      <vt:lpstr>Helvetica Light</vt:lpstr>
      <vt:lpstr>Helvetica Neue</vt:lpstr>
      <vt:lpstr>Times</vt:lpstr>
      <vt:lpstr>Verdana</vt:lpstr>
      <vt:lpstr>Arial</vt:lpstr>
      <vt:lpstr>EC ppt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Office User</cp:lastModifiedBy>
  <cp:revision>2</cp:revision>
  <dcterms:modified xsi:type="dcterms:W3CDTF">2019-10-12T00:21:41Z</dcterms:modified>
</cp:coreProperties>
</file>