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3" r:id="rId2"/>
  </p:sldMasterIdLst>
  <p:notesMasterIdLst>
    <p:notesMasterId r:id="rId25"/>
  </p:notesMasterIdLst>
  <p:handoutMasterIdLst>
    <p:handoutMasterId r:id="rId26"/>
  </p:handoutMasterIdLst>
  <p:sldIdLst>
    <p:sldId id="292" r:id="rId3"/>
    <p:sldId id="306" r:id="rId4"/>
    <p:sldId id="327" r:id="rId5"/>
    <p:sldId id="307" r:id="rId6"/>
    <p:sldId id="310" r:id="rId7"/>
    <p:sldId id="311" r:id="rId8"/>
    <p:sldId id="312" r:id="rId9"/>
    <p:sldId id="313" r:id="rId10"/>
    <p:sldId id="314" r:id="rId11"/>
    <p:sldId id="315" r:id="rId12"/>
    <p:sldId id="316" r:id="rId13"/>
    <p:sldId id="317" r:id="rId14"/>
    <p:sldId id="318" r:id="rId15"/>
    <p:sldId id="324" r:id="rId16"/>
    <p:sldId id="309" r:id="rId17"/>
    <p:sldId id="308" r:id="rId18"/>
    <p:sldId id="331" r:id="rId19"/>
    <p:sldId id="334" r:id="rId20"/>
    <p:sldId id="337" r:id="rId21"/>
    <p:sldId id="342" r:id="rId22"/>
    <p:sldId id="344" r:id="rId23"/>
    <p:sldId id="271" r:id="rId24"/>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962"/>
    <a:srgbClr val="8F993E"/>
    <a:srgbClr val="B78D55"/>
    <a:srgbClr val="CB6015"/>
    <a:srgbClr val="DC582A"/>
    <a:srgbClr val="8C4799"/>
    <a:srgbClr val="BD472A"/>
    <a:srgbClr val="A2A569"/>
    <a:srgbClr val="D6A461"/>
    <a:srgbClr val="5E8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80" autoAdjust="0"/>
    <p:restoredTop sz="94627" autoAdjust="0"/>
  </p:normalViewPr>
  <p:slideViewPr>
    <p:cSldViewPr>
      <p:cViewPr varScale="1">
        <p:scale>
          <a:sx n="140" d="100"/>
          <a:sy n="140" d="100"/>
        </p:scale>
        <p:origin x="1884" y="126"/>
      </p:cViewPr>
      <p:guideLst>
        <p:guide orient="horz" pos="1620"/>
        <p:guide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9" d="100"/>
          <a:sy n="49" d="100"/>
        </p:scale>
        <p:origin x="-2318"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58" Type="http://schemas.microsoft.com/office/2015/10/relationships/revisionInfo" Target="revisionInfo.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8A3D10-14DE-40A4-B117-ECE753B74ABA}" type="datetimeFigureOut">
              <a:rPr lang="en-AU" smtClean="0"/>
              <a:t>14/07/17</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1CBC84-8170-44EA-9885-59AA6DCB434D}" type="slidenum">
              <a:rPr lang="en-AU" smtClean="0"/>
              <a:t>‹#›</a:t>
            </a:fld>
            <a:endParaRPr lang="en-AU"/>
          </a:p>
        </p:txBody>
      </p:sp>
    </p:spTree>
    <p:extLst>
      <p:ext uri="{BB962C8B-B14F-4D97-AF65-F5344CB8AC3E}">
        <p14:creationId xmlns:p14="http://schemas.microsoft.com/office/powerpoint/2010/main" val="3395053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EC9CF-FFFE-4E89-8DD9-6A2E6586C53F}" type="datetimeFigureOut">
              <a:rPr lang="en-AU" smtClean="0"/>
              <a:t>14/07/17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F24C3-8D69-415A-9DD3-8146C0A6584F}" type="slidenum">
              <a:rPr lang="en-AU" smtClean="0"/>
              <a:t>‹#›</a:t>
            </a:fld>
            <a:endParaRPr lang="en-AU"/>
          </a:p>
        </p:txBody>
      </p:sp>
    </p:spTree>
    <p:extLst>
      <p:ext uri="{BB962C8B-B14F-4D97-AF65-F5344CB8AC3E}">
        <p14:creationId xmlns:p14="http://schemas.microsoft.com/office/powerpoint/2010/main" val="225205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0" dirty="0">
                <a:solidFill>
                  <a:sysClr val="windowText" lastClr="000000"/>
                </a:solidFill>
              </a:rPr>
              <a:t>A flourishing economy underpinned by profitable and sustainable resource-based industries.</a:t>
            </a:r>
            <a:endParaRPr lang="en-AU" sz="1200" dirty="0"/>
          </a:p>
          <a:p>
            <a:r>
              <a:rPr lang="en-AU" baseline="0" dirty="0"/>
              <a:t>our success is due to our ability to form smart partnerships – we collaborate with all Australian states and the Commonwealth, with international partners, universities, CSIRO, research development corporations, private growers and industry groups.</a:t>
            </a:r>
          </a:p>
          <a:p>
            <a:r>
              <a:rPr lang="en-AU" baseline="0" dirty="0"/>
              <a:t>We compete and win our share of competitive science and extension grants, and we use our collaborative partnerships to continue to bring value to the NT ag, </a:t>
            </a:r>
            <a:r>
              <a:rPr lang="en-AU" baseline="0" dirty="0" err="1"/>
              <a:t>hort</a:t>
            </a:r>
            <a:r>
              <a:rPr lang="en-AU" baseline="0" dirty="0"/>
              <a:t> and forestry sectors. </a:t>
            </a:r>
          </a:p>
          <a:p>
            <a:endParaRPr lang="en-AU" b="1" dirty="0"/>
          </a:p>
        </p:txBody>
      </p:sp>
      <p:sp>
        <p:nvSpPr>
          <p:cNvPr id="4" name="Slide Number Placeholder 3"/>
          <p:cNvSpPr>
            <a:spLocks noGrp="1"/>
          </p:cNvSpPr>
          <p:nvPr>
            <p:ph type="sldNum" sz="quarter" idx="10"/>
          </p:nvPr>
        </p:nvSpPr>
        <p:spPr/>
        <p:txBody>
          <a:bodyPr/>
          <a:lstStyle/>
          <a:p>
            <a:fld id="{A20C84D6-2328-4824-A130-E27759A5DB0C}" type="slidenum">
              <a:rPr lang="en-AU" smtClean="0">
                <a:solidFill>
                  <a:prstClr val="black"/>
                </a:solidFill>
              </a:rPr>
              <a:pPr/>
              <a:t>15</a:t>
            </a:fld>
            <a:endParaRPr lang="en-AU">
              <a:solidFill>
                <a:prstClr val="black"/>
              </a:solidFill>
            </a:endParaRPr>
          </a:p>
        </p:txBody>
      </p:sp>
    </p:spTree>
    <p:extLst>
      <p:ext uri="{BB962C8B-B14F-4D97-AF65-F5344CB8AC3E}">
        <p14:creationId xmlns:p14="http://schemas.microsoft.com/office/powerpoint/2010/main" val="122412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Imag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4426"/>
          <a:stretch>
            <a:fillRect/>
          </a:stretch>
        </p:blipFill>
        <p:spPr bwMode="auto">
          <a:xfrm>
            <a:off x="-3572" y="-36513"/>
            <a:ext cx="7098507" cy="427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62018" y="821160"/>
            <a:ext cx="5019210" cy="1102519"/>
          </a:xfrm>
        </p:spPr>
        <p:txBody>
          <a:bodyPr>
            <a:normAutofit/>
          </a:bodyPr>
          <a:lstStyle>
            <a:lvl1pPr>
              <a:defRPr lang="en-AU" sz="3300" kern="1200" baseline="0" dirty="0">
                <a:solidFill>
                  <a:srgbClr val="FFFFFF"/>
                </a:solidFill>
                <a:latin typeface="Lato Black" charset="0"/>
                <a:ea typeface="ＭＳ Ｐゴシック" charset="0"/>
                <a:cs typeface="Lato Black" charset="0"/>
              </a:defRPr>
            </a:lvl1pPr>
          </a:lstStyle>
          <a:p>
            <a:r>
              <a:rPr lang="en-US" dirty="0"/>
              <a:t>Presentation Title </a:t>
            </a:r>
            <a:endParaRPr lang="en-AU" dirty="0"/>
          </a:p>
        </p:txBody>
      </p:sp>
      <p:sp>
        <p:nvSpPr>
          <p:cNvPr id="3" name="Subtitle 2"/>
          <p:cNvSpPr>
            <a:spLocks noGrp="1"/>
          </p:cNvSpPr>
          <p:nvPr>
            <p:ph type="subTitle" idx="1" hasCustomPrompt="1"/>
          </p:nvPr>
        </p:nvSpPr>
        <p:spPr>
          <a:xfrm>
            <a:off x="458670" y="1923678"/>
            <a:ext cx="4800600" cy="1314450"/>
          </a:xfrm>
          <a:prstGeom prst="rect">
            <a:avLst/>
          </a:prstGeom>
        </p:spPr>
        <p:txBody>
          <a:bodyPr>
            <a:normAutofit/>
          </a:bodyPr>
          <a:lstStyle>
            <a:lvl1pPr marL="0" indent="0" algn="l" defTabSz="685800" rtl="0" eaLnBrk="1" latinLnBrk="0" hangingPunct="1">
              <a:lnSpc>
                <a:spcPts val="3225"/>
              </a:lnSpc>
              <a:buNone/>
              <a:defRPr lang="en-AU" sz="3300" kern="1200" dirty="0">
                <a:solidFill>
                  <a:srgbClr val="FFFFFF"/>
                </a:solidFill>
                <a:latin typeface="Lato Light" charset="0"/>
                <a:ea typeface="ＭＳ Ｐゴシック" charset="0"/>
                <a:cs typeface="Lato Light"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 Title</a:t>
            </a:r>
            <a:endParaRPr lang="en-AU" dirty="0"/>
          </a:p>
        </p:txBody>
      </p:sp>
      <p:sp>
        <p:nvSpPr>
          <p:cNvPr id="9" name="Text Placeholder 8"/>
          <p:cNvSpPr>
            <a:spLocks noGrp="1"/>
          </p:cNvSpPr>
          <p:nvPr>
            <p:ph type="body" sz="quarter" idx="11" hasCustomPrompt="1"/>
          </p:nvPr>
        </p:nvSpPr>
        <p:spPr>
          <a:xfrm>
            <a:off x="458391" y="3363914"/>
            <a:ext cx="4806813" cy="287337"/>
          </a:xfrm>
          <a:prstGeom prst="rect">
            <a:avLst/>
          </a:prstGeom>
        </p:spPr>
        <p:txBody>
          <a:bodyPr/>
          <a:lstStyle>
            <a:lvl1pPr marL="0" indent="0">
              <a:buNone/>
              <a:defRPr sz="1200" baseline="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AU" dirty="0"/>
              <a:t>Insert Presenter Name</a:t>
            </a:r>
          </a:p>
        </p:txBody>
      </p:sp>
      <p:sp>
        <p:nvSpPr>
          <p:cNvPr id="10" name="Text Placeholder 8"/>
          <p:cNvSpPr>
            <a:spLocks noGrp="1"/>
          </p:cNvSpPr>
          <p:nvPr>
            <p:ph type="body" sz="quarter" idx="12" hasCustomPrompt="1"/>
          </p:nvPr>
        </p:nvSpPr>
        <p:spPr>
          <a:xfrm>
            <a:off x="458670" y="3669343"/>
            <a:ext cx="4806534" cy="287337"/>
          </a:xfrm>
          <a:prstGeom prst="rect">
            <a:avLst/>
          </a:prstGeom>
        </p:spPr>
        <p:txBody>
          <a:bodyPr/>
          <a:lstStyle>
            <a:lvl1pPr marL="0" indent="0">
              <a:buNone/>
              <a:defRPr sz="1200" baseline="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AU" dirty="0"/>
              <a:t>Insert Agency/Department Name</a:t>
            </a:r>
          </a:p>
        </p:txBody>
      </p:sp>
      <p:sp>
        <p:nvSpPr>
          <p:cNvPr id="11" name="Text Placeholder 8"/>
          <p:cNvSpPr>
            <a:spLocks noGrp="1"/>
          </p:cNvSpPr>
          <p:nvPr>
            <p:ph type="body" sz="quarter" idx="13" hasCustomPrompt="1"/>
          </p:nvPr>
        </p:nvSpPr>
        <p:spPr>
          <a:xfrm>
            <a:off x="458670" y="3977662"/>
            <a:ext cx="4806534" cy="287337"/>
          </a:xfrm>
          <a:prstGeom prst="rect">
            <a:avLst/>
          </a:prstGeom>
        </p:spPr>
        <p:txBody>
          <a:bodyPr/>
          <a:lstStyle>
            <a:lvl1pPr marL="0" indent="0">
              <a:buNone/>
              <a:defRPr sz="120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AU" dirty="0"/>
              <a:t>Insert Date</a:t>
            </a:r>
          </a:p>
        </p:txBody>
      </p:sp>
    </p:spTree>
    <p:extLst>
      <p:ext uri="{BB962C8B-B14F-4D97-AF65-F5344CB8AC3E}">
        <p14:creationId xmlns:p14="http://schemas.microsoft.com/office/powerpoint/2010/main" val="351480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Green Text Pag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72958" y="195487"/>
            <a:ext cx="5886654" cy="504056"/>
          </a:xfrm>
        </p:spPr>
        <p:txBody>
          <a:bodyPr>
            <a:noAutofit/>
          </a:bodyPr>
          <a:lstStyle>
            <a:lvl1pPr>
              <a:lnSpc>
                <a:spcPts val="2475"/>
              </a:lnSpc>
              <a:spcAft>
                <a:spcPts val="825"/>
              </a:spcAft>
              <a:defRPr>
                <a:solidFill>
                  <a:srgbClr val="8F993E"/>
                </a:solidFill>
              </a:defRPr>
            </a:lvl1pPr>
          </a:lstStyle>
          <a:p>
            <a:r>
              <a:rPr lang="en-US" dirty="0"/>
              <a:t>Page Heading</a:t>
            </a:r>
            <a:endParaRPr lang="en-AU" dirty="0"/>
          </a:p>
        </p:txBody>
      </p:sp>
      <p:sp>
        <p:nvSpPr>
          <p:cNvPr id="18" name="Text Placeholder 2"/>
          <p:cNvSpPr>
            <a:spLocks noGrp="1"/>
          </p:cNvSpPr>
          <p:nvPr>
            <p:ph type="body" idx="11" hasCustomPrompt="1"/>
          </p:nvPr>
        </p:nvSpPr>
        <p:spPr>
          <a:xfrm>
            <a:off x="470678" y="843558"/>
            <a:ext cx="5886654"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8" y="1131590"/>
            <a:ext cx="5886654" cy="989062"/>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9" name="Text Placeholder 2"/>
          <p:cNvSpPr>
            <a:spLocks noGrp="1"/>
          </p:cNvSpPr>
          <p:nvPr>
            <p:ph type="body" idx="12" hasCustomPrompt="1"/>
          </p:nvPr>
        </p:nvSpPr>
        <p:spPr>
          <a:xfrm>
            <a:off x="473562" y="2139702"/>
            <a:ext cx="5886654" cy="288032"/>
          </a:xfrm>
        </p:spPr>
        <p:txBody>
          <a:bodyPr anchor="t" anchorCtr="0">
            <a:noAutofit/>
          </a:bodyPr>
          <a:lstStyle>
            <a:lvl1pPr marL="0" indent="0">
              <a:lnSpc>
                <a:spcPts val="1500"/>
              </a:lnSpc>
              <a:spcBef>
                <a:spcPts val="0"/>
              </a:spcBef>
              <a:buNone/>
              <a:defRPr sz="1350" b="0">
                <a:solidFill>
                  <a:srgbClr val="8F993E"/>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7" name="Content Placeholder 2"/>
          <p:cNvSpPr>
            <a:spLocks noGrp="1"/>
          </p:cNvSpPr>
          <p:nvPr>
            <p:ph idx="10"/>
          </p:nvPr>
        </p:nvSpPr>
        <p:spPr>
          <a:xfrm>
            <a:off x="470678" y="2437259"/>
            <a:ext cx="5886654" cy="1800200"/>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265821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Green Text Image Pag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65813" y="123478"/>
            <a:ext cx="2334537" cy="504056"/>
          </a:xfrm>
        </p:spPr>
        <p:txBody>
          <a:bodyPr>
            <a:noAutofit/>
          </a:bodyPr>
          <a:lstStyle>
            <a:lvl1pPr>
              <a:lnSpc>
                <a:spcPts val="2475"/>
              </a:lnSpc>
              <a:spcAft>
                <a:spcPts val="825"/>
              </a:spcAft>
              <a:defRPr>
                <a:solidFill>
                  <a:srgbClr val="8F993E"/>
                </a:solidFill>
              </a:defRPr>
            </a:lvl1pPr>
          </a:lstStyle>
          <a:p>
            <a:r>
              <a:rPr lang="en-US" dirty="0"/>
              <a:t>Page heading</a:t>
            </a:r>
            <a:endParaRPr lang="en-AU" dirty="0"/>
          </a:p>
        </p:txBody>
      </p:sp>
      <p:sp>
        <p:nvSpPr>
          <p:cNvPr id="12" name="Text Placeholder 2"/>
          <p:cNvSpPr>
            <a:spLocks noGrp="1"/>
          </p:cNvSpPr>
          <p:nvPr>
            <p:ph type="body" idx="11" hasCustomPrompt="1"/>
          </p:nvPr>
        </p:nvSpPr>
        <p:spPr>
          <a:xfrm>
            <a:off x="470679" y="771550"/>
            <a:ext cx="2310250"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7" y="1059582"/>
            <a:ext cx="2307971" cy="1152128"/>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3" name="Text Placeholder 2"/>
          <p:cNvSpPr>
            <a:spLocks noGrp="1"/>
          </p:cNvSpPr>
          <p:nvPr>
            <p:ph type="body" idx="12" hasCustomPrompt="1"/>
          </p:nvPr>
        </p:nvSpPr>
        <p:spPr>
          <a:xfrm>
            <a:off x="473562" y="2355726"/>
            <a:ext cx="2307366" cy="288032"/>
          </a:xfrm>
        </p:spPr>
        <p:txBody>
          <a:bodyPr anchor="t" anchorCtr="0">
            <a:noAutofit/>
          </a:bodyPr>
          <a:lstStyle>
            <a:lvl1pPr marL="0" indent="0">
              <a:lnSpc>
                <a:spcPts val="1500"/>
              </a:lnSpc>
              <a:spcBef>
                <a:spcPts val="0"/>
              </a:spcBef>
              <a:buNone/>
              <a:defRPr sz="1350" b="0">
                <a:solidFill>
                  <a:srgbClr val="8F993E"/>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5" name="Content Placeholder 2"/>
          <p:cNvSpPr>
            <a:spLocks noGrp="1"/>
          </p:cNvSpPr>
          <p:nvPr>
            <p:ph idx="10"/>
          </p:nvPr>
        </p:nvSpPr>
        <p:spPr>
          <a:xfrm>
            <a:off x="470679" y="2643758"/>
            <a:ext cx="2310250" cy="1584176"/>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4" name="Content Placeholder 3"/>
          <p:cNvSpPr>
            <a:spLocks noGrp="1"/>
          </p:cNvSpPr>
          <p:nvPr>
            <p:ph sz="half" idx="2" hasCustomPrompt="1"/>
          </p:nvPr>
        </p:nvSpPr>
        <p:spPr>
          <a:xfrm>
            <a:off x="2834934" y="123479"/>
            <a:ext cx="4023066" cy="4104456"/>
          </a:xfrm>
        </p:spPr>
        <p:txBody>
          <a:bodyPr>
            <a:normAutofit/>
          </a:bodyPr>
          <a:lstStyle>
            <a:lvl1pPr fontAlgn="auto">
              <a:lnSpc>
                <a:spcPts val="1500"/>
              </a:lnSpc>
              <a:spcBef>
                <a:spcPts val="0"/>
              </a:spcBef>
              <a:spcAft>
                <a:spcPts val="0"/>
              </a:spcAft>
              <a:defRPr lang="en-US" sz="1350" baseline="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fontAlgn="auto">
              <a:lnSpc>
                <a:spcPts val="2000"/>
              </a:lnSpc>
              <a:spcBef>
                <a:spcPts val="0"/>
              </a:spcBef>
              <a:spcAft>
                <a:spcPts val="0"/>
              </a:spcAft>
              <a:defRPr lang="en-US"/>
            </a:pPr>
            <a:r>
              <a:rPr lang="en-US" dirty="0">
                <a:latin typeface="Lato Light" charset="77"/>
                <a:ea typeface="Lato Light" charset="77"/>
                <a:cs typeface="Lato Light" charset="77"/>
              </a:rPr>
              <a:t>Click to add image</a:t>
            </a:r>
          </a:p>
        </p:txBody>
      </p:sp>
    </p:spTree>
    <p:extLst>
      <p:ext uri="{BB962C8B-B14F-4D97-AF65-F5344CB8AC3E}">
        <p14:creationId xmlns:p14="http://schemas.microsoft.com/office/powerpoint/2010/main" val="1621825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Section Page">
    <p:spTree>
      <p:nvGrpSpPr>
        <p:cNvPr id="1" name=""/>
        <p:cNvGrpSpPr/>
        <p:nvPr/>
      </p:nvGrpSpPr>
      <p:grpSpPr>
        <a:xfrm>
          <a:off x="0" y="0"/>
          <a:ext cx="0" cy="0"/>
          <a:chOff x="0" y="0"/>
          <a:chExt cx="0" cy="0"/>
        </a:xfrm>
      </p:grpSpPr>
      <p:pic>
        <p:nvPicPr>
          <p:cNvPr id="6" name="Image 2"/>
          <p:cNvPicPr>
            <a:picLocks noChangeAspect="1" noChangeArrowheads="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t="1" r="2479" b="17377"/>
          <a:stretch/>
        </p:blipFill>
        <p:spPr bwMode="auto">
          <a:xfrm>
            <a:off x="-5953" y="1"/>
            <a:ext cx="6885384" cy="43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1"/>
          <p:cNvSpPr>
            <a:spLocks noGrp="1"/>
          </p:cNvSpPr>
          <p:nvPr>
            <p:ph type="title" hasCustomPrompt="1"/>
          </p:nvPr>
        </p:nvSpPr>
        <p:spPr>
          <a:xfrm>
            <a:off x="458670" y="1635646"/>
            <a:ext cx="4428492" cy="2016224"/>
          </a:xfrm>
        </p:spPr>
        <p:txBody>
          <a:bodyPr>
            <a:normAutofit/>
          </a:bodyPr>
          <a:lstStyle>
            <a:lvl1pPr>
              <a:defRPr sz="3300" b="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Section Heading</a:t>
            </a:r>
            <a:endParaRPr lang="en-AU" dirty="0"/>
          </a:p>
        </p:txBody>
      </p:sp>
    </p:spTree>
    <p:extLst>
      <p:ext uri="{BB962C8B-B14F-4D97-AF65-F5344CB8AC3E}">
        <p14:creationId xmlns:p14="http://schemas.microsoft.com/office/powerpoint/2010/main" val="41932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Text Pag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72958" y="195487"/>
            <a:ext cx="5886654" cy="504056"/>
          </a:xfrm>
        </p:spPr>
        <p:txBody>
          <a:bodyPr>
            <a:noAutofit/>
          </a:bodyPr>
          <a:lstStyle>
            <a:lvl1pPr>
              <a:lnSpc>
                <a:spcPts val="2475"/>
              </a:lnSpc>
              <a:spcAft>
                <a:spcPts val="825"/>
              </a:spcAft>
              <a:defRPr>
                <a:solidFill>
                  <a:srgbClr val="DC582A"/>
                </a:solidFill>
              </a:defRPr>
            </a:lvl1pPr>
          </a:lstStyle>
          <a:p>
            <a:r>
              <a:rPr lang="en-US" dirty="0"/>
              <a:t>Page Heading</a:t>
            </a:r>
            <a:endParaRPr lang="en-AU" dirty="0"/>
          </a:p>
        </p:txBody>
      </p:sp>
      <p:sp>
        <p:nvSpPr>
          <p:cNvPr id="18" name="Text Placeholder 2"/>
          <p:cNvSpPr>
            <a:spLocks noGrp="1"/>
          </p:cNvSpPr>
          <p:nvPr>
            <p:ph type="body" idx="11" hasCustomPrompt="1"/>
          </p:nvPr>
        </p:nvSpPr>
        <p:spPr>
          <a:xfrm>
            <a:off x="470678" y="843558"/>
            <a:ext cx="5886654"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8" y="1131590"/>
            <a:ext cx="5886654" cy="989062"/>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9" name="Text Placeholder 2"/>
          <p:cNvSpPr>
            <a:spLocks noGrp="1"/>
          </p:cNvSpPr>
          <p:nvPr>
            <p:ph type="body" idx="12" hasCustomPrompt="1"/>
          </p:nvPr>
        </p:nvSpPr>
        <p:spPr>
          <a:xfrm>
            <a:off x="473562" y="2139702"/>
            <a:ext cx="5886654" cy="288032"/>
          </a:xfrm>
        </p:spPr>
        <p:txBody>
          <a:bodyPr anchor="t" anchorCtr="0">
            <a:noAutofit/>
          </a:bodyPr>
          <a:lstStyle>
            <a:lvl1pPr marL="0" indent="0">
              <a:lnSpc>
                <a:spcPts val="1500"/>
              </a:lnSpc>
              <a:spcBef>
                <a:spcPts val="0"/>
              </a:spcBef>
              <a:buNone/>
              <a:defRPr sz="1350" b="0">
                <a:solidFill>
                  <a:srgbClr val="DC582A"/>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7" name="Content Placeholder 2"/>
          <p:cNvSpPr>
            <a:spLocks noGrp="1"/>
          </p:cNvSpPr>
          <p:nvPr>
            <p:ph idx="10"/>
          </p:nvPr>
        </p:nvSpPr>
        <p:spPr>
          <a:xfrm>
            <a:off x="470678" y="2437259"/>
            <a:ext cx="5886654" cy="1800200"/>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2354551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Text Image Pag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65813" y="123478"/>
            <a:ext cx="2334537" cy="504056"/>
          </a:xfrm>
        </p:spPr>
        <p:txBody>
          <a:bodyPr>
            <a:noAutofit/>
          </a:bodyPr>
          <a:lstStyle>
            <a:lvl1pPr>
              <a:lnSpc>
                <a:spcPts val="2475"/>
              </a:lnSpc>
              <a:spcAft>
                <a:spcPts val="825"/>
              </a:spcAft>
              <a:defRPr>
                <a:solidFill>
                  <a:srgbClr val="DC582A"/>
                </a:solidFill>
              </a:defRPr>
            </a:lvl1pPr>
          </a:lstStyle>
          <a:p>
            <a:r>
              <a:rPr lang="en-US" dirty="0"/>
              <a:t>Page heading</a:t>
            </a:r>
            <a:endParaRPr lang="en-AU" dirty="0"/>
          </a:p>
        </p:txBody>
      </p:sp>
      <p:sp>
        <p:nvSpPr>
          <p:cNvPr id="12" name="Text Placeholder 2"/>
          <p:cNvSpPr>
            <a:spLocks noGrp="1"/>
          </p:cNvSpPr>
          <p:nvPr>
            <p:ph type="body" idx="11" hasCustomPrompt="1"/>
          </p:nvPr>
        </p:nvSpPr>
        <p:spPr>
          <a:xfrm>
            <a:off x="470679" y="771550"/>
            <a:ext cx="2310250"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7" y="1059582"/>
            <a:ext cx="2307971" cy="1152128"/>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3" name="Text Placeholder 2"/>
          <p:cNvSpPr>
            <a:spLocks noGrp="1"/>
          </p:cNvSpPr>
          <p:nvPr>
            <p:ph type="body" idx="12" hasCustomPrompt="1"/>
          </p:nvPr>
        </p:nvSpPr>
        <p:spPr>
          <a:xfrm>
            <a:off x="473562" y="2355726"/>
            <a:ext cx="2307366" cy="288032"/>
          </a:xfrm>
        </p:spPr>
        <p:txBody>
          <a:bodyPr anchor="t" anchorCtr="0">
            <a:noAutofit/>
          </a:bodyPr>
          <a:lstStyle>
            <a:lvl1pPr marL="0" indent="0">
              <a:lnSpc>
                <a:spcPts val="1500"/>
              </a:lnSpc>
              <a:spcBef>
                <a:spcPts val="0"/>
              </a:spcBef>
              <a:buNone/>
              <a:defRPr sz="1350" b="0">
                <a:solidFill>
                  <a:srgbClr val="DC582A"/>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5" name="Content Placeholder 2"/>
          <p:cNvSpPr>
            <a:spLocks noGrp="1"/>
          </p:cNvSpPr>
          <p:nvPr>
            <p:ph idx="10"/>
          </p:nvPr>
        </p:nvSpPr>
        <p:spPr>
          <a:xfrm>
            <a:off x="470679" y="2643758"/>
            <a:ext cx="2310250" cy="1584176"/>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4" name="Content Placeholder 3"/>
          <p:cNvSpPr>
            <a:spLocks noGrp="1"/>
          </p:cNvSpPr>
          <p:nvPr>
            <p:ph sz="half" idx="2" hasCustomPrompt="1"/>
          </p:nvPr>
        </p:nvSpPr>
        <p:spPr>
          <a:xfrm>
            <a:off x="2834934" y="123479"/>
            <a:ext cx="4023066" cy="4104456"/>
          </a:xfrm>
        </p:spPr>
        <p:txBody>
          <a:bodyPr>
            <a:normAutofit/>
          </a:bodyPr>
          <a:lstStyle>
            <a:lvl1pPr fontAlgn="auto">
              <a:lnSpc>
                <a:spcPts val="1500"/>
              </a:lnSpc>
              <a:spcBef>
                <a:spcPts val="0"/>
              </a:spcBef>
              <a:spcAft>
                <a:spcPts val="0"/>
              </a:spcAft>
              <a:defRPr lang="en-US" sz="1350" baseline="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fontAlgn="auto">
              <a:lnSpc>
                <a:spcPts val="2000"/>
              </a:lnSpc>
              <a:spcBef>
                <a:spcPts val="0"/>
              </a:spcBef>
              <a:spcAft>
                <a:spcPts val="0"/>
              </a:spcAft>
              <a:defRPr lang="en-US"/>
            </a:pPr>
            <a:r>
              <a:rPr lang="en-US" dirty="0">
                <a:latin typeface="Lato Light" charset="77"/>
                <a:ea typeface="Lato Light" charset="77"/>
                <a:cs typeface="Lato Light" charset="77"/>
              </a:rPr>
              <a:t>Click to add image</a:t>
            </a:r>
          </a:p>
        </p:txBody>
      </p:sp>
    </p:spTree>
    <p:extLst>
      <p:ext uri="{BB962C8B-B14F-4D97-AF65-F5344CB8AC3E}">
        <p14:creationId xmlns:p14="http://schemas.microsoft.com/office/powerpoint/2010/main" val="2949396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ection Page">
    <p:spTree>
      <p:nvGrpSpPr>
        <p:cNvPr id="1" name=""/>
        <p:cNvGrpSpPr/>
        <p:nvPr/>
      </p:nvGrpSpPr>
      <p:grpSpPr>
        <a:xfrm>
          <a:off x="0" y="0"/>
          <a:ext cx="0" cy="0"/>
          <a:chOff x="0" y="0"/>
          <a:chExt cx="0" cy="0"/>
        </a:xfrm>
      </p:grpSpPr>
      <p:pic>
        <p:nvPicPr>
          <p:cNvPr id="4" name="Imag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b="16908"/>
          <a:stretch>
            <a:fillRect/>
          </a:stretch>
        </p:blipFill>
        <p:spPr bwMode="auto">
          <a:xfrm>
            <a:off x="-3572" y="1"/>
            <a:ext cx="7060407" cy="436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1"/>
          <p:cNvSpPr>
            <a:spLocks noGrp="1"/>
          </p:cNvSpPr>
          <p:nvPr>
            <p:ph type="title" hasCustomPrompt="1"/>
          </p:nvPr>
        </p:nvSpPr>
        <p:spPr>
          <a:xfrm>
            <a:off x="458670" y="1635646"/>
            <a:ext cx="4428492" cy="2016224"/>
          </a:xfrm>
        </p:spPr>
        <p:txBody>
          <a:bodyPr>
            <a:normAutofit/>
          </a:bodyPr>
          <a:lstStyle>
            <a:lvl1pPr>
              <a:defRPr sz="3300" b="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Section Heading</a:t>
            </a:r>
            <a:endParaRPr lang="en-AU" dirty="0"/>
          </a:p>
        </p:txBody>
      </p:sp>
    </p:spTree>
    <p:extLst>
      <p:ext uri="{BB962C8B-B14F-4D97-AF65-F5344CB8AC3E}">
        <p14:creationId xmlns:p14="http://schemas.microsoft.com/office/powerpoint/2010/main" val="416380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Text Pag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72958" y="195487"/>
            <a:ext cx="5886654" cy="504056"/>
          </a:xfrm>
        </p:spPr>
        <p:txBody>
          <a:bodyPr>
            <a:noAutofit/>
          </a:bodyPr>
          <a:lstStyle>
            <a:lvl1pPr>
              <a:lnSpc>
                <a:spcPts val="2475"/>
              </a:lnSpc>
              <a:spcAft>
                <a:spcPts val="825"/>
              </a:spcAft>
              <a:defRPr>
                <a:solidFill>
                  <a:srgbClr val="5E8AB4"/>
                </a:solidFill>
              </a:defRPr>
            </a:lvl1pPr>
          </a:lstStyle>
          <a:p>
            <a:r>
              <a:rPr lang="en-US" dirty="0"/>
              <a:t>Page Heading</a:t>
            </a:r>
            <a:endParaRPr lang="en-AU" dirty="0"/>
          </a:p>
        </p:txBody>
      </p:sp>
      <p:sp>
        <p:nvSpPr>
          <p:cNvPr id="18" name="Text Placeholder 2"/>
          <p:cNvSpPr>
            <a:spLocks noGrp="1"/>
          </p:cNvSpPr>
          <p:nvPr>
            <p:ph type="body" idx="11" hasCustomPrompt="1"/>
          </p:nvPr>
        </p:nvSpPr>
        <p:spPr>
          <a:xfrm>
            <a:off x="470678" y="843558"/>
            <a:ext cx="5886654"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8" y="1131590"/>
            <a:ext cx="5886654" cy="989062"/>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9" name="Text Placeholder 2"/>
          <p:cNvSpPr>
            <a:spLocks noGrp="1"/>
          </p:cNvSpPr>
          <p:nvPr>
            <p:ph type="body" idx="12" hasCustomPrompt="1"/>
          </p:nvPr>
        </p:nvSpPr>
        <p:spPr>
          <a:xfrm>
            <a:off x="473562" y="2139702"/>
            <a:ext cx="5886654" cy="288032"/>
          </a:xfrm>
        </p:spPr>
        <p:txBody>
          <a:bodyPr anchor="t" anchorCtr="0">
            <a:noAutofit/>
          </a:bodyPr>
          <a:lstStyle>
            <a:lvl1pPr marL="0" indent="0">
              <a:lnSpc>
                <a:spcPts val="1500"/>
              </a:lnSpc>
              <a:spcBef>
                <a:spcPts val="0"/>
              </a:spcBef>
              <a:buNone/>
              <a:defRPr sz="1350" b="0">
                <a:solidFill>
                  <a:srgbClr val="5E8AB4"/>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7" name="Content Placeholder 2"/>
          <p:cNvSpPr>
            <a:spLocks noGrp="1"/>
          </p:cNvSpPr>
          <p:nvPr>
            <p:ph idx="10"/>
          </p:nvPr>
        </p:nvSpPr>
        <p:spPr>
          <a:xfrm>
            <a:off x="470678" y="2437259"/>
            <a:ext cx="5886654" cy="1800200"/>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4141345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Text Image Pag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65813" y="123478"/>
            <a:ext cx="2334537" cy="504056"/>
          </a:xfrm>
        </p:spPr>
        <p:txBody>
          <a:bodyPr>
            <a:noAutofit/>
          </a:bodyPr>
          <a:lstStyle>
            <a:lvl1pPr>
              <a:lnSpc>
                <a:spcPts val="2475"/>
              </a:lnSpc>
              <a:spcAft>
                <a:spcPts val="825"/>
              </a:spcAft>
              <a:defRPr>
                <a:solidFill>
                  <a:srgbClr val="5E8AB4"/>
                </a:solidFill>
              </a:defRPr>
            </a:lvl1pPr>
          </a:lstStyle>
          <a:p>
            <a:r>
              <a:rPr lang="en-US" dirty="0"/>
              <a:t>Page heading</a:t>
            </a:r>
            <a:endParaRPr lang="en-AU" dirty="0"/>
          </a:p>
        </p:txBody>
      </p:sp>
      <p:sp>
        <p:nvSpPr>
          <p:cNvPr id="12" name="Text Placeholder 2"/>
          <p:cNvSpPr>
            <a:spLocks noGrp="1"/>
          </p:cNvSpPr>
          <p:nvPr>
            <p:ph type="body" idx="11" hasCustomPrompt="1"/>
          </p:nvPr>
        </p:nvSpPr>
        <p:spPr>
          <a:xfrm>
            <a:off x="470679" y="771550"/>
            <a:ext cx="2310250"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7" y="1059582"/>
            <a:ext cx="2307971" cy="1152128"/>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3" name="Text Placeholder 2"/>
          <p:cNvSpPr>
            <a:spLocks noGrp="1"/>
          </p:cNvSpPr>
          <p:nvPr>
            <p:ph type="body" idx="12" hasCustomPrompt="1"/>
          </p:nvPr>
        </p:nvSpPr>
        <p:spPr>
          <a:xfrm>
            <a:off x="473562" y="2355726"/>
            <a:ext cx="2307366" cy="288032"/>
          </a:xfrm>
        </p:spPr>
        <p:txBody>
          <a:bodyPr anchor="t" anchorCtr="0">
            <a:noAutofit/>
          </a:bodyPr>
          <a:lstStyle>
            <a:lvl1pPr marL="0" indent="0">
              <a:lnSpc>
                <a:spcPts val="1500"/>
              </a:lnSpc>
              <a:spcBef>
                <a:spcPts val="0"/>
              </a:spcBef>
              <a:buNone/>
              <a:defRPr sz="1350" b="0">
                <a:solidFill>
                  <a:srgbClr val="5E8AB4"/>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5" name="Content Placeholder 2"/>
          <p:cNvSpPr>
            <a:spLocks noGrp="1"/>
          </p:cNvSpPr>
          <p:nvPr>
            <p:ph idx="10"/>
          </p:nvPr>
        </p:nvSpPr>
        <p:spPr>
          <a:xfrm>
            <a:off x="470679" y="2643758"/>
            <a:ext cx="2310250" cy="1584176"/>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4" name="Content Placeholder 3"/>
          <p:cNvSpPr>
            <a:spLocks noGrp="1"/>
          </p:cNvSpPr>
          <p:nvPr>
            <p:ph sz="half" idx="2" hasCustomPrompt="1"/>
          </p:nvPr>
        </p:nvSpPr>
        <p:spPr>
          <a:xfrm>
            <a:off x="2834934" y="123479"/>
            <a:ext cx="4023066" cy="4104456"/>
          </a:xfrm>
        </p:spPr>
        <p:txBody>
          <a:bodyPr>
            <a:normAutofit/>
          </a:bodyPr>
          <a:lstStyle>
            <a:lvl1pPr fontAlgn="auto">
              <a:lnSpc>
                <a:spcPts val="1500"/>
              </a:lnSpc>
              <a:spcBef>
                <a:spcPts val="0"/>
              </a:spcBef>
              <a:spcAft>
                <a:spcPts val="0"/>
              </a:spcAft>
              <a:defRPr lang="en-US" sz="1350" baseline="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fontAlgn="auto">
              <a:lnSpc>
                <a:spcPts val="2000"/>
              </a:lnSpc>
              <a:spcBef>
                <a:spcPts val="0"/>
              </a:spcBef>
              <a:spcAft>
                <a:spcPts val="0"/>
              </a:spcAft>
              <a:defRPr lang="en-US"/>
            </a:pPr>
            <a:r>
              <a:rPr lang="en-US" dirty="0">
                <a:latin typeface="Lato Light" charset="77"/>
                <a:ea typeface="Lato Light" charset="77"/>
                <a:cs typeface="Lato Light" charset="77"/>
              </a:rPr>
              <a:t>Click to add image</a:t>
            </a:r>
          </a:p>
        </p:txBody>
      </p:sp>
    </p:spTree>
    <p:extLst>
      <p:ext uri="{BB962C8B-B14F-4D97-AF65-F5344CB8AC3E}">
        <p14:creationId xmlns:p14="http://schemas.microsoft.com/office/powerpoint/2010/main" val="416992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Section Page">
    <p:spTree>
      <p:nvGrpSpPr>
        <p:cNvPr id="1" name=""/>
        <p:cNvGrpSpPr/>
        <p:nvPr/>
      </p:nvGrpSpPr>
      <p:grpSpPr>
        <a:xfrm>
          <a:off x="0" y="0"/>
          <a:ext cx="0" cy="0"/>
          <a:chOff x="0" y="0"/>
          <a:chExt cx="0" cy="0"/>
        </a:xfrm>
      </p:grpSpPr>
      <p:pic>
        <p:nvPicPr>
          <p:cNvPr id="6" name="Imag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b="16908"/>
          <a:stretch>
            <a:fillRect/>
          </a:stretch>
        </p:blipFill>
        <p:spPr bwMode="auto">
          <a:xfrm>
            <a:off x="-3572" y="1"/>
            <a:ext cx="7060407" cy="438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1"/>
          <p:cNvSpPr>
            <a:spLocks noGrp="1"/>
          </p:cNvSpPr>
          <p:nvPr>
            <p:ph type="title" hasCustomPrompt="1"/>
          </p:nvPr>
        </p:nvSpPr>
        <p:spPr>
          <a:xfrm>
            <a:off x="458670" y="1635646"/>
            <a:ext cx="4428492" cy="2016224"/>
          </a:xfrm>
        </p:spPr>
        <p:txBody>
          <a:bodyPr>
            <a:normAutofit/>
          </a:bodyPr>
          <a:lstStyle>
            <a:lvl1pPr>
              <a:defRPr sz="3300" b="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Section Heading</a:t>
            </a:r>
            <a:endParaRPr lang="en-AU" dirty="0"/>
          </a:p>
        </p:txBody>
      </p:sp>
    </p:spTree>
    <p:extLst>
      <p:ext uri="{BB962C8B-B14F-4D97-AF65-F5344CB8AC3E}">
        <p14:creationId xmlns:p14="http://schemas.microsoft.com/office/powerpoint/2010/main" val="2793253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Text Pag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72958" y="195487"/>
            <a:ext cx="5886654" cy="504056"/>
          </a:xfrm>
        </p:spPr>
        <p:txBody>
          <a:bodyPr>
            <a:noAutofit/>
          </a:bodyPr>
          <a:lstStyle>
            <a:lvl1pPr>
              <a:lnSpc>
                <a:spcPts val="2475"/>
              </a:lnSpc>
              <a:spcAft>
                <a:spcPts val="825"/>
              </a:spcAft>
              <a:defRPr>
                <a:solidFill>
                  <a:srgbClr val="BD472A"/>
                </a:solidFill>
              </a:defRPr>
            </a:lvl1pPr>
          </a:lstStyle>
          <a:p>
            <a:r>
              <a:rPr lang="en-US" dirty="0"/>
              <a:t>Page Heading</a:t>
            </a:r>
            <a:endParaRPr lang="en-AU" dirty="0"/>
          </a:p>
        </p:txBody>
      </p:sp>
      <p:sp>
        <p:nvSpPr>
          <p:cNvPr id="18" name="Text Placeholder 2"/>
          <p:cNvSpPr>
            <a:spLocks noGrp="1"/>
          </p:cNvSpPr>
          <p:nvPr>
            <p:ph type="body" idx="11" hasCustomPrompt="1"/>
          </p:nvPr>
        </p:nvSpPr>
        <p:spPr>
          <a:xfrm>
            <a:off x="470678" y="843558"/>
            <a:ext cx="5886654"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8" y="1131590"/>
            <a:ext cx="5886654" cy="989062"/>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9" name="Text Placeholder 2"/>
          <p:cNvSpPr>
            <a:spLocks noGrp="1"/>
          </p:cNvSpPr>
          <p:nvPr>
            <p:ph type="body" idx="12" hasCustomPrompt="1"/>
          </p:nvPr>
        </p:nvSpPr>
        <p:spPr>
          <a:xfrm>
            <a:off x="473562" y="2139702"/>
            <a:ext cx="5886654" cy="288032"/>
          </a:xfrm>
        </p:spPr>
        <p:txBody>
          <a:bodyPr anchor="t" anchorCtr="0">
            <a:noAutofit/>
          </a:bodyPr>
          <a:lstStyle>
            <a:lvl1pPr marL="0" indent="0">
              <a:lnSpc>
                <a:spcPts val="1500"/>
              </a:lnSpc>
              <a:spcBef>
                <a:spcPts val="0"/>
              </a:spcBef>
              <a:buNone/>
              <a:defRPr sz="1350" b="0">
                <a:solidFill>
                  <a:srgbClr val="BD472A"/>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7" name="Content Placeholder 2"/>
          <p:cNvSpPr>
            <a:spLocks noGrp="1"/>
          </p:cNvSpPr>
          <p:nvPr>
            <p:ph idx="10"/>
          </p:nvPr>
        </p:nvSpPr>
        <p:spPr>
          <a:xfrm>
            <a:off x="470678" y="2437259"/>
            <a:ext cx="5886654" cy="1800200"/>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92994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s">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3158971" y="89037"/>
            <a:ext cx="3162467" cy="682513"/>
          </a:xfrm>
        </p:spPr>
        <p:txBody>
          <a:bodyPr>
            <a:normAutofit/>
          </a:bodyPr>
          <a:lstStyle>
            <a:lvl1pPr>
              <a:defRPr sz="750" b="0" baseline="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For </a:t>
            </a:r>
            <a:r>
              <a:rPr lang="en-US" dirty="0" err="1"/>
              <a:t>accessiblity</a:t>
            </a:r>
            <a:r>
              <a:rPr lang="en-US" dirty="0"/>
              <a:t>: </a:t>
            </a:r>
            <a:br>
              <a:rPr lang="en-US" dirty="0"/>
            </a:br>
            <a:r>
              <a:rPr lang="en-US" dirty="0"/>
              <a:t>1. Type ‘Contents’</a:t>
            </a:r>
            <a:br>
              <a:rPr lang="en-US" dirty="0"/>
            </a:br>
            <a:r>
              <a:rPr lang="en-US" dirty="0"/>
              <a:t>2. Open Home tab -&gt; Arrange menu -&gt; Selection pane</a:t>
            </a:r>
            <a:br>
              <a:rPr lang="en-US" dirty="0"/>
            </a:br>
            <a:r>
              <a:rPr lang="en-US" dirty="0"/>
              <a:t>3. Hide the Title field by clicking the eye symbol near the Title field.</a:t>
            </a:r>
            <a:endParaRPr lang="en-AU" dirty="0"/>
          </a:p>
        </p:txBody>
      </p:sp>
      <p:sp>
        <p:nvSpPr>
          <p:cNvPr id="5" name="TextBox 4"/>
          <p:cNvSpPr txBox="1">
            <a:spLocks noChangeArrowheads="1"/>
          </p:cNvSpPr>
          <p:nvPr userDrawn="1"/>
        </p:nvSpPr>
        <p:spPr bwMode="auto">
          <a:xfrm>
            <a:off x="540544" y="211138"/>
            <a:ext cx="5776913" cy="77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ts val="2475"/>
              </a:lnSpc>
              <a:spcAft>
                <a:spcPts val="825"/>
              </a:spcAft>
            </a:pPr>
            <a:r>
              <a:rPr lang="en-US" sz="2475" dirty="0">
                <a:solidFill>
                  <a:srgbClr val="CB6015"/>
                </a:solidFill>
                <a:latin typeface="Lato Heavy" charset="0"/>
                <a:cs typeface="Lato Heavy" charset="0"/>
              </a:rPr>
              <a:t>Contents</a:t>
            </a:r>
          </a:p>
        </p:txBody>
      </p:sp>
      <p:sp>
        <p:nvSpPr>
          <p:cNvPr id="3" name="Content Placeholder 2"/>
          <p:cNvSpPr>
            <a:spLocks noGrp="1"/>
          </p:cNvSpPr>
          <p:nvPr>
            <p:ph idx="1"/>
          </p:nvPr>
        </p:nvSpPr>
        <p:spPr>
          <a:xfrm>
            <a:off x="458670" y="987575"/>
            <a:ext cx="5886654" cy="3240361"/>
          </a:xfrm>
        </p:spPr>
        <p:txBody>
          <a:bodyPr/>
          <a:lstStyle>
            <a:lvl1pPr marL="257175" indent="-257175">
              <a:buFont typeface="Lato" panose="020F0502020204030203"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681981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Text Image Pag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65813" y="123478"/>
            <a:ext cx="2334537" cy="504056"/>
          </a:xfrm>
        </p:spPr>
        <p:txBody>
          <a:bodyPr>
            <a:noAutofit/>
          </a:bodyPr>
          <a:lstStyle>
            <a:lvl1pPr>
              <a:lnSpc>
                <a:spcPts val="2475"/>
              </a:lnSpc>
              <a:spcAft>
                <a:spcPts val="825"/>
              </a:spcAft>
              <a:defRPr>
                <a:solidFill>
                  <a:srgbClr val="BD472A"/>
                </a:solidFill>
              </a:defRPr>
            </a:lvl1pPr>
          </a:lstStyle>
          <a:p>
            <a:r>
              <a:rPr lang="en-US" dirty="0"/>
              <a:t>Page heading</a:t>
            </a:r>
            <a:endParaRPr lang="en-AU" dirty="0"/>
          </a:p>
        </p:txBody>
      </p:sp>
      <p:sp>
        <p:nvSpPr>
          <p:cNvPr id="12" name="Text Placeholder 2"/>
          <p:cNvSpPr>
            <a:spLocks noGrp="1"/>
          </p:cNvSpPr>
          <p:nvPr>
            <p:ph type="body" idx="11" hasCustomPrompt="1"/>
          </p:nvPr>
        </p:nvSpPr>
        <p:spPr>
          <a:xfrm>
            <a:off x="470679" y="771550"/>
            <a:ext cx="2310250"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7" y="1059582"/>
            <a:ext cx="2307971" cy="1152128"/>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3" name="Text Placeholder 2"/>
          <p:cNvSpPr>
            <a:spLocks noGrp="1"/>
          </p:cNvSpPr>
          <p:nvPr>
            <p:ph type="body" idx="12" hasCustomPrompt="1"/>
          </p:nvPr>
        </p:nvSpPr>
        <p:spPr>
          <a:xfrm>
            <a:off x="473562" y="2355726"/>
            <a:ext cx="2307366" cy="288032"/>
          </a:xfrm>
        </p:spPr>
        <p:txBody>
          <a:bodyPr anchor="t" anchorCtr="0">
            <a:noAutofit/>
          </a:bodyPr>
          <a:lstStyle>
            <a:lvl1pPr marL="0" indent="0">
              <a:lnSpc>
                <a:spcPts val="1500"/>
              </a:lnSpc>
              <a:spcBef>
                <a:spcPts val="0"/>
              </a:spcBef>
              <a:buNone/>
              <a:defRPr sz="1350" b="0">
                <a:solidFill>
                  <a:srgbClr val="BD472A"/>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5" name="Content Placeholder 2"/>
          <p:cNvSpPr>
            <a:spLocks noGrp="1"/>
          </p:cNvSpPr>
          <p:nvPr>
            <p:ph idx="10"/>
          </p:nvPr>
        </p:nvSpPr>
        <p:spPr>
          <a:xfrm>
            <a:off x="470679" y="2643758"/>
            <a:ext cx="2310250" cy="1584176"/>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4" name="Content Placeholder 3"/>
          <p:cNvSpPr>
            <a:spLocks noGrp="1"/>
          </p:cNvSpPr>
          <p:nvPr>
            <p:ph sz="half" idx="2" hasCustomPrompt="1"/>
          </p:nvPr>
        </p:nvSpPr>
        <p:spPr>
          <a:xfrm>
            <a:off x="2834934" y="123479"/>
            <a:ext cx="4023066" cy="4104456"/>
          </a:xfrm>
        </p:spPr>
        <p:txBody>
          <a:bodyPr>
            <a:normAutofit/>
          </a:bodyPr>
          <a:lstStyle>
            <a:lvl1pPr fontAlgn="auto">
              <a:lnSpc>
                <a:spcPts val="1500"/>
              </a:lnSpc>
              <a:spcBef>
                <a:spcPts val="0"/>
              </a:spcBef>
              <a:spcAft>
                <a:spcPts val="0"/>
              </a:spcAft>
              <a:defRPr lang="en-US" sz="1350" baseline="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fontAlgn="auto">
              <a:lnSpc>
                <a:spcPts val="2000"/>
              </a:lnSpc>
              <a:spcBef>
                <a:spcPts val="0"/>
              </a:spcBef>
              <a:spcAft>
                <a:spcPts val="0"/>
              </a:spcAft>
              <a:defRPr lang="en-US"/>
            </a:pPr>
            <a:r>
              <a:rPr lang="en-US" dirty="0">
                <a:latin typeface="Lato Light" charset="77"/>
                <a:ea typeface="Lato Light" charset="77"/>
                <a:cs typeface="Lato Light" charset="77"/>
              </a:rPr>
              <a:t>Click to add image</a:t>
            </a:r>
          </a:p>
        </p:txBody>
      </p:sp>
    </p:spTree>
    <p:extLst>
      <p:ext uri="{BB962C8B-B14F-4D97-AF65-F5344CB8AC3E}">
        <p14:creationId xmlns:p14="http://schemas.microsoft.com/office/powerpoint/2010/main" val="3449305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 (30 </a:t>
            </a:r>
            <a:r>
              <a:rPr lang="en-US" dirty="0" err="1"/>
              <a:t>pts</a:t>
            </a:r>
            <a:r>
              <a:rPr lang="en-US" dirty="0"/>
              <a:t>)</a:t>
            </a:r>
            <a:endParaRPr lang="en-AU" dirty="0"/>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335022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0658" y="195486"/>
            <a:ext cx="6172200" cy="936104"/>
          </a:xfrm>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a:xfrm>
            <a:off x="342900" y="1200152"/>
            <a:ext cx="6172200" cy="3027783"/>
          </a:xfrm>
          <a:prstGeom prst="rect">
            <a:avLst/>
          </a:prstGeom>
        </p:spPr>
        <p:txBody>
          <a:bodyPr vert="eaVert"/>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Medium" panose="020F0502020204030203" pitchFamily="34" charset="0"/>
                <a:ea typeface="Lato Medium" panose="020F0502020204030203" pitchFamily="34" charset="0"/>
                <a:cs typeface="Lato Medium"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7" name="Straight Connector 6"/>
          <p:cNvCxnSpPr/>
          <p:nvPr userDrawn="1"/>
        </p:nvCxnSpPr>
        <p:spPr>
          <a:xfrm>
            <a:off x="188119" y="4286250"/>
            <a:ext cx="6481763"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6851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021955"/>
          </a:xfrm>
        </p:spPr>
        <p:txBody>
          <a:bodyPr vert="eaVert"/>
          <a:lstStyle/>
          <a:p>
            <a:r>
              <a:rPr lang="en-US"/>
              <a:t>Click to edit Master title style</a:t>
            </a:r>
            <a:endParaRPr lang="en-AU" dirty="0"/>
          </a:p>
        </p:txBody>
      </p:sp>
      <p:sp>
        <p:nvSpPr>
          <p:cNvPr id="3" name="Vertical Text Placeholder 2"/>
          <p:cNvSpPr>
            <a:spLocks noGrp="1"/>
          </p:cNvSpPr>
          <p:nvPr>
            <p:ph type="body" orient="vert" idx="1"/>
          </p:nvPr>
        </p:nvSpPr>
        <p:spPr>
          <a:xfrm>
            <a:off x="342900" y="205980"/>
            <a:ext cx="4514850" cy="4021955"/>
          </a:xfrm>
          <a:prstGeom prst="rect">
            <a:avLst/>
          </a:prstGeom>
        </p:spPr>
        <p:txBody>
          <a:bodyPr vert="eaVert"/>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Medium" panose="020F0502020204030203" pitchFamily="34" charset="0"/>
                <a:ea typeface="Lato Medium" panose="020F0502020204030203" pitchFamily="34" charset="0"/>
                <a:cs typeface="Lato Medium"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7" name="Straight Connector 6"/>
          <p:cNvCxnSpPr/>
          <p:nvPr userDrawn="1"/>
        </p:nvCxnSpPr>
        <p:spPr>
          <a:xfrm>
            <a:off x="188119" y="4286250"/>
            <a:ext cx="6481763"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748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670" y="1779663"/>
            <a:ext cx="5886654" cy="897731"/>
          </a:xfrm>
        </p:spPr>
        <p:txBody>
          <a:bodyPr>
            <a:normAutofit/>
          </a:bodyPr>
          <a:lstStyle>
            <a:lvl1pPr>
              <a:defRPr sz="3300" baseline="0"/>
            </a:lvl1pPr>
          </a:lstStyle>
          <a:p>
            <a:r>
              <a:rPr lang="en-US" dirty="0"/>
              <a:t>Thank You</a:t>
            </a:r>
            <a:endParaRPr lang="en-AU" dirty="0"/>
          </a:p>
        </p:txBody>
      </p:sp>
    </p:spTree>
    <p:extLst>
      <p:ext uri="{BB962C8B-B14F-4D97-AF65-F5344CB8AC3E}">
        <p14:creationId xmlns:p14="http://schemas.microsoft.com/office/powerpoint/2010/main" val="3930446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2736" y="3442840"/>
            <a:ext cx="4806534" cy="425054"/>
          </a:xfrm>
        </p:spPr>
        <p:txBody>
          <a:bodyPr anchor="b"/>
          <a:lstStyle>
            <a:lvl1pPr algn="l">
              <a:defRPr sz="1500" b="1">
                <a:latin typeface="Lato Black" panose="020F0502020204030203" pitchFamily="34" charset="0"/>
                <a:ea typeface="Lato Black" panose="020F0502020204030203" pitchFamily="34" charset="0"/>
                <a:cs typeface="Lato Black" panose="020F0502020204030203" pitchFamily="34" charset="0"/>
              </a:defRPr>
            </a:lvl1pPr>
          </a:lstStyle>
          <a:p>
            <a:r>
              <a:rPr lang="en-US" dirty="0"/>
              <a:t>Picture slide</a:t>
            </a:r>
            <a:endParaRPr lang="en-AU" dirty="0"/>
          </a:p>
        </p:txBody>
      </p:sp>
      <p:sp>
        <p:nvSpPr>
          <p:cNvPr id="3" name="Picture Placeholder 2"/>
          <p:cNvSpPr>
            <a:spLocks noGrp="1"/>
          </p:cNvSpPr>
          <p:nvPr>
            <p:ph type="pic" idx="1"/>
          </p:nvPr>
        </p:nvSpPr>
        <p:spPr>
          <a:xfrm>
            <a:off x="1052736" y="459582"/>
            <a:ext cx="4806534" cy="2976265"/>
          </a:xfrm>
          <a:prstGeom prst="rect">
            <a:avLst/>
          </a:prstGeom>
        </p:spPr>
        <p:txBody>
          <a:bodyPr/>
          <a:lstStyle>
            <a:lvl1pPr marL="0" indent="0">
              <a:buNone/>
              <a:defRPr sz="2400">
                <a:latin typeface="Lato" panose="020F0502020204030203" pitchFamily="34" charset="0"/>
                <a:ea typeface="Lato" panose="020F0502020204030203" pitchFamily="34" charset="0"/>
                <a:cs typeface="Lato" panose="020F0502020204030203"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AU" dirty="0"/>
          </a:p>
        </p:txBody>
      </p:sp>
      <p:sp>
        <p:nvSpPr>
          <p:cNvPr id="4" name="Text Placeholder 3"/>
          <p:cNvSpPr>
            <a:spLocks noGrp="1"/>
          </p:cNvSpPr>
          <p:nvPr>
            <p:ph type="body" sz="half" idx="2"/>
          </p:nvPr>
        </p:nvSpPr>
        <p:spPr>
          <a:xfrm>
            <a:off x="1052736" y="3881488"/>
            <a:ext cx="4806534" cy="346447"/>
          </a:xfrm>
          <a:prstGeom prst="rect">
            <a:avLst/>
          </a:prstGeom>
        </p:spPr>
        <p:txBody>
          <a:bodyPr/>
          <a:lstStyle>
            <a:lvl1pPr marL="0" indent="0">
              <a:buNone/>
              <a:defRPr sz="10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8" name="Straight Connector 7"/>
          <p:cNvCxnSpPr/>
          <p:nvPr userDrawn="1"/>
        </p:nvCxnSpPr>
        <p:spPr>
          <a:xfrm>
            <a:off x="188119" y="4286250"/>
            <a:ext cx="6481763"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86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188119" y="4286250"/>
            <a:ext cx="6481763"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767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19"/>
            <a:ext cx="58293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C126C488-384C-41C7-BF7D-2FB4D10E92EF}" type="datetimeFigureOut">
              <a:rPr lang="en-AU" smtClean="0">
                <a:solidFill>
                  <a:prstClr val="black"/>
                </a:solidFill>
              </a:rPr>
              <a:pPr/>
              <a:t>14/07/17</a:t>
            </a:fld>
            <a:endParaRPr lang="en-AU">
              <a:solidFill>
                <a:prstClr val="black"/>
              </a:solidFill>
            </a:endParaRPr>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86CD0601-C34B-4031-A17E-4C3110A1351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286039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C126C488-384C-41C7-BF7D-2FB4D10E92EF}" type="datetimeFigureOut">
              <a:rPr lang="en-AU" smtClean="0">
                <a:solidFill>
                  <a:prstClr val="black"/>
                </a:solidFill>
              </a:rPr>
              <a:pPr/>
              <a:t>14/07/17</a:t>
            </a:fld>
            <a:endParaRPr lang="en-AU">
              <a:solidFill>
                <a:prstClr val="black"/>
              </a:solidFill>
            </a:endParaRPr>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86CD0601-C34B-4031-A17E-4C3110A1351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89631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endParaRPr lang="en-AU"/>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C126C488-384C-41C7-BF7D-2FB4D10E92EF}" type="datetimeFigureOut">
              <a:rPr lang="en-AU" smtClean="0">
                <a:solidFill>
                  <a:prstClr val="black"/>
                </a:solidFill>
              </a:rPr>
              <a:pPr/>
              <a:t>14/07/17</a:t>
            </a:fld>
            <a:endParaRPr lang="en-AU">
              <a:solidFill>
                <a:prstClr val="black"/>
              </a:solidFill>
            </a:endParaRPr>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86CD0601-C34B-4031-A17E-4C3110A1351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404123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chre Section Page">
    <p:spTree>
      <p:nvGrpSpPr>
        <p:cNvPr id="1" name=""/>
        <p:cNvGrpSpPr/>
        <p:nvPr/>
      </p:nvGrpSpPr>
      <p:grpSpPr>
        <a:xfrm>
          <a:off x="0" y="0"/>
          <a:ext cx="0" cy="0"/>
          <a:chOff x="0" y="0"/>
          <a:chExt cx="0" cy="0"/>
        </a:xfrm>
      </p:grpSpPr>
      <p:pic>
        <p:nvPicPr>
          <p:cNvPr id="4" name="Imag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b="17400"/>
          <a:stretch>
            <a:fillRect/>
          </a:stretch>
        </p:blipFill>
        <p:spPr bwMode="auto">
          <a:xfrm>
            <a:off x="0" y="0"/>
            <a:ext cx="7060407" cy="43250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hasCustomPrompt="1"/>
          </p:nvPr>
        </p:nvSpPr>
        <p:spPr>
          <a:xfrm>
            <a:off x="458670" y="1635646"/>
            <a:ext cx="4428492" cy="2016224"/>
          </a:xfrm>
        </p:spPr>
        <p:txBody>
          <a:bodyPr>
            <a:normAutofit/>
          </a:bodyPr>
          <a:lstStyle>
            <a:lvl1pPr>
              <a:defRPr sz="3300" b="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Section Heading</a:t>
            </a:r>
            <a:endParaRPr lang="en-AU" dirty="0"/>
          </a:p>
        </p:txBody>
      </p:sp>
    </p:spTree>
    <p:extLst>
      <p:ext uri="{BB962C8B-B14F-4D97-AF65-F5344CB8AC3E}">
        <p14:creationId xmlns:p14="http://schemas.microsoft.com/office/powerpoint/2010/main" val="3614835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C126C488-384C-41C7-BF7D-2FB4D10E92EF}" type="datetimeFigureOut">
              <a:rPr lang="en-AU" smtClean="0">
                <a:solidFill>
                  <a:prstClr val="black"/>
                </a:solidFill>
              </a:rPr>
              <a:pPr/>
              <a:t>14/07/17</a:t>
            </a:fld>
            <a:endParaRPr lang="en-AU">
              <a:solidFill>
                <a:prstClr val="black"/>
              </a:solidFill>
            </a:endParaRPr>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en-AU">
              <a:solidFill>
                <a:prstClr val="black"/>
              </a:solidFill>
            </a:endParaRPr>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86CD0601-C34B-4031-A17E-4C3110A1351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2098879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342900" y="4767263"/>
            <a:ext cx="1600200" cy="273844"/>
          </a:xfrm>
          <a:prstGeom prst="rect">
            <a:avLst/>
          </a:prstGeom>
        </p:spPr>
        <p:txBody>
          <a:bodyPr/>
          <a:lstStyle/>
          <a:p>
            <a:fld id="{C126C488-384C-41C7-BF7D-2FB4D10E92EF}" type="datetimeFigureOut">
              <a:rPr lang="en-AU" smtClean="0">
                <a:solidFill>
                  <a:prstClr val="black"/>
                </a:solidFill>
              </a:rPr>
              <a:pPr/>
              <a:t>14/07/17</a:t>
            </a:fld>
            <a:endParaRPr lang="en-AU">
              <a:solidFill>
                <a:prstClr val="black"/>
              </a:solidFill>
            </a:endParaRPr>
          </a:p>
        </p:txBody>
      </p:sp>
      <p:sp>
        <p:nvSpPr>
          <p:cNvPr id="8" name="Footer Placeholder 7"/>
          <p:cNvSpPr>
            <a:spLocks noGrp="1"/>
          </p:cNvSpPr>
          <p:nvPr>
            <p:ph type="ftr" sz="quarter" idx="11"/>
          </p:nvPr>
        </p:nvSpPr>
        <p:spPr>
          <a:xfrm>
            <a:off x="2343150" y="4767263"/>
            <a:ext cx="2171700" cy="273844"/>
          </a:xfrm>
          <a:prstGeom prst="rect">
            <a:avLst/>
          </a:prstGeom>
        </p:spPr>
        <p:txBody>
          <a:bodyPr/>
          <a:lstStyle/>
          <a:p>
            <a:endParaRPr lang="en-AU">
              <a:solidFill>
                <a:prstClr val="black"/>
              </a:solidFill>
            </a:endParaRPr>
          </a:p>
        </p:txBody>
      </p:sp>
      <p:sp>
        <p:nvSpPr>
          <p:cNvPr id="9" name="Slide Number Placeholder 8"/>
          <p:cNvSpPr>
            <a:spLocks noGrp="1"/>
          </p:cNvSpPr>
          <p:nvPr>
            <p:ph type="sldNum" sz="quarter" idx="12"/>
          </p:nvPr>
        </p:nvSpPr>
        <p:spPr>
          <a:xfrm>
            <a:off x="4914900" y="4767263"/>
            <a:ext cx="1600200" cy="273844"/>
          </a:xfrm>
          <a:prstGeom prst="rect">
            <a:avLst/>
          </a:prstGeom>
        </p:spPr>
        <p:txBody>
          <a:bodyPr/>
          <a:lstStyle/>
          <a:p>
            <a:fld id="{86CD0601-C34B-4031-A17E-4C3110A1351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022346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342900" y="4767263"/>
            <a:ext cx="1600200" cy="273844"/>
          </a:xfrm>
          <a:prstGeom prst="rect">
            <a:avLst/>
          </a:prstGeom>
        </p:spPr>
        <p:txBody>
          <a:bodyPr/>
          <a:lstStyle/>
          <a:p>
            <a:fld id="{C126C488-384C-41C7-BF7D-2FB4D10E92EF}" type="datetimeFigureOut">
              <a:rPr lang="en-AU" smtClean="0">
                <a:solidFill>
                  <a:prstClr val="black"/>
                </a:solidFill>
              </a:rPr>
              <a:pPr/>
              <a:t>14/07/17</a:t>
            </a:fld>
            <a:endParaRPr lang="en-AU">
              <a:solidFill>
                <a:prstClr val="black"/>
              </a:solidFill>
            </a:endParaRPr>
          </a:p>
        </p:txBody>
      </p:sp>
      <p:sp>
        <p:nvSpPr>
          <p:cNvPr id="4" name="Footer Placeholder 3"/>
          <p:cNvSpPr>
            <a:spLocks noGrp="1"/>
          </p:cNvSpPr>
          <p:nvPr>
            <p:ph type="ftr" sz="quarter" idx="11"/>
          </p:nvPr>
        </p:nvSpPr>
        <p:spPr>
          <a:xfrm>
            <a:off x="2343150" y="4767263"/>
            <a:ext cx="2171700" cy="273844"/>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4914900" y="4767263"/>
            <a:ext cx="1600200" cy="273844"/>
          </a:xfrm>
          <a:prstGeom prst="rect">
            <a:avLst/>
          </a:prstGeom>
        </p:spPr>
        <p:txBody>
          <a:bodyPr/>
          <a:lstStyle/>
          <a:p>
            <a:fld id="{86CD0601-C34B-4031-A17E-4C3110A1351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88677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4767263"/>
            <a:ext cx="1600200" cy="273844"/>
          </a:xfrm>
          <a:prstGeom prst="rect">
            <a:avLst/>
          </a:prstGeom>
        </p:spPr>
        <p:txBody>
          <a:bodyPr/>
          <a:lstStyle/>
          <a:p>
            <a:fld id="{C126C488-384C-41C7-BF7D-2FB4D10E92EF}" type="datetimeFigureOut">
              <a:rPr lang="en-AU" smtClean="0">
                <a:solidFill>
                  <a:prstClr val="black"/>
                </a:solidFill>
              </a:rPr>
              <a:pPr/>
              <a:t>14/07/17</a:t>
            </a:fld>
            <a:endParaRPr lang="en-AU">
              <a:solidFill>
                <a:prstClr val="black"/>
              </a:solidFill>
            </a:endParaRPr>
          </a:p>
        </p:txBody>
      </p:sp>
      <p:sp>
        <p:nvSpPr>
          <p:cNvPr id="3" name="Footer Placeholder 2"/>
          <p:cNvSpPr>
            <a:spLocks noGrp="1"/>
          </p:cNvSpPr>
          <p:nvPr>
            <p:ph type="ftr" sz="quarter" idx="11"/>
          </p:nvPr>
        </p:nvSpPr>
        <p:spPr>
          <a:xfrm>
            <a:off x="2343150" y="4767263"/>
            <a:ext cx="2171700" cy="273844"/>
          </a:xfrm>
          <a:prstGeom prst="rect">
            <a:avLst/>
          </a:prstGeom>
        </p:spPr>
        <p:txBody>
          <a:bodyPr/>
          <a:lstStyle/>
          <a:p>
            <a:endParaRPr lang="en-AU">
              <a:solidFill>
                <a:prstClr val="black"/>
              </a:solidFill>
            </a:endParaRPr>
          </a:p>
        </p:txBody>
      </p:sp>
      <p:sp>
        <p:nvSpPr>
          <p:cNvPr id="4" name="Slide Number Placeholder 3"/>
          <p:cNvSpPr>
            <a:spLocks noGrp="1"/>
          </p:cNvSpPr>
          <p:nvPr>
            <p:ph type="sldNum" sz="quarter" idx="12"/>
          </p:nvPr>
        </p:nvSpPr>
        <p:spPr>
          <a:xfrm>
            <a:off x="4914900" y="4767263"/>
            <a:ext cx="1600200" cy="273844"/>
          </a:xfrm>
          <a:prstGeom prst="rect">
            <a:avLst/>
          </a:prstGeom>
        </p:spPr>
        <p:txBody>
          <a:bodyPr/>
          <a:lstStyle/>
          <a:p>
            <a:fld id="{86CD0601-C34B-4031-A17E-4C3110A1351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641026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C126C488-384C-41C7-BF7D-2FB4D10E92EF}" type="datetimeFigureOut">
              <a:rPr lang="en-AU" smtClean="0">
                <a:solidFill>
                  <a:prstClr val="black"/>
                </a:solidFill>
              </a:rPr>
              <a:pPr/>
              <a:t>14/07/17</a:t>
            </a:fld>
            <a:endParaRPr lang="en-AU">
              <a:solidFill>
                <a:prstClr val="black"/>
              </a:solidFill>
            </a:endParaRPr>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en-AU">
              <a:solidFill>
                <a:prstClr val="black"/>
              </a:solidFill>
            </a:endParaRPr>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86CD0601-C34B-4031-A17E-4C3110A1351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366391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C126C488-384C-41C7-BF7D-2FB4D10E92EF}" type="datetimeFigureOut">
              <a:rPr lang="en-AU" smtClean="0">
                <a:solidFill>
                  <a:prstClr val="black"/>
                </a:solidFill>
              </a:rPr>
              <a:pPr/>
              <a:t>14/07/17</a:t>
            </a:fld>
            <a:endParaRPr lang="en-AU">
              <a:solidFill>
                <a:prstClr val="black"/>
              </a:solidFill>
            </a:endParaRPr>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en-AU">
              <a:solidFill>
                <a:prstClr val="black"/>
              </a:solidFill>
            </a:endParaRPr>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86CD0601-C34B-4031-A17E-4C3110A1351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88335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C126C488-384C-41C7-BF7D-2FB4D10E92EF}" type="datetimeFigureOut">
              <a:rPr lang="en-AU" smtClean="0">
                <a:solidFill>
                  <a:prstClr val="black"/>
                </a:solidFill>
              </a:rPr>
              <a:pPr/>
              <a:t>14/07/17</a:t>
            </a:fld>
            <a:endParaRPr lang="en-AU">
              <a:solidFill>
                <a:prstClr val="black"/>
              </a:solidFill>
            </a:endParaRPr>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86CD0601-C34B-4031-A17E-4C3110A1351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4144949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C126C488-384C-41C7-BF7D-2FB4D10E92EF}" type="datetimeFigureOut">
              <a:rPr lang="en-AU" smtClean="0">
                <a:solidFill>
                  <a:prstClr val="black"/>
                </a:solidFill>
              </a:rPr>
              <a:pPr/>
              <a:t>14/07/17</a:t>
            </a:fld>
            <a:endParaRPr lang="en-AU">
              <a:solidFill>
                <a:prstClr val="black"/>
              </a:solidFill>
            </a:endParaRPr>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86CD0601-C34B-4031-A17E-4C3110A1351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57013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chre Text Pag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72958" y="195487"/>
            <a:ext cx="5886654" cy="504056"/>
          </a:xfrm>
        </p:spPr>
        <p:txBody>
          <a:bodyPr>
            <a:noAutofit/>
          </a:bodyPr>
          <a:lstStyle>
            <a:lvl1pPr>
              <a:lnSpc>
                <a:spcPts val="2475"/>
              </a:lnSpc>
              <a:spcAft>
                <a:spcPts val="825"/>
              </a:spcAft>
              <a:defRPr>
                <a:solidFill>
                  <a:srgbClr val="DF6F1D"/>
                </a:solidFill>
              </a:defRPr>
            </a:lvl1pPr>
          </a:lstStyle>
          <a:p>
            <a:r>
              <a:rPr lang="en-US" dirty="0"/>
              <a:t>Page Heading</a:t>
            </a:r>
            <a:endParaRPr lang="en-AU" dirty="0"/>
          </a:p>
        </p:txBody>
      </p:sp>
      <p:sp>
        <p:nvSpPr>
          <p:cNvPr id="18" name="Text Placeholder 2"/>
          <p:cNvSpPr>
            <a:spLocks noGrp="1"/>
          </p:cNvSpPr>
          <p:nvPr>
            <p:ph type="body" idx="11" hasCustomPrompt="1"/>
          </p:nvPr>
        </p:nvSpPr>
        <p:spPr>
          <a:xfrm>
            <a:off x="470678" y="843558"/>
            <a:ext cx="5886654"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8" y="1131590"/>
            <a:ext cx="5886654" cy="989062"/>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9" name="Text Placeholder 2"/>
          <p:cNvSpPr>
            <a:spLocks noGrp="1"/>
          </p:cNvSpPr>
          <p:nvPr>
            <p:ph type="body" idx="12" hasCustomPrompt="1"/>
          </p:nvPr>
        </p:nvSpPr>
        <p:spPr>
          <a:xfrm>
            <a:off x="473562" y="2139702"/>
            <a:ext cx="5886654" cy="288032"/>
          </a:xfrm>
        </p:spPr>
        <p:txBody>
          <a:bodyPr anchor="t" anchorCtr="0">
            <a:noAutofit/>
          </a:bodyPr>
          <a:lstStyle>
            <a:lvl1pPr marL="0" indent="0">
              <a:lnSpc>
                <a:spcPts val="1500"/>
              </a:lnSpc>
              <a:spcBef>
                <a:spcPts val="0"/>
              </a:spcBef>
              <a:buNone/>
              <a:defRPr sz="1350" b="0">
                <a:solidFill>
                  <a:srgbClr val="DF6F1D"/>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7" name="Content Placeholder 2"/>
          <p:cNvSpPr>
            <a:spLocks noGrp="1"/>
          </p:cNvSpPr>
          <p:nvPr>
            <p:ph idx="10"/>
          </p:nvPr>
        </p:nvSpPr>
        <p:spPr>
          <a:xfrm>
            <a:off x="470678" y="2437259"/>
            <a:ext cx="5886654" cy="1800200"/>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426410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chre Text Image Pag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65813" y="123478"/>
            <a:ext cx="2334537" cy="504056"/>
          </a:xfrm>
        </p:spPr>
        <p:txBody>
          <a:bodyPr>
            <a:noAutofit/>
          </a:bodyPr>
          <a:lstStyle>
            <a:lvl1pPr>
              <a:lnSpc>
                <a:spcPts val="2475"/>
              </a:lnSpc>
              <a:spcAft>
                <a:spcPts val="825"/>
              </a:spcAft>
              <a:defRPr>
                <a:solidFill>
                  <a:srgbClr val="DF6F1D"/>
                </a:solidFill>
              </a:defRPr>
            </a:lvl1pPr>
          </a:lstStyle>
          <a:p>
            <a:r>
              <a:rPr lang="en-US" dirty="0"/>
              <a:t>Page heading</a:t>
            </a:r>
            <a:endParaRPr lang="en-AU" dirty="0"/>
          </a:p>
        </p:txBody>
      </p:sp>
      <p:sp>
        <p:nvSpPr>
          <p:cNvPr id="12" name="Text Placeholder 2"/>
          <p:cNvSpPr>
            <a:spLocks noGrp="1"/>
          </p:cNvSpPr>
          <p:nvPr>
            <p:ph type="body" idx="11" hasCustomPrompt="1"/>
          </p:nvPr>
        </p:nvSpPr>
        <p:spPr>
          <a:xfrm>
            <a:off x="470679" y="771550"/>
            <a:ext cx="2310250"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7" y="1059582"/>
            <a:ext cx="2307971" cy="1152128"/>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3" name="Text Placeholder 2"/>
          <p:cNvSpPr>
            <a:spLocks noGrp="1"/>
          </p:cNvSpPr>
          <p:nvPr>
            <p:ph type="body" idx="12" hasCustomPrompt="1"/>
          </p:nvPr>
        </p:nvSpPr>
        <p:spPr>
          <a:xfrm>
            <a:off x="473562" y="2355726"/>
            <a:ext cx="2307366" cy="288032"/>
          </a:xfrm>
        </p:spPr>
        <p:txBody>
          <a:bodyPr anchor="t" anchorCtr="0">
            <a:noAutofit/>
          </a:bodyPr>
          <a:lstStyle>
            <a:lvl1pPr marL="0" indent="0">
              <a:lnSpc>
                <a:spcPts val="1500"/>
              </a:lnSpc>
              <a:spcBef>
                <a:spcPts val="0"/>
              </a:spcBef>
              <a:buNone/>
              <a:defRPr sz="1350" b="0">
                <a:solidFill>
                  <a:srgbClr val="DF6F1D"/>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5" name="Content Placeholder 2"/>
          <p:cNvSpPr>
            <a:spLocks noGrp="1"/>
          </p:cNvSpPr>
          <p:nvPr>
            <p:ph idx="10"/>
          </p:nvPr>
        </p:nvSpPr>
        <p:spPr>
          <a:xfrm>
            <a:off x="470679" y="2643758"/>
            <a:ext cx="2310250" cy="1584176"/>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4" name="Content Placeholder 3"/>
          <p:cNvSpPr>
            <a:spLocks noGrp="1"/>
          </p:cNvSpPr>
          <p:nvPr>
            <p:ph sz="half" idx="2" hasCustomPrompt="1"/>
          </p:nvPr>
        </p:nvSpPr>
        <p:spPr>
          <a:xfrm>
            <a:off x="2834934" y="123479"/>
            <a:ext cx="4023066" cy="4104456"/>
          </a:xfrm>
        </p:spPr>
        <p:txBody>
          <a:bodyPr>
            <a:normAutofit/>
          </a:bodyPr>
          <a:lstStyle>
            <a:lvl1pPr fontAlgn="auto">
              <a:lnSpc>
                <a:spcPts val="1500"/>
              </a:lnSpc>
              <a:spcBef>
                <a:spcPts val="0"/>
              </a:spcBef>
              <a:spcAft>
                <a:spcPts val="0"/>
              </a:spcAft>
              <a:defRPr lang="en-US" sz="1350" baseline="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fontAlgn="auto">
              <a:lnSpc>
                <a:spcPts val="2000"/>
              </a:lnSpc>
              <a:spcBef>
                <a:spcPts val="0"/>
              </a:spcBef>
              <a:spcAft>
                <a:spcPts val="0"/>
              </a:spcAft>
              <a:defRPr lang="en-US"/>
            </a:pPr>
            <a:r>
              <a:rPr lang="en-US" dirty="0">
                <a:latin typeface="Lato Light" charset="77"/>
                <a:ea typeface="Lato Light" charset="77"/>
                <a:cs typeface="Lato Light" charset="77"/>
              </a:rPr>
              <a:t>Click to add image</a:t>
            </a:r>
          </a:p>
        </p:txBody>
      </p:sp>
    </p:spTree>
    <p:extLst>
      <p:ext uri="{BB962C8B-B14F-4D97-AF65-F5344CB8AC3E}">
        <p14:creationId xmlns:p14="http://schemas.microsoft.com/office/powerpoint/2010/main" val="181100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Section Page">
    <p:spTree>
      <p:nvGrpSpPr>
        <p:cNvPr id="1" name=""/>
        <p:cNvGrpSpPr/>
        <p:nvPr/>
      </p:nvGrpSpPr>
      <p:grpSpPr>
        <a:xfrm>
          <a:off x="0" y="0"/>
          <a:ext cx="0" cy="0"/>
          <a:chOff x="0" y="0"/>
          <a:chExt cx="0" cy="0"/>
        </a:xfrm>
      </p:grpSpPr>
      <p:pic>
        <p:nvPicPr>
          <p:cNvPr id="4" name="Imag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b="16908"/>
          <a:stretch>
            <a:fillRect/>
          </a:stretch>
        </p:blipFill>
        <p:spPr bwMode="auto">
          <a:xfrm>
            <a:off x="-3572" y="0"/>
            <a:ext cx="7060407" cy="437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1"/>
          <p:cNvSpPr>
            <a:spLocks noGrp="1"/>
          </p:cNvSpPr>
          <p:nvPr>
            <p:ph type="title" hasCustomPrompt="1"/>
          </p:nvPr>
        </p:nvSpPr>
        <p:spPr>
          <a:xfrm>
            <a:off x="458670" y="1635646"/>
            <a:ext cx="4428492" cy="2016224"/>
          </a:xfrm>
        </p:spPr>
        <p:txBody>
          <a:bodyPr>
            <a:normAutofit/>
          </a:bodyPr>
          <a:lstStyle>
            <a:lvl1pPr>
              <a:defRPr sz="3300" b="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Section Heading</a:t>
            </a:r>
            <a:endParaRPr lang="en-AU" dirty="0"/>
          </a:p>
        </p:txBody>
      </p:sp>
    </p:spTree>
    <p:extLst>
      <p:ext uri="{BB962C8B-B14F-4D97-AF65-F5344CB8AC3E}">
        <p14:creationId xmlns:p14="http://schemas.microsoft.com/office/powerpoint/2010/main" val="5756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Text Pag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72958" y="195487"/>
            <a:ext cx="5886654" cy="504056"/>
          </a:xfrm>
        </p:spPr>
        <p:txBody>
          <a:bodyPr>
            <a:noAutofit/>
          </a:bodyPr>
          <a:lstStyle>
            <a:lvl1pPr>
              <a:lnSpc>
                <a:spcPts val="2475"/>
              </a:lnSpc>
              <a:spcAft>
                <a:spcPts val="825"/>
              </a:spcAft>
              <a:defRPr>
                <a:solidFill>
                  <a:srgbClr val="8C4799"/>
                </a:solidFill>
              </a:defRPr>
            </a:lvl1pPr>
          </a:lstStyle>
          <a:p>
            <a:r>
              <a:rPr lang="en-US" dirty="0"/>
              <a:t>Page Heading</a:t>
            </a:r>
            <a:endParaRPr lang="en-AU" dirty="0"/>
          </a:p>
        </p:txBody>
      </p:sp>
      <p:sp>
        <p:nvSpPr>
          <p:cNvPr id="18" name="Text Placeholder 2"/>
          <p:cNvSpPr>
            <a:spLocks noGrp="1"/>
          </p:cNvSpPr>
          <p:nvPr>
            <p:ph type="body" idx="11" hasCustomPrompt="1"/>
          </p:nvPr>
        </p:nvSpPr>
        <p:spPr>
          <a:xfrm>
            <a:off x="470678" y="843558"/>
            <a:ext cx="5886654"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8" y="1131590"/>
            <a:ext cx="5886654" cy="989062"/>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9" name="Text Placeholder 2"/>
          <p:cNvSpPr>
            <a:spLocks noGrp="1"/>
          </p:cNvSpPr>
          <p:nvPr>
            <p:ph type="body" idx="12" hasCustomPrompt="1"/>
          </p:nvPr>
        </p:nvSpPr>
        <p:spPr>
          <a:xfrm>
            <a:off x="473562" y="2139702"/>
            <a:ext cx="5886654" cy="288032"/>
          </a:xfrm>
        </p:spPr>
        <p:txBody>
          <a:bodyPr anchor="t" anchorCtr="0">
            <a:noAutofit/>
          </a:bodyPr>
          <a:lstStyle>
            <a:lvl1pPr marL="0" indent="0">
              <a:lnSpc>
                <a:spcPts val="1500"/>
              </a:lnSpc>
              <a:spcBef>
                <a:spcPts val="0"/>
              </a:spcBef>
              <a:buNone/>
              <a:defRPr sz="1350" b="0">
                <a:solidFill>
                  <a:srgbClr val="8C4799"/>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7" name="Content Placeholder 2"/>
          <p:cNvSpPr>
            <a:spLocks noGrp="1"/>
          </p:cNvSpPr>
          <p:nvPr>
            <p:ph idx="10"/>
          </p:nvPr>
        </p:nvSpPr>
        <p:spPr>
          <a:xfrm>
            <a:off x="470678" y="2437259"/>
            <a:ext cx="5886654" cy="1800200"/>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365732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le Text Image Pag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65813" y="123478"/>
            <a:ext cx="2334537" cy="504056"/>
          </a:xfrm>
        </p:spPr>
        <p:txBody>
          <a:bodyPr>
            <a:noAutofit/>
          </a:bodyPr>
          <a:lstStyle>
            <a:lvl1pPr>
              <a:lnSpc>
                <a:spcPts val="2475"/>
              </a:lnSpc>
              <a:spcAft>
                <a:spcPts val="825"/>
              </a:spcAft>
              <a:defRPr>
                <a:solidFill>
                  <a:srgbClr val="8C4799"/>
                </a:solidFill>
              </a:defRPr>
            </a:lvl1pPr>
          </a:lstStyle>
          <a:p>
            <a:r>
              <a:rPr lang="en-US" dirty="0"/>
              <a:t>Page heading</a:t>
            </a:r>
            <a:endParaRPr lang="en-AU" dirty="0"/>
          </a:p>
        </p:txBody>
      </p:sp>
      <p:sp>
        <p:nvSpPr>
          <p:cNvPr id="12" name="Text Placeholder 2"/>
          <p:cNvSpPr>
            <a:spLocks noGrp="1"/>
          </p:cNvSpPr>
          <p:nvPr>
            <p:ph type="body" idx="11" hasCustomPrompt="1"/>
          </p:nvPr>
        </p:nvSpPr>
        <p:spPr>
          <a:xfrm>
            <a:off x="470679" y="771550"/>
            <a:ext cx="2310250" cy="288032"/>
          </a:xfrm>
        </p:spPr>
        <p:txBody>
          <a:bodyPr anchor="t" anchorCtr="0">
            <a:noAutofit/>
          </a:bodyPr>
          <a:lstStyle>
            <a:lvl1pPr marL="0" indent="0">
              <a:lnSpc>
                <a:spcPts val="1500"/>
              </a:lnSpc>
              <a:spcBef>
                <a:spcPts val="0"/>
              </a:spcBef>
              <a:buNone/>
              <a:defRPr sz="135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HEADINGS</a:t>
            </a:r>
          </a:p>
        </p:txBody>
      </p:sp>
      <p:sp>
        <p:nvSpPr>
          <p:cNvPr id="14" name="Content Placeholder 2"/>
          <p:cNvSpPr>
            <a:spLocks noGrp="1"/>
          </p:cNvSpPr>
          <p:nvPr>
            <p:ph idx="1"/>
          </p:nvPr>
        </p:nvSpPr>
        <p:spPr>
          <a:xfrm>
            <a:off x="472957" y="1059582"/>
            <a:ext cx="2307971" cy="1152128"/>
          </a:xfrm>
        </p:spPr>
        <p:txBody>
          <a:bodyPr tIns="0">
            <a:normAutofit/>
          </a:bodyPr>
          <a:lstStyle>
            <a:lvl1pPr marL="0" indent="0">
              <a:lnSpc>
                <a:spcPts val="1500"/>
              </a:lnSpc>
              <a:spcBef>
                <a:spcPts val="0"/>
              </a:spcBef>
              <a:buFont typeface="Lato" panose="020F0502020204030203" pitchFamily="34" charset="0"/>
              <a:buNone/>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3" name="Text Placeholder 2"/>
          <p:cNvSpPr>
            <a:spLocks noGrp="1"/>
          </p:cNvSpPr>
          <p:nvPr>
            <p:ph type="body" idx="12" hasCustomPrompt="1"/>
          </p:nvPr>
        </p:nvSpPr>
        <p:spPr>
          <a:xfrm>
            <a:off x="473562" y="2355726"/>
            <a:ext cx="2307366" cy="288032"/>
          </a:xfrm>
        </p:spPr>
        <p:txBody>
          <a:bodyPr anchor="t" anchorCtr="0">
            <a:noAutofit/>
          </a:bodyPr>
          <a:lstStyle>
            <a:lvl1pPr marL="0" indent="0">
              <a:lnSpc>
                <a:spcPts val="1500"/>
              </a:lnSpc>
              <a:spcBef>
                <a:spcPts val="0"/>
              </a:spcBef>
              <a:buNone/>
              <a:defRPr sz="1350" b="0">
                <a:solidFill>
                  <a:srgbClr val="8C4799"/>
                </a:solidFill>
                <a:latin typeface="Lato Black" panose="020F0502020204030203" pitchFamily="34" charset="0"/>
                <a:ea typeface="Lato Black" panose="020F0502020204030203" pitchFamily="34" charset="0"/>
                <a:cs typeface="Lato Black"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Subheadings</a:t>
            </a:r>
          </a:p>
        </p:txBody>
      </p:sp>
      <p:sp>
        <p:nvSpPr>
          <p:cNvPr id="15" name="Content Placeholder 2"/>
          <p:cNvSpPr>
            <a:spLocks noGrp="1"/>
          </p:cNvSpPr>
          <p:nvPr>
            <p:ph idx="10"/>
          </p:nvPr>
        </p:nvSpPr>
        <p:spPr>
          <a:xfrm>
            <a:off x="470679" y="2643758"/>
            <a:ext cx="2310250" cy="1584176"/>
          </a:xfrm>
        </p:spPr>
        <p:txBody>
          <a:bodyPr tIns="0">
            <a:normAutofit/>
          </a:bodyPr>
          <a:lstStyle>
            <a:lvl1pPr marL="135731" indent="-135731">
              <a:lnSpc>
                <a:spcPts val="1500"/>
              </a:lnSpc>
              <a:spcBef>
                <a:spcPts val="0"/>
              </a:spcBef>
              <a:buFont typeface="Lato Light" panose="020F0502020204030203" pitchFamily="34" charset="0"/>
              <a:buChar char="»"/>
              <a:defRPr sz="135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4" name="Content Placeholder 3"/>
          <p:cNvSpPr>
            <a:spLocks noGrp="1"/>
          </p:cNvSpPr>
          <p:nvPr>
            <p:ph sz="half" idx="2" hasCustomPrompt="1"/>
          </p:nvPr>
        </p:nvSpPr>
        <p:spPr>
          <a:xfrm>
            <a:off x="2834934" y="123479"/>
            <a:ext cx="4023066" cy="4104456"/>
          </a:xfrm>
        </p:spPr>
        <p:txBody>
          <a:bodyPr>
            <a:normAutofit/>
          </a:bodyPr>
          <a:lstStyle>
            <a:lvl1pPr fontAlgn="auto">
              <a:lnSpc>
                <a:spcPts val="1500"/>
              </a:lnSpc>
              <a:spcBef>
                <a:spcPts val="0"/>
              </a:spcBef>
              <a:spcAft>
                <a:spcPts val="0"/>
              </a:spcAft>
              <a:defRPr lang="en-US" sz="1350" baseline="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fontAlgn="auto">
              <a:lnSpc>
                <a:spcPts val="2000"/>
              </a:lnSpc>
              <a:spcBef>
                <a:spcPts val="0"/>
              </a:spcBef>
              <a:spcAft>
                <a:spcPts val="0"/>
              </a:spcAft>
              <a:defRPr lang="en-US"/>
            </a:pPr>
            <a:r>
              <a:rPr lang="en-US" dirty="0">
                <a:latin typeface="Lato Light" charset="77"/>
                <a:ea typeface="Lato Light" charset="77"/>
                <a:cs typeface="Lato Light" charset="77"/>
              </a:rPr>
              <a:t>Click to add image</a:t>
            </a:r>
          </a:p>
        </p:txBody>
      </p:sp>
    </p:spTree>
    <p:extLst>
      <p:ext uri="{BB962C8B-B14F-4D97-AF65-F5344CB8AC3E}">
        <p14:creationId xmlns:p14="http://schemas.microsoft.com/office/powerpoint/2010/main" val="329236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Green Section Page">
    <p:spTree>
      <p:nvGrpSpPr>
        <p:cNvPr id="1" name=""/>
        <p:cNvGrpSpPr/>
        <p:nvPr/>
      </p:nvGrpSpPr>
      <p:grpSpPr>
        <a:xfrm>
          <a:off x="0" y="0"/>
          <a:ext cx="0" cy="0"/>
          <a:chOff x="0" y="0"/>
          <a:chExt cx="0" cy="0"/>
        </a:xfrm>
      </p:grpSpPr>
      <p:pic>
        <p:nvPicPr>
          <p:cNvPr id="4" name="Image 2"/>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b="17400"/>
          <a:stretch>
            <a:fillRect/>
          </a:stretch>
        </p:blipFill>
        <p:spPr bwMode="auto">
          <a:xfrm>
            <a:off x="-3572" y="1"/>
            <a:ext cx="7060407" cy="433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1"/>
          <p:cNvSpPr>
            <a:spLocks noGrp="1"/>
          </p:cNvSpPr>
          <p:nvPr>
            <p:ph type="title" hasCustomPrompt="1"/>
          </p:nvPr>
        </p:nvSpPr>
        <p:spPr>
          <a:xfrm>
            <a:off x="458670" y="1635646"/>
            <a:ext cx="4428492" cy="2016224"/>
          </a:xfrm>
        </p:spPr>
        <p:txBody>
          <a:bodyPr>
            <a:normAutofit/>
          </a:bodyPr>
          <a:lstStyle>
            <a:lvl1pPr>
              <a:defRPr sz="3300" b="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Section Heading</a:t>
            </a:r>
            <a:endParaRPr lang="en-AU" dirty="0"/>
          </a:p>
        </p:txBody>
      </p:sp>
    </p:spTree>
    <p:extLst>
      <p:ext uri="{BB962C8B-B14F-4D97-AF65-F5344CB8AC3E}">
        <p14:creationId xmlns:p14="http://schemas.microsoft.com/office/powerpoint/2010/main" val="168297041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28"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2.xml"/><Relationship Id="rId13" Type="http://schemas.openxmlformats.org/officeDocument/2006/relationships/image" Target="../media/image9.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670" y="195488"/>
            <a:ext cx="5886654" cy="897731"/>
          </a:xfrm>
          <a:prstGeom prst="rect">
            <a:avLst/>
          </a:prstGeom>
        </p:spPr>
        <p:txBody>
          <a:bodyPr vert="horz" lIns="91440" tIns="45720" rIns="91440" bIns="45720" rtlCol="0" anchor="t">
            <a:normAutofit/>
          </a:bodyPr>
          <a:lstStyle/>
          <a:p>
            <a:r>
              <a:rPr lang="en-US" dirty="0"/>
              <a:t>Text title</a:t>
            </a:r>
            <a:endParaRPr lang="en-AU" dirty="0"/>
          </a:p>
        </p:txBody>
      </p:sp>
      <p:sp>
        <p:nvSpPr>
          <p:cNvPr id="3" name="Text Placeholder 2"/>
          <p:cNvSpPr>
            <a:spLocks noGrp="1"/>
          </p:cNvSpPr>
          <p:nvPr>
            <p:ph type="body" idx="1"/>
          </p:nvPr>
        </p:nvSpPr>
        <p:spPr>
          <a:xfrm>
            <a:off x="458670" y="1200152"/>
            <a:ext cx="5886654" cy="30277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6" name="Straight Connector 15" descr="Bottom page border"/>
          <p:cNvCxnSpPr/>
          <p:nvPr/>
        </p:nvCxnSpPr>
        <p:spPr>
          <a:xfrm>
            <a:off x="188119" y="4299942"/>
            <a:ext cx="6481763"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3"/>
          <p:cNvSpPr txBox="1">
            <a:spLocks noChangeArrowheads="1"/>
          </p:cNvSpPr>
          <p:nvPr/>
        </p:nvSpPr>
        <p:spPr bwMode="auto">
          <a:xfrm>
            <a:off x="573881" y="4571405"/>
            <a:ext cx="964909"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ts val="825"/>
              </a:lnSpc>
            </a:pPr>
            <a:r>
              <a:rPr lang="en-US" sz="825" dirty="0">
                <a:solidFill>
                  <a:prstClr val="black"/>
                </a:solidFill>
                <a:latin typeface="Lato Black" charset="0"/>
                <a:cs typeface="Lato Black" charset="0"/>
              </a:rPr>
              <a:t>www.nt.gov.au</a:t>
            </a:r>
          </a:p>
        </p:txBody>
      </p:sp>
      <p:pic>
        <p:nvPicPr>
          <p:cNvPr id="17" name="Picture 12" descr="Northern Territory Government"/>
          <p:cNvPicPr>
            <a:picLocks noChangeAspect="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5373291" y="4444405"/>
            <a:ext cx="124182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43279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8" r:id="rId3"/>
    <p:sldLayoutId id="2147483679" r:id="rId4"/>
    <p:sldLayoutId id="2147483680" r:id="rId5"/>
    <p:sldLayoutId id="2147483684" r:id="rId6"/>
    <p:sldLayoutId id="2147483685" r:id="rId7"/>
    <p:sldLayoutId id="2147483686"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658" r:id="rId22"/>
    <p:sldLayoutId id="2147483659" r:id="rId23"/>
    <p:sldLayoutId id="2147483674" r:id="rId24"/>
    <p:sldLayoutId id="2147483657" r:id="rId25"/>
    <p:sldLayoutId id="2147483655" r:id="rId26"/>
  </p:sldLayoutIdLst>
  <p:txStyles>
    <p:titleStyle>
      <a:lvl1pPr algn="l" defTabSz="685800" rtl="0" eaLnBrk="1" latinLnBrk="0" hangingPunct="1">
        <a:spcBef>
          <a:spcPct val="0"/>
        </a:spcBef>
        <a:buNone/>
        <a:defRPr sz="2475" b="1" kern="1200" baseline="0">
          <a:solidFill>
            <a:srgbClr val="CB6015"/>
          </a:solidFill>
          <a:latin typeface="Lato Heavy" panose="020F0502020204030203" pitchFamily="34" charset="0"/>
          <a:ea typeface="Lato Heavy" panose="020F0502020204030203" pitchFamily="34" charset="0"/>
          <a:cs typeface="Lato Heavy" panose="020F0502020204030203" pitchFamily="34" charset="0"/>
        </a:defRPr>
      </a:lvl1pPr>
    </p:titleStyle>
    <p:bodyStyle>
      <a:lvl1pPr marL="0" indent="0" algn="l" defTabSz="685800" rtl="0" eaLnBrk="1" latinLnBrk="0" hangingPunct="1">
        <a:spcBef>
          <a:spcPct val="20000"/>
        </a:spcBef>
        <a:buFont typeface="Arial"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00075" indent="-257175" algn="l" defTabSz="685800" rtl="0" eaLnBrk="1" latinLnBrk="0" hangingPunct="1">
        <a:spcBef>
          <a:spcPct val="20000"/>
        </a:spcBef>
        <a:buFont typeface="Lato" panose="020F0502020204030203" pitchFamily="34" charset="0"/>
        <a:buChar char="»"/>
        <a:defRPr sz="1800" kern="1200">
          <a:solidFill>
            <a:srgbClr val="CB6015"/>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spcBef>
          <a:spcPct val="20000"/>
        </a:spcBef>
        <a:buFont typeface="Lato" panose="020F0502020204030203"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spcBef>
          <a:spcPct val="20000"/>
        </a:spcBef>
        <a:buFont typeface="Lato" panose="020F0502020204030203"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1543050" indent="-171450" algn="l" defTabSz="685800" rtl="0" eaLnBrk="1" latinLnBrk="0" hangingPunct="1">
        <a:spcBef>
          <a:spcPct val="20000"/>
        </a:spcBef>
        <a:buFont typeface="Lato" panose="020F0502020204030203"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 – </a:t>
            </a:r>
            <a:r>
              <a:rPr lang="en-US" dirty="0" err="1"/>
              <a:t>Lato</a:t>
            </a:r>
            <a:r>
              <a:rPr lang="en-US" dirty="0"/>
              <a:t> Black 24pt left align</a:t>
            </a:r>
            <a:endParaRPr lang="en-AU"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 – </a:t>
            </a:r>
            <a:r>
              <a:rPr lang="en-US" dirty="0" err="1"/>
              <a:t>Lato</a:t>
            </a:r>
            <a:r>
              <a:rPr lang="en-US" dirty="0"/>
              <a:t> Regular 24pt left align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Image 2"/>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165172" y="4569972"/>
            <a:ext cx="6507956" cy="552450"/>
          </a:xfrm>
          <a:prstGeom prst="rect">
            <a:avLst/>
          </a:prstGeom>
          <a:noFill/>
          <a:ln w="9525">
            <a:noFill/>
            <a:miter lim="800000"/>
            <a:headEnd/>
            <a:tailEnd/>
          </a:ln>
        </p:spPr>
      </p:pic>
      <p:sp>
        <p:nvSpPr>
          <p:cNvPr id="8" name="TextBox 3"/>
          <p:cNvSpPr txBox="1">
            <a:spLocks noChangeArrowheads="1"/>
          </p:cNvSpPr>
          <p:nvPr userDrawn="1"/>
        </p:nvSpPr>
        <p:spPr bwMode="auto">
          <a:xfrm>
            <a:off x="306336" y="4731990"/>
            <a:ext cx="792956" cy="294085"/>
          </a:xfrm>
          <a:prstGeom prst="rect">
            <a:avLst/>
          </a:prstGeom>
          <a:noFill/>
          <a:ln w="9525">
            <a:noFill/>
            <a:miter lim="800000"/>
            <a:headEnd/>
            <a:tailEnd/>
          </a:ln>
        </p:spPr>
        <p:txBody>
          <a:bodyPr lIns="0" tIns="0" rIns="0" bIns="0" anchor="b">
            <a:prstTxWarp prst="textNoShape">
              <a:avLst/>
            </a:prstTxWarp>
          </a:bodyPr>
          <a:lstStyle/>
          <a:p>
            <a:pPr>
              <a:lnSpc>
                <a:spcPts val="825"/>
              </a:lnSpc>
            </a:pPr>
            <a:r>
              <a:rPr lang="en-US" sz="825" dirty="0">
                <a:solidFill>
                  <a:prstClr val="black"/>
                </a:solidFill>
                <a:latin typeface="Lato Black" pitchFamily="-84" charset="0"/>
                <a:ea typeface="Lato Black" pitchFamily="-84" charset="0"/>
                <a:cs typeface="Lato Black" pitchFamily="-84" charset="0"/>
              </a:rPr>
              <a:t>www.nt.gov.au</a:t>
            </a:r>
          </a:p>
        </p:txBody>
      </p:sp>
    </p:spTree>
    <p:extLst>
      <p:ext uri="{BB962C8B-B14F-4D97-AF65-F5344CB8AC3E}">
        <p14:creationId xmlns:p14="http://schemas.microsoft.com/office/powerpoint/2010/main" val="241446968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spcBef>
          <a:spcPct val="0"/>
        </a:spcBef>
        <a:buNone/>
        <a:defRPr sz="18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25.png"/><Relationship Id="rId17" Type="http://schemas.openxmlformats.org/officeDocument/2006/relationships/image" Target="../media/image26.png"/><Relationship Id="rId18" Type="http://schemas.microsoft.com/office/2007/relationships/hdphoto" Target="../media/hdphoto1.wdp"/><Relationship Id="rId19" Type="http://schemas.openxmlformats.org/officeDocument/2006/relationships/image" Target="../media/image27.png"/><Relationship Id="rId63" Type="http://schemas.openxmlformats.org/officeDocument/2006/relationships/image" Target="../media/image71.png"/><Relationship Id="rId64" Type="http://schemas.openxmlformats.org/officeDocument/2006/relationships/image" Target="../media/image72.png"/><Relationship Id="rId65" Type="http://schemas.openxmlformats.org/officeDocument/2006/relationships/image" Target="../media/image73.png"/><Relationship Id="rId66" Type="http://schemas.openxmlformats.org/officeDocument/2006/relationships/image" Target="../media/image74.png"/><Relationship Id="rId67" Type="http://schemas.openxmlformats.org/officeDocument/2006/relationships/image" Target="../media/image75.png"/><Relationship Id="rId68" Type="http://schemas.openxmlformats.org/officeDocument/2006/relationships/image" Target="../media/image76.png"/><Relationship Id="rId69" Type="http://schemas.openxmlformats.org/officeDocument/2006/relationships/image" Target="../media/image77.png"/><Relationship Id="rId50" Type="http://schemas.openxmlformats.org/officeDocument/2006/relationships/image" Target="../media/image58.png"/><Relationship Id="rId51" Type="http://schemas.openxmlformats.org/officeDocument/2006/relationships/image" Target="../media/image59.jpeg"/><Relationship Id="rId52" Type="http://schemas.openxmlformats.org/officeDocument/2006/relationships/image" Target="../media/image60.jpeg"/><Relationship Id="rId53" Type="http://schemas.openxmlformats.org/officeDocument/2006/relationships/image" Target="../media/image61.png"/><Relationship Id="rId54" Type="http://schemas.openxmlformats.org/officeDocument/2006/relationships/image" Target="../media/image62.png"/><Relationship Id="rId55" Type="http://schemas.openxmlformats.org/officeDocument/2006/relationships/image" Target="../media/image63.png"/><Relationship Id="rId56" Type="http://schemas.openxmlformats.org/officeDocument/2006/relationships/image" Target="../media/image64.png"/><Relationship Id="rId57" Type="http://schemas.openxmlformats.org/officeDocument/2006/relationships/image" Target="../media/image65.png"/><Relationship Id="rId58" Type="http://schemas.openxmlformats.org/officeDocument/2006/relationships/image" Target="../media/image66.png"/><Relationship Id="rId59" Type="http://schemas.openxmlformats.org/officeDocument/2006/relationships/image" Target="../media/image67.png"/><Relationship Id="rId40" Type="http://schemas.openxmlformats.org/officeDocument/2006/relationships/image" Target="../media/image48.png"/><Relationship Id="rId41" Type="http://schemas.openxmlformats.org/officeDocument/2006/relationships/image" Target="../media/image49.gif"/><Relationship Id="rId42" Type="http://schemas.openxmlformats.org/officeDocument/2006/relationships/image" Target="../media/image50.png"/><Relationship Id="rId43" Type="http://schemas.openxmlformats.org/officeDocument/2006/relationships/image" Target="../media/image51.png"/><Relationship Id="rId44" Type="http://schemas.openxmlformats.org/officeDocument/2006/relationships/image" Target="../media/image52.png"/><Relationship Id="rId45" Type="http://schemas.openxmlformats.org/officeDocument/2006/relationships/image" Target="../media/image53.png"/><Relationship Id="rId46" Type="http://schemas.openxmlformats.org/officeDocument/2006/relationships/image" Target="../media/image54.png"/><Relationship Id="rId47" Type="http://schemas.openxmlformats.org/officeDocument/2006/relationships/image" Target="../media/image55.png"/><Relationship Id="rId48" Type="http://schemas.openxmlformats.org/officeDocument/2006/relationships/image" Target="../media/image56.png"/><Relationship Id="rId49" Type="http://schemas.openxmlformats.org/officeDocument/2006/relationships/image" Target="../media/image57.png"/><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image" Target="../media/image18.png"/><Relationship Id="rId30" Type="http://schemas.openxmlformats.org/officeDocument/2006/relationships/image" Target="../media/image38.png"/><Relationship Id="rId31" Type="http://schemas.openxmlformats.org/officeDocument/2006/relationships/image" Target="../media/image39.png"/><Relationship Id="rId32" Type="http://schemas.openxmlformats.org/officeDocument/2006/relationships/image" Target="../media/image40.jpeg"/><Relationship Id="rId33" Type="http://schemas.openxmlformats.org/officeDocument/2006/relationships/image" Target="../media/image41.png"/><Relationship Id="rId34" Type="http://schemas.openxmlformats.org/officeDocument/2006/relationships/image" Target="../media/image42.png"/><Relationship Id="rId35" Type="http://schemas.openxmlformats.org/officeDocument/2006/relationships/image" Target="../media/image43.png"/><Relationship Id="rId36" Type="http://schemas.openxmlformats.org/officeDocument/2006/relationships/image" Target="../media/image44.png"/><Relationship Id="rId37" Type="http://schemas.openxmlformats.org/officeDocument/2006/relationships/image" Target="../media/image45.png"/><Relationship Id="rId38" Type="http://schemas.openxmlformats.org/officeDocument/2006/relationships/image" Target="../media/image46.png"/><Relationship Id="rId39" Type="http://schemas.openxmlformats.org/officeDocument/2006/relationships/image" Target="../media/image47.png"/><Relationship Id="rId80" Type="http://schemas.openxmlformats.org/officeDocument/2006/relationships/image" Target="../media/image88.gif"/><Relationship Id="rId81" Type="http://schemas.openxmlformats.org/officeDocument/2006/relationships/image" Target="../media/image89.png"/><Relationship Id="rId82" Type="http://schemas.openxmlformats.org/officeDocument/2006/relationships/image" Target="../media/image90.png"/><Relationship Id="rId70" Type="http://schemas.openxmlformats.org/officeDocument/2006/relationships/image" Target="../media/image78.jpeg"/><Relationship Id="rId71" Type="http://schemas.openxmlformats.org/officeDocument/2006/relationships/image" Target="../media/image79.png"/><Relationship Id="rId72" Type="http://schemas.openxmlformats.org/officeDocument/2006/relationships/image" Target="../media/image80.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jpeg"/><Relationship Id="rId24" Type="http://schemas.openxmlformats.org/officeDocument/2006/relationships/image" Target="../media/image32.png"/><Relationship Id="rId25" Type="http://schemas.openxmlformats.org/officeDocument/2006/relationships/image" Target="../media/image33.png"/><Relationship Id="rId26" Type="http://schemas.openxmlformats.org/officeDocument/2006/relationships/image" Target="../media/image34.png"/><Relationship Id="rId27" Type="http://schemas.openxmlformats.org/officeDocument/2006/relationships/image" Target="../media/image35.png"/><Relationship Id="rId28" Type="http://schemas.openxmlformats.org/officeDocument/2006/relationships/image" Target="../media/image36.png"/><Relationship Id="rId29" Type="http://schemas.openxmlformats.org/officeDocument/2006/relationships/image" Target="../media/image37.png"/><Relationship Id="rId73" Type="http://schemas.openxmlformats.org/officeDocument/2006/relationships/image" Target="../media/image81.png"/><Relationship Id="rId74" Type="http://schemas.openxmlformats.org/officeDocument/2006/relationships/image" Target="../media/image82.png"/><Relationship Id="rId75" Type="http://schemas.openxmlformats.org/officeDocument/2006/relationships/image" Target="../media/image83.png"/><Relationship Id="rId76" Type="http://schemas.openxmlformats.org/officeDocument/2006/relationships/image" Target="../media/image84.png"/><Relationship Id="rId77" Type="http://schemas.openxmlformats.org/officeDocument/2006/relationships/image" Target="../media/image85.png"/><Relationship Id="rId78" Type="http://schemas.openxmlformats.org/officeDocument/2006/relationships/image" Target="../media/image86.png"/><Relationship Id="rId79" Type="http://schemas.openxmlformats.org/officeDocument/2006/relationships/image" Target="../media/image87.png"/><Relationship Id="rId60" Type="http://schemas.openxmlformats.org/officeDocument/2006/relationships/image" Target="../media/image68.png"/><Relationship Id="rId61" Type="http://schemas.openxmlformats.org/officeDocument/2006/relationships/image" Target="../media/image69.png"/><Relationship Id="rId62" Type="http://schemas.openxmlformats.org/officeDocument/2006/relationships/image" Target="../media/image70.png"/><Relationship Id="rId10" Type="http://schemas.openxmlformats.org/officeDocument/2006/relationships/image" Target="../media/image19.png"/><Relationship Id="rId11" Type="http://schemas.openxmlformats.org/officeDocument/2006/relationships/image" Target="../media/image20.png"/><Relationship Id="rId12"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92.emf"/><Relationship Id="rId4" Type="http://schemas.openxmlformats.org/officeDocument/2006/relationships/image" Target="../media/image93.emf"/><Relationship Id="rId5" Type="http://schemas.openxmlformats.org/officeDocument/2006/relationships/image" Target="../media/image94.jpg"/><Relationship Id="rId1" Type="http://schemas.openxmlformats.org/officeDocument/2006/relationships/slideLayout" Target="../slideLayouts/slideLayout26.xml"/><Relationship Id="rId2" Type="http://schemas.openxmlformats.org/officeDocument/2006/relationships/image" Target="../media/image9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AU" dirty="0"/>
              <a:t>DPIR research</a:t>
            </a:r>
          </a:p>
        </p:txBody>
      </p:sp>
      <p:sp>
        <p:nvSpPr>
          <p:cNvPr id="8" name="Subtitle 7"/>
          <p:cNvSpPr>
            <a:spLocks noGrp="1"/>
          </p:cNvSpPr>
          <p:nvPr>
            <p:ph type="subTitle" idx="1"/>
          </p:nvPr>
        </p:nvSpPr>
        <p:spPr/>
        <p:txBody>
          <a:bodyPr>
            <a:normAutofit/>
          </a:bodyPr>
          <a:lstStyle/>
          <a:p>
            <a:r>
              <a:rPr lang="en-AU" dirty="0"/>
              <a:t>Coordinating DPIR research to develop NT agriculture</a:t>
            </a:r>
          </a:p>
        </p:txBody>
      </p:sp>
      <p:sp>
        <p:nvSpPr>
          <p:cNvPr id="9" name="Text Placeholder 8"/>
          <p:cNvSpPr>
            <a:spLocks noGrp="1"/>
          </p:cNvSpPr>
          <p:nvPr>
            <p:ph type="body" sz="quarter" idx="11"/>
          </p:nvPr>
        </p:nvSpPr>
        <p:spPr/>
        <p:txBody>
          <a:bodyPr>
            <a:normAutofit/>
          </a:bodyPr>
          <a:lstStyle/>
          <a:p>
            <a:r>
              <a:rPr lang="en-AU" dirty="0"/>
              <a:t>Ian Biggs</a:t>
            </a:r>
          </a:p>
        </p:txBody>
      </p:sp>
      <p:sp>
        <p:nvSpPr>
          <p:cNvPr id="10" name="Text Placeholder 9"/>
          <p:cNvSpPr>
            <a:spLocks noGrp="1"/>
          </p:cNvSpPr>
          <p:nvPr>
            <p:ph type="body" sz="quarter" idx="12"/>
          </p:nvPr>
        </p:nvSpPr>
        <p:spPr/>
        <p:txBody>
          <a:bodyPr>
            <a:normAutofit/>
          </a:bodyPr>
          <a:lstStyle/>
          <a:p>
            <a:r>
              <a:rPr lang="en-AU" dirty="0"/>
              <a:t>DPIR – Plant Industry Development</a:t>
            </a:r>
          </a:p>
        </p:txBody>
      </p:sp>
      <p:sp>
        <p:nvSpPr>
          <p:cNvPr id="11" name="Text Placeholder 10"/>
          <p:cNvSpPr>
            <a:spLocks noGrp="1"/>
          </p:cNvSpPr>
          <p:nvPr>
            <p:ph type="body" sz="quarter" idx="13"/>
          </p:nvPr>
        </p:nvSpPr>
        <p:spPr/>
        <p:txBody>
          <a:bodyPr>
            <a:normAutofit/>
          </a:bodyPr>
          <a:lstStyle/>
          <a:p>
            <a:r>
              <a:rPr lang="en-AU" dirty="0"/>
              <a:t>12 July 2017</a:t>
            </a:r>
          </a:p>
        </p:txBody>
      </p:sp>
    </p:spTree>
    <p:extLst>
      <p:ext uri="{BB962C8B-B14F-4D97-AF65-F5344CB8AC3E}">
        <p14:creationId xmlns:p14="http://schemas.microsoft.com/office/powerpoint/2010/main" val="25969727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267494"/>
            <a:ext cx="5886450" cy="378619"/>
          </a:xfrm>
        </p:spPr>
        <p:txBody>
          <a:bodyPr>
            <a:normAutofit fontScale="90000"/>
          </a:bodyPr>
          <a:lstStyle/>
          <a:p>
            <a:r>
              <a:rPr lang="en-AU" dirty="0"/>
              <a:t>Current Primary industries </a:t>
            </a:r>
            <a:br>
              <a:rPr lang="en-AU" dirty="0"/>
            </a:br>
            <a:endParaRPr lang="en-AU" dirty="0"/>
          </a:p>
        </p:txBody>
      </p:sp>
      <p:pic>
        <p:nvPicPr>
          <p:cNvPr id="4" name="Picture 3"/>
          <p:cNvPicPr>
            <a:picLocks noChangeAspect="1"/>
          </p:cNvPicPr>
          <p:nvPr/>
        </p:nvPicPr>
        <p:blipFill>
          <a:blip r:embed="rId2"/>
          <a:stretch>
            <a:fillRect/>
          </a:stretch>
        </p:blipFill>
        <p:spPr>
          <a:xfrm>
            <a:off x="234331" y="845036"/>
            <a:ext cx="2330573" cy="3310890"/>
          </a:xfrm>
          <a:prstGeom prst="rect">
            <a:avLst/>
          </a:prstGeom>
        </p:spPr>
      </p:pic>
      <p:sp>
        <p:nvSpPr>
          <p:cNvPr id="5" name="TextBox 4"/>
          <p:cNvSpPr txBox="1"/>
          <p:nvPr/>
        </p:nvSpPr>
        <p:spPr>
          <a:xfrm>
            <a:off x="3068960" y="1059582"/>
            <a:ext cx="367240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a:ea typeface="+mn-ea"/>
                <a:cs typeface="+mn-cs"/>
              </a:rPr>
              <a:t>Vegetables: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a:ea typeface="+mn-ea"/>
                <a:cs typeface="+mn-cs"/>
              </a:rPr>
              <a:t>Asparagus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prstClr val="black"/>
                </a:solidFill>
                <a:latin typeface="Calibri"/>
              </a:rPr>
              <a:t>Garlic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a:ea typeface="+mn-ea"/>
                <a:cs typeface="+mn-cs"/>
              </a:rPr>
              <a:t>Central Australia focus</a:t>
            </a:r>
          </a:p>
        </p:txBody>
      </p:sp>
    </p:spTree>
    <p:extLst>
      <p:ext uri="{BB962C8B-B14F-4D97-AF65-F5344CB8AC3E}">
        <p14:creationId xmlns:p14="http://schemas.microsoft.com/office/powerpoint/2010/main" val="41365038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267494"/>
            <a:ext cx="5886450" cy="378619"/>
          </a:xfrm>
        </p:spPr>
        <p:txBody>
          <a:bodyPr>
            <a:normAutofit fontScale="90000"/>
          </a:bodyPr>
          <a:lstStyle/>
          <a:p>
            <a:r>
              <a:rPr lang="en-AU" dirty="0"/>
              <a:t>Current Primary industries </a:t>
            </a:r>
            <a:br>
              <a:rPr lang="en-AU" dirty="0"/>
            </a:br>
            <a:endParaRPr lang="en-AU" dirty="0"/>
          </a:p>
        </p:txBody>
      </p:sp>
      <p:pic>
        <p:nvPicPr>
          <p:cNvPr id="4" name="Picture 3"/>
          <p:cNvPicPr>
            <a:picLocks noChangeAspect="1"/>
          </p:cNvPicPr>
          <p:nvPr/>
        </p:nvPicPr>
        <p:blipFill>
          <a:blip r:embed="rId2"/>
          <a:stretch>
            <a:fillRect/>
          </a:stretch>
        </p:blipFill>
        <p:spPr>
          <a:xfrm>
            <a:off x="234331" y="845036"/>
            <a:ext cx="2330573" cy="3310890"/>
          </a:xfrm>
          <a:prstGeom prst="rect">
            <a:avLst/>
          </a:prstGeom>
        </p:spPr>
      </p:pic>
      <p:sp>
        <p:nvSpPr>
          <p:cNvPr id="5" name="TextBox 4"/>
          <p:cNvSpPr txBox="1"/>
          <p:nvPr/>
        </p:nvSpPr>
        <p:spPr>
          <a:xfrm>
            <a:off x="3068960" y="1059582"/>
            <a:ext cx="36724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a:ea typeface="+mn-ea"/>
                <a:cs typeface="+mn-cs"/>
              </a:rPr>
              <a:t>Table grapes: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a:ea typeface="+mn-ea"/>
                <a:cs typeface="+mn-cs"/>
              </a:rPr>
              <a:t>Central Australia</a:t>
            </a:r>
          </a:p>
        </p:txBody>
      </p:sp>
    </p:spTree>
    <p:extLst>
      <p:ext uri="{BB962C8B-B14F-4D97-AF65-F5344CB8AC3E}">
        <p14:creationId xmlns:p14="http://schemas.microsoft.com/office/powerpoint/2010/main" val="1134548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267494"/>
            <a:ext cx="5886450" cy="378619"/>
          </a:xfrm>
        </p:spPr>
        <p:txBody>
          <a:bodyPr>
            <a:normAutofit fontScale="90000"/>
          </a:bodyPr>
          <a:lstStyle/>
          <a:p>
            <a:r>
              <a:rPr lang="en-AU" dirty="0"/>
              <a:t>Current Primary industries </a:t>
            </a:r>
            <a:br>
              <a:rPr lang="en-AU" dirty="0"/>
            </a:br>
            <a:endParaRPr lang="en-AU" dirty="0"/>
          </a:p>
        </p:txBody>
      </p:sp>
      <p:pic>
        <p:nvPicPr>
          <p:cNvPr id="4" name="Picture 3"/>
          <p:cNvPicPr>
            <a:picLocks noChangeAspect="1"/>
          </p:cNvPicPr>
          <p:nvPr/>
        </p:nvPicPr>
        <p:blipFill>
          <a:blip r:embed="rId2"/>
          <a:stretch>
            <a:fillRect/>
          </a:stretch>
        </p:blipFill>
        <p:spPr>
          <a:xfrm>
            <a:off x="234331" y="845036"/>
            <a:ext cx="2330573" cy="3310890"/>
          </a:xfrm>
          <a:prstGeom prst="rect">
            <a:avLst/>
          </a:prstGeom>
        </p:spPr>
      </p:pic>
      <p:sp>
        <p:nvSpPr>
          <p:cNvPr id="5" name="TextBox 4"/>
          <p:cNvSpPr txBox="1"/>
          <p:nvPr/>
        </p:nvSpPr>
        <p:spPr>
          <a:xfrm>
            <a:off x="3068960" y="1059582"/>
            <a:ext cx="3672409"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a:ea typeface="+mn-ea"/>
                <a:cs typeface="+mn-cs"/>
              </a:rPr>
              <a:t>Minor crops: </a:t>
            </a:r>
          </a:p>
          <a:p>
            <a:pPr marL="285750" indent="-285750">
              <a:buFont typeface="Arial" panose="020B0604020202020204" pitchFamily="34" charset="0"/>
              <a:buChar char="•"/>
            </a:pPr>
            <a:r>
              <a:rPr lang="en-AU" sz="1400" dirty="0"/>
              <a:t>Dates</a:t>
            </a:r>
          </a:p>
          <a:p>
            <a:pPr marL="285750" indent="-285750">
              <a:buFont typeface="Arial" panose="020B0604020202020204" pitchFamily="34" charset="0"/>
              <a:buChar char="•"/>
            </a:pPr>
            <a:r>
              <a:rPr lang="en-AU" sz="1400" dirty="0"/>
              <a:t>Citrus</a:t>
            </a:r>
          </a:p>
          <a:p>
            <a:pPr marL="285750" indent="-285750">
              <a:buFont typeface="Arial" panose="020B0604020202020204" pitchFamily="34" charset="0"/>
              <a:buChar char="•"/>
            </a:pPr>
            <a:r>
              <a:rPr lang="en-AU" sz="1400" dirty="0"/>
              <a:t>Pineapples</a:t>
            </a:r>
          </a:p>
          <a:p>
            <a:pPr marL="285750" indent="-285750">
              <a:buFont typeface="Arial" panose="020B0604020202020204" pitchFamily="34" charset="0"/>
              <a:buChar char="•"/>
            </a:pPr>
            <a:r>
              <a:rPr lang="en-AU" sz="1400" dirty="0"/>
              <a:t>Jackfruit</a:t>
            </a:r>
          </a:p>
          <a:p>
            <a:pPr marL="285750" indent="-285750">
              <a:buFont typeface="Arial" panose="020B0604020202020204" pitchFamily="34" charset="0"/>
              <a:buChar char="•"/>
            </a:pPr>
            <a:r>
              <a:rPr lang="en-AU" sz="1400" dirty="0"/>
              <a:t>Exotic tropical fruit</a:t>
            </a:r>
          </a:p>
          <a:p>
            <a:pPr marL="285750" indent="-285750">
              <a:buFont typeface="Arial" panose="020B0604020202020204" pitchFamily="34" charset="0"/>
              <a:buChar char="•"/>
            </a:pPr>
            <a:r>
              <a:rPr lang="en-AU" sz="1400" dirty="0"/>
              <a:t>Passionfruit</a:t>
            </a:r>
          </a:p>
        </p:txBody>
      </p:sp>
    </p:spTree>
    <p:extLst>
      <p:ext uri="{BB962C8B-B14F-4D97-AF65-F5344CB8AC3E}">
        <p14:creationId xmlns:p14="http://schemas.microsoft.com/office/powerpoint/2010/main" val="22661690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267494"/>
            <a:ext cx="5886450" cy="378619"/>
          </a:xfrm>
        </p:spPr>
        <p:txBody>
          <a:bodyPr>
            <a:normAutofit fontScale="90000"/>
          </a:bodyPr>
          <a:lstStyle/>
          <a:p>
            <a:r>
              <a:rPr lang="en-AU" dirty="0"/>
              <a:t>Current Primary industries </a:t>
            </a:r>
            <a:br>
              <a:rPr lang="en-AU" dirty="0"/>
            </a:br>
            <a:endParaRPr lang="en-AU" dirty="0"/>
          </a:p>
        </p:txBody>
      </p:sp>
      <p:pic>
        <p:nvPicPr>
          <p:cNvPr id="4" name="Picture 3"/>
          <p:cNvPicPr>
            <a:picLocks noChangeAspect="1"/>
          </p:cNvPicPr>
          <p:nvPr/>
        </p:nvPicPr>
        <p:blipFill>
          <a:blip r:embed="rId2"/>
          <a:stretch>
            <a:fillRect/>
          </a:stretch>
        </p:blipFill>
        <p:spPr>
          <a:xfrm>
            <a:off x="234331" y="845036"/>
            <a:ext cx="2330573" cy="3310890"/>
          </a:xfrm>
          <a:prstGeom prst="rect">
            <a:avLst/>
          </a:prstGeom>
        </p:spPr>
      </p:pic>
      <p:sp>
        <p:nvSpPr>
          <p:cNvPr id="5" name="TextBox 4"/>
          <p:cNvSpPr txBox="1"/>
          <p:nvPr/>
        </p:nvSpPr>
        <p:spPr>
          <a:xfrm>
            <a:off x="3068960" y="1059582"/>
            <a:ext cx="367240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a:ea typeface="+mn-ea"/>
                <a:cs typeface="+mn-cs"/>
              </a:rPr>
              <a:t>Other crops RD&amp;E: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a:ea typeface="+mn-ea"/>
                <a:cs typeface="+mn-cs"/>
              </a:rPr>
              <a:t>Native species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2862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85775" y="267494"/>
            <a:ext cx="5886450" cy="378619"/>
          </a:xfrm>
        </p:spPr>
        <p:txBody>
          <a:bodyPr>
            <a:normAutofit fontScale="90000"/>
          </a:bodyPr>
          <a:lstStyle/>
          <a:p>
            <a:r>
              <a:rPr lang="en-AU" dirty="0" smtClean="0"/>
              <a:t>Collaboration and Extension </a:t>
            </a:r>
            <a:r>
              <a:rPr lang="en-AU" dirty="0"/>
              <a:t/>
            </a:r>
            <a:br>
              <a:rPr lang="en-AU" dirty="0"/>
            </a:br>
            <a:endParaRPr lang="en-AU" dirty="0"/>
          </a:p>
        </p:txBody>
      </p:sp>
      <p:sp>
        <p:nvSpPr>
          <p:cNvPr id="3" name="TextBox 2"/>
          <p:cNvSpPr txBox="1"/>
          <p:nvPr/>
        </p:nvSpPr>
        <p:spPr>
          <a:xfrm>
            <a:off x="188640" y="843558"/>
            <a:ext cx="6480720" cy="4401205"/>
          </a:xfrm>
          <a:prstGeom prst="rect">
            <a:avLst/>
          </a:prstGeom>
          <a:solidFill>
            <a:schemeClr val="bg1"/>
          </a:solidFill>
          <a:ln>
            <a:noFill/>
          </a:ln>
        </p:spPr>
        <p:txBody>
          <a:bodyPr wrap="square" rtlCol="0">
            <a:spAutoFit/>
          </a:bodyPr>
          <a:lstStyle/>
          <a:p>
            <a:pPr marL="285750" indent="-285750">
              <a:buFont typeface="Arial" panose="020B0604020202020204" pitchFamily="34" charset="0"/>
              <a:buChar char="•"/>
            </a:pPr>
            <a:r>
              <a:rPr lang="en-AU" sz="1400" dirty="0" smtClean="0"/>
              <a:t>DPIR collaboration is broad</a:t>
            </a:r>
          </a:p>
          <a:p>
            <a:pPr marL="742950" lvl="1" indent="-285750">
              <a:buFont typeface="Arial" panose="020B0604020202020204" pitchFamily="34" charset="0"/>
              <a:buChar char="•"/>
            </a:pPr>
            <a:r>
              <a:rPr lang="en-AU" sz="1400" dirty="0" smtClean="0"/>
              <a:t>Brings the latest science and agronomy to the NT for the benefit of local growers and producers. </a:t>
            </a:r>
          </a:p>
          <a:p>
            <a:pPr marL="742950" lvl="1" indent="-285750">
              <a:buFont typeface="Arial" panose="020B0604020202020204" pitchFamily="34" charset="0"/>
              <a:buChar char="•"/>
            </a:pPr>
            <a:r>
              <a:rPr lang="en-AU" sz="1400" dirty="0" smtClean="0"/>
              <a:t>Achieves our vision</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Extension is a significant component of all projects, especially the Diversification projects</a:t>
            </a:r>
          </a:p>
          <a:p>
            <a:pPr marL="742950" lvl="1" indent="-285750">
              <a:buFont typeface="Arial" panose="020B0604020202020204" pitchFamily="34" charset="0"/>
              <a:buChar char="•"/>
            </a:pPr>
            <a:r>
              <a:rPr lang="en-AU" sz="1400" dirty="0" smtClean="0"/>
              <a:t>Fills gaps in local producer knowledge</a:t>
            </a:r>
          </a:p>
          <a:p>
            <a:pPr marL="742950" lvl="1" indent="-285750">
              <a:buFont typeface="Arial" panose="020B0604020202020204" pitchFamily="34" charset="0"/>
              <a:buChar char="•"/>
            </a:pPr>
            <a:r>
              <a:rPr lang="en-AU" sz="1400" dirty="0" smtClean="0"/>
              <a:t>Allows new players to enter NT agriculture with reduced investment risk</a:t>
            </a:r>
          </a:p>
          <a:p>
            <a:pPr marL="742950" lvl="1" indent="-285750">
              <a:buFont typeface="Arial" panose="020B0604020202020204" pitchFamily="34" charset="0"/>
              <a:buChar char="•"/>
            </a:pPr>
            <a:r>
              <a:rPr lang="en-AU" sz="1400" dirty="0" smtClean="0"/>
              <a:t>Increases efficiencies of production</a:t>
            </a:r>
          </a:p>
          <a:p>
            <a:pPr marL="742950" lvl="1" indent="-285750">
              <a:buFont typeface="Arial" panose="020B0604020202020204" pitchFamily="34" charset="0"/>
              <a:buChar char="•"/>
            </a:pPr>
            <a:r>
              <a:rPr lang="en-AU" sz="1400" dirty="0" smtClean="0"/>
              <a:t>Introduces new crops, varieties, methods</a:t>
            </a:r>
            <a:endParaRPr lang="en-AU" sz="1400" dirty="0"/>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Participatory research projects not only introduce new knowledge and methods but train producers in scientific method</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PID staff are actively working with local producers but we are always available to do more – just ask us</a:t>
            </a:r>
          </a:p>
          <a:p>
            <a:pPr marL="285750" indent="-285750">
              <a:buFont typeface="Arial" panose="020B0604020202020204" pitchFamily="34" charset="0"/>
              <a:buChar char="•"/>
            </a:pPr>
            <a:endParaRPr lang="en-AU" sz="1400" dirty="0">
              <a:solidFill>
                <a:prstClr val="black"/>
              </a:solidFill>
            </a:endParaRPr>
          </a:p>
          <a:p>
            <a:pPr marL="285750" indent="-285750">
              <a:buFont typeface="Arial" panose="020B0604020202020204" pitchFamily="34" charset="0"/>
              <a:buChar char="•"/>
            </a:pPr>
            <a:endParaRPr lang="en-AU" sz="1400" dirty="0" smtClean="0">
              <a:solidFill>
                <a:prstClr val="black"/>
              </a:solidFill>
            </a:endParaRPr>
          </a:p>
          <a:p>
            <a:pPr marL="285750" indent="-285750">
              <a:buFont typeface="Arial" panose="020B0604020202020204" pitchFamily="34" charset="0"/>
              <a:buChar char="•"/>
            </a:pPr>
            <a:endParaRPr lang="en-AU" sz="1400" dirty="0">
              <a:solidFill>
                <a:prstClr val="black"/>
              </a:solidFill>
            </a:endParaRPr>
          </a:p>
        </p:txBody>
      </p:sp>
    </p:spTree>
    <p:extLst>
      <p:ext uri="{BB962C8B-B14F-4D97-AF65-F5344CB8AC3E}">
        <p14:creationId xmlns:p14="http://schemas.microsoft.com/office/powerpoint/2010/main" val="18132721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3797" y="1"/>
            <a:ext cx="5511437" cy="524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 y="317124"/>
            <a:ext cx="13001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Dairy Austra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4" y="869913"/>
            <a:ext cx="825327" cy="54110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RD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4" y="1329612"/>
            <a:ext cx="1428453" cy="60262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Forest and Wood Products Austral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30" y="1923679"/>
            <a:ext cx="1395173" cy="308702"/>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3" descr="HorticultureInnovationAustralia-Logo-Master-PMS"/>
          <p:cNvPicPr>
            <a:picLocks/>
          </p:cNvPicPr>
          <p:nvPr/>
        </p:nvPicPr>
        <p:blipFill>
          <a:blip r:embed="rId7" cstate="print"/>
          <a:srcRect/>
          <a:stretch>
            <a:fillRect/>
          </a:stretch>
        </p:blipFill>
        <p:spPr bwMode="auto">
          <a:xfrm>
            <a:off x="26331" y="2263815"/>
            <a:ext cx="971429" cy="498026"/>
          </a:xfrm>
          <a:prstGeom prst="rect">
            <a:avLst/>
          </a:prstGeom>
          <a:noFill/>
          <a:ln w="9525">
            <a:noFill/>
            <a:miter lim="800000"/>
            <a:headEnd/>
            <a:tailEnd/>
          </a:ln>
        </p:spPr>
      </p:pic>
      <p:pic>
        <p:nvPicPr>
          <p:cNvPr id="2060" name="Picture 12" descr="Rice Growers Associ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30" y="3867894"/>
            <a:ext cx="1151325" cy="4855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R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22" y="2929322"/>
            <a:ext cx="1004459" cy="34450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QUniversity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8654" y="895209"/>
            <a:ext cx="773356" cy="48432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Southern Cross Universit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4652" y="2221181"/>
            <a:ext cx="1190391" cy="47615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University of New England Hom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81848" y="2673053"/>
            <a:ext cx="577940" cy="5779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85733" y="86413"/>
            <a:ext cx="918620" cy="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62415" t="8000" r="24562" b="79857"/>
          <a:stretch/>
        </p:blipFill>
        <p:spPr bwMode="auto">
          <a:xfrm>
            <a:off x="1057871" y="3554474"/>
            <a:ext cx="1285875" cy="38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6" descr="University of Sydney"/>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sp>
        <p:nvSpPr>
          <p:cNvPr id="5" name="AutoShape 28" descr="University of Sydney"/>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sp>
        <p:nvSpPr>
          <p:cNvPr id="7" name="AutoShape 37" descr="Image result for UQ logo"/>
          <p:cNvSpPr>
            <a:spLocks noChangeAspect="1" noChangeArrowheads="1"/>
          </p:cNvSpPr>
          <p:nvPr/>
        </p:nvSpPr>
        <p:spPr bwMode="auto">
          <a:xfrm>
            <a:off x="459581" y="-18079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pic>
        <p:nvPicPr>
          <p:cNvPr id="2088" name="Picture 40" descr="ACI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0953" y="-20538"/>
            <a:ext cx="1694641" cy="41801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4" descr="Image result for CSIRO logo"/>
          <p:cNvSpPr>
            <a:spLocks noChangeAspect="1" noChangeArrowheads="1"/>
          </p:cNvSpPr>
          <p:nvPr/>
        </p:nvSpPr>
        <p:spPr bwMode="auto">
          <a:xfrm>
            <a:off x="573881" y="-6649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pic>
        <p:nvPicPr>
          <p:cNvPr id="2093" name="Picture 4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00809" y="737993"/>
            <a:ext cx="588338" cy="58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 name="Group 34"/>
          <p:cNvGrpSpPr/>
          <p:nvPr/>
        </p:nvGrpSpPr>
        <p:grpSpPr>
          <a:xfrm>
            <a:off x="1166484" y="4785996"/>
            <a:ext cx="1344414" cy="461665"/>
            <a:chOff x="4572000" y="3429000"/>
            <a:chExt cx="4171032" cy="1596475"/>
          </a:xfrm>
        </p:grpSpPr>
        <p:sp>
          <p:nvSpPr>
            <p:cNvPr id="36" name="TextBox 35"/>
            <p:cNvSpPr txBox="1"/>
            <p:nvPr/>
          </p:nvSpPr>
          <p:spPr>
            <a:xfrm>
              <a:off x="4572000" y="3429000"/>
              <a:ext cx="4104459" cy="1596475"/>
            </a:xfrm>
            <a:prstGeom prst="rect">
              <a:avLst/>
            </a:prstGeom>
            <a:solidFill>
              <a:schemeClr val="accent5"/>
            </a:solidFill>
          </p:spPr>
          <p:txBody>
            <a:bodyPr wrap="square" rtlCol="0">
              <a:spAutoFit/>
            </a:bodyPr>
            <a:lstStyle/>
            <a:p>
              <a:r>
                <a:rPr lang="en-AU" sz="600" b="1" dirty="0">
                  <a:solidFill>
                    <a:prstClr val="white"/>
                  </a:solidFill>
                </a:rPr>
                <a:t>Rural research and</a:t>
              </a:r>
            </a:p>
            <a:p>
              <a:r>
                <a:rPr lang="en-AU" sz="600" b="1" dirty="0">
                  <a:solidFill>
                    <a:prstClr val="white"/>
                  </a:solidFill>
                </a:rPr>
                <a:t>Development for Profit</a:t>
              </a:r>
            </a:p>
            <a:p>
              <a:r>
                <a:rPr lang="en-AU" sz="600" dirty="0">
                  <a:solidFill>
                    <a:prstClr val="white"/>
                  </a:solidFill>
                </a:rPr>
                <a:t>Keeping Australian famers</a:t>
              </a:r>
            </a:p>
            <a:p>
              <a:r>
                <a:rPr lang="en-AU" sz="600" dirty="0">
                  <a:solidFill>
                    <a:prstClr val="white"/>
                  </a:solidFill>
                </a:rPr>
                <a:t>at the cutting edge</a:t>
              </a:r>
            </a:p>
          </p:txBody>
        </p:sp>
        <p:pic>
          <p:nvPicPr>
            <p:cNvPr id="37" name="Picture 2" descr="Image result for rural research and development for profit programme logo"/>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0" r="85944"/>
                      </a14:imgEffect>
                    </a14:imgLayer>
                  </a14:imgProps>
                </a:ext>
                <a:ext uri="{28A0092B-C50C-407E-A947-70E740481C1C}">
                  <a14:useLocalDpi xmlns:a14="http://schemas.microsoft.com/office/drawing/2010/main" val="0"/>
                </a:ext>
              </a:extLst>
            </a:blip>
            <a:srcRect/>
            <a:stretch>
              <a:fillRect/>
            </a:stretch>
          </p:blipFill>
          <p:spPr bwMode="auto">
            <a:xfrm>
              <a:off x="7380312" y="3501008"/>
              <a:ext cx="1362720" cy="11055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AutoShape 47" descr="Image result for DAFWA logo"/>
          <p:cNvSpPr>
            <a:spLocks noChangeAspect="1" noChangeArrowheads="1"/>
          </p:cNvSpPr>
          <p:nvPr/>
        </p:nvSpPr>
        <p:spPr bwMode="auto">
          <a:xfrm>
            <a:off x="688181" y="4780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sp>
        <p:nvSpPr>
          <p:cNvPr id="12" name="AutoShape 50" descr="Image result for QDAF logo"/>
          <p:cNvSpPr>
            <a:spLocks noChangeAspect="1" noChangeArrowheads="1"/>
          </p:cNvSpPr>
          <p:nvPr/>
        </p:nvSpPr>
        <p:spPr bwMode="auto">
          <a:xfrm>
            <a:off x="802481" y="16210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pic>
        <p:nvPicPr>
          <p:cNvPr id="2099" name="Picture 5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58564" y="3371413"/>
            <a:ext cx="1077072" cy="66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53" descr="Image result for NSW DPI logo"/>
          <p:cNvSpPr>
            <a:spLocks noChangeAspect="1" noChangeArrowheads="1"/>
          </p:cNvSpPr>
          <p:nvPr/>
        </p:nvSpPr>
        <p:spPr bwMode="auto">
          <a:xfrm>
            <a:off x="916781" y="27640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pic>
        <p:nvPicPr>
          <p:cNvPr id="2102" name="Picture 5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25441" y="896649"/>
            <a:ext cx="941542" cy="75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56" descr="Image result for VIC DPI logo"/>
          <p:cNvSpPr>
            <a:spLocks noChangeAspect="1" noChangeArrowheads="1"/>
          </p:cNvSpPr>
          <p:nvPr/>
        </p:nvSpPr>
        <p:spPr bwMode="auto">
          <a:xfrm>
            <a:off x="883751" y="39070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sp>
        <p:nvSpPr>
          <p:cNvPr id="15" name="AutoShape 59" descr="Image result for SARDi logo"/>
          <p:cNvSpPr>
            <a:spLocks noChangeAspect="1" noChangeArrowheads="1"/>
          </p:cNvSpPr>
          <p:nvPr/>
        </p:nvSpPr>
        <p:spPr bwMode="auto">
          <a:xfrm>
            <a:off x="1145381" y="50500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sp>
        <p:nvSpPr>
          <p:cNvPr id="17" name="AutoShape 62" descr="Image result for royal botanic gardens logo"/>
          <p:cNvSpPr>
            <a:spLocks noChangeAspect="1" noChangeArrowheads="1"/>
          </p:cNvSpPr>
          <p:nvPr/>
        </p:nvSpPr>
        <p:spPr bwMode="auto">
          <a:xfrm>
            <a:off x="1031081" y="39070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pic>
        <p:nvPicPr>
          <p:cNvPr id="2112" name="Picture 6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34513" y="4508739"/>
            <a:ext cx="943655" cy="64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13" name="Picture 6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00809" y="4353948"/>
            <a:ext cx="928484" cy="30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descr="AMIA"/>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7384" y="4299942"/>
            <a:ext cx="1347359" cy="400615"/>
          </a:xfrm>
          <a:prstGeom prst="rect">
            <a:avLst/>
          </a:prstGeom>
          <a:noFill/>
          <a:extLst>
            <a:ext uri="{909E8E84-426E-40dd-AFC4-6F175D3DCCD1}">
              <a14:hiddenFill xmlns:a14="http://schemas.microsoft.com/office/drawing/2010/main">
                <a:solidFill>
                  <a:srgbClr val="FFFFFF"/>
                </a:solidFill>
              </a14:hiddenFill>
            </a:ext>
          </a:extLst>
        </p:spPr>
      </p:pic>
      <p:pic>
        <p:nvPicPr>
          <p:cNvPr id="2114" name="Picture 6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6622" y="4731991"/>
            <a:ext cx="1101293" cy="31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AutoShape 69" descr="Image result for australian garlic industry logo"/>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sp>
        <p:nvSpPr>
          <p:cNvPr id="21" name="AutoShape 72" descr="Image result for australian banana industry logo"/>
          <p:cNvSpPr>
            <a:spLocks noChangeAspect="1" noChangeArrowheads="1"/>
          </p:cNvSpPr>
          <p:nvPr/>
        </p:nvSpPr>
        <p:spPr bwMode="auto">
          <a:xfrm>
            <a:off x="459581" y="2345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pic>
        <p:nvPicPr>
          <p:cNvPr id="2121" name="Picture 7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48853" y="420591"/>
            <a:ext cx="986808" cy="6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2" name="Picture 7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688667" y="3752596"/>
            <a:ext cx="964407" cy="66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8" name="Picture 60"/>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124876" y="3868515"/>
            <a:ext cx="463397" cy="84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5" name="Picture 57"/>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212113" y="3987455"/>
            <a:ext cx="1835604" cy="35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7" name="Picture 7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66497" y="3213856"/>
            <a:ext cx="575409" cy="537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AutoShape 81" descr="Image result for BASF logo"/>
          <p:cNvSpPr>
            <a:spLocks noChangeAspect="1" noChangeArrowheads="1"/>
          </p:cNvSpPr>
          <p:nvPr/>
        </p:nvSpPr>
        <p:spPr bwMode="auto">
          <a:xfrm>
            <a:off x="573881" y="3488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solidFill>
                <a:prstClr val="black"/>
              </a:solidFill>
            </a:endParaRPr>
          </a:p>
        </p:txBody>
      </p:sp>
      <p:pic>
        <p:nvPicPr>
          <p:cNvPr id="2132" name="Picture 8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768416" y="1476402"/>
            <a:ext cx="1106438" cy="39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0" name="Picture 82"/>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t="-1" b="5582"/>
          <a:stretch/>
        </p:blipFill>
        <p:spPr bwMode="auto">
          <a:xfrm>
            <a:off x="5995506" y="1071139"/>
            <a:ext cx="835872" cy="39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4" name="Picture 86"/>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334030" y="2028004"/>
            <a:ext cx="513506" cy="51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6" name="Picture 48"/>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464208" y="1792424"/>
            <a:ext cx="1759075" cy="37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5" name="Picture 87"/>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236139" y="2065578"/>
            <a:ext cx="562173" cy="58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6" name="Picture 8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095114" y="2625610"/>
            <a:ext cx="647934" cy="64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7" name="Picture 8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724359" y="-5777"/>
            <a:ext cx="1106117" cy="79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1" name="Picture 83"/>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740625" y="753191"/>
            <a:ext cx="1002424" cy="30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8" name="Picture 90"/>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725145" y="1672672"/>
            <a:ext cx="1085426" cy="53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9" name="Picture 9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859486" y="2092843"/>
            <a:ext cx="513859" cy="51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descr="Charles Darwin University"/>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430778" y="450049"/>
            <a:ext cx="1027786" cy="285497"/>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Australian Government - Bureau of Meteorology"/>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564904" y="417393"/>
            <a:ext cx="1156922" cy="318153"/>
          </a:xfrm>
          <a:prstGeom prst="rect">
            <a:avLst/>
          </a:prstGeom>
          <a:noFill/>
          <a:extLst>
            <a:ext uri="{909E8E84-426E-40dd-AFC4-6F175D3DCCD1}">
              <a14:hiddenFill xmlns:a14="http://schemas.microsoft.com/office/drawing/2010/main">
                <a:solidFill>
                  <a:srgbClr val="FFFFFF"/>
                </a:solidFill>
              </a14:hiddenFill>
            </a:ext>
          </a:extLst>
        </p:spPr>
      </p:pic>
      <p:pic>
        <p:nvPicPr>
          <p:cNvPr id="2140" name="Picture 92"/>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205585" y="2932828"/>
            <a:ext cx="1213382" cy="30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1" name="Picture 93"/>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446385" y="2241425"/>
            <a:ext cx="625031" cy="70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2" name="Picture 94"/>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183307" y="3337063"/>
            <a:ext cx="721019" cy="68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3" name="Picture 9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632543" y="3266428"/>
            <a:ext cx="623171" cy="62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4" name="Picture 96"/>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293097" y="4311280"/>
            <a:ext cx="1203866" cy="46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3" name="Picture 35"/>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916832" y="2859782"/>
            <a:ext cx="1221919" cy="42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5" name="Picture 97"/>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6267241" y="4081825"/>
            <a:ext cx="618143" cy="53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6" name="Picture 98"/>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685955" y="3975907"/>
            <a:ext cx="849279" cy="34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7" name="Picture 99"/>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118479" y="755614"/>
            <a:ext cx="505442" cy="505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9" name="Picture 101"/>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5637952" y="4029912"/>
            <a:ext cx="599360" cy="59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 name="Picture 102"/>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500965" y="3084113"/>
            <a:ext cx="670493" cy="46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 name="Picture 103"/>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451487" y="-134979"/>
            <a:ext cx="1040030" cy="62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11" name="Picture 63"/>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700199" y="1081697"/>
            <a:ext cx="608001" cy="56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3" name="Picture 85"/>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5248663" y="411510"/>
            <a:ext cx="448589" cy="44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18" name="Picture 70"/>
          <p:cNvPicPr>
            <a:picLocks noChangeAspect="1" noChangeArrowheads="1"/>
          </p:cNvPicPr>
          <p:nvPr/>
        </p:nvPicPr>
        <p:blipFill rotWithShape="1">
          <a:blip r:embed="rId56" cstate="print">
            <a:extLst>
              <a:ext uri="{28A0092B-C50C-407E-A947-70E740481C1C}">
                <a14:useLocalDpi xmlns:a14="http://schemas.microsoft.com/office/drawing/2010/main" val="0"/>
              </a:ext>
            </a:extLst>
          </a:blip>
          <a:srcRect l="3479" t="4981" r="7615" b="4275"/>
          <a:stretch/>
        </p:blipFill>
        <p:spPr bwMode="auto">
          <a:xfrm>
            <a:off x="4653073" y="4599731"/>
            <a:ext cx="733526" cy="57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 name="Picture 104"/>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324480" y="1294217"/>
            <a:ext cx="1012722" cy="43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3" name="Picture 75"/>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324319" y="755580"/>
            <a:ext cx="701888" cy="30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76"/>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634738" y="4461960"/>
            <a:ext cx="635405" cy="63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15" name="Picture 67"/>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4492530" y="1169402"/>
            <a:ext cx="960087" cy="56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8" name="Picture 10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263162" y="1073296"/>
            <a:ext cx="812132" cy="43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6" name="Picture 38"/>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2469709" y="1501773"/>
            <a:ext cx="1229321" cy="36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1871482" y="2028003"/>
            <a:ext cx="1126061" cy="39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2" descr="image003"/>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13670" y="3291215"/>
            <a:ext cx="946503" cy="58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bmila\AppData\Local\Microsoft\Windows\Temporary Internet Files\Content.Outlook\NI928356\logo.png"/>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2224337" y="2566936"/>
            <a:ext cx="876857" cy="2888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 descr="image005"/>
          <p:cNvPicPr>
            <a:picLocks noChangeAspect="1" noChangeArrowheads="1"/>
          </p:cNvPicPr>
          <p:nvPr/>
        </p:nvPicPr>
        <p:blipFill rotWithShape="1">
          <a:blip r:embed="rId66">
            <a:extLst>
              <a:ext uri="{28A0092B-C50C-407E-A947-70E740481C1C}">
                <a14:useLocalDpi xmlns:a14="http://schemas.microsoft.com/office/drawing/2010/main" val="0"/>
              </a:ext>
            </a:extLst>
          </a:blip>
          <a:srcRect l="7366"/>
          <a:stretch/>
        </p:blipFill>
        <p:spPr bwMode="auto">
          <a:xfrm>
            <a:off x="2992713" y="2120457"/>
            <a:ext cx="1246377" cy="3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3629099" y="2505705"/>
            <a:ext cx="603647" cy="60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3744447" y="527409"/>
            <a:ext cx="495157" cy="49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3127988" y="3213856"/>
            <a:ext cx="599594" cy="37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10"/>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5854267" y="1874853"/>
            <a:ext cx="408852" cy="45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1" descr="RUA Logo"/>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4295081" y="1287010"/>
            <a:ext cx="374860" cy="55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2"/>
          <a:stretch>
            <a:fillRect/>
          </a:stretch>
        </p:blipFill>
        <p:spPr>
          <a:xfrm>
            <a:off x="5290943" y="3601801"/>
            <a:ext cx="899364" cy="342295"/>
          </a:xfrm>
          <a:prstGeom prst="rect">
            <a:avLst/>
          </a:prstGeom>
        </p:spPr>
      </p:pic>
      <p:pic>
        <p:nvPicPr>
          <p:cNvPr id="6" name="Picture 5"/>
          <p:cNvPicPr>
            <a:picLocks noChangeAspect="1"/>
          </p:cNvPicPr>
          <p:nvPr/>
        </p:nvPicPr>
        <p:blipFill>
          <a:blip r:embed="rId73"/>
          <a:stretch>
            <a:fillRect/>
          </a:stretch>
        </p:blipFill>
        <p:spPr>
          <a:xfrm>
            <a:off x="1294779" y="4323033"/>
            <a:ext cx="408958" cy="408958"/>
          </a:xfrm>
          <a:prstGeom prst="rect">
            <a:avLst/>
          </a:prstGeom>
        </p:spPr>
      </p:pic>
      <p:pic>
        <p:nvPicPr>
          <p:cNvPr id="10" name="Picture 9"/>
          <p:cNvPicPr>
            <a:picLocks noChangeAspect="1"/>
          </p:cNvPicPr>
          <p:nvPr/>
        </p:nvPicPr>
        <p:blipFill>
          <a:blip r:embed="rId74"/>
          <a:stretch>
            <a:fillRect/>
          </a:stretch>
        </p:blipFill>
        <p:spPr>
          <a:xfrm>
            <a:off x="5303858" y="-14042"/>
            <a:ext cx="730739" cy="297708"/>
          </a:xfrm>
          <a:prstGeom prst="rect">
            <a:avLst/>
          </a:prstGeom>
        </p:spPr>
      </p:pic>
      <p:pic>
        <p:nvPicPr>
          <p:cNvPr id="23" name="Picture 22"/>
          <p:cNvPicPr>
            <a:picLocks noChangeAspect="1"/>
          </p:cNvPicPr>
          <p:nvPr/>
        </p:nvPicPr>
        <p:blipFill>
          <a:blip r:embed="rId75"/>
          <a:stretch>
            <a:fillRect/>
          </a:stretch>
        </p:blipFill>
        <p:spPr>
          <a:xfrm>
            <a:off x="1094792" y="3291830"/>
            <a:ext cx="1242317" cy="243062"/>
          </a:xfrm>
          <a:prstGeom prst="rect">
            <a:avLst/>
          </a:prstGeom>
        </p:spPr>
      </p:pic>
      <p:pic>
        <p:nvPicPr>
          <p:cNvPr id="24" name="Picture 23"/>
          <p:cNvPicPr>
            <a:picLocks noChangeAspect="1"/>
          </p:cNvPicPr>
          <p:nvPr/>
        </p:nvPicPr>
        <p:blipFill>
          <a:blip r:embed="rId76"/>
          <a:stretch>
            <a:fillRect/>
          </a:stretch>
        </p:blipFill>
        <p:spPr>
          <a:xfrm>
            <a:off x="3159302" y="2585182"/>
            <a:ext cx="467130" cy="545734"/>
          </a:xfrm>
          <a:prstGeom prst="rect">
            <a:avLst/>
          </a:prstGeom>
        </p:spPr>
      </p:pic>
      <p:pic>
        <p:nvPicPr>
          <p:cNvPr id="25" name="Picture 24"/>
          <p:cNvPicPr>
            <a:picLocks noChangeAspect="1"/>
          </p:cNvPicPr>
          <p:nvPr/>
        </p:nvPicPr>
        <p:blipFill>
          <a:blip r:embed="rId77"/>
          <a:stretch>
            <a:fillRect/>
          </a:stretch>
        </p:blipFill>
        <p:spPr>
          <a:xfrm>
            <a:off x="593017" y="2800395"/>
            <a:ext cx="556544" cy="278272"/>
          </a:xfrm>
          <a:prstGeom prst="rect">
            <a:avLst/>
          </a:prstGeom>
        </p:spPr>
      </p:pic>
      <p:pic>
        <p:nvPicPr>
          <p:cNvPr id="26" name="Picture 25"/>
          <p:cNvPicPr>
            <a:picLocks noChangeAspect="1"/>
          </p:cNvPicPr>
          <p:nvPr/>
        </p:nvPicPr>
        <p:blipFill>
          <a:blip r:embed="rId78"/>
          <a:stretch>
            <a:fillRect/>
          </a:stretch>
        </p:blipFill>
        <p:spPr>
          <a:xfrm>
            <a:off x="3241767" y="1239793"/>
            <a:ext cx="594362" cy="229961"/>
          </a:xfrm>
          <a:prstGeom prst="rect">
            <a:avLst/>
          </a:prstGeom>
        </p:spPr>
      </p:pic>
      <p:pic>
        <p:nvPicPr>
          <p:cNvPr id="27" name="Picture 26"/>
          <p:cNvPicPr>
            <a:picLocks noChangeAspect="1"/>
          </p:cNvPicPr>
          <p:nvPr/>
        </p:nvPicPr>
        <p:blipFill>
          <a:blip r:embed="rId79"/>
          <a:stretch>
            <a:fillRect/>
          </a:stretch>
        </p:blipFill>
        <p:spPr>
          <a:xfrm>
            <a:off x="253174" y="744888"/>
            <a:ext cx="664654" cy="250644"/>
          </a:xfrm>
          <a:prstGeom prst="rect">
            <a:avLst/>
          </a:prstGeom>
        </p:spPr>
      </p:pic>
      <p:pic>
        <p:nvPicPr>
          <p:cNvPr id="2050" name="Picture 2" descr="Rural Industries Research and Development Corporation"/>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26623" y="-20538"/>
            <a:ext cx="1534139" cy="38353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81"/>
          <a:stretch>
            <a:fillRect/>
          </a:stretch>
        </p:blipFill>
        <p:spPr>
          <a:xfrm>
            <a:off x="4245048" y="2670265"/>
            <a:ext cx="1166237" cy="218388"/>
          </a:xfrm>
          <a:prstGeom prst="rect">
            <a:avLst/>
          </a:prstGeom>
        </p:spPr>
      </p:pic>
      <p:pic>
        <p:nvPicPr>
          <p:cNvPr id="2126" name="Picture 78"/>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3356992" y="1851670"/>
            <a:ext cx="951086" cy="297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0324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1128" y="242400"/>
            <a:ext cx="2018307" cy="2736850"/>
          </a:xfrm>
          <a:prstGeom prst="rect">
            <a:avLst/>
          </a:prstGeom>
        </p:spPr>
      </p:pic>
      <p:pic>
        <p:nvPicPr>
          <p:cNvPr id="3" name="Picture 2"/>
          <p:cNvPicPr>
            <a:picLocks noChangeAspect="1"/>
          </p:cNvPicPr>
          <p:nvPr/>
        </p:nvPicPr>
        <p:blipFill>
          <a:blip r:embed="rId3"/>
          <a:stretch>
            <a:fillRect/>
          </a:stretch>
        </p:blipFill>
        <p:spPr>
          <a:xfrm>
            <a:off x="2353247" y="242400"/>
            <a:ext cx="1954838" cy="2847975"/>
          </a:xfrm>
          <a:prstGeom prst="rect">
            <a:avLst/>
          </a:prstGeom>
        </p:spPr>
      </p:pic>
      <p:pic>
        <p:nvPicPr>
          <p:cNvPr id="4" name="Picture 3"/>
          <p:cNvPicPr>
            <a:picLocks noChangeAspect="1"/>
          </p:cNvPicPr>
          <p:nvPr/>
        </p:nvPicPr>
        <p:blipFill>
          <a:blip r:embed="rId4"/>
          <a:stretch>
            <a:fillRect/>
          </a:stretch>
        </p:blipFill>
        <p:spPr>
          <a:xfrm>
            <a:off x="154377" y="242400"/>
            <a:ext cx="2018307" cy="2868121"/>
          </a:xfrm>
          <a:prstGeom prst="rect">
            <a:avLst/>
          </a:prstGeom>
        </p:spPr>
      </p:pic>
      <p:pic>
        <p:nvPicPr>
          <p:cNvPr id="5" name="Picture 4">
            <a:extLst>
              <a:ext uri="{FF2B5EF4-FFF2-40B4-BE49-F238E27FC236}">
                <a16:creationId xmlns="" xmlns:a16="http://schemas.microsoft.com/office/drawing/2014/main" id="{5CA7549D-8386-466E-BF22-F05ECC0340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969" y="3066389"/>
            <a:ext cx="4707394" cy="1163476"/>
          </a:xfrm>
          <a:prstGeom prst="rect">
            <a:avLst/>
          </a:prstGeom>
        </p:spPr>
      </p:pic>
    </p:spTree>
    <p:extLst>
      <p:ext uri="{BB962C8B-B14F-4D97-AF65-F5344CB8AC3E}">
        <p14:creationId xmlns:p14="http://schemas.microsoft.com/office/powerpoint/2010/main" val="21166289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60648" y="267494"/>
            <a:ext cx="6390710" cy="378619"/>
          </a:xfrm>
        </p:spPr>
        <p:txBody>
          <a:bodyPr>
            <a:normAutofit fontScale="90000"/>
          </a:bodyPr>
          <a:lstStyle/>
          <a:p>
            <a:r>
              <a:rPr lang="en-AU" dirty="0"/>
              <a:t>Diversified, Integrated Mixed Farming System</a:t>
            </a:r>
            <a:br>
              <a:rPr lang="en-AU" dirty="0"/>
            </a:br>
            <a:endParaRPr lang="en-AU" dirty="0"/>
          </a:p>
        </p:txBody>
      </p:sp>
      <p:sp>
        <p:nvSpPr>
          <p:cNvPr id="3" name="TextBox 2"/>
          <p:cNvSpPr txBox="1"/>
          <p:nvPr/>
        </p:nvSpPr>
        <p:spPr>
          <a:xfrm>
            <a:off x="170638" y="915566"/>
            <a:ext cx="6480720" cy="2893100"/>
          </a:xfrm>
          <a:prstGeom prst="rect">
            <a:avLst/>
          </a:prstGeom>
          <a:noFill/>
          <a:ln>
            <a:noFill/>
          </a:ln>
        </p:spPr>
        <p:txBody>
          <a:bodyPr wrap="square" rtlCol="0">
            <a:spAutoFit/>
          </a:bodyPr>
          <a:lstStyle/>
          <a:p>
            <a:pPr marL="285750" indent="-285750">
              <a:buFont typeface="Arial" panose="020B0604020202020204" pitchFamily="34" charset="0"/>
              <a:buChar char="•"/>
            </a:pPr>
            <a:r>
              <a:rPr lang="en-AU" sz="1400" dirty="0"/>
              <a:t>Beef production is the major </a:t>
            </a:r>
            <a:r>
              <a:rPr lang="en-AU" sz="1400" dirty="0" smtClean="0"/>
              <a:t>agricultural </a:t>
            </a:r>
            <a:r>
              <a:rPr lang="en-AU" sz="1400" dirty="0"/>
              <a:t>activity in NT</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To </a:t>
            </a:r>
            <a:r>
              <a:rPr lang="en-AU" sz="1400" dirty="0"/>
              <a:t>boost production and enable better management of production need to improve management of primary feed stock – grass</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Augmenting </a:t>
            </a:r>
            <a:r>
              <a:rPr lang="en-AU" sz="1400" dirty="0"/>
              <a:t>native pasture, improved pasture, additional legumes, additional cropping with silage or hay for </a:t>
            </a:r>
            <a:r>
              <a:rPr lang="en-AU" sz="1400" dirty="0" smtClean="0"/>
              <a:t>intensified feeding</a:t>
            </a:r>
            <a:endParaRPr lang="en-AU" sz="1400" dirty="0"/>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This </a:t>
            </a:r>
            <a:r>
              <a:rPr lang="en-AU" sz="1400" dirty="0"/>
              <a:t>diversification away from </a:t>
            </a:r>
            <a:r>
              <a:rPr lang="en-AU" sz="1400" dirty="0" smtClean="0"/>
              <a:t>standard cattle </a:t>
            </a:r>
            <a:r>
              <a:rPr lang="en-AU" sz="1400" dirty="0"/>
              <a:t>grazing seen as a stepping stone to an integrated farming system where cropping is not just for cattle feed but also to target other </a:t>
            </a:r>
            <a:r>
              <a:rPr lang="en-AU" sz="1400" dirty="0" smtClean="0"/>
              <a:t>markets.</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Largely rain-fed – opportunistic cropping</a:t>
            </a:r>
            <a:endParaRPr lang="en-AU" sz="1400" dirty="0"/>
          </a:p>
        </p:txBody>
      </p:sp>
    </p:spTree>
    <p:extLst>
      <p:ext uri="{BB962C8B-B14F-4D97-AF65-F5344CB8AC3E}">
        <p14:creationId xmlns:p14="http://schemas.microsoft.com/office/powerpoint/2010/main" val="28918791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44016" y="411510"/>
            <a:ext cx="6597352" cy="378619"/>
          </a:xfrm>
        </p:spPr>
        <p:txBody>
          <a:bodyPr>
            <a:normAutofit fontScale="90000"/>
          </a:bodyPr>
          <a:lstStyle/>
          <a:p>
            <a:r>
              <a:rPr lang="en-AU" dirty="0" smtClean="0"/>
              <a:t>Flourishing, profitable </a:t>
            </a:r>
            <a:r>
              <a:rPr lang="en-AU" dirty="0"/>
              <a:t>and sustainable </a:t>
            </a:r>
            <a:r>
              <a:rPr lang="en-AU" dirty="0" smtClean="0"/>
              <a:t>agriculture</a:t>
            </a:r>
            <a:r>
              <a:rPr lang="en-AU" dirty="0"/>
              <a:t/>
            </a:r>
            <a:br>
              <a:rPr lang="en-AU" dirty="0"/>
            </a:br>
            <a:r>
              <a:rPr lang="en-AU" dirty="0"/>
              <a:t> </a:t>
            </a:r>
            <a:br>
              <a:rPr lang="en-AU" dirty="0"/>
            </a:br>
            <a:endParaRPr lang="en-AU" dirty="0"/>
          </a:p>
        </p:txBody>
      </p:sp>
      <p:sp>
        <p:nvSpPr>
          <p:cNvPr id="3" name="TextBox 2"/>
          <p:cNvSpPr txBox="1"/>
          <p:nvPr/>
        </p:nvSpPr>
        <p:spPr>
          <a:xfrm>
            <a:off x="260648" y="1437624"/>
            <a:ext cx="5400600" cy="1600438"/>
          </a:xfrm>
          <a:prstGeom prst="rect">
            <a:avLst/>
          </a:prstGeom>
          <a:noFill/>
          <a:ln>
            <a:noFill/>
          </a:ln>
        </p:spPr>
        <p:txBody>
          <a:bodyPr wrap="square" rtlCol="0">
            <a:spAutoFit/>
          </a:bodyPr>
          <a:lstStyle/>
          <a:p>
            <a:pPr marL="285750" indent="-285750">
              <a:buFont typeface="Arial" panose="020B0604020202020204" pitchFamily="34" charset="0"/>
              <a:buChar char="•"/>
            </a:pPr>
            <a:r>
              <a:rPr lang="en-AU" sz="1400" dirty="0" smtClean="0"/>
              <a:t>Get away from </a:t>
            </a:r>
            <a:r>
              <a:rPr lang="en-AU" sz="1400" i="1" dirty="0" smtClean="0"/>
              <a:t>ad hoc </a:t>
            </a:r>
            <a:r>
              <a:rPr lang="en-AU" sz="1400" dirty="0" smtClean="0"/>
              <a:t>agronomic studies</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A framework to guide the development</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And de-risk the investment</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Understanding the market driver</a:t>
            </a:r>
            <a:endParaRPr lang="en-AU" sz="1400" dirty="0"/>
          </a:p>
        </p:txBody>
      </p:sp>
    </p:spTree>
    <p:extLst>
      <p:ext uri="{BB962C8B-B14F-4D97-AF65-F5344CB8AC3E}">
        <p14:creationId xmlns:p14="http://schemas.microsoft.com/office/powerpoint/2010/main" val="37430851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339502"/>
            <a:ext cx="5886450" cy="378619"/>
          </a:xfrm>
        </p:spPr>
        <p:txBody>
          <a:bodyPr>
            <a:normAutofit fontScale="90000"/>
          </a:bodyPr>
          <a:lstStyle/>
          <a:p>
            <a:r>
              <a:rPr lang="en-AU" dirty="0" smtClean="0"/>
              <a:t>Water </a:t>
            </a:r>
            <a:r>
              <a:rPr lang="en-AU" dirty="0"/>
              <a:t>is the key</a:t>
            </a:r>
            <a:br>
              <a:rPr lang="en-AU" dirty="0"/>
            </a:br>
            <a:endParaRPr lang="en-AU" dirty="0"/>
          </a:p>
        </p:txBody>
      </p:sp>
      <p:sp>
        <p:nvSpPr>
          <p:cNvPr id="3" name="TextBox 2"/>
          <p:cNvSpPr txBox="1"/>
          <p:nvPr/>
        </p:nvSpPr>
        <p:spPr>
          <a:xfrm>
            <a:off x="188640" y="915566"/>
            <a:ext cx="6480720" cy="3100849"/>
          </a:xfrm>
          <a:prstGeom prst="rect">
            <a:avLst/>
          </a:prstGeom>
          <a:noFill/>
          <a:ln>
            <a:noFill/>
          </a:ln>
        </p:spPr>
        <p:txBody>
          <a:bodyPr wrap="square" rtlCol="0">
            <a:spAutoFit/>
          </a:bodyPr>
          <a:lstStyle/>
          <a:p>
            <a:pPr marL="257175" indent="-257175">
              <a:buFont typeface="+mj-lt"/>
              <a:buAutoNum type="arabicPeriod"/>
            </a:pPr>
            <a:r>
              <a:rPr lang="en-AU" sz="1400" dirty="0" smtClean="0"/>
              <a:t>NT has a unique environment – wet season/dry season driver of agricultural activity</a:t>
            </a:r>
          </a:p>
          <a:p>
            <a:pPr marL="257175" indent="-257175">
              <a:buFont typeface="+mj-lt"/>
              <a:buAutoNum type="arabicPeriod"/>
            </a:pPr>
            <a:endParaRPr lang="en-AU" sz="1400" dirty="0" smtClean="0"/>
          </a:p>
          <a:p>
            <a:pPr marL="257175" indent="-257175">
              <a:buFont typeface="+mj-lt"/>
              <a:buAutoNum type="arabicPeriod"/>
            </a:pPr>
            <a:r>
              <a:rPr lang="en-AU" sz="1400" dirty="0" smtClean="0"/>
              <a:t>Water </a:t>
            </a:r>
            <a:r>
              <a:rPr lang="en-AU" sz="1400" dirty="0"/>
              <a:t>resources for agriculture</a:t>
            </a:r>
          </a:p>
          <a:p>
            <a:pPr marL="628650" lvl="1" indent="-285750">
              <a:buFont typeface="Arial" panose="020B0604020202020204" pitchFamily="34" charset="0"/>
              <a:buChar char="•"/>
            </a:pPr>
            <a:r>
              <a:rPr lang="en-AU" sz="1400" dirty="0"/>
              <a:t>Rain-fed agriculture</a:t>
            </a:r>
          </a:p>
          <a:p>
            <a:pPr marL="628650" lvl="1" indent="-285750">
              <a:buFont typeface="Arial" panose="020B0604020202020204" pitchFamily="34" charset="0"/>
              <a:buChar char="•"/>
            </a:pPr>
            <a:r>
              <a:rPr lang="en-AU" sz="1400" dirty="0"/>
              <a:t>Ground water</a:t>
            </a:r>
          </a:p>
          <a:p>
            <a:pPr marL="628650" lvl="1" indent="-285750">
              <a:buFont typeface="Arial" panose="020B0604020202020204" pitchFamily="34" charset="0"/>
              <a:buChar char="•"/>
            </a:pPr>
            <a:r>
              <a:rPr lang="en-AU" sz="1400" dirty="0"/>
              <a:t>River extraction</a:t>
            </a:r>
          </a:p>
          <a:p>
            <a:pPr marL="628650" lvl="1" indent="-285750">
              <a:buFont typeface="Arial" panose="020B0604020202020204" pitchFamily="34" charset="0"/>
              <a:buChar char="•"/>
            </a:pPr>
            <a:r>
              <a:rPr lang="en-AU" sz="1400" dirty="0"/>
              <a:t>Surface storage</a:t>
            </a:r>
          </a:p>
          <a:p>
            <a:pPr marL="257175" indent="-257175">
              <a:buFont typeface="+mj-lt"/>
              <a:buAutoNum type="arabicPeriod"/>
            </a:pPr>
            <a:endParaRPr lang="en-AU" sz="1400" dirty="0" smtClean="0"/>
          </a:p>
          <a:p>
            <a:pPr marL="257175" indent="-257175">
              <a:buFont typeface="+mj-lt"/>
              <a:buAutoNum type="arabicPeriod"/>
            </a:pPr>
            <a:r>
              <a:rPr lang="en-AU" sz="1400" dirty="0" smtClean="0"/>
              <a:t>Link </a:t>
            </a:r>
            <a:r>
              <a:rPr lang="en-AU" sz="1400" dirty="0"/>
              <a:t>to soil</a:t>
            </a:r>
          </a:p>
          <a:p>
            <a:pPr marL="600075" lvl="1" indent="-257175">
              <a:buFont typeface="+mj-lt"/>
              <a:buAutoNum type="arabicPeriod"/>
            </a:pPr>
            <a:endParaRPr lang="en-AU" sz="1400" dirty="0"/>
          </a:p>
          <a:p>
            <a:pPr marL="257175" indent="-257175">
              <a:buFont typeface="+mj-lt"/>
              <a:buAutoNum type="arabicPeriod"/>
            </a:pPr>
            <a:r>
              <a:rPr lang="en-AU" sz="1400" dirty="0"/>
              <a:t>This will govern the crops grown, the farming system selected, markets targeted and potential $ return to grower</a:t>
            </a:r>
          </a:p>
          <a:p>
            <a:pPr marL="257175" indent="-257175">
              <a:buFont typeface="+mj-lt"/>
              <a:buAutoNum type="arabicPeriod"/>
            </a:pPr>
            <a:endParaRPr lang="en-AU" sz="1350" dirty="0"/>
          </a:p>
        </p:txBody>
      </p:sp>
    </p:spTree>
    <p:extLst>
      <p:ext uri="{BB962C8B-B14F-4D97-AF65-F5344CB8AC3E}">
        <p14:creationId xmlns:p14="http://schemas.microsoft.com/office/powerpoint/2010/main" val="1016502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307271" y="411510"/>
            <a:ext cx="6525344" cy="378619"/>
          </a:xfrm>
        </p:spPr>
        <p:txBody>
          <a:bodyPr>
            <a:normAutofit fontScale="90000"/>
          </a:bodyPr>
          <a:lstStyle/>
          <a:p>
            <a:r>
              <a:rPr lang="en-AU" dirty="0"/>
              <a:t>Department of Primary Industry and Resources</a:t>
            </a:r>
            <a:br>
              <a:rPr lang="en-AU" dirty="0"/>
            </a:br>
            <a:endParaRPr lang="en-AU" dirty="0"/>
          </a:p>
        </p:txBody>
      </p:sp>
      <p:sp>
        <p:nvSpPr>
          <p:cNvPr id="3" name="TextBox 2"/>
          <p:cNvSpPr txBox="1"/>
          <p:nvPr/>
        </p:nvSpPr>
        <p:spPr>
          <a:xfrm>
            <a:off x="314577" y="1360388"/>
            <a:ext cx="6329772" cy="923330"/>
          </a:xfrm>
          <a:prstGeom prst="rect">
            <a:avLst/>
          </a:prstGeom>
          <a:noFill/>
          <a:ln>
            <a:solidFill>
              <a:schemeClr val="tx1"/>
            </a:solidFill>
          </a:ln>
        </p:spPr>
        <p:txBody>
          <a:bodyPr wrap="square" rtlCol="0">
            <a:spAutoFit/>
          </a:bodyPr>
          <a:lstStyle/>
          <a:p>
            <a:r>
              <a:rPr lang="en-AU" b="1" dirty="0"/>
              <a:t>Our Vision:</a:t>
            </a:r>
          </a:p>
          <a:p>
            <a:r>
              <a:rPr lang="en-AU" dirty="0"/>
              <a:t>A flourishing economy underpinned by profitable and sustainable resource-based industries</a:t>
            </a:r>
          </a:p>
        </p:txBody>
      </p:sp>
      <p:sp>
        <p:nvSpPr>
          <p:cNvPr id="4" name="TextBox 3"/>
          <p:cNvSpPr txBox="1"/>
          <p:nvPr/>
        </p:nvSpPr>
        <p:spPr>
          <a:xfrm>
            <a:off x="314577" y="2715766"/>
            <a:ext cx="6329772" cy="923330"/>
          </a:xfrm>
          <a:prstGeom prst="rect">
            <a:avLst/>
          </a:prstGeom>
          <a:noFill/>
          <a:ln>
            <a:solidFill>
              <a:schemeClr val="tx1"/>
            </a:solidFill>
          </a:ln>
        </p:spPr>
        <p:txBody>
          <a:bodyPr wrap="square" rtlCol="0">
            <a:spAutoFit/>
          </a:bodyPr>
          <a:lstStyle/>
          <a:p>
            <a:r>
              <a:rPr lang="en-AU" b="1" dirty="0"/>
              <a:t>Our Mission:</a:t>
            </a:r>
          </a:p>
          <a:p>
            <a:r>
              <a:rPr lang="en-AU" dirty="0"/>
              <a:t>To work with our partners to stimulate and sustain economic development throughout the Territory</a:t>
            </a:r>
          </a:p>
        </p:txBody>
      </p:sp>
    </p:spTree>
    <p:extLst>
      <p:ext uri="{BB962C8B-B14F-4D97-AF65-F5344CB8AC3E}">
        <p14:creationId xmlns:p14="http://schemas.microsoft.com/office/powerpoint/2010/main" val="767488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339502"/>
            <a:ext cx="5886450" cy="378619"/>
          </a:xfrm>
        </p:spPr>
        <p:txBody>
          <a:bodyPr>
            <a:normAutofit fontScale="90000"/>
          </a:bodyPr>
          <a:lstStyle/>
          <a:p>
            <a:r>
              <a:rPr lang="en-AU" dirty="0"/>
              <a:t>De-risking investment</a:t>
            </a:r>
            <a:br>
              <a:rPr lang="en-AU" dirty="0"/>
            </a:br>
            <a:endParaRPr lang="en-AU" dirty="0"/>
          </a:p>
        </p:txBody>
      </p:sp>
      <p:sp>
        <p:nvSpPr>
          <p:cNvPr id="3" name="TextBox 2"/>
          <p:cNvSpPr txBox="1"/>
          <p:nvPr/>
        </p:nvSpPr>
        <p:spPr>
          <a:xfrm>
            <a:off x="188640" y="978857"/>
            <a:ext cx="6552728" cy="4401205"/>
          </a:xfrm>
          <a:prstGeom prst="rect">
            <a:avLst/>
          </a:prstGeom>
          <a:solidFill>
            <a:schemeClr val="bg1"/>
          </a:solidFill>
          <a:ln>
            <a:noFill/>
          </a:ln>
        </p:spPr>
        <p:txBody>
          <a:bodyPr wrap="square" rtlCol="0">
            <a:spAutoFit/>
          </a:bodyPr>
          <a:lstStyle/>
          <a:p>
            <a:pPr marL="214313" indent="-214313">
              <a:buFont typeface="Arial" panose="020B0604020202020204" pitchFamily="34" charset="0"/>
              <a:buChar char="•"/>
            </a:pPr>
            <a:r>
              <a:rPr lang="en-AU" sz="1400" dirty="0"/>
              <a:t>DPIR aim is to de-risk the investment decisions of producers and investors. </a:t>
            </a:r>
            <a:endParaRPr lang="en-AU" sz="1400" dirty="0" smtClean="0"/>
          </a:p>
          <a:p>
            <a:pPr marL="671513" lvl="1" indent="-214313">
              <a:buFont typeface="Arial" panose="020B0604020202020204" pitchFamily="34" charset="0"/>
              <a:buChar char="•"/>
            </a:pPr>
            <a:r>
              <a:rPr lang="en-AU" sz="1400" dirty="0" smtClean="0"/>
              <a:t>This </a:t>
            </a:r>
            <a:r>
              <a:rPr lang="en-AU" sz="1400" dirty="0"/>
              <a:t>is to achieve investments in agricultural enterprises and developments that are profitable, economically sustainable and sensitive to the environment.  </a:t>
            </a:r>
          </a:p>
          <a:p>
            <a:pPr marL="214313" indent="-214313">
              <a:buFont typeface="Arial" panose="020B0604020202020204" pitchFamily="34" charset="0"/>
              <a:buChar char="•"/>
            </a:pPr>
            <a:endParaRPr lang="en-AU" sz="1400" dirty="0" smtClean="0"/>
          </a:p>
          <a:p>
            <a:pPr marL="214313" indent="-214313">
              <a:buFont typeface="Arial" panose="020B0604020202020204" pitchFamily="34" charset="0"/>
              <a:buChar char="•"/>
            </a:pPr>
            <a:r>
              <a:rPr lang="en-AU" sz="1400" dirty="0" smtClean="0"/>
              <a:t>Achieve </a:t>
            </a:r>
            <a:r>
              <a:rPr lang="en-AU" sz="1400" dirty="0"/>
              <a:t>Diversified Mixed Farming Systems</a:t>
            </a:r>
          </a:p>
          <a:p>
            <a:pPr marL="214313" indent="-214313">
              <a:buFont typeface="Arial" panose="020B0604020202020204" pitchFamily="34" charset="0"/>
              <a:buChar char="•"/>
            </a:pPr>
            <a:endParaRPr lang="en-AU" sz="1400" dirty="0" smtClean="0"/>
          </a:p>
          <a:p>
            <a:pPr marL="214313" indent="-214313">
              <a:buFont typeface="Arial" panose="020B0604020202020204" pitchFamily="34" charset="0"/>
              <a:buChar char="•"/>
            </a:pPr>
            <a:r>
              <a:rPr lang="en-AU" sz="1400" dirty="0" smtClean="0"/>
              <a:t>As </a:t>
            </a:r>
            <a:r>
              <a:rPr lang="en-AU" sz="1400" dirty="0"/>
              <a:t>the Douglas Daly Study and work of Bob Williams for the CRC Developing the North have shown, return on investments need to be sufficient to meet the high CAPEX investments required.</a:t>
            </a:r>
          </a:p>
          <a:p>
            <a:pPr marL="214313" indent="-214313">
              <a:buFont typeface="Arial" panose="020B0604020202020204" pitchFamily="34" charset="0"/>
              <a:buChar char="•"/>
            </a:pPr>
            <a:endParaRPr lang="en-AU" sz="1400" dirty="0" smtClean="0"/>
          </a:p>
          <a:p>
            <a:pPr marL="214313" indent="-214313">
              <a:buFont typeface="Arial" panose="020B0604020202020204" pitchFamily="34" charset="0"/>
              <a:buChar char="•"/>
            </a:pPr>
            <a:r>
              <a:rPr lang="en-AU" sz="1400" dirty="0" smtClean="0"/>
              <a:t>These </a:t>
            </a:r>
            <a:r>
              <a:rPr lang="en-AU" sz="1400" dirty="0"/>
              <a:t>ROIs will only be achieved high value crops that will supply high value markets</a:t>
            </a:r>
          </a:p>
          <a:p>
            <a:pPr marL="214313" indent="-214313">
              <a:buFont typeface="Arial" panose="020B0604020202020204" pitchFamily="34" charset="0"/>
              <a:buChar char="•"/>
            </a:pPr>
            <a:endParaRPr lang="en-AU" sz="1400" dirty="0" smtClean="0"/>
          </a:p>
          <a:p>
            <a:pPr marL="214313" indent="-214313">
              <a:buFont typeface="Arial" panose="020B0604020202020204" pitchFamily="34" charset="0"/>
              <a:buChar char="•"/>
            </a:pPr>
            <a:r>
              <a:rPr lang="en-AU" sz="1400" dirty="0" smtClean="0"/>
              <a:t>Need </a:t>
            </a:r>
            <a:r>
              <a:rPr lang="en-AU" sz="1400" dirty="0"/>
              <a:t>to consider the whole farming cycle not just each individual crop</a:t>
            </a:r>
          </a:p>
          <a:p>
            <a:pPr marL="214313" indent="-214313">
              <a:buFont typeface="Arial" panose="020B0604020202020204" pitchFamily="34" charset="0"/>
              <a:buChar char="•"/>
            </a:pPr>
            <a:endParaRPr lang="en-AU" sz="1400" dirty="0"/>
          </a:p>
          <a:p>
            <a:pPr marL="214313" indent="-214313">
              <a:buFont typeface="Arial" panose="020B0604020202020204" pitchFamily="34" charset="0"/>
              <a:buChar char="•"/>
            </a:pPr>
            <a:r>
              <a:rPr lang="en-AU" sz="1400" dirty="0"/>
              <a:t>Consider each farming operation will have its own set </a:t>
            </a:r>
            <a:r>
              <a:rPr lang="en-AU" sz="1400" dirty="0" smtClean="0"/>
              <a:t>of goals, </a:t>
            </a:r>
            <a:r>
              <a:rPr lang="en-AU" sz="1400" dirty="0"/>
              <a:t>and financial and social </a:t>
            </a:r>
            <a:r>
              <a:rPr lang="en-AU" sz="1400" dirty="0" smtClean="0"/>
              <a:t>commitments</a:t>
            </a:r>
          </a:p>
          <a:p>
            <a:pPr marL="214313" indent="-214313">
              <a:buFont typeface="Arial" panose="020B0604020202020204" pitchFamily="34" charset="0"/>
              <a:buChar char="•"/>
            </a:pPr>
            <a:endParaRPr lang="en-AU" sz="1400" dirty="0"/>
          </a:p>
          <a:p>
            <a:pPr marL="214313" indent="-214313">
              <a:buFont typeface="Arial" panose="020B0604020202020204" pitchFamily="34" charset="0"/>
              <a:buChar char="•"/>
            </a:pPr>
            <a:endParaRPr lang="en-AU" sz="1400" dirty="0" smtClean="0"/>
          </a:p>
          <a:p>
            <a:pPr marL="214313" indent="-214313">
              <a:buFont typeface="Arial" panose="020B0604020202020204" pitchFamily="34" charset="0"/>
              <a:buChar char="•"/>
            </a:pPr>
            <a:endParaRPr lang="en-AU" sz="1400" dirty="0" smtClean="0"/>
          </a:p>
          <a:p>
            <a:pPr marL="214313" indent="-214313">
              <a:buFont typeface="Arial" panose="020B0604020202020204" pitchFamily="34" charset="0"/>
              <a:buChar char="•"/>
            </a:pPr>
            <a:endParaRPr lang="en-AU" sz="1400" dirty="0"/>
          </a:p>
        </p:txBody>
      </p:sp>
    </p:spTree>
    <p:extLst>
      <p:ext uri="{BB962C8B-B14F-4D97-AF65-F5344CB8AC3E}">
        <p14:creationId xmlns:p14="http://schemas.microsoft.com/office/powerpoint/2010/main" val="19824370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60648" y="339502"/>
            <a:ext cx="6192688" cy="378619"/>
          </a:xfrm>
        </p:spPr>
        <p:txBody>
          <a:bodyPr>
            <a:normAutofit fontScale="90000"/>
          </a:bodyPr>
          <a:lstStyle/>
          <a:p>
            <a:r>
              <a:rPr lang="en-AU" dirty="0"/>
              <a:t>Whole of NTG endeavour </a:t>
            </a:r>
            <a:r>
              <a:rPr lang="en-AU" dirty="0" smtClean="0"/>
              <a:t>to achieve our vision</a:t>
            </a:r>
            <a:r>
              <a:rPr lang="en-AU" dirty="0"/>
              <a:t/>
            </a:r>
            <a:br>
              <a:rPr lang="en-AU" dirty="0"/>
            </a:br>
            <a:endParaRPr lang="en-AU" dirty="0"/>
          </a:p>
        </p:txBody>
      </p:sp>
      <p:sp>
        <p:nvSpPr>
          <p:cNvPr id="3" name="TextBox 2"/>
          <p:cNvSpPr txBox="1"/>
          <p:nvPr/>
        </p:nvSpPr>
        <p:spPr>
          <a:xfrm>
            <a:off x="260648" y="1059582"/>
            <a:ext cx="6480720" cy="2677656"/>
          </a:xfrm>
          <a:prstGeom prst="rect">
            <a:avLst/>
          </a:prstGeom>
          <a:noFill/>
          <a:ln>
            <a:noFill/>
          </a:ln>
        </p:spPr>
        <p:txBody>
          <a:bodyPr wrap="square" rtlCol="0">
            <a:spAutoFit/>
          </a:bodyPr>
          <a:lstStyle/>
          <a:p>
            <a:pPr marL="285750" indent="-285750">
              <a:buFont typeface="Arial" panose="020B0604020202020204" pitchFamily="34" charset="0"/>
              <a:buChar char="•"/>
            </a:pPr>
            <a:r>
              <a:rPr lang="en-AU" sz="1400" dirty="0"/>
              <a:t>This is a whole of </a:t>
            </a:r>
            <a:r>
              <a:rPr lang="en-AU" sz="1400" dirty="0" smtClean="0"/>
              <a:t>NTG &amp; DPIR endeavour</a:t>
            </a:r>
          </a:p>
          <a:p>
            <a:pPr marL="742950" lvl="1" indent="-285750">
              <a:buFont typeface="Arial" panose="020B0604020202020204" pitchFamily="34" charset="0"/>
              <a:buChar char="•"/>
            </a:pPr>
            <a:r>
              <a:rPr lang="en-AU" sz="1400" dirty="0" smtClean="0"/>
              <a:t>Plant </a:t>
            </a:r>
            <a:r>
              <a:rPr lang="en-AU" sz="1400" dirty="0"/>
              <a:t>Industry Development, Livestock Industry Development, Market Enterprises, and Major Projects will work alongside DENR and other NTG departments to achieve these goals</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Need </a:t>
            </a:r>
            <a:r>
              <a:rPr lang="en-AU" sz="1400" dirty="0"/>
              <a:t>to develop policy as well as the research to enable </a:t>
            </a:r>
            <a:r>
              <a:rPr lang="en-AU" sz="1400" dirty="0" smtClean="0"/>
              <a:t>these developments</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Require </a:t>
            </a:r>
            <a:r>
              <a:rPr lang="en-AU" sz="1400" dirty="0"/>
              <a:t>strong </a:t>
            </a:r>
            <a:r>
              <a:rPr lang="en-AU" sz="1400" dirty="0" smtClean="0"/>
              <a:t>linkages and </a:t>
            </a:r>
            <a:r>
              <a:rPr lang="en-AU" sz="1400" dirty="0"/>
              <a:t>cooperation with our </a:t>
            </a:r>
            <a:r>
              <a:rPr lang="en-AU" sz="1400" dirty="0" smtClean="0"/>
              <a:t>local growers, producers, and investors, as well as partner organisations</a:t>
            </a:r>
          </a:p>
          <a:p>
            <a:pPr marL="742950" lvl="1" indent="-285750">
              <a:buFont typeface="Arial" panose="020B0604020202020204" pitchFamily="34" charset="0"/>
              <a:buChar char="•"/>
            </a:pPr>
            <a:r>
              <a:rPr lang="en-AU" sz="1400" dirty="0" smtClean="0"/>
              <a:t>NT</a:t>
            </a:r>
            <a:r>
              <a:rPr lang="en-AU" sz="1400" dirty="0"/>
              <a:t>:</a:t>
            </a:r>
            <a:r>
              <a:rPr lang="en-AU" sz="1400" dirty="0" smtClean="0"/>
              <a:t> NTFA, NTCA, </a:t>
            </a:r>
            <a:r>
              <a:rPr lang="en-AU" sz="1400" dirty="0" err="1" smtClean="0"/>
              <a:t>tNRM</a:t>
            </a:r>
            <a:r>
              <a:rPr lang="en-AU" sz="1400" dirty="0" smtClean="0"/>
              <a:t>, Sturt Plateau Best Practice Group</a:t>
            </a:r>
          </a:p>
          <a:p>
            <a:pPr marL="742950" lvl="1" indent="-285750">
              <a:buFont typeface="Arial" panose="020B0604020202020204" pitchFamily="34" charset="0"/>
              <a:buChar char="•"/>
            </a:pPr>
            <a:r>
              <a:rPr lang="en-AU" sz="1400" dirty="0" smtClean="0"/>
              <a:t>Nationally:  State agencies, Funding agencies, Universities</a:t>
            </a:r>
          </a:p>
          <a:p>
            <a:pPr marL="742950" lvl="1" indent="-285750">
              <a:buFont typeface="Arial" panose="020B0604020202020204" pitchFamily="34" charset="0"/>
              <a:buChar char="•"/>
            </a:pPr>
            <a:r>
              <a:rPr lang="en-AU" sz="1400" dirty="0" smtClean="0"/>
              <a:t>and Internationally: Universities, National research organisations</a:t>
            </a:r>
            <a:endParaRPr lang="en-AU" sz="1400" dirty="0"/>
          </a:p>
        </p:txBody>
      </p:sp>
    </p:spTree>
    <p:extLst>
      <p:ext uri="{BB962C8B-B14F-4D97-AF65-F5344CB8AC3E}">
        <p14:creationId xmlns:p14="http://schemas.microsoft.com/office/powerpoint/2010/main" val="29608964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Thank you</a:t>
            </a:r>
          </a:p>
        </p:txBody>
      </p:sp>
    </p:spTree>
    <p:extLst>
      <p:ext uri="{BB962C8B-B14F-4D97-AF65-F5344CB8AC3E}">
        <p14:creationId xmlns:p14="http://schemas.microsoft.com/office/powerpoint/2010/main" val="15508488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88640" y="195486"/>
            <a:ext cx="6264696" cy="378619"/>
          </a:xfrm>
        </p:spPr>
        <p:txBody>
          <a:bodyPr>
            <a:normAutofit fontScale="90000"/>
          </a:bodyPr>
          <a:lstStyle/>
          <a:p>
            <a:r>
              <a:rPr lang="en-AU" dirty="0"/>
              <a:t>Department of Primary Industry and Resources</a:t>
            </a:r>
            <a:br>
              <a:rPr lang="en-AU" dirty="0"/>
            </a:br>
            <a:endParaRPr lang="en-AU" dirty="0"/>
          </a:p>
        </p:txBody>
      </p:sp>
      <p:sp>
        <p:nvSpPr>
          <p:cNvPr id="2" name="TextBox 1"/>
          <p:cNvSpPr txBox="1"/>
          <p:nvPr/>
        </p:nvSpPr>
        <p:spPr>
          <a:xfrm>
            <a:off x="260648" y="987574"/>
            <a:ext cx="6336704" cy="2308324"/>
          </a:xfrm>
          <a:prstGeom prst="rect">
            <a:avLst/>
          </a:prstGeom>
          <a:noFill/>
          <a:ln>
            <a:noFill/>
          </a:ln>
        </p:spPr>
        <p:txBody>
          <a:bodyPr wrap="square" rtlCol="0">
            <a:spAutoFit/>
          </a:bodyPr>
          <a:lstStyle/>
          <a:p>
            <a:pPr marL="214313" indent="-214313">
              <a:buFont typeface="Arial" panose="020B0604020202020204" pitchFamily="34" charset="0"/>
              <a:buChar char="•"/>
            </a:pPr>
            <a:r>
              <a:rPr lang="en-AU" dirty="0"/>
              <a:t>New agricultural industries – What is the size of the opportunity? </a:t>
            </a:r>
          </a:p>
          <a:p>
            <a:pPr marL="214313" indent="-214313">
              <a:buFont typeface="Arial" panose="020B0604020202020204" pitchFamily="34" charset="0"/>
              <a:buChar char="•"/>
            </a:pPr>
            <a:endParaRPr lang="en-AU" dirty="0"/>
          </a:p>
          <a:p>
            <a:pPr marL="214313" indent="-214313">
              <a:buFont typeface="Arial" panose="020B0604020202020204" pitchFamily="34" charset="0"/>
              <a:buChar char="•"/>
            </a:pPr>
            <a:r>
              <a:rPr lang="en-AU" dirty="0"/>
              <a:t>Diversified agricultural industries – Cattle, hay, crops, horticulture, …</a:t>
            </a:r>
          </a:p>
          <a:p>
            <a:pPr marL="214313" indent="-214313">
              <a:buFont typeface="Arial" panose="020B0604020202020204" pitchFamily="34" charset="0"/>
              <a:buChar char="•"/>
            </a:pPr>
            <a:endParaRPr lang="en-AU" dirty="0"/>
          </a:p>
          <a:p>
            <a:pPr marL="214313" indent="-214313">
              <a:buFont typeface="Arial" panose="020B0604020202020204" pitchFamily="34" charset="0"/>
              <a:buChar char="•"/>
            </a:pPr>
            <a:r>
              <a:rPr lang="en-AU" dirty="0"/>
              <a:t>Katherine agribusiness hub – agricultural support industries to boost the entire community</a:t>
            </a:r>
          </a:p>
        </p:txBody>
      </p:sp>
    </p:spTree>
    <p:extLst>
      <p:ext uri="{BB962C8B-B14F-4D97-AF65-F5344CB8AC3E}">
        <p14:creationId xmlns:p14="http://schemas.microsoft.com/office/powerpoint/2010/main" val="39686610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267494"/>
            <a:ext cx="5886450" cy="378619"/>
          </a:xfrm>
        </p:spPr>
        <p:txBody>
          <a:bodyPr>
            <a:normAutofit fontScale="90000"/>
          </a:bodyPr>
          <a:lstStyle/>
          <a:p>
            <a:r>
              <a:rPr lang="en-AU" dirty="0"/>
              <a:t>Current Primary industries </a:t>
            </a:r>
            <a:br>
              <a:rPr lang="en-AU" dirty="0"/>
            </a:br>
            <a:endParaRPr lang="en-AU" dirty="0"/>
          </a:p>
        </p:txBody>
      </p:sp>
      <p:sp>
        <p:nvSpPr>
          <p:cNvPr id="5" name="TextBox 4"/>
          <p:cNvSpPr txBox="1"/>
          <p:nvPr/>
        </p:nvSpPr>
        <p:spPr>
          <a:xfrm>
            <a:off x="1196752" y="3363838"/>
            <a:ext cx="4608512" cy="738664"/>
          </a:xfrm>
          <a:prstGeom prst="rect">
            <a:avLst/>
          </a:prstGeom>
          <a:noFill/>
        </p:spPr>
        <p:txBody>
          <a:bodyPr wrap="square" rtlCol="0">
            <a:spAutoFit/>
          </a:bodyPr>
          <a:lstStyle/>
          <a:p>
            <a:r>
              <a:rPr lang="en-AU" sz="1400" dirty="0"/>
              <a:t>Cattle industry &gt;53% of production</a:t>
            </a:r>
          </a:p>
          <a:p>
            <a:r>
              <a:rPr lang="en-AU" sz="1400" dirty="0"/>
              <a:t>Plant industries 36%</a:t>
            </a:r>
          </a:p>
          <a:p>
            <a:r>
              <a:rPr lang="en-AU" sz="1400" dirty="0"/>
              <a:t>But does not include forestry (estimate over $600m per year)</a:t>
            </a:r>
          </a:p>
        </p:txBody>
      </p:sp>
      <p:pic>
        <p:nvPicPr>
          <p:cNvPr id="3" name="Picture 2"/>
          <p:cNvPicPr>
            <a:picLocks noChangeAspect="1"/>
          </p:cNvPicPr>
          <p:nvPr/>
        </p:nvPicPr>
        <p:blipFill>
          <a:blip r:embed="rId2"/>
          <a:stretch>
            <a:fillRect/>
          </a:stretch>
        </p:blipFill>
        <p:spPr>
          <a:xfrm>
            <a:off x="1196752" y="762124"/>
            <a:ext cx="4497146" cy="2457698"/>
          </a:xfrm>
          <a:prstGeom prst="rect">
            <a:avLst/>
          </a:prstGeom>
        </p:spPr>
      </p:pic>
    </p:spTree>
    <p:extLst>
      <p:ext uri="{BB962C8B-B14F-4D97-AF65-F5344CB8AC3E}">
        <p14:creationId xmlns:p14="http://schemas.microsoft.com/office/powerpoint/2010/main" val="9535826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267494"/>
            <a:ext cx="5886450" cy="378619"/>
          </a:xfrm>
        </p:spPr>
        <p:txBody>
          <a:bodyPr>
            <a:normAutofit fontScale="90000"/>
          </a:bodyPr>
          <a:lstStyle/>
          <a:p>
            <a:r>
              <a:rPr lang="en-AU" dirty="0"/>
              <a:t>Current Primary industries </a:t>
            </a:r>
            <a:br>
              <a:rPr lang="en-AU" dirty="0"/>
            </a:br>
            <a:endParaRPr lang="en-AU" dirty="0"/>
          </a:p>
        </p:txBody>
      </p:sp>
      <p:pic>
        <p:nvPicPr>
          <p:cNvPr id="4" name="Picture 3"/>
          <p:cNvPicPr>
            <a:picLocks noChangeAspect="1"/>
          </p:cNvPicPr>
          <p:nvPr/>
        </p:nvPicPr>
        <p:blipFill>
          <a:blip r:embed="rId2"/>
          <a:stretch>
            <a:fillRect/>
          </a:stretch>
        </p:blipFill>
        <p:spPr>
          <a:xfrm>
            <a:off x="234331" y="845036"/>
            <a:ext cx="2330573" cy="3310890"/>
          </a:xfrm>
          <a:prstGeom prst="rect">
            <a:avLst/>
          </a:prstGeom>
        </p:spPr>
      </p:pic>
      <p:sp>
        <p:nvSpPr>
          <p:cNvPr id="5" name="TextBox 4"/>
          <p:cNvSpPr txBox="1"/>
          <p:nvPr/>
        </p:nvSpPr>
        <p:spPr>
          <a:xfrm>
            <a:off x="2780928" y="688504"/>
            <a:ext cx="4149080" cy="3539430"/>
          </a:xfrm>
          <a:prstGeom prst="rect">
            <a:avLst/>
          </a:prstGeom>
          <a:noFill/>
        </p:spPr>
        <p:txBody>
          <a:bodyPr wrap="square" rtlCol="0">
            <a:spAutoFit/>
          </a:bodyPr>
          <a:lstStyle/>
          <a:p>
            <a:r>
              <a:rPr lang="en-AU" sz="1400" b="1" dirty="0"/>
              <a:t>Mango RD&amp;E</a:t>
            </a:r>
          </a:p>
          <a:p>
            <a:pPr marL="285750" indent="-285750">
              <a:buFont typeface="Arial" panose="020B0604020202020204" pitchFamily="34" charset="0"/>
              <a:buChar char="•"/>
            </a:pPr>
            <a:r>
              <a:rPr lang="en-AU" sz="1400" dirty="0"/>
              <a:t>Flowering manipulation</a:t>
            </a:r>
          </a:p>
          <a:p>
            <a:pPr marL="742950" lvl="1" indent="-285750">
              <a:buFont typeface="Arial" panose="020B0604020202020204" pitchFamily="34" charset="0"/>
              <a:buChar char="•"/>
            </a:pPr>
            <a:r>
              <a:rPr lang="en-AU" sz="1400" dirty="0"/>
              <a:t>Control fruit readiness for market</a:t>
            </a:r>
          </a:p>
          <a:p>
            <a:pPr marL="742950" lvl="1" indent="-285750">
              <a:buFont typeface="Arial" panose="020B0604020202020204" pitchFamily="34" charset="0"/>
              <a:buChar char="•"/>
            </a:pPr>
            <a:r>
              <a:rPr lang="en-AU" sz="1400" dirty="0"/>
              <a:t>Short-term:</a:t>
            </a:r>
            <a:r>
              <a:rPr lang="en-AU" sz="1400" dirty="0">
                <a:sym typeface="Wingdings" panose="05000000000000000000" pitchFamily="2" charset="2"/>
              </a:rPr>
              <a:t> understanding weather</a:t>
            </a:r>
          </a:p>
          <a:p>
            <a:pPr marL="742950" lvl="1" indent="-285750">
              <a:buFont typeface="Arial" panose="020B0604020202020204" pitchFamily="34" charset="0"/>
              <a:buChar char="•"/>
            </a:pPr>
            <a:r>
              <a:rPr lang="en-AU" sz="1400" dirty="0">
                <a:sym typeface="Wingdings" panose="05000000000000000000" pitchFamily="2" charset="2"/>
              </a:rPr>
              <a:t>Medium-term: new genetics, manipulation with hormones and nutrition</a:t>
            </a:r>
          </a:p>
          <a:p>
            <a:pPr marL="742950" lvl="1" indent="-285750">
              <a:buFont typeface="Arial" panose="020B0604020202020204" pitchFamily="34" charset="0"/>
              <a:buChar char="•"/>
            </a:pPr>
            <a:r>
              <a:rPr lang="en-AU" sz="1400" dirty="0">
                <a:sym typeface="Wingdings" panose="05000000000000000000" pitchFamily="2" charset="2"/>
              </a:rPr>
              <a:t>Long-term: improve understanding of molecular regulation</a:t>
            </a:r>
          </a:p>
          <a:p>
            <a:pPr marL="285750" indent="-285750">
              <a:buFont typeface="Arial" panose="020B0604020202020204" pitchFamily="34" charset="0"/>
              <a:buChar char="•"/>
            </a:pPr>
            <a:r>
              <a:rPr lang="en-US" sz="1400" dirty="0"/>
              <a:t>Nitrogen metabolism, resin canal interaction</a:t>
            </a:r>
          </a:p>
          <a:p>
            <a:pPr marL="285750" indent="-285750">
              <a:buFont typeface="Arial" panose="020B0604020202020204" pitchFamily="34" charset="0"/>
              <a:buChar char="•"/>
            </a:pPr>
            <a:r>
              <a:rPr lang="en-US" sz="1400" dirty="0" err="1"/>
              <a:t>Ionomics</a:t>
            </a:r>
            <a:r>
              <a:rPr lang="en-US" sz="1400" dirty="0"/>
              <a:t>, aeroponics</a:t>
            </a:r>
          </a:p>
          <a:p>
            <a:pPr marL="285750" indent="-285750">
              <a:buFont typeface="Arial" panose="020B0604020202020204" pitchFamily="34" charset="0"/>
              <a:buChar char="•"/>
            </a:pPr>
            <a:r>
              <a:rPr lang="en-US" sz="1400" dirty="0"/>
              <a:t>Pollination processes</a:t>
            </a:r>
          </a:p>
          <a:p>
            <a:pPr marL="285750" indent="-285750">
              <a:buFont typeface="Arial" panose="020B0604020202020204" pitchFamily="34" charset="0"/>
              <a:buChar char="•"/>
            </a:pPr>
            <a:r>
              <a:rPr lang="en-US" sz="1400" dirty="0"/>
              <a:t>NMBP rootstock evaluations</a:t>
            </a:r>
          </a:p>
          <a:p>
            <a:pPr marL="285750" indent="-285750">
              <a:buFont typeface="Arial" panose="020B0604020202020204" pitchFamily="34" charset="0"/>
              <a:buChar char="•"/>
            </a:pPr>
            <a:r>
              <a:rPr lang="en-US" sz="1400" dirty="0"/>
              <a:t>Fruit fly research – market access</a:t>
            </a:r>
          </a:p>
          <a:p>
            <a:pPr marL="285750" indent="-285750">
              <a:buFont typeface="Arial" panose="020B0604020202020204" pitchFamily="34" charset="0"/>
              <a:buChar char="•"/>
            </a:pPr>
            <a:r>
              <a:rPr lang="en-US" sz="1400" dirty="0"/>
              <a:t>Dry matter testing service - NIR (AMIA)</a:t>
            </a:r>
          </a:p>
          <a:p>
            <a:pPr marL="285750" indent="-285750">
              <a:buFont typeface="Arial" panose="020B0604020202020204" pitchFamily="34" charset="0"/>
              <a:buChar char="•"/>
            </a:pPr>
            <a:r>
              <a:rPr lang="en-US" sz="1400" dirty="0"/>
              <a:t>Germplasm collection</a:t>
            </a:r>
            <a:endParaRPr lang="en-AU" sz="1400" dirty="0"/>
          </a:p>
          <a:p>
            <a:pPr marL="285750" indent="-285750">
              <a:buFont typeface="Arial" panose="020B0604020202020204" pitchFamily="34" charset="0"/>
              <a:buChar char="•"/>
            </a:pPr>
            <a:r>
              <a:rPr lang="en-AU" sz="1400" dirty="0"/>
              <a:t>ACIAR </a:t>
            </a:r>
          </a:p>
        </p:txBody>
      </p:sp>
    </p:spTree>
    <p:extLst>
      <p:ext uri="{BB962C8B-B14F-4D97-AF65-F5344CB8AC3E}">
        <p14:creationId xmlns:p14="http://schemas.microsoft.com/office/powerpoint/2010/main" val="25575351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267494"/>
            <a:ext cx="5886450" cy="378619"/>
          </a:xfrm>
        </p:spPr>
        <p:txBody>
          <a:bodyPr>
            <a:normAutofit fontScale="90000"/>
          </a:bodyPr>
          <a:lstStyle/>
          <a:p>
            <a:r>
              <a:rPr lang="en-AU" dirty="0"/>
              <a:t>Current Primary industries </a:t>
            </a:r>
            <a:br>
              <a:rPr lang="en-AU" dirty="0"/>
            </a:br>
            <a:endParaRPr lang="en-AU" dirty="0"/>
          </a:p>
        </p:txBody>
      </p:sp>
      <p:pic>
        <p:nvPicPr>
          <p:cNvPr id="4" name="Picture 3"/>
          <p:cNvPicPr>
            <a:picLocks noChangeAspect="1"/>
          </p:cNvPicPr>
          <p:nvPr/>
        </p:nvPicPr>
        <p:blipFill>
          <a:blip r:embed="rId2"/>
          <a:stretch>
            <a:fillRect/>
          </a:stretch>
        </p:blipFill>
        <p:spPr>
          <a:xfrm>
            <a:off x="234331" y="845036"/>
            <a:ext cx="2330573" cy="3310890"/>
          </a:xfrm>
          <a:prstGeom prst="rect">
            <a:avLst/>
          </a:prstGeom>
        </p:spPr>
      </p:pic>
      <p:sp>
        <p:nvSpPr>
          <p:cNvPr id="5" name="TextBox 4"/>
          <p:cNvSpPr txBox="1"/>
          <p:nvPr/>
        </p:nvSpPr>
        <p:spPr>
          <a:xfrm>
            <a:off x="3068960" y="1053931"/>
            <a:ext cx="3672409" cy="1600438"/>
          </a:xfrm>
          <a:prstGeom prst="rect">
            <a:avLst/>
          </a:prstGeom>
          <a:noFill/>
        </p:spPr>
        <p:txBody>
          <a:bodyPr wrap="square" rtlCol="0">
            <a:spAutoFit/>
          </a:bodyPr>
          <a:lstStyle/>
          <a:p>
            <a:r>
              <a:rPr lang="en-AU" sz="1400" b="1" dirty="0"/>
              <a:t>Melon RD&amp;E</a:t>
            </a:r>
          </a:p>
          <a:p>
            <a:pPr marL="285750" indent="-285750">
              <a:buFont typeface="Arial" panose="020B0604020202020204" pitchFamily="34" charset="0"/>
              <a:buChar char="•"/>
            </a:pPr>
            <a:r>
              <a:rPr lang="en-AU" sz="1400" dirty="0"/>
              <a:t>Focus on CGMMV</a:t>
            </a:r>
          </a:p>
          <a:p>
            <a:pPr marL="285750" indent="-285750">
              <a:buFont typeface="Arial" panose="020B0604020202020204" pitchFamily="34" charset="0"/>
              <a:buChar char="•"/>
            </a:pPr>
            <a:r>
              <a:rPr lang="en-AU" sz="1400" dirty="0"/>
              <a:t>Detection using molecular tools</a:t>
            </a:r>
          </a:p>
          <a:p>
            <a:pPr marL="285750" indent="-285750">
              <a:buFont typeface="Arial" panose="020B0604020202020204" pitchFamily="34" charset="0"/>
              <a:buChar char="•"/>
            </a:pPr>
            <a:r>
              <a:rPr lang="en-AU" sz="1400" dirty="0"/>
              <a:t>Management through agronomy </a:t>
            </a:r>
          </a:p>
          <a:p>
            <a:pPr marL="285750" indent="-285750">
              <a:buFont typeface="Arial" panose="020B0604020202020204" pitchFamily="34" charset="0"/>
              <a:buChar char="•"/>
            </a:pPr>
            <a:r>
              <a:rPr lang="en-AU" sz="1400" dirty="0"/>
              <a:t>Host species</a:t>
            </a:r>
          </a:p>
          <a:p>
            <a:pPr marL="285750" indent="-285750">
              <a:buFont typeface="Arial" panose="020B0604020202020204" pitchFamily="34" charset="0"/>
              <a:buChar char="•"/>
            </a:pPr>
            <a:r>
              <a:rPr lang="en-AU" sz="1400" dirty="0"/>
              <a:t>Soil survival of virus</a:t>
            </a:r>
          </a:p>
          <a:p>
            <a:pPr marL="285750" indent="-285750">
              <a:buFont typeface="Arial" panose="020B0604020202020204" pitchFamily="34" charset="0"/>
              <a:buChar char="•"/>
            </a:pPr>
            <a:r>
              <a:rPr lang="en-AU" sz="1400" dirty="0"/>
              <a:t>Pollination transfer</a:t>
            </a:r>
          </a:p>
        </p:txBody>
      </p:sp>
    </p:spTree>
    <p:extLst>
      <p:ext uri="{BB962C8B-B14F-4D97-AF65-F5344CB8AC3E}">
        <p14:creationId xmlns:p14="http://schemas.microsoft.com/office/powerpoint/2010/main" val="14120827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267494"/>
            <a:ext cx="5886450" cy="378619"/>
          </a:xfrm>
        </p:spPr>
        <p:txBody>
          <a:bodyPr>
            <a:normAutofit fontScale="90000"/>
          </a:bodyPr>
          <a:lstStyle/>
          <a:p>
            <a:r>
              <a:rPr lang="en-AU" dirty="0"/>
              <a:t>Current Primary industries </a:t>
            </a:r>
            <a:br>
              <a:rPr lang="en-AU" dirty="0"/>
            </a:br>
            <a:endParaRPr lang="en-AU" dirty="0"/>
          </a:p>
        </p:txBody>
      </p:sp>
      <p:pic>
        <p:nvPicPr>
          <p:cNvPr id="4" name="Picture 3"/>
          <p:cNvPicPr>
            <a:picLocks noChangeAspect="1"/>
          </p:cNvPicPr>
          <p:nvPr/>
        </p:nvPicPr>
        <p:blipFill>
          <a:blip r:embed="rId2"/>
          <a:stretch>
            <a:fillRect/>
          </a:stretch>
        </p:blipFill>
        <p:spPr>
          <a:xfrm>
            <a:off x="234331" y="845036"/>
            <a:ext cx="2330573" cy="3310890"/>
          </a:xfrm>
          <a:prstGeom prst="rect">
            <a:avLst/>
          </a:prstGeom>
        </p:spPr>
      </p:pic>
      <p:sp>
        <p:nvSpPr>
          <p:cNvPr id="5" name="TextBox 4"/>
          <p:cNvSpPr txBox="1"/>
          <p:nvPr/>
        </p:nvSpPr>
        <p:spPr>
          <a:xfrm>
            <a:off x="3068960" y="1053931"/>
            <a:ext cx="3672409" cy="738664"/>
          </a:xfrm>
          <a:prstGeom prst="rect">
            <a:avLst/>
          </a:prstGeom>
          <a:noFill/>
        </p:spPr>
        <p:txBody>
          <a:bodyPr wrap="square" rtlCol="0">
            <a:spAutoFit/>
          </a:bodyPr>
          <a:lstStyle/>
          <a:p>
            <a:r>
              <a:rPr lang="en-AU" sz="1400" b="1" dirty="0"/>
              <a:t>Asian Vegetables RD&amp;E: </a:t>
            </a:r>
          </a:p>
          <a:p>
            <a:pPr marL="285750" indent="-285750">
              <a:buFont typeface="Arial" panose="020B0604020202020204" pitchFamily="34" charset="0"/>
              <a:buChar char="•"/>
            </a:pPr>
            <a:r>
              <a:rPr lang="en-AU" sz="1400" dirty="0"/>
              <a:t>insect pests</a:t>
            </a:r>
          </a:p>
          <a:p>
            <a:pPr marL="285750" indent="-285750">
              <a:buFont typeface="Arial" panose="020B0604020202020204" pitchFamily="34" charset="0"/>
              <a:buChar char="•"/>
            </a:pPr>
            <a:r>
              <a:rPr lang="en-AU" sz="1400" dirty="0"/>
              <a:t>Irrigation efficiency</a:t>
            </a:r>
          </a:p>
        </p:txBody>
      </p:sp>
    </p:spTree>
    <p:extLst>
      <p:ext uri="{BB962C8B-B14F-4D97-AF65-F5344CB8AC3E}">
        <p14:creationId xmlns:p14="http://schemas.microsoft.com/office/powerpoint/2010/main" val="9998435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267494"/>
            <a:ext cx="5886450" cy="378619"/>
          </a:xfrm>
        </p:spPr>
        <p:txBody>
          <a:bodyPr>
            <a:normAutofit fontScale="90000"/>
          </a:bodyPr>
          <a:lstStyle/>
          <a:p>
            <a:r>
              <a:rPr lang="en-AU" dirty="0"/>
              <a:t>Current Primary industries </a:t>
            </a:r>
            <a:br>
              <a:rPr lang="en-AU" dirty="0"/>
            </a:br>
            <a:endParaRPr lang="en-AU" dirty="0"/>
          </a:p>
        </p:txBody>
      </p:sp>
      <p:pic>
        <p:nvPicPr>
          <p:cNvPr id="4" name="Picture 3"/>
          <p:cNvPicPr>
            <a:picLocks noChangeAspect="1"/>
          </p:cNvPicPr>
          <p:nvPr/>
        </p:nvPicPr>
        <p:blipFill>
          <a:blip r:embed="rId2"/>
          <a:stretch>
            <a:fillRect/>
          </a:stretch>
        </p:blipFill>
        <p:spPr>
          <a:xfrm>
            <a:off x="234331" y="845036"/>
            <a:ext cx="2330573" cy="3310890"/>
          </a:xfrm>
          <a:prstGeom prst="rect">
            <a:avLst/>
          </a:prstGeom>
        </p:spPr>
      </p:pic>
      <p:sp>
        <p:nvSpPr>
          <p:cNvPr id="5" name="TextBox 4"/>
          <p:cNvSpPr txBox="1"/>
          <p:nvPr/>
        </p:nvSpPr>
        <p:spPr>
          <a:xfrm>
            <a:off x="3068960" y="1059582"/>
            <a:ext cx="367240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a:ea typeface="+mn-ea"/>
                <a:cs typeface="+mn-cs"/>
              </a:rPr>
              <a:t>Hay and fodder: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a:ea typeface="+mn-ea"/>
                <a:cs typeface="+mn-cs"/>
              </a:rPr>
              <a:t>Establishment methods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a:ea typeface="+mn-ea"/>
                <a:cs typeface="+mn-cs"/>
              </a:rPr>
              <a:t>New species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prstClr val="black"/>
                </a:solidFill>
                <a:latin typeface="Calibri"/>
              </a:rPr>
              <a:t>New </a:t>
            </a:r>
            <a:r>
              <a:rPr kumimoji="0" lang="en-AU" sz="1400" b="0" i="0" u="none" strike="noStrike" kern="1200" cap="none" spc="0" normalizeH="0" baseline="0" noProof="0" dirty="0">
                <a:ln>
                  <a:noFill/>
                </a:ln>
                <a:solidFill>
                  <a:prstClr val="black"/>
                </a:solidFill>
                <a:effectLst/>
                <a:uLnTx/>
                <a:uFillTx/>
                <a:latin typeface="Calibri"/>
                <a:ea typeface="+mn-ea"/>
                <a:cs typeface="+mn-cs"/>
              </a:rPr>
              <a:t>genetics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prstClr val="black"/>
                </a:solidFill>
                <a:latin typeface="Calibri"/>
              </a:rPr>
              <a:t>Integrating with cattle operations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a:ea typeface="+mn-ea"/>
                <a:cs typeface="+mn-cs"/>
              </a:rPr>
              <a:t>Silage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prstClr val="black"/>
                </a:solidFill>
                <a:latin typeface="Calibri"/>
              </a:rPr>
              <a:t>Better quality hay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a:ea typeface="+mn-ea"/>
                <a:cs typeface="+mn-cs"/>
              </a:rPr>
              <a:t>Pasture seed production</a:t>
            </a:r>
          </a:p>
        </p:txBody>
      </p:sp>
    </p:spTree>
    <p:extLst>
      <p:ext uri="{BB962C8B-B14F-4D97-AF65-F5344CB8AC3E}">
        <p14:creationId xmlns:p14="http://schemas.microsoft.com/office/powerpoint/2010/main" val="38681346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04664" y="267494"/>
            <a:ext cx="5886450" cy="378619"/>
          </a:xfrm>
        </p:spPr>
        <p:txBody>
          <a:bodyPr>
            <a:normAutofit fontScale="90000"/>
          </a:bodyPr>
          <a:lstStyle/>
          <a:p>
            <a:r>
              <a:rPr lang="en-AU" dirty="0"/>
              <a:t>Current Primary industries </a:t>
            </a:r>
            <a:br>
              <a:rPr lang="en-AU" dirty="0"/>
            </a:br>
            <a:endParaRPr lang="en-AU" dirty="0"/>
          </a:p>
        </p:txBody>
      </p:sp>
      <p:pic>
        <p:nvPicPr>
          <p:cNvPr id="4" name="Picture 3"/>
          <p:cNvPicPr>
            <a:picLocks noChangeAspect="1"/>
          </p:cNvPicPr>
          <p:nvPr/>
        </p:nvPicPr>
        <p:blipFill>
          <a:blip r:embed="rId2"/>
          <a:stretch>
            <a:fillRect/>
          </a:stretch>
        </p:blipFill>
        <p:spPr>
          <a:xfrm>
            <a:off x="234331" y="845036"/>
            <a:ext cx="2330573" cy="3310890"/>
          </a:xfrm>
          <a:prstGeom prst="rect">
            <a:avLst/>
          </a:prstGeom>
        </p:spPr>
      </p:pic>
      <p:sp>
        <p:nvSpPr>
          <p:cNvPr id="5" name="TextBox 4"/>
          <p:cNvSpPr txBox="1"/>
          <p:nvPr/>
        </p:nvSpPr>
        <p:spPr>
          <a:xfrm>
            <a:off x="3068960" y="1059582"/>
            <a:ext cx="367240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a:ea typeface="+mn-ea"/>
                <a:cs typeface="+mn-cs"/>
              </a:rPr>
              <a:t>Ornamentals &amp; Turf: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a:ea typeface="+mn-ea"/>
                <a:cs typeface="+mn-cs"/>
              </a:rPr>
              <a:t>Production protocols for ornamental gingers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2969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tg-powerpoint-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ntg-powerpoint-widescreen_1</Template>
  <TotalTime>1199</TotalTime>
  <Words>932</Words>
  <Application>Microsoft Macintosh PowerPoint</Application>
  <PresentationFormat>Custom</PresentationFormat>
  <Paragraphs>157</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ntg-powerpoint-widescreen</vt:lpstr>
      <vt:lpstr>1_Office Theme</vt:lpstr>
      <vt:lpstr>DPIR research</vt:lpstr>
      <vt:lpstr>Department of Primary Industry and Resources </vt:lpstr>
      <vt:lpstr>Department of Primary Industry and Resources </vt:lpstr>
      <vt:lpstr>Current Primary industries  </vt:lpstr>
      <vt:lpstr>Current Primary industries  </vt:lpstr>
      <vt:lpstr>Current Primary industries  </vt:lpstr>
      <vt:lpstr>Current Primary industries  </vt:lpstr>
      <vt:lpstr>Current Primary industries  </vt:lpstr>
      <vt:lpstr>Current Primary industries  </vt:lpstr>
      <vt:lpstr>Current Primary industries  </vt:lpstr>
      <vt:lpstr>Current Primary industries  </vt:lpstr>
      <vt:lpstr>Current Primary industries  </vt:lpstr>
      <vt:lpstr>Current Primary industries  </vt:lpstr>
      <vt:lpstr>Collaboration and Extension  </vt:lpstr>
      <vt:lpstr>PowerPoint Presentation</vt:lpstr>
      <vt:lpstr>PowerPoint Presentation</vt:lpstr>
      <vt:lpstr>Diversified, Integrated Mixed Farming System </vt:lpstr>
      <vt:lpstr>Flourishing, profitable and sustainable agriculture   </vt:lpstr>
      <vt:lpstr>Water is the key </vt:lpstr>
      <vt:lpstr>De-risking investment </vt:lpstr>
      <vt:lpstr>Whole of NTG endeavour to achieve our vision </vt:lpstr>
      <vt:lpstr>Thank you</vt:lpstr>
    </vt:vector>
  </TitlesOfParts>
  <Company>Northern Territory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DPIR research</dc:title>
  <dc:creator>Ian Biggs</dc:creator>
  <cp:lastModifiedBy>Ian Baker</cp:lastModifiedBy>
  <cp:revision>51</cp:revision>
  <dcterms:created xsi:type="dcterms:W3CDTF">2017-07-04T23:01:39Z</dcterms:created>
  <dcterms:modified xsi:type="dcterms:W3CDTF">2017-07-14T03:13:46Z</dcterms:modified>
</cp:coreProperties>
</file>