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  <p:sldMasterId id="2147483669" r:id="rId3"/>
    <p:sldMasterId id="2147483681" r:id="rId4"/>
  </p:sldMasterIdLst>
  <p:notesMasterIdLst>
    <p:notesMasterId r:id="rId18"/>
  </p:notesMasterIdLst>
  <p:sldIdLst>
    <p:sldId id="261" r:id="rId5"/>
    <p:sldId id="277" r:id="rId6"/>
    <p:sldId id="324" r:id="rId7"/>
    <p:sldId id="315" r:id="rId8"/>
    <p:sldId id="316" r:id="rId9"/>
    <p:sldId id="317" r:id="rId10"/>
    <p:sldId id="320" r:id="rId11"/>
    <p:sldId id="318" r:id="rId12"/>
    <p:sldId id="323" r:id="rId13"/>
    <p:sldId id="319" r:id="rId14"/>
    <p:sldId id="321" r:id="rId15"/>
    <p:sldId id="322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7400"/>
    <p:restoredTop sz="94643"/>
  </p:normalViewPr>
  <p:slideViewPr>
    <p:cSldViewPr snapToGrid="0" snapToObjects="1">
      <p:cViewPr varScale="1">
        <p:scale>
          <a:sx n="92" d="100"/>
          <a:sy n="92" d="100"/>
        </p:scale>
        <p:origin x="-249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A5CBC-AEA1-534B-A519-E7FB0E8A1DFA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6D4A-DBF8-EB4B-BF84-E8868F4D6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dirty="0" smtClean="0"/>
              <a:t>Traits include morphological, reproduction, movement and food preferences)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CEEEF-A2E0-4382-97A9-C1A295D958E2}" type="slidenum">
              <a:rPr lang="en-AU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379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sz="1200" b="1" dirty="0" smtClean="0"/>
              <a:t>Project aims: </a:t>
            </a:r>
          </a:p>
          <a:p>
            <a:r>
              <a:rPr lang="en-AU" sz="1200" dirty="0" smtClean="0"/>
              <a:t>Use advanced bio-chronology techniques to characterise relationships between freshwater flow and growth and recruitment in barramundi and mud crab</a:t>
            </a:r>
          </a:p>
          <a:p>
            <a:endParaRPr lang="en-AU" sz="1050" dirty="0" smtClean="0"/>
          </a:p>
          <a:p>
            <a:r>
              <a:rPr lang="en-AU" sz="1200" dirty="0" smtClean="0"/>
              <a:t>Employ statistical modelling frameworks to predict the effect of changes in water regimes (management and climate) on barramundi and mud crab fisheries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CEEEF-A2E0-4382-97A9-C1A295D958E2}" type="slidenum">
              <a:rPr lang="en-AU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67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9920" y="1431636"/>
            <a:ext cx="4018280" cy="196272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400" b="0" i="0" baseline="0">
                <a:solidFill>
                  <a:srgbClr val="800000"/>
                </a:solidFill>
                <a:latin typeface="Helvetica Neue Medium"/>
              </a:defRPr>
            </a:lvl1pPr>
          </a:lstStyle>
          <a:p>
            <a:r>
              <a:rPr lang="en-AU" dirty="0" smtClean="0"/>
              <a:t>“</a:t>
            </a:r>
            <a:r>
              <a:rPr lang="en-AU" dirty="0" err="1" smtClean="0"/>
              <a:t>Pullout</a:t>
            </a:r>
            <a:r>
              <a:rPr lang="en-AU" dirty="0" smtClean="0"/>
              <a:t> or info snippet goes here on </a:t>
            </a:r>
            <a:r>
              <a:rPr lang="en-AU" dirty="0" err="1" smtClean="0"/>
              <a:t>upto</a:t>
            </a:r>
            <a:r>
              <a:rPr lang="en-AU" dirty="0" smtClean="0"/>
              <a:t> three to four lines.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920" y="3657600"/>
            <a:ext cx="4018280" cy="2565110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Arial"/>
              <a:buChar char="•"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Bullet information</a:t>
            </a:r>
          </a:p>
          <a:p>
            <a:r>
              <a:rPr lang="en-AU" dirty="0" smtClean="0"/>
              <a:t>Bullet information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3405" y="429173"/>
            <a:ext cx="8044795" cy="823310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800000"/>
                </a:solidFill>
                <a:latin typeface="Helvetica Neue"/>
              </a:defRPr>
            </a:lvl1pPr>
            <a:lvl2pPr>
              <a:defRPr b="1" i="0">
                <a:solidFill>
                  <a:srgbClr val="800000"/>
                </a:solidFill>
                <a:latin typeface="Helvetica Neue"/>
              </a:defRPr>
            </a:lvl2pPr>
            <a:lvl3pPr>
              <a:defRPr b="1" i="0">
                <a:solidFill>
                  <a:srgbClr val="800000"/>
                </a:solidFill>
                <a:latin typeface="Helvetica Neue"/>
              </a:defRPr>
            </a:lvl3pPr>
            <a:lvl4pPr>
              <a:defRPr b="1" i="0">
                <a:solidFill>
                  <a:srgbClr val="800000"/>
                </a:solidFill>
                <a:latin typeface="Helvetica Neue"/>
              </a:defRPr>
            </a:lvl4pPr>
            <a:lvl5pPr>
              <a:defRPr b="1" i="0">
                <a:solidFill>
                  <a:srgbClr val="800000"/>
                </a:solidFill>
                <a:latin typeface="Helvetica Neue"/>
              </a:defRPr>
            </a:lvl5pPr>
          </a:lstStyle>
          <a:p>
            <a:pPr lvl="0"/>
            <a:r>
              <a:rPr lang="en-AU" dirty="0" smtClean="0"/>
              <a:t>Presentation headline goes here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3500" y="3187700"/>
            <a:ext cx="1397000" cy="469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3500" y="3187700"/>
            <a:ext cx="1397000" cy="4699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1431636"/>
            <a:ext cx="4294188" cy="47910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07440" y="6528897"/>
            <a:ext cx="6878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smtClean="0">
                <a:solidFill>
                  <a:schemeClr val="bg1"/>
                </a:solidFill>
              </a:rPr>
              <a:t>Research to support sustainable development in northern Australia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6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7AB-6422-4828-80BF-98F94D36D1D8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12/7/17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B25A-1CAD-4CFB-A9EA-2CFE0F2CD44B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027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7AB-6422-4828-80BF-98F94D36D1D8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12/7/17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B25A-1CAD-4CFB-A9EA-2CFE0F2CD44B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63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7AB-6422-4828-80BF-98F94D36D1D8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12/7/17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B25A-1CAD-4CFB-A9EA-2CFE0F2CD44B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7628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7AB-6422-4828-80BF-98F94D36D1D8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12/7/17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B25A-1CAD-4CFB-A9EA-2CFE0F2CD44B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0560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7AB-6422-4828-80BF-98F94D36D1D8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12/7/17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B25A-1CAD-4CFB-A9EA-2CFE0F2CD44B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890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7AB-6422-4828-80BF-98F94D36D1D8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12/7/17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B25A-1CAD-4CFB-A9EA-2CFE0F2CD44B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864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7AB-6422-4828-80BF-98F94D36D1D8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12/7/17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B25A-1CAD-4CFB-A9EA-2CFE0F2CD44B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155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7AB-6422-4828-80BF-98F94D36D1D8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12/7/17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B25A-1CAD-4CFB-A9EA-2CFE0F2CD44B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954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7AB-6422-4828-80BF-98F94D36D1D8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12/7/17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B25A-1CAD-4CFB-A9EA-2CFE0F2CD44B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290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7AB-6422-4828-80BF-98F94D36D1D8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12/7/17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B25A-1CAD-4CFB-A9EA-2CFE0F2CD44B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44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onstr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12750" y="1600200"/>
            <a:ext cx="3941763" cy="366452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2750" y="429751"/>
            <a:ext cx="8045450" cy="530225"/>
          </a:xfrm>
        </p:spPr>
        <p:txBody>
          <a:bodyPr>
            <a:noAutofit/>
          </a:bodyPr>
          <a:lstStyle>
            <a:lvl2pPr marL="0" indent="0">
              <a:buNone/>
              <a:defRPr sz="4000" b="1" i="0" baseline="0">
                <a:solidFill>
                  <a:srgbClr val="800000"/>
                </a:solidFill>
                <a:latin typeface=""/>
              </a:defRPr>
            </a:lvl2pPr>
          </a:lstStyle>
          <a:p>
            <a:pPr lvl="1"/>
            <a:r>
              <a:rPr lang="en-US" dirty="0" smtClean="0"/>
              <a:t>Presentation headline goes here 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920" y="1600200"/>
            <a:ext cx="4018280" cy="3664527"/>
          </a:xfrm>
          <a:prstGeom prst="rect">
            <a:avLst/>
          </a:prstGeo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Bullet information</a:t>
            </a:r>
          </a:p>
          <a:p>
            <a:r>
              <a:rPr lang="en-AU" dirty="0" smtClean="0"/>
              <a:t>Bullet information</a:t>
            </a:r>
          </a:p>
          <a:p>
            <a:r>
              <a:rPr lang="en-AU" dirty="0" smtClean="0"/>
              <a:t>Bullet information</a:t>
            </a:r>
            <a:endParaRPr lang="en-US" dirty="0" smtClean="0"/>
          </a:p>
          <a:p>
            <a:r>
              <a:rPr lang="en-AU" dirty="0" smtClean="0"/>
              <a:t>Bullet information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12750" y="5391722"/>
            <a:ext cx="8045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Subtitle</a:t>
            </a:r>
            <a:r>
              <a:rPr lang="en-US" sz="3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 caption here; </a:t>
            </a:r>
            <a:r>
              <a:rPr lang="en-US" sz="3200" b="0" i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vereme</a:t>
            </a:r>
            <a:r>
              <a:rPr lang="en-US" sz="3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 </a:t>
            </a:r>
            <a:r>
              <a:rPr lang="en-US" sz="3200" b="0" i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condeposture</a:t>
            </a:r>
            <a:r>
              <a:rPr lang="en-US" sz="3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 Nam </a:t>
            </a:r>
            <a:r>
              <a:rPr lang="en-US" sz="3200" b="0" i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miuro</a:t>
            </a:r>
            <a:r>
              <a:rPr lang="en-US" sz="3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 </a:t>
            </a:r>
            <a:r>
              <a:rPr lang="en-US" sz="3200" b="0" i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manu</a:t>
            </a:r>
            <a:r>
              <a:rPr lang="en-US" sz="3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 </a:t>
            </a:r>
            <a:r>
              <a:rPr lang="en-US" sz="3200" b="0" i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vereme</a:t>
            </a:r>
            <a:endParaRPr lang="en-US" sz="32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7440" y="6528897"/>
            <a:ext cx="6878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smtClean="0">
                <a:solidFill>
                  <a:schemeClr val="bg1"/>
                </a:solidFill>
              </a:rPr>
              <a:t>Research to support sustainable development in northern Australia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09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7AB-6422-4828-80BF-98F94D36D1D8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12/7/17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B25A-1CAD-4CFB-A9EA-2CFE0F2CD44B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9059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 rot="16200000">
            <a:off x="3901602" y="-3101183"/>
            <a:ext cx="1272539" cy="8074345"/>
          </a:xfrm>
          <a:prstGeom prst="rect">
            <a:avLst/>
          </a:prstGeom>
        </p:spPr>
        <p:txBody>
          <a:bodyPr vert="eaVert"/>
          <a:lstStyle>
            <a:lvl1pPr algn="l">
              <a:defRPr sz="4000" baseline="0">
                <a:solidFill>
                  <a:schemeClr val="bg1"/>
                </a:solidFill>
                <a:latin typeface="Helvetica Neue Medium"/>
              </a:defRPr>
            </a:lvl1pPr>
          </a:lstStyle>
          <a:p>
            <a:r>
              <a:rPr lang="en-US" dirty="0" err="1" smtClean="0"/>
              <a:t>Powerpoint</a:t>
            </a:r>
            <a:r>
              <a:rPr lang="en-US" dirty="0" smtClean="0"/>
              <a:t> title of document to go here to two lines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651126"/>
            <a:ext cx="9144000" cy="2874962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pic>
        <p:nvPicPr>
          <p:cNvPr id="11" name="Picture 10" descr="NAER_Hu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115" y="5743419"/>
            <a:ext cx="2052325" cy="832024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00063" y="1623060"/>
            <a:ext cx="8075612" cy="609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400" baseline="0">
                <a:solidFill>
                  <a:schemeClr val="bg1"/>
                </a:solidFill>
                <a:latin typeface="Helvetica Neue Medium"/>
              </a:defRPr>
            </a:lvl1pPr>
          </a:lstStyle>
          <a:p>
            <a:pPr lvl="0"/>
            <a:r>
              <a:rPr lang="en-AU" dirty="0" smtClean="0"/>
              <a:t>subheading goes here on one line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0062" y="5743575"/>
            <a:ext cx="1308417" cy="83185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912301" y="5743575"/>
            <a:ext cx="1308417" cy="83185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332478" y="5743575"/>
            <a:ext cx="1308417" cy="83185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742495" y="5743575"/>
            <a:ext cx="1308417" cy="83185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0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ER_Hub reverse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115" y="335280"/>
            <a:ext cx="2052324" cy="832024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930063" y="4048011"/>
            <a:ext cx="2987041" cy="50006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800" b="1" baseline="0">
                <a:solidFill>
                  <a:schemeClr val="tx1"/>
                </a:solidFill>
                <a:latin typeface="Helvetica Neue"/>
              </a:defRPr>
            </a:lvl1pPr>
            <a:lvl2pPr marL="45720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2pPr>
            <a:lvl3pPr marL="91440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3pPr>
            <a:lvl4pPr marL="137160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4pPr>
            <a:lvl5pPr marL="182880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5pPr>
          </a:lstStyle>
          <a:p>
            <a:pPr lvl="0"/>
            <a:r>
              <a:rPr lang="en-US" dirty="0" smtClean="0"/>
              <a:t>Person here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843492" y="4657219"/>
            <a:ext cx="7143116" cy="50038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 baseline="0">
                <a:solidFill>
                  <a:schemeClr val="tx1"/>
                </a:solidFill>
                <a:latin typeface="Helvetica Neue"/>
              </a:defRPr>
            </a:lvl1pPr>
            <a:lvl2pPr marL="457200" indent="0">
              <a:buFontTx/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2pPr>
            <a:lvl3pPr marL="914400" indent="0">
              <a:buFontTx/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3pPr>
            <a:lvl4pPr marL="1371600" indent="0">
              <a:buFontTx/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4pPr>
            <a:lvl5pPr marL="1828800" indent="0">
              <a:buFontTx/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5pPr>
          </a:lstStyle>
          <a:p>
            <a:pPr lvl="0"/>
            <a:r>
              <a:rPr lang="en-AU" dirty="0" err="1" smtClean="0"/>
              <a:t>person@here.com.au</a:t>
            </a:r>
            <a:endParaRPr lang="en-AU" dirty="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923079" y="4299680"/>
            <a:ext cx="2927350" cy="50006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 baseline="0">
                <a:solidFill>
                  <a:schemeClr val="tx1"/>
                </a:solidFill>
                <a:latin typeface="Helvetica Neue"/>
              </a:defRPr>
            </a:lvl1pPr>
            <a:lvl2pPr marL="457200" indent="0">
              <a:buFontTx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2pPr>
            <a:lvl3pPr marL="914400" indent="0">
              <a:buFontTx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3pPr>
            <a:lvl4pPr marL="1371600" indent="0">
              <a:buFontTx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4pPr>
            <a:lvl5pPr marL="1828800" indent="0">
              <a:buFontTx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5pPr>
          </a:lstStyle>
          <a:p>
            <a:pPr lvl="0"/>
            <a:r>
              <a:rPr lang="en-AU" dirty="0" smtClean="0"/>
              <a:t>000 000 000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00062" y="5743575"/>
            <a:ext cx="1308417" cy="83185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912301" y="5743575"/>
            <a:ext cx="1308417" cy="83185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332478" y="5743575"/>
            <a:ext cx="1308417" cy="83185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742495" y="5743575"/>
            <a:ext cx="1308417" cy="83185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33667" y="240764"/>
            <a:ext cx="6438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prstClr val="white"/>
                </a:solidFill>
                <a:latin typeface="Helvetica Neue"/>
              </a:rPr>
              <a:t>This project is supported through funding from the</a:t>
            </a:r>
            <a:br>
              <a:rPr lang="en-AU" dirty="0" smtClean="0">
                <a:solidFill>
                  <a:prstClr val="white"/>
                </a:solidFill>
                <a:latin typeface="Helvetica Neue"/>
              </a:rPr>
            </a:br>
            <a:r>
              <a:rPr lang="en-AU" dirty="0" smtClean="0">
                <a:solidFill>
                  <a:prstClr val="white"/>
                </a:solidFill>
                <a:latin typeface="Helvetica Neue"/>
              </a:rPr>
              <a:t>Australian Government’s National Environmental Science Programme.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409" y="3716759"/>
            <a:ext cx="838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"/>
              </a:rPr>
              <a:t>For more information please contact:</a:t>
            </a:r>
            <a:endParaRPr lang="en-US" b="1" dirty="0">
              <a:solidFill>
                <a:prstClr val="black"/>
              </a:solidFill>
              <a:latin typeface="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289040" y="6055361"/>
            <a:ext cx="2439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 Neue"/>
              </a:rPr>
              <a:t>www.nespnorthern.edu.au</a:t>
            </a:r>
            <a:endParaRPr 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Helvetica Neue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23194" y="4035862"/>
            <a:ext cx="124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Helvetica Neue"/>
              </a:rPr>
              <a:t>Name:</a:t>
            </a:r>
            <a:endParaRPr lang="en-US" b="1" dirty="0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118748" y="4313573"/>
            <a:ext cx="133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Helvetica Neue"/>
              </a:rPr>
              <a:t>Phone:</a:t>
            </a:r>
            <a:endParaRPr lang="en-US" b="1" dirty="0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9809" y="4665593"/>
            <a:ext cx="133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Helvetica Neue"/>
              </a:rPr>
              <a:t>Email:</a:t>
            </a:r>
            <a:endParaRPr lang="en-US" b="1" dirty="0">
              <a:solidFill>
                <a:prstClr val="black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2679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12750" y="429751"/>
            <a:ext cx="804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latin typeface="Helvetica Neue"/>
              </a:rPr>
              <a:t>Presentation headline</a:t>
            </a:r>
            <a:r>
              <a:rPr lang="en-US" sz="4000" b="1" baseline="0" dirty="0" smtClean="0">
                <a:solidFill>
                  <a:srgbClr val="800000"/>
                </a:solidFill>
                <a:latin typeface="Helvetica Neue"/>
              </a:rPr>
              <a:t> goes here</a:t>
            </a:r>
            <a:endParaRPr lang="en-US" sz="4000" b="1" dirty="0" smtClean="0">
              <a:solidFill>
                <a:srgbClr val="800000"/>
              </a:solidFill>
              <a:latin typeface="Helvetica Neue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551295" y="2160588"/>
            <a:ext cx="8045450" cy="2967037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409701"/>
            <a:ext cx="8045450" cy="750887"/>
          </a:xfrm>
        </p:spPr>
        <p:txBody>
          <a:bodyPr/>
          <a:lstStyle>
            <a:lvl1pPr>
              <a:defRPr b="0" i="0" baseline="0">
                <a:solidFill>
                  <a:srgbClr val="800000"/>
                </a:solidFill>
                <a:latin typeface="Helvetica Neue Medium"/>
              </a:defRPr>
            </a:lvl1pPr>
          </a:lstStyle>
          <a:p>
            <a:pPr lvl="0"/>
            <a:r>
              <a:rPr lang="en-US" dirty="0" smtClean="0"/>
              <a:t>Table subheading – Content goes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352474"/>
            <a:ext cx="3883025" cy="954088"/>
          </a:xfrm>
        </p:spPr>
        <p:txBody>
          <a:bodyPr/>
          <a:lstStyle>
            <a:lvl1pPr marL="457200" indent="-457200">
              <a:buFont typeface="Arial"/>
              <a:buChar char="•"/>
              <a:defRPr sz="2800" baseline="0"/>
            </a:lvl1pPr>
          </a:lstStyle>
          <a:p>
            <a:pPr lvl="0"/>
            <a:r>
              <a:rPr lang="en-US" dirty="0" smtClean="0"/>
              <a:t>Bullet information</a:t>
            </a:r>
          </a:p>
          <a:p>
            <a:pPr lvl="0"/>
            <a:r>
              <a:rPr lang="en-US" dirty="0" smtClean="0"/>
              <a:t>Bullet information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722091" y="5352474"/>
            <a:ext cx="3883025" cy="954088"/>
          </a:xfrm>
        </p:spPr>
        <p:txBody>
          <a:bodyPr/>
          <a:lstStyle>
            <a:lvl1pPr marL="457200" indent="-457200">
              <a:buFont typeface="Arial"/>
              <a:buChar char="•"/>
              <a:defRPr sz="2800" baseline="0"/>
            </a:lvl1pPr>
          </a:lstStyle>
          <a:p>
            <a:pPr lvl="0"/>
            <a:r>
              <a:rPr lang="en-US" dirty="0" smtClean="0"/>
              <a:t>Bullet information</a:t>
            </a:r>
          </a:p>
          <a:p>
            <a:pPr lvl="0"/>
            <a:r>
              <a:rPr lang="en-US" dirty="0" smtClean="0"/>
              <a:t>Bullet information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07440" y="6528897"/>
            <a:ext cx="6878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smtClean="0">
                <a:solidFill>
                  <a:schemeClr val="bg1"/>
                </a:solidFill>
              </a:rPr>
              <a:t>Research to support sustainable development in northern Australia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2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335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Presentation headline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5283200" cy="6756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aseline="0">
                <a:solidFill>
                  <a:srgbClr val="800000"/>
                </a:solidFill>
                <a:latin typeface="Helvetica Neue Medium"/>
              </a:defRPr>
            </a:lvl1pPr>
            <a:lvl2pPr marL="457200" indent="0">
              <a:buFontTx/>
              <a:buNone/>
              <a:defRPr sz="2400" baseline="0">
                <a:latin typeface="Helvetica Neue"/>
              </a:defRPr>
            </a:lvl2pPr>
            <a:lvl3pPr marL="914400" indent="0">
              <a:buFontTx/>
              <a:buNone/>
              <a:defRPr sz="2000" baseline="0">
                <a:latin typeface="Helvetica Neue"/>
              </a:defRPr>
            </a:lvl3pPr>
            <a:lvl4pPr marL="1371600" indent="0">
              <a:buFontTx/>
              <a:buNone/>
              <a:defRPr sz="1800" baseline="0">
                <a:latin typeface="Helvetica Neue"/>
              </a:defRPr>
            </a:lvl4pPr>
            <a:lvl5pPr marL="1828800" indent="0">
              <a:buFontTx/>
              <a:buNone/>
              <a:defRPr sz="1800" baseline="0">
                <a:latin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Comparison goes here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57200" y="3921125"/>
            <a:ext cx="5283200" cy="6102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aseline="0">
                <a:solidFill>
                  <a:srgbClr val="800000"/>
                </a:solidFill>
                <a:latin typeface="Helvetica Neue Medium"/>
              </a:defRPr>
            </a:lvl1pPr>
            <a:lvl2pPr marL="457200" indent="0">
              <a:buFontTx/>
              <a:buNone/>
              <a:defRPr sz="2400" baseline="0">
                <a:latin typeface="Helvetica Neue"/>
              </a:defRPr>
            </a:lvl2pPr>
            <a:lvl3pPr marL="914400" indent="0">
              <a:buFontTx/>
              <a:buNone/>
              <a:defRPr sz="2000" baseline="0">
                <a:latin typeface="Helvetica Neue"/>
              </a:defRPr>
            </a:lvl3pPr>
            <a:lvl4pPr marL="1371600" indent="0">
              <a:buFontTx/>
              <a:buNone/>
              <a:defRPr sz="1800" baseline="0">
                <a:latin typeface="Helvetica Neue"/>
              </a:defRPr>
            </a:lvl4pPr>
            <a:lvl5pPr marL="1828800" indent="0">
              <a:buFontTx/>
              <a:buNone/>
              <a:defRPr sz="1800" baseline="0">
                <a:latin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Comparison goes here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276475"/>
            <a:ext cx="5283200" cy="1528763"/>
          </a:xfrm>
        </p:spPr>
        <p:txBody>
          <a:bodyPr/>
          <a:lstStyle>
            <a:lvl1pPr marL="457200" indent="-457200">
              <a:buFont typeface="Arial"/>
              <a:buChar char="•"/>
              <a:defRPr baseline="0"/>
            </a:lvl1pPr>
          </a:lstStyle>
          <a:p>
            <a:pPr lvl="0"/>
            <a:r>
              <a:rPr lang="en-US" dirty="0" smtClean="0"/>
              <a:t>Bullet information</a:t>
            </a:r>
          </a:p>
          <a:p>
            <a:pPr lvl="0"/>
            <a:r>
              <a:rPr lang="en-US" dirty="0" smtClean="0"/>
              <a:t>Bullet information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530725"/>
            <a:ext cx="5283200" cy="1595438"/>
          </a:xfrm>
        </p:spPr>
        <p:txBody>
          <a:bodyPr/>
          <a:lstStyle>
            <a:lvl1pPr marL="457200" indent="-457200">
              <a:buFont typeface="Arial"/>
              <a:buChar char="•"/>
              <a:defRPr sz="3200">
                <a:latin typeface="Helvetica Neue"/>
              </a:defRPr>
            </a:lvl1pPr>
            <a:lvl2pPr marL="742950" indent="-285750">
              <a:buFont typeface="Arial"/>
              <a:buChar char="•"/>
              <a:defRPr sz="3200">
                <a:latin typeface="Helvetica Neue"/>
              </a:defRPr>
            </a:lvl2pPr>
            <a:lvl3pPr marL="1143000" indent="-228600">
              <a:buFont typeface="Arial"/>
              <a:buChar char="•"/>
              <a:defRPr sz="3200">
                <a:latin typeface="Helvetica Neue"/>
              </a:defRPr>
            </a:lvl3pPr>
            <a:lvl4pPr marL="1600200" indent="-228600">
              <a:buFont typeface="Arial"/>
              <a:buChar char="•"/>
              <a:defRPr sz="3200">
                <a:latin typeface="Helvetica Neue"/>
              </a:defRPr>
            </a:lvl4pPr>
            <a:lvl5pPr marL="2057400" indent="-228600">
              <a:buFont typeface="Arial"/>
              <a:buChar char="•"/>
              <a:defRPr sz="3200">
                <a:latin typeface="Helvetica Neue"/>
              </a:defRPr>
            </a:lvl5pPr>
          </a:lstStyle>
          <a:p>
            <a:pPr lvl="0"/>
            <a:r>
              <a:rPr lang="en-AU" dirty="0" smtClean="0"/>
              <a:t>Bullet information</a:t>
            </a:r>
          </a:p>
          <a:p>
            <a:pPr lvl="0"/>
            <a:r>
              <a:rPr lang="en-AU" dirty="0" smtClean="0"/>
              <a:t>Bullet information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954713" y="1600200"/>
            <a:ext cx="3189287" cy="220503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954713" y="3921125"/>
            <a:ext cx="3189287" cy="220503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07440" y="6528897"/>
            <a:ext cx="6878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smtClean="0">
                <a:solidFill>
                  <a:schemeClr val="bg1"/>
                </a:solidFill>
              </a:rPr>
              <a:t>Research to support sustainable development in northern Australia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351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Presentation headline goes here</a:t>
            </a:r>
            <a:endParaRPr lang="en-US" dirty="0"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3"/>
          </p:nvPr>
        </p:nvSpPr>
        <p:spPr>
          <a:xfrm>
            <a:off x="457200" y="1535113"/>
            <a:ext cx="8229601" cy="459105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107440" y="6528897"/>
            <a:ext cx="6878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smtClean="0">
                <a:solidFill>
                  <a:schemeClr val="bg1"/>
                </a:solidFill>
              </a:rPr>
              <a:t>Research to support sustainable development in northern Australia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6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dirty="0" smtClean="0"/>
              <a:t>Presentation headline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12750" y="1533525"/>
            <a:ext cx="8229600" cy="4806950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ac </a:t>
            </a:r>
            <a:r>
              <a:rPr lang="en-US" dirty="0" err="1" smtClean="0"/>
              <a:t>felis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 tempus.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non </a:t>
            </a:r>
            <a:r>
              <a:rPr lang="en-US" dirty="0" err="1" smtClean="0"/>
              <a:t>interdum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mi </a:t>
            </a:r>
            <a:r>
              <a:rPr lang="en-US" dirty="0" err="1" smtClean="0"/>
              <a:t>condimentum</a:t>
            </a:r>
            <a:r>
              <a:rPr lang="en-US" dirty="0" smtClean="0"/>
              <a:t> sed.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ante. </a:t>
            </a:r>
            <a:r>
              <a:rPr lang="en-US" dirty="0" err="1" smtClean="0"/>
              <a:t>Nunc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, </a:t>
            </a:r>
            <a:r>
              <a:rPr lang="en-US" dirty="0" err="1" smtClean="0"/>
              <a:t>fermentum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,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4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30D4D-8805-4742-A20A-28174C2642C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5E8F1-D3D2-CD41-B677-DBB3830B93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6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 rot="16200000">
            <a:off x="3901602" y="-3101183"/>
            <a:ext cx="1272539" cy="8074345"/>
          </a:xfrm>
          <a:prstGeom prst="rect">
            <a:avLst/>
          </a:prstGeom>
        </p:spPr>
        <p:txBody>
          <a:bodyPr vert="eaVert"/>
          <a:lstStyle>
            <a:lvl1pPr algn="l">
              <a:defRPr sz="4000" baseline="0">
                <a:solidFill>
                  <a:schemeClr val="bg1"/>
                </a:solidFill>
                <a:latin typeface="Helvetica Neue Medium"/>
              </a:defRPr>
            </a:lvl1pPr>
          </a:lstStyle>
          <a:p>
            <a:r>
              <a:rPr lang="en-US" dirty="0" err="1" smtClean="0"/>
              <a:t>Powerpoint</a:t>
            </a:r>
            <a:r>
              <a:rPr lang="en-US" dirty="0" smtClean="0"/>
              <a:t> title of document to go here to two lines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651126"/>
            <a:ext cx="9144000" cy="2874962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pic>
        <p:nvPicPr>
          <p:cNvPr id="11" name="Picture 10" descr="NAER_Hu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15" y="5743419"/>
            <a:ext cx="2052325" cy="832024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00063" y="1623060"/>
            <a:ext cx="8075612" cy="609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400" baseline="0">
                <a:solidFill>
                  <a:schemeClr val="bg1"/>
                </a:solidFill>
                <a:latin typeface="Helvetica Neue Medium"/>
              </a:defRPr>
            </a:lvl1pPr>
          </a:lstStyle>
          <a:p>
            <a:pPr lvl="0"/>
            <a:r>
              <a:rPr lang="en-AU" dirty="0" smtClean="0"/>
              <a:t>subheading goes here on one line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0062" y="5743575"/>
            <a:ext cx="1308417" cy="83185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912301" y="5743575"/>
            <a:ext cx="1308417" cy="83185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332478" y="5743575"/>
            <a:ext cx="1308417" cy="83185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742495" y="5743575"/>
            <a:ext cx="1308417" cy="83185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20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ER_Hub revers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15" y="335280"/>
            <a:ext cx="2052324" cy="832024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584959" y="4041775"/>
            <a:ext cx="2987041" cy="50006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6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1pPr>
            <a:lvl2pPr marL="45720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2pPr>
            <a:lvl3pPr marL="91440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3pPr>
            <a:lvl4pPr marL="137160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4pPr>
            <a:lvl5pPr marL="182880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5pPr>
          </a:lstStyle>
          <a:p>
            <a:pPr lvl="0"/>
            <a:r>
              <a:rPr lang="en-US" dirty="0" smtClean="0"/>
              <a:t>Person here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1584959" y="4721861"/>
            <a:ext cx="7143116" cy="50038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6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1pPr>
            <a:lvl2pPr marL="457200" indent="0">
              <a:buFontTx/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2pPr>
            <a:lvl3pPr marL="914400" indent="0">
              <a:buFontTx/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3pPr>
            <a:lvl4pPr marL="1371600" indent="0">
              <a:buFontTx/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4pPr>
            <a:lvl5pPr marL="1828800" indent="0">
              <a:buFontTx/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5pPr>
          </a:lstStyle>
          <a:p>
            <a:pPr lvl="0"/>
            <a:r>
              <a:rPr lang="en-AU" dirty="0" err="1" smtClean="0"/>
              <a:t>person@here.com.au</a:t>
            </a:r>
            <a:endParaRPr lang="en-AU" dirty="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5800725" y="4041775"/>
            <a:ext cx="2927350" cy="50006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6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1pPr>
            <a:lvl2pPr marL="457200" indent="0">
              <a:buFontTx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2pPr>
            <a:lvl3pPr marL="914400" indent="0">
              <a:buFontTx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3pPr>
            <a:lvl4pPr marL="1371600" indent="0">
              <a:buFontTx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4pPr>
            <a:lvl5pPr marL="1828800" indent="0">
              <a:buFontTx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defRPr>
            </a:lvl5pPr>
          </a:lstStyle>
          <a:p>
            <a:pPr lvl="0"/>
            <a:r>
              <a:rPr lang="en-AU" dirty="0" smtClean="0"/>
              <a:t>(07) 000 000 000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00062" y="5743575"/>
            <a:ext cx="1308417" cy="83185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912301" y="5743575"/>
            <a:ext cx="1308417" cy="83185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332478" y="5743575"/>
            <a:ext cx="1308417" cy="83185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742495" y="5743575"/>
            <a:ext cx="1308417" cy="83185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45442" y="1572260"/>
            <a:ext cx="838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AU" sz="1800" baseline="0" dirty="0" smtClean="0">
                <a:solidFill>
                  <a:schemeClr val="bg1"/>
                </a:solidFill>
                <a:latin typeface="Helvetica Neue"/>
              </a:rPr>
              <a:t>This project is supported through funding from the</a:t>
            </a:r>
            <a:br>
              <a:rPr lang="en-AU" sz="1800" baseline="0" dirty="0" smtClean="0">
                <a:solidFill>
                  <a:schemeClr val="bg1"/>
                </a:solidFill>
                <a:latin typeface="Helvetica Neue"/>
              </a:rPr>
            </a:br>
            <a:r>
              <a:rPr lang="en-AU" sz="1800" baseline="0" dirty="0" smtClean="0">
                <a:solidFill>
                  <a:schemeClr val="bg1"/>
                </a:solidFill>
                <a:latin typeface="Helvetica Neue"/>
              </a:rPr>
              <a:t>Australian Government’s National Environmental Science Programme.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44804" y="2903220"/>
            <a:ext cx="83826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For more information please </a:t>
            </a:r>
            <a:r>
              <a:rPr lang="en-US" sz="26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contact: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289040" y="6055361"/>
            <a:ext cx="2439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www.nespnorthern.edu.au</a:t>
            </a:r>
            <a:endParaRPr lang="en-US" sz="1400" b="1" i="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344804" y="4041141"/>
            <a:ext cx="124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Name:</a:t>
            </a:r>
            <a:endParaRPr lang="en-US" sz="2800" b="0" i="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4480560" y="4041141"/>
            <a:ext cx="1331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Phone:</a:t>
            </a:r>
            <a:endParaRPr lang="en-US" sz="2800" b="0" i="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344804" y="4699021"/>
            <a:ext cx="1331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Email:</a:t>
            </a:r>
            <a:endParaRPr lang="en-US" sz="2800" b="0" i="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2881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608223"/>
            <a:ext cx="9144000" cy="249777"/>
          </a:xfrm>
          <a:prstGeom prst="rect">
            <a:avLst/>
          </a:prstGeom>
        </p:spPr>
      </p:pic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13405" y="2133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Presentation headline goes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ac </a:t>
            </a:r>
            <a:r>
              <a:rPr lang="en-US" dirty="0" err="1" smtClean="0"/>
              <a:t>felis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 tempus.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non </a:t>
            </a:r>
            <a:r>
              <a:rPr lang="en-US" dirty="0" err="1" smtClean="0"/>
              <a:t>interdum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mi </a:t>
            </a:r>
            <a:r>
              <a:rPr lang="en-US" dirty="0" err="1" smtClean="0"/>
              <a:t>condimentum</a:t>
            </a:r>
            <a:r>
              <a:rPr lang="en-US" dirty="0" smtClean="0"/>
              <a:t> sed.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ante. </a:t>
            </a:r>
            <a:r>
              <a:rPr lang="en-US" dirty="0" err="1" smtClean="0"/>
              <a:t>Nunc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, </a:t>
            </a:r>
            <a:r>
              <a:rPr lang="en-US" dirty="0" err="1" smtClean="0"/>
              <a:t>fermentum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,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107440" y="6528897"/>
            <a:ext cx="6878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smtClean="0">
                <a:solidFill>
                  <a:schemeClr val="bg1"/>
                </a:solidFill>
              </a:rPr>
              <a:t>Research to support sustainable development in northern Australia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1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7" r:id="rId6"/>
    <p:sldLayoutId id="2147483668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b="1" i="0" kern="1200" baseline="0">
          <a:solidFill>
            <a:srgbClr val="800000"/>
          </a:solidFill>
          <a:latin typeface="Helvetica Neue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latin typeface="Helvetica Neue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65176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8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49BF7AB-6422-4828-80BF-98F94D36D1D8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12/7/17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BDBB25A-1CAD-4CFB-A9EA-2CFE0F2CD44B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00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65176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321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jpg"/><Relationship Id="rId13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emf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google.com.au/url?sa=i&amp;rct=j&amp;q=&amp;esrc=s&amp;source=images&amp;cd=&amp;cad=rja&amp;uact=8&amp;ved=0ahUKEwjfwbuYqOTSAhULi5QKHTt2D-MQjRwIBw&amp;url=http://compleatanglernedlands.com.au/catching-mud-crabs/&amp;psig=AFQjCNFRRv9rE_NBeAvWtHBWQFoTPm2-6Q&amp;ust=1490072851217357" TargetMode="External"/><Relationship Id="rId4" Type="http://schemas.openxmlformats.org/officeDocument/2006/relationships/image" Target="../media/image24.jpeg"/><Relationship Id="rId5" Type="http://schemas.openxmlformats.org/officeDocument/2006/relationships/image" Target="../media/image21.png"/><Relationship Id="rId6" Type="http://schemas.openxmlformats.org/officeDocument/2006/relationships/image" Target="../media/image25.png"/><Relationship Id="rId7" Type="http://schemas.openxmlformats.org/officeDocument/2006/relationships/image" Target="../media/image26.jpe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gif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 orient="vert"/>
          </p:nvPr>
        </p:nvSpPr>
        <p:spPr>
          <a:xfrm rot="16200000">
            <a:off x="3808585" y="-4108566"/>
            <a:ext cx="1272539" cy="9877462"/>
          </a:xfrm>
        </p:spPr>
        <p:txBody>
          <a:bodyPr/>
          <a:lstStyle/>
          <a:p>
            <a:pPr algn="ctr"/>
            <a:r>
              <a:rPr lang="en-US" sz="3600" dirty="0" smtClean="0"/>
              <a:t>The “Sensible </a:t>
            </a:r>
            <a:r>
              <a:rPr lang="en-US" sz="3600" dirty="0"/>
              <a:t>C</a:t>
            </a:r>
            <a:r>
              <a:rPr lang="en-US" sz="3600" dirty="0" smtClean="0"/>
              <a:t>entre”</a:t>
            </a:r>
            <a:br>
              <a:rPr lang="en-US" sz="3600" dirty="0" smtClean="0"/>
            </a:br>
            <a:r>
              <a:rPr lang="en-US" sz="3600" dirty="0" smtClean="0"/>
              <a:t>Sustainability and northern development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9432" y="1728970"/>
            <a:ext cx="8644568" cy="609600"/>
          </a:xfrm>
        </p:spPr>
        <p:txBody>
          <a:bodyPr/>
          <a:lstStyle/>
          <a:p>
            <a:pPr algn="ctr"/>
            <a:r>
              <a:rPr lang="en-US" sz="2800" dirty="0" smtClean="0"/>
              <a:t>Michael </a:t>
            </a:r>
            <a:r>
              <a:rPr lang="en-US" sz="2800" dirty="0" smtClean="0"/>
              <a:t>Douglas, Ian Baker, Graham Tupper</a:t>
            </a:r>
            <a:endParaRPr lang="en-US" sz="2800" dirty="0"/>
          </a:p>
        </p:txBody>
      </p:sp>
      <p:pic>
        <p:nvPicPr>
          <p:cNvPr id="12" name="Picture Placeholder 14" descr="UWA-Full-Hor-CMYK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771" b="-46771"/>
          <a:stretch>
            <a:fillRect/>
          </a:stretch>
        </p:blipFill>
        <p:spPr>
          <a:xfrm>
            <a:off x="198913" y="5513856"/>
            <a:ext cx="2065576" cy="1313546"/>
          </a:xfrm>
        </p:spPr>
      </p:pic>
      <p:pic>
        <p:nvPicPr>
          <p:cNvPr id="17" name="Picture 6" descr="Jarlmadanga-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4560"/>
            <a:ext cx="9144000" cy="2762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84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05" y="213325"/>
            <a:ext cx="8229600" cy="5754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research in the 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15" y="1002632"/>
            <a:ext cx="8980906" cy="512353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does water get onto the floodplain?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are the dry season habitats?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fish and bugs live in the shallow areas?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black bream and pig-nosed turtle use and move through shallow areas?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fish</a:t>
            </a:r>
            <a:r>
              <a:rPr lang="en-US" dirty="0"/>
              <a:t> </a:t>
            </a:r>
            <a:r>
              <a:rPr lang="en-US" dirty="0" smtClean="0"/>
              <a:t>feeding on in the dry?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fish breed in the dry season?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water use affect all of this?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7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931"/>
            <a:ext cx="9144000" cy="2155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9776"/>
            <a:ext cx="8589640" cy="1143000"/>
          </a:xfrm>
        </p:spPr>
        <p:txBody>
          <a:bodyPr>
            <a:noAutofit/>
          </a:bodyPr>
          <a:lstStyle/>
          <a:p>
            <a:r>
              <a:rPr lang="en-AU" sz="3600" b="1" dirty="0">
                <a:solidFill>
                  <a:schemeClr val="bg1"/>
                </a:solidFill>
              </a:rPr>
              <a:t>Forecasting fish resilience to environmental change in northern Australia</a:t>
            </a:r>
            <a:br>
              <a:rPr lang="en-AU" sz="3600" b="1" dirty="0">
                <a:solidFill>
                  <a:schemeClr val="bg1"/>
                </a:solidFill>
              </a:rPr>
            </a:br>
            <a:endParaRPr lang="en-AU" sz="36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32040" y="2204864"/>
            <a:ext cx="4188321" cy="4149080"/>
          </a:xfrm>
        </p:spPr>
        <p:txBody>
          <a:bodyPr>
            <a:noAutofit/>
          </a:bodyPr>
          <a:lstStyle/>
          <a:p>
            <a:r>
              <a:rPr lang="en-AU" sz="2000" dirty="0" smtClean="0"/>
              <a:t>Resilience: “</a:t>
            </a:r>
            <a:r>
              <a:rPr lang="en-AU" sz="2000" i="1" dirty="0" smtClean="0"/>
              <a:t>capacity to resist or quickly recover from degradation</a:t>
            </a:r>
            <a:r>
              <a:rPr lang="en-AU" sz="2000" dirty="0" smtClean="0"/>
              <a:t>”</a:t>
            </a:r>
          </a:p>
          <a:p>
            <a:r>
              <a:rPr lang="en-AU" sz="2000" dirty="0" smtClean="0"/>
              <a:t>Project aims to:</a:t>
            </a:r>
          </a:p>
          <a:p>
            <a:pPr lvl="1"/>
            <a:r>
              <a:rPr lang="en-AU" sz="2000" dirty="0" smtClean="0"/>
              <a:t>Collect life history &amp; biological traits information of key fish freshwater species</a:t>
            </a:r>
          </a:p>
          <a:p>
            <a:pPr lvl="1"/>
            <a:r>
              <a:rPr lang="en-AU" sz="2000" dirty="0" smtClean="0"/>
              <a:t>Predict responses </a:t>
            </a:r>
            <a:r>
              <a:rPr lang="en-AU" sz="2000" dirty="0"/>
              <a:t>to changing environmental conditions, </a:t>
            </a:r>
            <a:r>
              <a:rPr lang="en-AU" sz="2000" dirty="0" smtClean="0"/>
              <a:t>e.g. water </a:t>
            </a:r>
            <a:r>
              <a:rPr lang="en-AU" sz="2000" dirty="0"/>
              <a:t>resource development, </a:t>
            </a:r>
            <a:r>
              <a:rPr lang="en-AU" sz="2000" dirty="0" smtClean="0"/>
              <a:t>climate change</a:t>
            </a:r>
            <a:endParaRPr lang="en-AU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2856"/>
            <a:ext cx="2232248" cy="16741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065953"/>
            <a:ext cx="2868920" cy="3482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73216"/>
            <a:ext cx="3059832" cy="14942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9242"/>
            <a:ext cx="2288878" cy="154397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6352398"/>
            <a:ext cx="1056208" cy="35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169" y="6111648"/>
            <a:ext cx="582194" cy="6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7929" y="1152531"/>
            <a:ext cx="1505719" cy="91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5744576"/>
            <a:ext cx="1896017" cy="10493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6374665"/>
            <a:ext cx="1356595" cy="5107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16216" y="5548131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AU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Contact: Alison King, Charles Darwin University</a:t>
            </a:r>
            <a:endParaRPr lang="en-AU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628" y="6110879"/>
            <a:ext cx="683020" cy="68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5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mud crab imag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8259" y="1690955"/>
            <a:ext cx="3068490" cy="213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737" y="5765228"/>
            <a:ext cx="1896017" cy="10493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3773" y="198661"/>
            <a:ext cx="86266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2800" b="1" dirty="0" smtClean="0">
                <a:solidFill>
                  <a:prstClr val="black"/>
                </a:solidFill>
                <a:latin typeface="Calibri"/>
              </a:rPr>
              <a:t>Influence </a:t>
            </a:r>
            <a:r>
              <a:rPr lang="en-GB" sz="2800" b="1" dirty="0">
                <a:solidFill>
                  <a:prstClr val="black"/>
                </a:solidFill>
                <a:latin typeface="Calibri"/>
              </a:rPr>
              <a:t>of freshwater flows on growth and abundance of Barramundi and Mud Crab in the Northern </a:t>
            </a:r>
            <a:r>
              <a:rPr lang="en-GB" sz="2800" b="1" dirty="0" smtClean="0">
                <a:solidFill>
                  <a:prstClr val="black"/>
                </a:solidFill>
                <a:latin typeface="Calibri"/>
              </a:rPr>
              <a:t>Territory</a:t>
            </a:r>
          </a:p>
          <a:p>
            <a:pPr algn="ctr" defTabSz="914400"/>
            <a:endParaRPr lang="en-GB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2" descr="C:\Users\dcrook\AppData\Local\Microsoft\Windows\Temporary Internet Files\Content.Outlook\T2PUKOET\NLC201636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83" y="4838742"/>
            <a:ext cx="2232248" cy="173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V:\ias\track\Dave C\Roper fish movement\Photos\Estuary Chris\IMG_8950 (2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6352" y="3933056"/>
            <a:ext cx="3000397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4284" y="6409844"/>
            <a:ext cx="1056208" cy="35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289" y="6072071"/>
            <a:ext cx="582194" cy="6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316289" y="104694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AU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Contact: David Crook, Charles Darwin University</a:t>
            </a:r>
            <a:endParaRPr lang="en-AU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541" y="5961935"/>
            <a:ext cx="873827" cy="88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1667" y="1988840"/>
            <a:ext cx="400110" cy="1944216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 defTabSz="914400"/>
            <a:r>
              <a:rPr lang="en-AU" sz="1400" dirty="0" smtClean="0">
                <a:solidFill>
                  <a:prstClr val="black"/>
                </a:solidFill>
                <a:latin typeface="Calibri"/>
              </a:rPr>
              <a:t>Predicted growth</a:t>
            </a:r>
            <a:endParaRPr lang="en-AU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53" y="1046702"/>
            <a:ext cx="1804350" cy="60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443" y="1634736"/>
            <a:ext cx="4891194" cy="2865439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715431" y="3968642"/>
            <a:ext cx="64807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34481" y="4163938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74685" y="3779748"/>
            <a:ext cx="572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AU" dirty="0" smtClean="0">
                <a:solidFill>
                  <a:prstClr val="black"/>
                </a:solidFill>
                <a:latin typeface="Calibri"/>
              </a:rPr>
              <a:t>Wet</a:t>
            </a:r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3735" y="3972287"/>
            <a:ext cx="51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AU" dirty="0" smtClean="0">
                <a:solidFill>
                  <a:prstClr val="black"/>
                </a:solidFill>
                <a:latin typeface="Calibri"/>
              </a:rPr>
              <a:t>Dry</a:t>
            </a:r>
            <a:endParaRPr lang="en-A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58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Michael Douglas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ichael.douglas@uwa.edu.au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0408467000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6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36" y="88368"/>
            <a:ext cx="9273494" cy="576064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Northern </a:t>
            </a:r>
            <a:r>
              <a:rPr lang="en-US" sz="4400" dirty="0" smtClean="0"/>
              <a:t>d</a:t>
            </a:r>
            <a:r>
              <a:rPr lang="en-US" sz="4400" b="1" dirty="0" smtClean="0">
                <a:solidFill>
                  <a:srgbClr val="000000"/>
                </a:solidFill>
              </a:rPr>
              <a:t>evelopment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36" y="1124744"/>
            <a:ext cx="8356276" cy="5119815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Old idea, hasn’t really taken of</a:t>
            </a:r>
            <a:r>
              <a:rPr lang="en-US" sz="3600" dirty="0" smtClean="0">
                <a:solidFill>
                  <a:srgbClr val="000000"/>
                </a:solidFill>
              </a:rPr>
              <a:t>f</a:t>
            </a:r>
          </a:p>
          <a:p>
            <a:r>
              <a:rPr lang="en-US" sz="4000" dirty="0" smtClean="0">
                <a:solidFill>
                  <a:srgbClr val="000000"/>
                </a:solidFill>
              </a:rPr>
              <a:t>Legacies in the north</a:t>
            </a:r>
          </a:p>
          <a:p>
            <a:pPr lvl="1"/>
            <a:r>
              <a:rPr lang="en-US" sz="3600" dirty="0" smtClean="0">
                <a:solidFill>
                  <a:srgbClr val="000000"/>
                </a:solidFill>
              </a:rPr>
              <a:t>Big dreams</a:t>
            </a:r>
          </a:p>
          <a:p>
            <a:pPr lvl="1"/>
            <a:r>
              <a:rPr lang="en-US" sz="3600" dirty="0" smtClean="0">
                <a:solidFill>
                  <a:srgbClr val="000000"/>
                </a:solidFill>
              </a:rPr>
              <a:t>Past failures</a:t>
            </a:r>
          </a:p>
          <a:p>
            <a:pPr lvl="1"/>
            <a:r>
              <a:rPr lang="en-US" sz="3600" dirty="0" smtClean="0">
                <a:solidFill>
                  <a:srgbClr val="000000"/>
                </a:solidFill>
              </a:rPr>
              <a:t>Skepticism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Legacies of past: Murray</a:t>
            </a:r>
            <a:r>
              <a:rPr lang="en-US" sz="3600" dirty="0">
                <a:solidFill>
                  <a:srgbClr val="000000"/>
                </a:solidFill>
              </a:rPr>
              <a:t>-Darling </a:t>
            </a:r>
            <a:r>
              <a:rPr lang="en-US" sz="3600" dirty="0" smtClean="0">
                <a:solidFill>
                  <a:srgbClr val="000000"/>
                </a:solidFill>
              </a:rPr>
              <a:t>Basin</a:t>
            </a:r>
          </a:p>
          <a:p>
            <a:pPr lvl="1"/>
            <a:r>
              <a:rPr lang="en-US" sz="3600" dirty="0" smtClean="0">
                <a:solidFill>
                  <a:srgbClr val="000000"/>
                </a:solidFill>
              </a:rPr>
              <a:t>Billion </a:t>
            </a:r>
            <a:r>
              <a:rPr lang="en-US" sz="3600" dirty="0">
                <a:solidFill>
                  <a:srgbClr val="000000"/>
                </a:solidFill>
              </a:rPr>
              <a:t>$$ </a:t>
            </a:r>
            <a:r>
              <a:rPr lang="en-US" sz="3600" dirty="0" smtClean="0">
                <a:solidFill>
                  <a:srgbClr val="000000"/>
                </a:solidFill>
              </a:rPr>
              <a:t>environmental repair </a:t>
            </a:r>
            <a:r>
              <a:rPr lang="en-US" sz="3600" dirty="0">
                <a:solidFill>
                  <a:srgbClr val="000000"/>
                </a:solidFill>
              </a:rPr>
              <a:t>bill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Social </a:t>
            </a:r>
            <a:r>
              <a:rPr lang="en-US" sz="3600" dirty="0" smtClean="0">
                <a:solidFill>
                  <a:srgbClr val="000000"/>
                </a:solidFill>
              </a:rPr>
              <a:t>upheaval </a:t>
            </a:r>
            <a:r>
              <a:rPr lang="en-US" sz="3600" dirty="0">
                <a:solidFill>
                  <a:srgbClr val="000000"/>
                </a:solidFill>
              </a:rPr>
              <a:t>with water claw-</a:t>
            </a:r>
            <a:r>
              <a:rPr lang="en-US" sz="3600" dirty="0" smtClean="0">
                <a:solidFill>
                  <a:srgbClr val="000000"/>
                </a:solidFill>
              </a:rPr>
              <a:t>back</a:t>
            </a:r>
          </a:p>
          <a:p>
            <a:pPr lvl="1"/>
            <a:r>
              <a:rPr lang="en-US" sz="3600" dirty="0" smtClean="0">
                <a:solidFill>
                  <a:srgbClr val="000000"/>
                </a:solidFill>
              </a:rPr>
              <a:t>Indigenous interests not considered</a:t>
            </a:r>
          </a:p>
          <a:p>
            <a:r>
              <a:rPr lang="en-US" sz="4000" dirty="0" err="1" smtClean="0">
                <a:solidFill>
                  <a:srgbClr val="000000"/>
                </a:solidFill>
              </a:rPr>
              <a:t>Polarised</a:t>
            </a:r>
            <a:r>
              <a:rPr lang="en-US" sz="4000" dirty="0" smtClean="0">
                <a:solidFill>
                  <a:srgbClr val="000000"/>
                </a:solidFill>
              </a:rPr>
              <a:t> debates, conflict, uncertainty</a:t>
            </a:r>
          </a:p>
          <a:p>
            <a:endParaRPr lang="en-US" sz="4000" dirty="0"/>
          </a:p>
          <a:p>
            <a:endParaRPr lang="en-US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5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36" y="88368"/>
            <a:ext cx="9273494" cy="576064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Northern </a:t>
            </a:r>
            <a:r>
              <a:rPr lang="en-US" sz="4400" dirty="0" smtClean="0"/>
              <a:t>d</a:t>
            </a:r>
            <a:r>
              <a:rPr lang="en-US" sz="4400" b="1" dirty="0" smtClean="0">
                <a:solidFill>
                  <a:srgbClr val="000000"/>
                </a:solidFill>
              </a:rPr>
              <a:t>evelopment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36" y="1124744"/>
            <a:ext cx="8356276" cy="5119815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Old idea, hasn’t really taken of</a:t>
            </a:r>
            <a:r>
              <a:rPr lang="en-US" sz="3600" dirty="0" smtClean="0">
                <a:solidFill>
                  <a:srgbClr val="000000"/>
                </a:solidFill>
              </a:rPr>
              <a:t>f</a:t>
            </a:r>
          </a:p>
          <a:p>
            <a:r>
              <a:rPr lang="en-US" sz="4000" dirty="0" smtClean="0">
                <a:solidFill>
                  <a:srgbClr val="000000"/>
                </a:solidFill>
              </a:rPr>
              <a:t>Legacies in the north</a:t>
            </a:r>
          </a:p>
          <a:p>
            <a:pPr lvl="1"/>
            <a:r>
              <a:rPr lang="en-US" sz="3600" dirty="0" smtClean="0">
                <a:solidFill>
                  <a:srgbClr val="000000"/>
                </a:solidFill>
              </a:rPr>
              <a:t>Big dreams</a:t>
            </a:r>
          </a:p>
          <a:p>
            <a:pPr lvl="1"/>
            <a:r>
              <a:rPr lang="en-US" sz="3600" dirty="0" smtClean="0">
                <a:solidFill>
                  <a:srgbClr val="000000"/>
                </a:solidFill>
              </a:rPr>
              <a:t>Past failures</a:t>
            </a:r>
          </a:p>
          <a:p>
            <a:pPr lvl="1"/>
            <a:r>
              <a:rPr lang="en-US" sz="3600" dirty="0" smtClean="0">
                <a:solidFill>
                  <a:srgbClr val="000000"/>
                </a:solidFill>
              </a:rPr>
              <a:t>Skepticism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Legacies of past: Murray-Darling Basin</a:t>
            </a:r>
          </a:p>
          <a:p>
            <a:pPr lvl="1"/>
            <a:r>
              <a:rPr lang="en-US" sz="3600" dirty="0" smtClean="0">
                <a:solidFill>
                  <a:srgbClr val="000000"/>
                </a:solidFill>
              </a:rPr>
              <a:t>Billion $$ environmental repair bill</a:t>
            </a:r>
          </a:p>
          <a:p>
            <a:pPr lvl="1"/>
            <a:r>
              <a:rPr lang="en-US" sz="3600" dirty="0" smtClean="0">
                <a:solidFill>
                  <a:srgbClr val="000000"/>
                </a:solidFill>
              </a:rPr>
              <a:t>Social upheaval with water claw-back</a:t>
            </a:r>
          </a:p>
          <a:p>
            <a:pPr lvl="1"/>
            <a:r>
              <a:rPr lang="en-US" sz="3600" dirty="0" smtClean="0">
                <a:solidFill>
                  <a:srgbClr val="000000"/>
                </a:solidFill>
              </a:rPr>
              <a:t>Indigenous interests not considered</a:t>
            </a:r>
          </a:p>
          <a:p>
            <a:r>
              <a:rPr lang="en-US" sz="4000" dirty="0" err="1" smtClean="0">
                <a:solidFill>
                  <a:srgbClr val="000000"/>
                </a:solidFill>
              </a:rPr>
              <a:t>Polarised</a:t>
            </a:r>
            <a:r>
              <a:rPr lang="en-US" sz="4000" dirty="0" smtClean="0">
                <a:solidFill>
                  <a:srgbClr val="000000"/>
                </a:solidFill>
              </a:rPr>
              <a:t> debates, conflict, uncertainty</a:t>
            </a:r>
          </a:p>
          <a:p>
            <a:endParaRPr lang="en-US" sz="4000" dirty="0"/>
          </a:p>
          <a:p>
            <a:endParaRPr lang="en-US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9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05" y="19401"/>
            <a:ext cx="8229600" cy="1143000"/>
          </a:xfrm>
        </p:spPr>
        <p:txBody>
          <a:bodyPr/>
          <a:lstStyle/>
          <a:p>
            <a:r>
              <a:rPr lang="en-US" dirty="0" smtClean="0"/>
              <a:t>Common ground: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41" y="1308734"/>
            <a:ext cx="8686801" cy="4525963"/>
          </a:xfrm>
        </p:spPr>
        <p:txBody>
          <a:bodyPr/>
          <a:lstStyle/>
          <a:p>
            <a:r>
              <a:rPr lang="en-US" dirty="0" smtClean="0"/>
              <a:t>Agriculture: interested in development and economic sustainability</a:t>
            </a:r>
          </a:p>
          <a:p>
            <a:pPr lvl="1"/>
            <a:r>
              <a:rPr lang="en-US" dirty="0" smtClean="0"/>
              <a:t>But what will that look like? What won’t it look like?</a:t>
            </a:r>
          </a:p>
          <a:p>
            <a:pPr lvl="1"/>
            <a:endParaRPr lang="en-US" dirty="0"/>
          </a:p>
          <a:p>
            <a:r>
              <a:rPr lang="en-US" dirty="0" smtClean="0"/>
              <a:t>The conservation sector: interested in </a:t>
            </a:r>
            <a:r>
              <a:rPr lang="en-US" dirty="0"/>
              <a:t>environmental </a:t>
            </a:r>
            <a:r>
              <a:rPr lang="en-US" dirty="0" smtClean="0"/>
              <a:t>sustainability and economies</a:t>
            </a:r>
          </a:p>
          <a:p>
            <a:endParaRPr lang="en-US" dirty="0"/>
          </a:p>
          <a:p>
            <a:r>
              <a:rPr lang="en-US" dirty="0" smtClean="0"/>
              <a:t>Indigenous sector has interests in </a:t>
            </a:r>
            <a:r>
              <a:rPr lang="en-US" dirty="0"/>
              <a:t>social/</a:t>
            </a:r>
            <a:r>
              <a:rPr lang="en-US" dirty="0" smtClean="0"/>
              <a:t>cultural sustainability and economies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9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The Sensible </a:t>
            </a:r>
            <a:r>
              <a:rPr lang="en-US" sz="4800" dirty="0" smtClean="0"/>
              <a:t>C</a:t>
            </a:r>
            <a:r>
              <a:rPr lang="en-US" sz="4800" dirty="0" smtClean="0"/>
              <a:t>entre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What’s needed to reduce the risks and barriers for development while strengthening environmental protection and creating social benefits?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7109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What’s needed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6"/>
            <a:ext cx="8229600" cy="4525963"/>
          </a:xfrm>
        </p:spPr>
        <p:txBody>
          <a:bodyPr/>
          <a:lstStyle/>
          <a:p>
            <a:endParaRPr lang="en-AU" sz="3600" dirty="0" smtClean="0"/>
          </a:p>
          <a:p>
            <a:r>
              <a:rPr lang="en-AU" sz="4000" dirty="0"/>
              <a:t>Evidence based planning </a:t>
            </a:r>
            <a:endParaRPr lang="en-AU" sz="4000" dirty="0" smtClean="0"/>
          </a:p>
          <a:p>
            <a:pPr lvl="1"/>
            <a:r>
              <a:rPr lang="en-AU" sz="3200" dirty="0" smtClean="0"/>
              <a:t>For land and water </a:t>
            </a:r>
            <a:r>
              <a:rPr lang="en-AU" sz="3200" dirty="0"/>
              <a:t>use  </a:t>
            </a:r>
          </a:p>
          <a:p>
            <a:r>
              <a:rPr lang="en-AU" sz="4000" dirty="0"/>
              <a:t>Sound economic </a:t>
            </a:r>
            <a:r>
              <a:rPr lang="en-AU" sz="4000" dirty="0" smtClean="0"/>
              <a:t>analysis</a:t>
            </a:r>
          </a:p>
          <a:p>
            <a:pPr lvl="1"/>
            <a:r>
              <a:rPr lang="en-AU" sz="3200" dirty="0"/>
              <a:t>M</a:t>
            </a:r>
            <a:r>
              <a:rPr lang="en-AU" sz="3200" dirty="0" smtClean="0"/>
              <a:t>arkets, supply chains. Start small-grow large.</a:t>
            </a:r>
            <a:endParaRPr lang="en-AU" sz="3200" dirty="0"/>
          </a:p>
          <a:p>
            <a:r>
              <a:rPr lang="en-AU" sz="4000" dirty="0" smtClean="0"/>
              <a:t>Genuine Indigenous engagement</a:t>
            </a:r>
          </a:p>
          <a:p>
            <a:pPr marL="457200" lvl="1" indent="0">
              <a:buNone/>
            </a:pPr>
            <a:endParaRPr lang="en-AU" sz="32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207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What’s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78"/>
            <a:ext cx="8229600" cy="4525963"/>
          </a:xfrm>
        </p:spPr>
        <p:txBody>
          <a:bodyPr/>
          <a:lstStyle/>
          <a:p>
            <a:r>
              <a:rPr lang="en-AU" sz="3600" dirty="0" smtClean="0"/>
              <a:t>Adequate time </a:t>
            </a:r>
          </a:p>
          <a:p>
            <a:pPr lvl="1"/>
            <a:r>
              <a:rPr lang="en-AU" dirty="0" smtClean="0"/>
              <a:t>(and capacity) for planning and decision making, testing, learning and refining</a:t>
            </a:r>
          </a:p>
          <a:p>
            <a:r>
              <a:rPr lang="en-AU" sz="3600" dirty="0" smtClean="0"/>
              <a:t>Reform government processes</a:t>
            </a:r>
          </a:p>
          <a:p>
            <a:pPr lvl="1"/>
            <a:r>
              <a:rPr lang="en-AU" dirty="0" smtClean="0"/>
              <a:t> </a:t>
            </a:r>
            <a:r>
              <a:rPr lang="en-AU" dirty="0"/>
              <a:t>to break down silos and foster </a:t>
            </a:r>
            <a:r>
              <a:rPr lang="en-AU" dirty="0" smtClean="0"/>
              <a:t>consistent </a:t>
            </a:r>
            <a:r>
              <a:rPr lang="en-AU" dirty="0"/>
              <a:t>approach </a:t>
            </a:r>
            <a:r>
              <a:rPr lang="en-AU" dirty="0" smtClean="0"/>
              <a:t>in planning and approvals</a:t>
            </a:r>
          </a:p>
          <a:p>
            <a:r>
              <a:rPr lang="en-AU" sz="3600" dirty="0" smtClean="0"/>
              <a:t>Improved evidence base </a:t>
            </a:r>
          </a:p>
          <a:p>
            <a:pPr lvl="1"/>
            <a:r>
              <a:rPr lang="en-AU" dirty="0" smtClean="0"/>
              <a:t>(and case studies) to make informed decisions</a:t>
            </a:r>
          </a:p>
          <a:p>
            <a:pPr lvl="1"/>
            <a:r>
              <a:rPr lang="en-AU" dirty="0" smtClean="0"/>
              <a:t>Resources, biodiversity, water requirements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364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76" y="-120315"/>
            <a:ext cx="873059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NESP Northern Hub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2685"/>
            <a:ext cx="8229600" cy="4525963"/>
          </a:xfrm>
        </p:spPr>
        <p:txBody>
          <a:bodyPr/>
          <a:lstStyle/>
          <a:p>
            <a:r>
              <a:rPr lang="en-US" dirty="0" smtClean="0"/>
              <a:t>Integrated planning (WA)</a:t>
            </a:r>
          </a:p>
          <a:p>
            <a:r>
              <a:rPr lang="en-US" dirty="0" smtClean="0"/>
              <a:t>Indigenous engagement (WA)</a:t>
            </a:r>
          </a:p>
          <a:p>
            <a:r>
              <a:rPr lang="en-US" dirty="0" smtClean="0"/>
              <a:t>Environmental water requirements (NT, WA, QLD)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r="5973" b="63146"/>
          <a:stretch/>
        </p:blipFill>
        <p:spPr>
          <a:xfrm>
            <a:off x="182374" y="2928397"/>
            <a:ext cx="8820897" cy="381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75702"/>
            <a:ext cx="2307771" cy="1277202"/>
          </a:xfrm>
          <a:prstGeom prst="rect">
            <a:avLst/>
          </a:prstGeom>
        </p:spPr>
      </p:pic>
      <p:sp>
        <p:nvSpPr>
          <p:cNvPr id="4" name="Vertical Title 3"/>
          <p:cNvSpPr>
            <a:spLocks noGrp="1"/>
          </p:cNvSpPr>
          <p:nvPr>
            <p:ph type="title" orient="vert"/>
          </p:nvPr>
        </p:nvSpPr>
        <p:spPr>
          <a:xfrm rot="16200000">
            <a:off x="3901602" y="-3180215"/>
            <a:ext cx="1272539" cy="8074345"/>
          </a:xfrm>
        </p:spPr>
        <p:txBody>
          <a:bodyPr/>
          <a:lstStyle/>
          <a:p>
            <a:r>
              <a:rPr lang="en-AU" sz="3600" dirty="0"/>
              <a:t>Establishing the environmental water requirements for </a:t>
            </a:r>
            <a:r>
              <a:rPr lang="en-AU" sz="3600" dirty="0" smtClean="0"/>
              <a:t>the Daly River, NT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15176" y="3346805"/>
            <a:ext cx="1954311" cy="542864"/>
          </a:xfrm>
          <a:prstGeom prst="rect">
            <a:avLst/>
          </a:prstGeom>
        </p:spPr>
      </p:pic>
      <p:pic>
        <p:nvPicPr>
          <p:cNvPr id="14" name="Picture Placeholder 17" descr="Griffith Uni Logo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8005" b="-68005"/>
          <a:stretch>
            <a:fillRect/>
          </a:stretch>
        </p:blipFill>
        <p:spPr>
          <a:xfrm>
            <a:off x="4769326" y="5968343"/>
            <a:ext cx="1368604" cy="870115"/>
          </a:xfrm>
          <a:prstGeom prst="rect">
            <a:avLst/>
          </a:prstGeom>
        </p:spPr>
      </p:pic>
      <p:sp>
        <p:nvSpPr>
          <p:cNvPr id="2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9432" y="1874486"/>
            <a:ext cx="8075612" cy="609600"/>
          </a:xfrm>
        </p:spPr>
        <p:txBody>
          <a:bodyPr/>
          <a:lstStyle/>
          <a:p>
            <a:r>
              <a:rPr lang="en-US" sz="2000" b="1" u="sng" dirty="0" smtClean="0"/>
              <a:t>Alison King</a:t>
            </a:r>
            <a:r>
              <a:rPr lang="en-US" sz="2000" dirty="0" smtClean="0"/>
              <a:t>, </a:t>
            </a:r>
            <a:r>
              <a:rPr lang="en-AU" sz="2000" dirty="0"/>
              <a:t>David Crook, Simon Townsend, Peter </a:t>
            </a:r>
            <a:r>
              <a:rPr lang="en-AU" sz="2000" dirty="0" err="1"/>
              <a:t>Dostine</a:t>
            </a:r>
            <a:r>
              <a:rPr lang="en-AU" sz="2000" dirty="0"/>
              <a:t>, Julia </a:t>
            </a:r>
            <a:r>
              <a:rPr lang="en-AU" sz="2000" dirty="0" err="1" smtClean="0"/>
              <a:t>Schult</a:t>
            </a:r>
            <a:r>
              <a:rPr lang="en-AU" sz="2000" dirty="0" smtClean="0"/>
              <a:t>, </a:t>
            </a:r>
            <a:r>
              <a:rPr lang="en-AU" sz="2000" dirty="0"/>
              <a:t>Doug Ward, Thor </a:t>
            </a:r>
            <a:r>
              <a:rPr lang="en-AU" sz="2000" dirty="0" smtClean="0"/>
              <a:t>Saunders &amp; Kyle Tyler</a:t>
            </a:r>
            <a:endParaRPr lang="en-US" sz="2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9116"/>
            <a:ext cx="9143999" cy="29742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943" y="6181236"/>
            <a:ext cx="1890291" cy="44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5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AER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1" dirty="0" err="1" smtClean="0">
            <a:solidFill>
              <a:srgbClr val="8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NAER powerpoint template</Template>
  <TotalTime>3931</TotalTime>
  <Words>533</Words>
  <Application>Microsoft Macintosh PowerPoint</Application>
  <PresentationFormat>On-screen Show (4:3)</PresentationFormat>
  <Paragraphs>85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NAER powerpoint template</vt:lpstr>
      <vt:lpstr>Custom Design</vt:lpstr>
      <vt:lpstr>Office Theme</vt:lpstr>
      <vt:lpstr>1_Custom Design</vt:lpstr>
      <vt:lpstr>The “Sensible Centre” Sustainability and northern development</vt:lpstr>
      <vt:lpstr>Northern development</vt:lpstr>
      <vt:lpstr>Northern development</vt:lpstr>
      <vt:lpstr>Common ground: Sustainability</vt:lpstr>
      <vt:lpstr>The Sensible Centre</vt:lpstr>
      <vt:lpstr>What’s needed</vt:lpstr>
      <vt:lpstr>What’s needed</vt:lpstr>
      <vt:lpstr>What is the NESP Northern Hub doing?</vt:lpstr>
      <vt:lpstr>Establishing the environmental water requirements for the Daly River, NT</vt:lpstr>
      <vt:lpstr>New research in the NT</vt:lpstr>
      <vt:lpstr>Forecasting fish resilience to environmental change in northern Australia </vt:lpstr>
      <vt:lpstr>PowerPoint Presentation</vt:lpstr>
      <vt:lpstr>PowerPoint Presentation</vt:lpstr>
    </vt:vector>
  </TitlesOfParts>
  <Company>Charles Darwin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headline goes here on up to two lines</dc:title>
  <dc:creator>CDU</dc:creator>
  <cp:lastModifiedBy>Michael Douglas</cp:lastModifiedBy>
  <cp:revision>85</cp:revision>
  <cp:lastPrinted>2015-09-30T05:00:27Z</cp:lastPrinted>
  <dcterms:created xsi:type="dcterms:W3CDTF">2015-10-07T05:00:07Z</dcterms:created>
  <dcterms:modified xsi:type="dcterms:W3CDTF">2017-07-11T23:27:18Z</dcterms:modified>
</cp:coreProperties>
</file>