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4" r:id="rId2"/>
    <p:sldMasterId id="2147483669" r:id="rId3"/>
    <p:sldMasterId id="2147483681" r:id="rId4"/>
  </p:sldMasterIdLst>
  <p:notesMasterIdLst>
    <p:notesMasterId r:id="rId18"/>
  </p:notesMasterIdLst>
  <p:sldIdLst>
    <p:sldId id="261" r:id="rId5"/>
    <p:sldId id="277" r:id="rId6"/>
    <p:sldId id="324" r:id="rId7"/>
    <p:sldId id="315" r:id="rId8"/>
    <p:sldId id="316" r:id="rId9"/>
    <p:sldId id="317" r:id="rId10"/>
    <p:sldId id="320" r:id="rId11"/>
    <p:sldId id="318" r:id="rId12"/>
    <p:sldId id="323" r:id="rId13"/>
    <p:sldId id="319" r:id="rId14"/>
    <p:sldId id="321" r:id="rId15"/>
    <p:sldId id="322" r:id="rId16"/>
    <p:sldId id="262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>
    <p:restoredLeft sz="17400"/>
    <p:restoredTop sz="94643"/>
  </p:normalViewPr>
  <p:slideViewPr>
    <p:cSldViewPr snapToGrid="0" snapToObjects="1">
      <p:cViewPr varScale="1">
        <p:scale>
          <a:sx n="92" d="100"/>
          <a:sy n="92" d="100"/>
        </p:scale>
        <p:origin x="-2496" y="-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A5CBC-AEA1-534B-A519-E7FB0E8A1DFA}" type="datetimeFigureOut">
              <a:rPr lang="en-US" smtClean="0"/>
              <a:t>12/7/17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106D4A-DBF8-EB4B-BF84-E8868F4D6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09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2000" dirty="0" smtClean="0"/>
              <a:t>Traits include morphological, reproduction, movement and food preferences)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1CEEEF-A2E0-4382-97A9-C1A295D958E2}" type="slidenum">
              <a:rPr lang="en-AU" smtClean="0">
                <a:solidFill>
                  <a:prstClr val="black"/>
                </a:solidFill>
                <a:latin typeface="Calibri"/>
              </a:rPr>
              <a:pPr/>
              <a:t>11</a:t>
            </a:fld>
            <a:endParaRPr lang="en-A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337941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AU" sz="1200" b="1" dirty="0" smtClean="0"/>
              <a:t>Project aims: </a:t>
            </a:r>
          </a:p>
          <a:p>
            <a:r>
              <a:rPr lang="en-AU" sz="1200" dirty="0" smtClean="0"/>
              <a:t>Use advanced bio-chronology techniques to characterise relationships between freshwater flow and growth and recruitment in barramundi and mud crab</a:t>
            </a:r>
          </a:p>
          <a:p>
            <a:endParaRPr lang="en-AU" sz="1050" dirty="0" smtClean="0"/>
          </a:p>
          <a:p>
            <a:r>
              <a:rPr lang="en-AU" sz="1200" dirty="0" smtClean="0"/>
              <a:t>Employ statistical modelling frameworks to predict the effect of changes in water regimes (management and climate) on barramundi and mud crab fisheries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1CEEEF-A2E0-4382-97A9-C1A295D958E2}" type="slidenum">
              <a:rPr lang="en-AU" smtClean="0">
                <a:solidFill>
                  <a:prstClr val="black"/>
                </a:solidFill>
                <a:latin typeface="Calibri"/>
              </a:rPr>
              <a:pPr/>
              <a:t>12</a:t>
            </a:fld>
            <a:endParaRPr lang="en-A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5673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emf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emf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o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39920" y="1431636"/>
            <a:ext cx="4018280" cy="196272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400" b="0" i="0" baseline="0">
                <a:solidFill>
                  <a:srgbClr val="800000"/>
                </a:solidFill>
                <a:latin typeface="Helvetica Neue Medium"/>
              </a:defRPr>
            </a:lvl1pPr>
          </a:lstStyle>
          <a:p>
            <a:r>
              <a:rPr lang="en-AU" dirty="0" smtClean="0"/>
              <a:t>“</a:t>
            </a:r>
            <a:r>
              <a:rPr lang="en-AU" dirty="0" err="1" smtClean="0"/>
              <a:t>Pullout</a:t>
            </a:r>
            <a:r>
              <a:rPr lang="en-AU" dirty="0" smtClean="0"/>
              <a:t> or info snippet goes here on </a:t>
            </a:r>
            <a:r>
              <a:rPr lang="en-AU" dirty="0" err="1" smtClean="0"/>
              <a:t>upto</a:t>
            </a:r>
            <a:r>
              <a:rPr lang="en-AU" dirty="0" smtClean="0"/>
              <a:t> three to four lines.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39920" y="3657600"/>
            <a:ext cx="4018280" cy="2565110"/>
          </a:xfrm>
          <a:prstGeom prst="rect">
            <a:avLst/>
          </a:prstGeom>
        </p:spPr>
        <p:txBody>
          <a:bodyPr/>
          <a:lstStyle>
            <a:lvl1pPr marL="457200" indent="-457200" algn="l">
              <a:buFont typeface="Arial"/>
              <a:buChar char="•"/>
              <a:defRPr sz="3200" baseline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dirty="0" smtClean="0"/>
              <a:t>Bullet information</a:t>
            </a:r>
          </a:p>
          <a:p>
            <a:r>
              <a:rPr lang="en-AU" dirty="0" smtClean="0"/>
              <a:t>Bullet information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413405" y="429173"/>
            <a:ext cx="8044795" cy="823310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800000"/>
                </a:solidFill>
                <a:latin typeface="Helvetica Neue"/>
              </a:defRPr>
            </a:lvl1pPr>
            <a:lvl2pPr>
              <a:defRPr b="1" i="0">
                <a:solidFill>
                  <a:srgbClr val="800000"/>
                </a:solidFill>
                <a:latin typeface="Helvetica Neue"/>
              </a:defRPr>
            </a:lvl2pPr>
            <a:lvl3pPr>
              <a:defRPr b="1" i="0">
                <a:solidFill>
                  <a:srgbClr val="800000"/>
                </a:solidFill>
                <a:latin typeface="Helvetica Neue"/>
              </a:defRPr>
            </a:lvl3pPr>
            <a:lvl4pPr>
              <a:defRPr b="1" i="0">
                <a:solidFill>
                  <a:srgbClr val="800000"/>
                </a:solidFill>
                <a:latin typeface="Helvetica Neue"/>
              </a:defRPr>
            </a:lvl4pPr>
            <a:lvl5pPr>
              <a:defRPr b="1" i="0">
                <a:solidFill>
                  <a:srgbClr val="800000"/>
                </a:solidFill>
                <a:latin typeface="Helvetica Neue"/>
              </a:defRPr>
            </a:lvl5pPr>
          </a:lstStyle>
          <a:p>
            <a:pPr lvl="0"/>
            <a:r>
              <a:rPr lang="en-AU" dirty="0" smtClean="0"/>
              <a:t>Presentation headline goes here</a:t>
            </a: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73500" y="3187700"/>
            <a:ext cx="1397000" cy="4699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73500" y="3187700"/>
            <a:ext cx="1397000" cy="469900"/>
          </a:xfrm>
          <a:prstGeom prst="rect">
            <a:avLst/>
          </a:prstGeom>
        </p:spPr>
      </p:pic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0" y="1431636"/>
            <a:ext cx="4294188" cy="4791075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107440" y="6528897"/>
            <a:ext cx="6878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i="1" dirty="0" smtClean="0">
                <a:solidFill>
                  <a:schemeClr val="bg1"/>
                </a:solidFill>
              </a:rPr>
              <a:t>Research to support sustainable development in northern Australia</a:t>
            </a:r>
            <a:endParaRPr lang="en-US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8617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F7AB-6422-4828-80BF-98F94D36D1D8}" type="datetimeFigureOut">
              <a:rPr lang="en-A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12/7/17</a:t>
            </a:fld>
            <a:endParaRPr lang="en-A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B25A-1CAD-4CFB-A9EA-2CFE0F2CD44B}" type="slidenum">
              <a:rPr lang="en-A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0270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F7AB-6422-4828-80BF-98F94D36D1D8}" type="datetimeFigureOut">
              <a:rPr lang="en-A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12/7/17</a:t>
            </a:fld>
            <a:endParaRPr lang="en-A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B25A-1CAD-4CFB-A9EA-2CFE0F2CD44B}" type="slidenum">
              <a:rPr lang="en-A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6302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F7AB-6422-4828-80BF-98F94D36D1D8}" type="datetimeFigureOut">
              <a:rPr lang="en-A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12/7/17</a:t>
            </a:fld>
            <a:endParaRPr lang="en-A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B25A-1CAD-4CFB-A9EA-2CFE0F2CD44B}" type="slidenum">
              <a:rPr lang="en-A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876285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F7AB-6422-4828-80BF-98F94D36D1D8}" type="datetimeFigureOut">
              <a:rPr lang="en-A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12/7/17</a:t>
            </a:fld>
            <a:endParaRPr lang="en-A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B25A-1CAD-4CFB-A9EA-2CFE0F2CD44B}" type="slidenum">
              <a:rPr lang="en-A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305601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F7AB-6422-4828-80BF-98F94D36D1D8}" type="datetimeFigureOut">
              <a:rPr lang="en-A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12/7/17</a:t>
            </a:fld>
            <a:endParaRPr lang="en-A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B25A-1CAD-4CFB-A9EA-2CFE0F2CD44B}" type="slidenum">
              <a:rPr lang="en-A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408908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F7AB-6422-4828-80BF-98F94D36D1D8}" type="datetimeFigureOut">
              <a:rPr lang="en-A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12/7/17</a:t>
            </a:fld>
            <a:endParaRPr lang="en-A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B25A-1CAD-4CFB-A9EA-2CFE0F2CD44B}" type="slidenum">
              <a:rPr lang="en-A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148640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F7AB-6422-4828-80BF-98F94D36D1D8}" type="datetimeFigureOut">
              <a:rPr lang="en-A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12/7/17</a:t>
            </a:fld>
            <a:endParaRPr lang="en-A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B25A-1CAD-4CFB-A9EA-2CFE0F2CD44B}" type="slidenum">
              <a:rPr lang="en-A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31553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F7AB-6422-4828-80BF-98F94D36D1D8}" type="datetimeFigureOut">
              <a:rPr lang="en-A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12/7/17</a:t>
            </a:fld>
            <a:endParaRPr lang="en-A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B25A-1CAD-4CFB-A9EA-2CFE0F2CD44B}" type="slidenum">
              <a:rPr lang="en-A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19543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F7AB-6422-4828-80BF-98F94D36D1D8}" type="datetimeFigureOut">
              <a:rPr lang="en-A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12/7/17</a:t>
            </a:fld>
            <a:endParaRPr lang="en-A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B25A-1CAD-4CFB-A9EA-2CFE0F2CD44B}" type="slidenum">
              <a:rPr lang="en-A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992904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F7AB-6422-4828-80BF-98F94D36D1D8}" type="datetimeFigureOut">
              <a:rPr lang="en-A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12/7/17</a:t>
            </a:fld>
            <a:endParaRPr lang="en-A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B25A-1CAD-4CFB-A9EA-2CFE0F2CD44B}" type="slidenum">
              <a:rPr lang="en-A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74445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constru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412750" y="1600200"/>
            <a:ext cx="3941763" cy="3664527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412750" y="429751"/>
            <a:ext cx="8045450" cy="530225"/>
          </a:xfrm>
        </p:spPr>
        <p:txBody>
          <a:bodyPr>
            <a:noAutofit/>
          </a:bodyPr>
          <a:lstStyle>
            <a:lvl2pPr marL="0" indent="0">
              <a:buNone/>
              <a:defRPr sz="4000" b="1" i="0" baseline="0">
                <a:solidFill>
                  <a:srgbClr val="800000"/>
                </a:solidFill>
                <a:latin typeface=""/>
              </a:defRPr>
            </a:lvl2pPr>
          </a:lstStyle>
          <a:p>
            <a:pPr lvl="1"/>
            <a:r>
              <a:rPr lang="en-US" dirty="0" smtClean="0"/>
              <a:t>Presentation headline goes here </a:t>
            </a:r>
            <a:endParaRPr lang="en-US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39920" y="1600200"/>
            <a:ext cx="4018280" cy="3664527"/>
          </a:xfrm>
          <a:prstGeom prst="rect">
            <a:avLst/>
          </a:prstGeom>
        </p:spPr>
        <p:txBody>
          <a:bodyPr/>
          <a:lstStyle>
            <a:lvl1pPr marL="457200" marR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dirty="0" smtClean="0"/>
              <a:t>Bullet information</a:t>
            </a:r>
          </a:p>
          <a:p>
            <a:r>
              <a:rPr lang="en-AU" dirty="0" smtClean="0"/>
              <a:t>Bullet information</a:t>
            </a:r>
          </a:p>
          <a:p>
            <a:r>
              <a:rPr lang="en-AU" dirty="0" smtClean="0"/>
              <a:t>Bullet information</a:t>
            </a:r>
            <a:endParaRPr lang="en-US" dirty="0" smtClean="0"/>
          </a:p>
          <a:p>
            <a:r>
              <a:rPr lang="en-AU" dirty="0" smtClean="0"/>
              <a:t>Bullet information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412750" y="5391722"/>
            <a:ext cx="80454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0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rPr>
              <a:t>Subtitle</a:t>
            </a:r>
            <a:r>
              <a:rPr lang="en-US" sz="3200" b="0" i="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rPr>
              <a:t> caption here; </a:t>
            </a:r>
            <a:r>
              <a:rPr lang="en-US" sz="3200" b="0" i="0" baseline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rPr>
              <a:t>vereme</a:t>
            </a:r>
            <a:r>
              <a:rPr lang="en-US" sz="3200" b="0" i="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rPr>
              <a:t> </a:t>
            </a:r>
            <a:r>
              <a:rPr lang="en-US" sz="3200" b="0" i="0" baseline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rPr>
              <a:t>condeposture</a:t>
            </a:r>
            <a:r>
              <a:rPr lang="en-US" sz="3200" b="0" i="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rPr>
              <a:t> Nam </a:t>
            </a:r>
            <a:r>
              <a:rPr lang="en-US" sz="3200" b="0" i="0" baseline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rPr>
              <a:t>miuro</a:t>
            </a:r>
            <a:r>
              <a:rPr lang="en-US" sz="3200" b="0" i="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rPr>
              <a:t> </a:t>
            </a:r>
            <a:r>
              <a:rPr lang="en-US" sz="3200" b="0" i="0" baseline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rPr>
              <a:t>manu</a:t>
            </a:r>
            <a:r>
              <a:rPr lang="en-US" sz="3200" b="0" i="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rPr>
              <a:t> </a:t>
            </a:r>
            <a:r>
              <a:rPr lang="en-US" sz="3200" b="0" i="0" baseline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rPr>
              <a:t>vereme</a:t>
            </a:r>
            <a:endParaRPr lang="en-US" sz="3200" b="0" i="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 Neue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1107440" y="6528897"/>
            <a:ext cx="6878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i="1" dirty="0" smtClean="0">
                <a:solidFill>
                  <a:schemeClr val="bg1"/>
                </a:solidFill>
              </a:rPr>
              <a:t>Research to support sustainable development in northern Australia</a:t>
            </a:r>
            <a:endParaRPr lang="en-US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9098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F7AB-6422-4828-80BF-98F94D36D1D8}" type="datetimeFigureOut">
              <a:rPr lang="en-A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12/7/17</a:t>
            </a:fld>
            <a:endParaRPr lang="en-A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B25A-1CAD-4CFB-A9EA-2CFE0F2CD44B}" type="slidenum">
              <a:rPr lang="en-A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990590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 rot="16200000">
            <a:off x="3901602" y="-3101183"/>
            <a:ext cx="1272539" cy="8074345"/>
          </a:xfrm>
          <a:prstGeom prst="rect">
            <a:avLst/>
          </a:prstGeom>
        </p:spPr>
        <p:txBody>
          <a:bodyPr vert="eaVert"/>
          <a:lstStyle>
            <a:lvl1pPr algn="l">
              <a:defRPr sz="4000" baseline="0">
                <a:solidFill>
                  <a:schemeClr val="bg1"/>
                </a:solidFill>
                <a:latin typeface="Helvetica Neue Medium"/>
              </a:defRPr>
            </a:lvl1pPr>
          </a:lstStyle>
          <a:p>
            <a:r>
              <a:rPr lang="en-US" dirty="0" err="1" smtClean="0"/>
              <a:t>Powerpoint</a:t>
            </a:r>
            <a:r>
              <a:rPr lang="en-US" dirty="0" smtClean="0"/>
              <a:t> title of document to go here to two lines</a:t>
            </a:r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2651126"/>
            <a:ext cx="9144000" cy="2874962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pic>
        <p:nvPicPr>
          <p:cNvPr id="11" name="Picture 10" descr="NAER_Hub.eps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5115" y="5743419"/>
            <a:ext cx="2052325" cy="832024"/>
          </a:xfrm>
          <a:prstGeom prst="rect">
            <a:avLst/>
          </a:prstGeom>
        </p:spPr>
      </p:pic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500063" y="1623060"/>
            <a:ext cx="8075612" cy="6096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3400" baseline="0">
                <a:solidFill>
                  <a:schemeClr val="bg1"/>
                </a:solidFill>
                <a:latin typeface="Helvetica Neue Medium"/>
              </a:defRPr>
            </a:lvl1pPr>
          </a:lstStyle>
          <a:p>
            <a:pPr lvl="0"/>
            <a:r>
              <a:rPr lang="en-AU" dirty="0" smtClean="0"/>
              <a:t>subheading goes here on one line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00062" y="5743575"/>
            <a:ext cx="1308417" cy="83185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912301" y="5743575"/>
            <a:ext cx="1308417" cy="83185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3332478" y="5743575"/>
            <a:ext cx="1308417" cy="83185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4742495" y="5743575"/>
            <a:ext cx="1308417" cy="83185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3093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AER_Hub reverse.eps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5115" y="335280"/>
            <a:ext cx="2052324" cy="832024"/>
          </a:xfrm>
          <a:prstGeom prst="rect">
            <a:avLst/>
          </a:prstGeom>
        </p:spPr>
      </p:pic>
      <p:sp>
        <p:nvSpPr>
          <p:cNvPr id="16" name="Text Placeholder 15"/>
          <p:cNvSpPr>
            <a:spLocks noGrp="1"/>
          </p:cNvSpPr>
          <p:nvPr>
            <p:ph type="body" sz="quarter" idx="16" hasCustomPrompt="1"/>
          </p:nvPr>
        </p:nvSpPr>
        <p:spPr>
          <a:xfrm>
            <a:off x="930063" y="4048011"/>
            <a:ext cx="2987041" cy="500063"/>
          </a:xfrm>
          <a:prstGeom prst="rect">
            <a:avLst/>
          </a:prstGeom>
        </p:spPr>
        <p:txBody>
          <a:bodyPr vert="horz"/>
          <a:lstStyle>
            <a:lvl1pPr marL="0" indent="0" algn="l">
              <a:buFontTx/>
              <a:buNone/>
              <a:defRPr sz="1800" b="1" baseline="0">
                <a:solidFill>
                  <a:schemeClr val="tx1"/>
                </a:solidFill>
                <a:latin typeface="Helvetica Neue"/>
              </a:defRPr>
            </a:lvl1pPr>
            <a:lvl2pPr marL="457200" indent="0">
              <a:buFontTx/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defRPr>
            </a:lvl2pPr>
            <a:lvl3pPr marL="914400" indent="0">
              <a:buFontTx/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defRPr>
            </a:lvl3pPr>
            <a:lvl4pPr marL="1371600" indent="0">
              <a:buFontTx/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defRPr>
            </a:lvl4pPr>
            <a:lvl5pPr marL="1828800" indent="0">
              <a:buFontTx/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defRPr>
            </a:lvl5pPr>
          </a:lstStyle>
          <a:p>
            <a:pPr lvl="0"/>
            <a:r>
              <a:rPr lang="en-US" dirty="0" smtClean="0"/>
              <a:t>Person here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843492" y="4657219"/>
            <a:ext cx="7143116" cy="50038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800" b="1" baseline="0">
                <a:solidFill>
                  <a:schemeClr val="tx1"/>
                </a:solidFill>
                <a:latin typeface="Helvetica Neue"/>
              </a:defRPr>
            </a:lvl1pPr>
            <a:lvl2pPr marL="457200" indent="0">
              <a:buFontTx/>
              <a:buNone/>
              <a:defRPr sz="2800" baseline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defRPr>
            </a:lvl2pPr>
            <a:lvl3pPr marL="914400" indent="0">
              <a:buFontTx/>
              <a:buNone/>
              <a:defRPr sz="2800" baseline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defRPr>
            </a:lvl3pPr>
            <a:lvl4pPr marL="1371600" indent="0">
              <a:buFontTx/>
              <a:buNone/>
              <a:defRPr sz="2800" baseline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defRPr>
            </a:lvl4pPr>
            <a:lvl5pPr marL="1828800" indent="0">
              <a:buFontTx/>
              <a:buNone/>
              <a:defRPr sz="2800" baseline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defRPr>
            </a:lvl5pPr>
          </a:lstStyle>
          <a:p>
            <a:pPr lvl="0"/>
            <a:r>
              <a:rPr lang="en-AU" dirty="0" err="1" smtClean="0"/>
              <a:t>person@here.com.au</a:t>
            </a:r>
            <a:endParaRPr lang="en-AU" dirty="0" smtClean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8" hasCustomPrompt="1"/>
          </p:nvPr>
        </p:nvSpPr>
        <p:spPr>
          <a:xfrm>
            <a:off x="923079" y="4299680"/>
            <a:ext cx="2927350" cy="500063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800" b="1" baseline="0">
                <a:solidFill>
                  <a:schemeClr val="tx1"/>
                </a:solidFill>
                <a:latin typeface="Helvetica Neue"/>
              </a:defRPr>
            </a:lvl1pPr>
            <a:lvl2pPr marL="457200" indent="0">
              <a:buFontTx/>
              <a:buNone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defRPr>
            </a:lvl2pPr>
            <a:lvl3pPr marL="914400" indent="0">
              <a:buFontTx/>
              <a:buNone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defRPr>
            </a:lvl3pPr>
            <a:lvl4pPr marL="1371600" indent="0">
              <a:buFontTx/>
              <a:buNone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defRPr>
            </a:lvl4pPr>
            <a:lvl5pPr marL="1828800" indent="0">
              <a:buFontTx/>
              <a:buNone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defRPr>
            </a:lvl5pPr>
          </a:lstStyle>
          <a:p>
            <a:pPr lvl="0"/>
            <a:r>
              <a:rPr lang="en-AU" dirty="0" smtClean="0"/>
              <a:t>000 000 000</a:t>
            </a: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500062" y="5743575"/>
            <a:ext cx="1308417" cy="83185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912301" y="5743575"/>
            <a:ext cx="1308417" cy="83185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332478" y="5743575"/>
            <a:ext cx="1308417" cy="83185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742495" y="5743575"/>
            <a:ext cx="1308417" cy="83185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133667" y="240764"/>
            <a:ext cx="64385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>
                <a:solidFill>
                  <a:prstClr val="white"/>
                </a:solidFill>
                <a:latin typeface="Helvetica Neue"/>
              </a:rPr>
              <a:t>This project is supported through funding from the</a:t>
            </a:r>
            <a:br>
              <a:rPr lang="en-AU" dirty="0" smtClean="0">
                <a:solidFill>
                  <a:prstClr val="white"/>
                </a:solidFill>
                <a:latin typeface="Helvetica Neue"/>
              </a:rPr>
            </a:br>
            <a:r>
              <a:rPr lang="en-AU" dirty="0" smtClean="0">
                <a:solidFill>
                  <a:prstClr val="white"/>
                </a:solidFill>
                <a:latin typeface="Helvetica Neue"/>
              </a:rPr>
              <a:t>Australian Government’s National Environmental Science Programme.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85409" y="3716759"/>
            <a:ext cx="8382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prstClr val="black"/>
                </a:solidFill>
                <a:latin typeface=""/>
              </a:rPr>
              <a:t>For more information please contact:</a:t>
            </a:r>
            <a:endParaRPr lang="en-US" b="1" dirty="0">
              <a:solidFill>
                <a:prstClr val="black"/>
              </a:solidFill>
              <a:latin typeface="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6289040" y="6055361"/>
            <a:ext cx="24390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Helvetica Neue"/>
              </a:rPr>
              <a:t>www.nespnorthern.edu.au</a:t>
            </a:r>
            <a:endParaRPr lang="en-US" sz="1400" b="1" dirty="0">
              <a:solidFill>
                <a:prstClr val="black">
                  <a:lumMod val="75000"/>
                  <a:lumOff val="25000"/>
                </a:prstClr>
              </a:solidFill>
              <a:latin typeface="Helvetica Neue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123194" y="4035862"/>
            <a:ext cx="1240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prstClr val="black"/>
                </a:solidFill>
                <a:latin typeface="Helvetica Neue"/>
              </a:rPr>
              <a:t>Name:</a:t>
            </a:r>
            <a:endParaRPr lang="en-US" b="1" dirty="0">
              <a:solidFill>
                <a:prstClr val="black"/>
              </a:solidFill>
              <a:latin typeface="Helvetica Neue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118748" y="4313573"/>
            <a:ext cx="1331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prstClr val="black"/>
                </a:solidFill>
                <a:latin typeface="Helvetica Neue"/>
              </a:rPr>
              <a:t>Phone:</a:t>
            </a:r>
            <a:endParaRPr lang="en-US" b="1" dirty="0">
              <a:solidFill>
                <a:prstClr val="black"/>
              </a:solidFill>
              <a:latin typeface="Helvetica Neue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119809" y="4665593"/>
            <a:ext cx="1331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prstClr val="black"/>
                </a:solidFill>
                <a:latin typeface="Helvetica Neue"/>
              </a:rPr>
              <a:t>Email:</a:t>
            </a:r>
            <a:endParaRPr lang="en-US" b="1" dirty="0">
              <a:solidFill>
                <a:prstClr val="black"/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1267967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 userDrawn="1"/>
        </p:nvSpPr>
        <p:spPr>
          <a:xfrm>
            <a:off x="412750" y="429751"/>
            <a:ext cx="80454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800000"/>
                </a:solidFill>
                <a:latin typeface="Helvetica Neue"/>
              </a:rPr>
              <a:t>Presentation headline</a:t>
            </a:r>
            <a:r>
              <a:rPr lang="en-US" sz="4000" b="1" baseline="0" dirty="0" smtClean="0">
                <a:solidFill>
                  <a:srgbClr val="800000"/>
                </a:solidFill>
                <a:latin typeface="Helvetica Neue"/>
              </a:rPr>
              <a:t> goes here</a:t>
            </a:r>
            <a:endParaRPr lang="en-US" sz="4000" b="1" dirty="0" smtClean="0">
              <a:solidFill>
                <a:srgbClr val="800000"/>
              </a:solidFill>
              <a:latin typeface="Helvetica Neue"/>
            </a:endParaRPr>
          </a:p>
        </p:txBody>
      </p:sp>
      <p:sp>
        <p:nvSpPr>
          <p:cNvPr id="3" name="Table Placeholder 2"/>
          <p:cNvSpPr>
            <a:spLocks noGrp="1"/>
          </p:cNvSpPr>
          <p:nvPr>
            <p:ph type="tbl" sz="quarter" idx="11"/>
          </p:nvPr>
        </p:nvSpPr>
        <p:spPr>
          <a:xfrm>
            <a:off x="551295" y="2160588"/>
            <a:ext cx="8045450" cy="2967037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50863" y="1409701"/>
            <a:ext cx="8045450" cy="750887"/>
          </a:xfrm>
        </p:spPr>
        <p:txBody>
          <a:bodyPr/>
          <a:lstStyle>
            <a:lvl1pPr>
              <a:defRPr b="0" i="0" baseline="0">
                <a:solidFill>
                  <a:srgbClr val="800000"/>
                </a:solidFill>
                <a:latin typeface="Helvetica Neue Medium"/>
              </a:defRPr>
            </a:lvl1pPr>
          </a:lstStyle>
          <a:p>
            <a:pPr lvl="0"/>
            <a:r>
              <a:rPr lang="en-US" dirty="0" smtClean="0"/>
              <a:t>Table subheading – Content goes here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352474"/>
            <a:ext cx="3883025" cy="954088"/>
          </a:xfrm>
        </p:spPr>
        <p:txBody>
          <a:bodyPr/>
          <a:lstStyle>
            <a:lvl1pPr marL="457200" indent="-457200">
              <a:buFont typeface="Arial"/>
              <a:buChar char="•"/>
              <a:defRPr sz="2800" baseline="0"/>
            </a:lvl1pPr>
          </a:lstStyle>
          <a:p>
            <a:pPr lvl="0"/>
            <a:r>
              <a:rPr lang="en-US" dirty="0" smtClean="0"/>
              <a:t>Bullet information</a:t>
            </a:r>
          </a:p>
          <a:p>
            <a:pPr lvl="0"/>
            <a:r>
              <a:rPr lang="en-US" dirty="0" smtClean="0"/>
              <a:t>Bullet information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722091" y="5352474"/>
            <a:ext cx="3883025" cy="954088"/>
          </a:xfrm>
        </p:spPr>
        <p:txBody>
          <a:bodyPr/>
          <a:lstStyle>
            <a:lvl1pPr marL="457200" indent="-457200">
              <a:buFont typeface="Arial"/>
              <a:buChar char="•"/>
              <a:defRPr sz="2800" baseline="0"/>
            </a:lvl1pPr>
          </a:lstStyle>
          <a:p>
            <a:pPr lvl="0"/>
            <a:r>
              <a:rPr lang="en-US" dirty="0" smtClean="0"/>
              <a:t>Bullet information</a:t>
            </a:r>
          </a:p>
          <a:p>
            <a:pPr lvl="0"/>
            <a:r>
              <a:rPr lang="en-US" dirty="0" smtClean="0"/>
              <a:t>Bullet information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107440" y="6528897"/>
            <a:ext cx="6878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i="1" dirty="0" smtClean="0">
                <a:solidFill>
                  <a:schemeClr val="bg1"/>
                </a:solidFill>
              </a:rPr>
              <a:t>Research to support sustainable development in northern Australia</a:t>
            </a:r>
            <a:endParaRPr lang="en-US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822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al comparis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9335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AU" dirty="0" smtClean="0"/>
              <a:t>Presentation headline goes here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600201"/>
            <a:ext cx="5283200" cy="67563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400" baseline="0">
                <a:solidFill>
                  <a:srgbClr val="800000"/>
                </a:solidFill>
                <a:latin typeface="Helvetica Neue Medium"/>
              </a:defRPr>
            </a:lvl1pPr>
            <a:lvl2pPr marL="457200" indent="0">
              <a:buFontTx/>
              <a:buNone/>
              <a:defRPr sz="2400" baseline="0">
                <a:latin typeface="Helvetica Neue"/>
              </a:defRPr>
            </a:lvl2pPr>
            <a:lvl3pPr marL="914400" indent="0">
              <a:buFontTx/>
              <a:buNone/>
              <a:defRPr sz="2000" baseline="0">
                <a:latin typeface="Helvetica Neue"/>
              </a:defRPr>
            </a:lvl3pPr>
            <a:lvl4pPr marL="1371600" indent="0">
              <a:buFontTx/>
              <a:buNone/>
              <a:defRPr sz="1800" baseline="0">
                <a:latin typeface="Helvetica Neue"/>
              </a:defRPr>
            </a:lvl4pPr>
            <a:lvl5pPr marL="1828800" indent="0">
              <a:buFontTx/>
              <a:buNone/>
              <a:defRPr sz="1800" baseline="0">
                <a:latin typeface="Helvetica Neue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dirty="0" smtClean="0"/>
              <a:t>Comparison goes here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sz="half" idx="14" hasCustomPrompt="1"/>
          </p:nvPr>
        </p:nvSpPr>
        <p:spPr>
          <a:xfrm>
            <a:off x="457200" y="3921125"/>
            <a:ext cx="5283200" cy="61023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400" baseline="0">
                <a:solidFill>
                  <a:srgbClr val="800000"/>
                </a:solidFill>
                <a:latin typeface="Helvetica Neue Medium"/>
              </a:defRPr>
            </a:lvl1pPr>
            <a:lvl2pPr marL="457200" indent="0">
              <a:buFontTx/>
              <a:buNone/>
              <a:defRPr sz="2400" baseline="0">
                <a:latin typeface="Helvetica Neue"/>
              </a:defRPr>
            </a:lvl2pPr>
            <a:lvl3pPr marL="914400" indent="0">
              <a:buFontTx/>
              <a:buNone/>
              <a:defRPr sz="2000" baseline="0">
                <a:latin typeface="Helvetica Neue"/>
              </a:defRPr>
            </a:lvl3pPr>
            <a:lvl4pPr marL="1371600" indent="0">
              <a:buFontTx/>
              <a:buNone/>
              <a:defRPr sz="1800" baseline="0">
                <a:latin typeface="Helvetica Neue"/>
              </a:defRPr>
            </a:lvl4pPr>
            <a:lvl5pPr marL="1828800" indent="0">
              <a:buFontTx/>
              <a:buNone/>
              <a:defRPr sz="1800" baseline="0">
                <a:latin typeface="Helvetica Neue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dirty="0" smtClean="0"/>
              <a:t>Comparison goes here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457200" y="2276475"/>
            <a:ext cx="5283200" cy="1528763"/>
          </a:xfrm>
        </p:spPr>
        <p:txBody>
          <a:bodyPr/>
          <a:lstStyle>
            <a:lvl1pPr marL="457200" indent="-457200">
              <a:buFont typeface="Arial"/>
              <a:buChar char="•"/>
              <a:defRPr baseline="0"/>
            </a:lvl1pPr>
          </a:lstStyle>
          <a:p>
            <a:pPr lvl="0"/>
            <a:r>
              <a:rPr lang="en-US" dirty="0" smtClean="0"/>
              <a:t>Bullet information</a:t>
            </a:r>
          </a:p>
          <a:p>
            <a:pPr lvl="0"/>
            <a:r>
              <a:rPr lang="en-US" dirty="0" smtClean="0"/>
              <a:t>Bullet information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8" hasCustomPrompt="1"/>
          </p:nvPr>
        </p:nvSpPr>
        <p:spPr>
          <a:xfrm>
            <a:off x="457200" y="4530725"/>
            <a:ext cx="5283200" cy="1595438"/>
          </a:xfrm>
        </p:spPr>
        <p:txBody>
          <a:bodyPr/>
          <a:lstStyle>
            <a:lvl1pPr marL="457200" indent="-457200">
              <a:buFont typeface="Arial"/>
              <a:buChar char="•"/>
              <a:defRPr sz="3200">
                <a:latin typeface="Helvetica Neue"/>
              </a:defRPr>
            </a:lvl1pPr>
            <a:lvl2pPr marL="742950" indent="-285750">
              <a:buFont typeface="Arial"/>
              <a:buChar char="•"/>
              <a:defRPr sz="3200">
                <a:latin typeface="Helvetica Neue"/>
              </a:defRPr>
            </a:lvl2pPr>
            <a:lvl3pPr marL="1143000" indent="-228600">
              <a:buFont typeface="Arial"/>
              <a:buChar char="•"/>
              <a:defRPr sz="3200">
                <a:latin typeface="Helvetica Neue"/>
              </a:defRPr>
            </a:lvl3pPr>
            <a:lvl4pPr marL="1600200" indent="-228600">
              <a:buFont typeface="Arial"/>
              <a:buChar char="•"/>
              <a:defRPr sz="3200">
                <a:latin typeface="Helvetica Neue"/>
              </a:defRPr>
            </a:lvl4pPr>
            <a:lvl5pPr marL="2057400" indent="-228600">
              <a:buFont typeface="Arial"/>
              <a:buChar char="•"/>
              <a:defRPr sz="3200">
                <a:latin typeface="Helvetica Neue"/>
              </a:defRPr>
            </a:lvl5pPr>
          </a:lstStyle>
          <a:p>
            <a:pPr lvl="0"/>
            <a:r>
              <a:rPr lang="en-AU" dirty="0" smtClean="0"/>
              <a:t>Bullet information</a:t>
            </a:r>
          </a:p>
          <a:p>
            <a:pPr lvl="0"/>
            <a:r>
              <a:rPr lang="en-AU" dirty="0" smtClean="0"/>
              <a:t>Bullet information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9"/>
          </p:nvPr>
        </p:nvSpPr>
        <p:spPr>
          <a:xfrm>
            <a:off x="5954713" y="1600200"/>
            <a:ext cx="3189287" cy="2205038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0"/>
          </p:nvPr>
        </p:nvSpPr>
        <p:spPr>
          <a:xfrm>
            <a:off x="5954713" y="3921125"/>
            <a:ext cx="3189287" cy="2205038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1107440" y="6528897"/>
            <a:ext cx="6878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i="1" dirty="0" smtClean="0">
                <a:solidFill>
                  <a:schemeClr val="bg1"/>
                </a:solidFill>
              </a:rPr>
              <a:t>Research to support sustainable development in northern Australia</a:t>
            </a:r>
            <a:endParaRPr lang="en-US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631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351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AU" dirty="0" smtClean="0"/>
              <a:t>Presentation headline goes here</a:t>
            </a:r>
            <a:endParaRPr lang="en-US" dirty="0"/>
          </a:p>
        </p:txBody>
      </p:sp>
      <p:sp>
        <p:nvSpPr>
          <p:cNvPr id="12" name="Media Placeholder 11"/>
          <p:cNvSpPr>
            <a:spLocks noGrp="1"/>
          </p:cNvSpPr>
          <p:nvPr>
            <p:ph type="media" sz="quarter" idx="13"/>
          </p:nvPr>
        </p:nvSpPr>
        <p:spPr>
          <a:xfrm>
            <a:off x="457200" y="1535113"/>
            <a:ext cx="8229601" cy="4591050"/>
          </a:xfrm>
        </p:spPr>
        <p:txBody>
          <a:bodyPr/>
          <a:lstStyle/>
          <a:p>
            <a:r>
              <a:rPr lang="en-US" smtClean="0"/>
              <a:t>Click icon to add media</a:t>
            </a:r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1107440" y="6528897"/>
            <a:ext cx="6878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i="1" dirty="0" smtClean="0">
                <a:solidFill>
                  <a:schemeClr val="bg1"/>
                </a:solidFill>
              </a:rPr>
              <a:t>Research to support sustainable development in northern Australia</a:t>
            </a:r>
            <a:endParaRPr lang="en-US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467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AU" dirty="0" smtClean="0"/>
              <a:t>Presentation headline goes here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12750" y="1533525"/>
            <a:ext cx="8229600" cy="4806950"/>
          </a:xfrm>
        </p:spPr>
        <p:txBody>
          <a:bodyPr/>
          <a:lstStyle/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Donec</a:t>
            </a:r>
            <a:r>
              <a:rPr lang="en-US" dirty="0" smtClean="0"/>
              <a:t> ac </a:t>
            </a:r>
            <a:r>
              <a:rPr lang="en-US" dirty="0" err="1" smtClean="0"/>
              <a:t>felis</a:t>
            </a:r>
            <a:r>
              <a:rPr lang="en-US" dirty="0" smtClean="0"/>
              <a:t> dui. </a:t>
            </a:r>
            <a:r>
              <a:rPr lang="en-US" dirty="0" err="1" smtClean="0"/>
              <a:t>Praesent</a:t>
            </a:r>
            <a:r>
              <a:rPr lang="en-US" dirty="0" smtClean="0"/>
              <a:t> </a:t>
            </a:r>
            <a:r>
              <a:rPr lang="en-US" dirty="0" err="1" smtClean="0"/>
              <a:t>faucibus</a:t>
            </a:r>
            <a:r>
              <a:rPr lang="en-US" dirty="0" smtClean="0"/>
              <a:t> </a:t>
            </a:r>
            <a:r>
              <a:rPr lang="en-US" dirty="0" err="1" smtClean="0"/>
              <a:t>interdum</a:t>
            </a:r>
            <a:r>
              <a:rPr lang="en-US" dirty="0" smtClean="0"/>
              <a:t> tempus. </a:t>
            </a:r>
            <a:r>
              <a:rPr lang="en-US" dirty="0" err="1" smtClean="0"/>
              <a:t>Suspendisse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non </a:t>
            </a:r>
            <a:r>
              <a:rPr lang="en-US" dirty="0" err="1" smtClean="0"/>
              <a:t>interdum</a:t>
            </a:r>
            <a:r>
              <a:rPr lang="en-US" dirty="0" smtClean="0"/>
              <a:t>. </a:t>
            </a:r>
            <a:r>
              <a:rPr lang="en-US" dirty="0" err="1" smtClean="0"/>
              <a:t>Donec</a:t>
            </a:r>
            <a:r>
              <a:rPr lang="en-US" dirty="0" smtClean="0"/>
              <a:t> </a:t>
            </a:r>
            <a:r>
              <a:rPr lang="en-US" dirty="0" err="1" smtClean="0"/>
              <a:t>ullamcorper</a:t>
            </a:r>
            <a:r>
              <a:rPr lang="en-US" dirty="0" smtClean="0"/>
              <a:t> </a:t>
            </a:r>
            <a:r>
              <a:rPr lang="en-US" dirty="0" err="1" smtClean="0"/>
              <a:t>urna</a:t>
            </a:r>
            <a:r>
              <a:rPr lang="en-US" dirty="0" smtClean="0"/>
              <a:t> </a:t>
            </a:r>
            <a:r>
              <a:rPr lang="en-US" dirty="0" err="1" smtClean="0"/>
              <a:t>enim</a:t>
            </a:r>
            <a:r>
              <a:rPr lang="en-US" dirty="0" smtClean="0"/>
              <a:t>, sit </a:t>
            </a:r>
            <a:r>
              <a:rPr lang="en-US" dirty="0" err="1" smtClean="0"/>
              <a:t>amet</a:t>
            </a:r>
            <a:r>
              <a:rPr lang="en-US" dirty="0" smtClean="0"/>
              <a:t> </a:t>
            </a:r>
            <a:r>
              <a:rPr lang="en-US" dirty="0" err="1" smtClean="0"/>
              <a:t>malesuada</a:t>
            </a:r>
            <a:r>
              <a:rPr lang="en-US" dirty="0" smtClean="0"/>
              <a:t> mi </a:t>
            </a:r>
            <a:r>
              <a:rPr lang="en-US" dirty="0" err="1" smtClean="0"/>
              <a:t>condimentum</a:t>
            </a:r>
            <a:r>
              <a:rPr lang="en-US" dirty="0" smtClean="0"/>
              <a:t> sed. </a:t>
            </a:r>
            <a:r>
              <a:rPr lang="en-US" dirty="0" err="1" smtClean="0"/>
              <a:t>Duis</a:t>
            </a:r>
            <a:r>
              <a:rPr lang="en-US" dirty="0" smtClean="0"/>
              <a:t>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varius</a:t>
            </a:r>
            <a:r>
              <a:rPr lang="en-US" dirty="0" smtClean="0"/>
              <a:t> </a:t>
            </a:r>
            <a:r>
              <a:rPr lang="en-US" dirty="0" err="1" smtClean="0"/>
              <a:t>nisl</a:t>
            </a:r>
            <a:r>
              <a:rPr lang="en-US" dirty="0" smtClean="0"/>
              <a:t>. </a:t>
            </a:r>
            <a:r>
              <a:rPr lang="en-US" dirty="0" err="1" smtClean="0"/>
              <a:t>Donec</a:t>
            </a:r>
            <a:r>
              <a:rPr lang="en-US" dirty="0" smtClean="0"/>
              <a:t> </a:t>
            </a:r>
            <a:r>
              <a:rPr lang="en-US" dirty="0" err="1" smtClean="0"/>
              <a:t>quis</a:t>
            </a:r>
            <a:r>
              <a:rPr lang="en-US" dirty="0" smtClean="0"/>
              <a:t> </a:t>
            </a:r>
            <a:r>
              <a:rPr lang="en-US" dirty="0" err="1" smtClean="0"/>
              <a:t>libero</a:t>
            </a:r>
            <a:r>
              <a:rPr lang="en-US" dirty="0" smtClean="0"/>
              <a:t> ante.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nulla</a:t>
            </a:r>
            <a:r>
              <a:rPr lang="en-US" dirty="0" smtClean="0"/>
              <a:t> </a:t>
            </a:r>
            <a:r>
              <a:rPr lang="en-US" dirty="0" err="1" smtClean="0"/>
              <a:t>nibh</a:t>
            </a:r>
            <a:r>
              <a:rPr lang="en-US" dirty="0" smtClean="0"/>
              <a:t>, </a:t>
            </a:r>
            <a:r>
              <a:rPr lang="en-US" dirty="0" err="1" smtClean="0"/>
              <a:t>fermentum</a:t>
            </a:r>
            <a:r>
              <a:rPr lang="en-US" dirty="0" smtClean="0"/>
              <a:t>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justo</a:t>
            </a:r>
            <a:r>
              <a:rPr lang="en-US" dirty="0" smtClean="0"/>
              <a:t> </a:t>
            </a:r>
            <a:r>
              <a:rPr lang="en-US" dirty="0" err="1" smtClean="0"/>
              <a:t>sed</a:t>
            </a:r>
            <a:r>
              <a:rPr lang="en-US" dirty="0" smtClean="0"/>
              <a:t>, </a:t>
            </a:r>
            <a:r>
              <a:rPr lang="en-US" dirty="0" err="1" smtClean="0"/>
              <a:t>porttitor</a:t>
            </a:r>
            <a:r>
              <a:rPr lang="en-US" dirty="0" smtClean="0"/>
              <a:t> </a:t>
            </a:r>
            <a:r>
              <a:rPr lang="en-US" dirty="0" err="1" smtClean="0"/>
              <a:t>rhoncus</a:t>
            </a:r>
            <a:r>
              <a:rPr lang="en-US" dirty="0" smtClean="0"/>
              <a:t> </a:t>
            </a:r>
            <a:r>
              <a:rPr lang="en-US" dirty="0" err="1" smtClean="0"/>
              <a:t>lorem</a:t>
            </a:r>
            <a:r>
              <a:rPr lang="en-US" dirty="0" smtClean="0"/>
              <a:t>.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faucibus</a:t>
            </a:r>
            <a:r>
              <a:rPr lang="en-US" dirty="0" smtClean="0"/>
              <a:t> </a:t>
            </a:r>
            <a:r>
              <a:rPr lang="en-US" dirty="0" err="1" smtClean="0"/>
              <a:t>enim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massa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542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530D4D-8805-4742-A20A-28174C2642C8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D5E8F1-D3D2-CD41-B677-DBB3830B931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461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 rot="16200000">
            <a:off x="3901602" y="-3101183"/>
            <a:ext cx="1272539" cy="8074345"/>
          </a:xfrm>
          <a:prstGeom prst="rect">
            <a:avLst/>
          </a:prstGeom>
        </p:spPr>
        <p:txBody>
          <a:bodyPr vert="eaVert"/>
          <a:lstStyle>
            <a:lvl1pPr algn="l">
              <a:defRPr sz="4000" baseline="0">
                <a:solidFill>
                  <a:schemeClr val="bg1"/>
                </a:solidFill>
                <a:latin typeface="Helvetica Neue Medium"/>
              </a:defRPr>
            </a:lvl1pPr>
          </a:lstStyle>
          <a:p>
            <a:r>
              <a:rPr lang="en-US" dirty="0" err="1" smtClean="0"/>
              <a:t>Powerpoint</a:t>
            </a:r>
            <a:r>
              <a:rPr lang="en-US" dirty="0" smtClean="0"/>
              <a:t> title of document to go here to two lines</a:t>
            </a:r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2651126"/>
            <a:ext cx="9144000" cy="2874962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pic>
        <p:nvPicPr>
          <p:cNvPr id="11" name="Picture 10" descr="NAER_Hu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115" y="5743419"/>
            <a:ext cx="2052325" cy="832024"/>
          </a:xfrm>
          <a:prstGeom prst="rect">
            <a:avLst/>
          </a:prstGeom>
        </p:spPr>
      </p:pic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500063" y="1623060"/>
            <a:ext cx="8075612" cy="6096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3400" baseline="0">
                <a:solidFill>
                  <a:schemeClr val="bg1"/>
                </a:solidFill>
                <a:latin typeface="Helvetica Neue Medium"/>
              </a:defRPr>
            </a:lvl1pPr>
          </a:lstStyle>
          <a:p>
            <a:pPr lvl="0"/>
            <a:r>
              <a:rPr lang="en-AU" dirty="0" smtClean="0"/>
              <a:t>subheading goes here on one line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00062" y="5743575"/>
            <a:ext cx="1308417" cy="83185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912301" y="5743575"/>
            <a:ext cx="1308417" cy="83185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3332478" y="5743575"/>
            <a:ext cx="1308417" cy="83185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4742495" y="5743575"/>
            <a:ext cx="1308417" cy="83185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2093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AER_Hub reverse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115" y="335280"/>
            <a:ext cx="2052324" cy="832024"/>
          </a:xfrm>
          <a:prstGeom prst="rect">
            <a:avLst/>
          </a:prstGeom>
        </p:spPr>
      </p:pic>
      <p:sp>
        <p:nvSpPr>
          <p:cNvPr id="16" name="Text Placeholder 15"/>
          <p:cNvSpPr>
            <a:spLocks noGrp="1"/>
          </p:cNvSpPr>
          <p:nvPr>
            <p:ph type="body" sz="quarter" idx="16" hasCustomPrompt="1"/>
          </p:nvPr>
        </p:nvSpPr>
        <p:spPr>
          <a:xfrm>
            <a:off x="1584959" y="4041775"/>
            <a:ext cx="2987041" cy="500063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600" baseline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defRPr>
            </a:lvl1pPr>
            <a:lvl2pPr marL="457200" indent="0">
              <a:buFontTx/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defRPr>
            </a:lvl2pPr>
            <a:lvl3pPr marL="914400" indent="0">
              <a:buFontTx/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defRPr>
            </a:lvl3pPr>
            <a:lvl4pPr marL="1371600" indent="0">
              <a:buFontTx/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defRPr>
            </a:lvl4pPr>
            <a:lvl5pPr marL="1828800" indent="0">
              <a:buFontTx/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defRPr>
            </a:lvl5pPr>
          </a:lstStyle>
          <a:p>
            <a:pPr lvl="0"/>
            <a:r>
              <a:rPr lang="en-US" dirty="0" smtClean="0"/>
              <a:t>Person here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1584959" y="4721861"/>
            <a:ext cx="7143116" cy="50038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600" baseline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defRPr>
            </a:lvl1pPr>
            <a:lvl2pPr marL="457200" indent="0">
              <a:buFontTx/>
              <a:buNone/>
              <a:defRPr sz="2800" baseline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defRPr>
            </a:lvl2pPr>
            <a:lvl3pPr marL="914400" indent="0">
              <a:buFontTx/>
              <a:buNone/>
              <a:defRPr sz="2800" baseline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defRPr>
            </a:lvl3pPr>
            <a:lvl4pPr marL="1371600" indent="0">
              <a:buFontTx/>
              <a:buNone/>
              <a:defRPr sz="2800" baseline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defRPr>
            </a:lvl4pPr>
            <a:lvl5pPr marL="1828800" indent="0">
              <a:buFontTx/>
              <a:buNone/>
              <a:defRPr sz="2800" baseline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defRPr>
            </a:lvl5pPr>
          </a:lstStyle>
          <a:p>
            <a:pPr lvl="0"/>
            <a:r>
              <a:rPr lang="en-AU" dirty="0" err="1" smtClean="0"/>
              <a:t>person@here.com.au</a:t>
            </a:r>
            <a:endParaRPr lang="en-AU" dirty="0" smtClean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8" hasCustomPrompt="1"/>
          </p:nvPr>
        </p:nvSpPr>
        <p:spPr>
          <a:xfrm>
            <a:off x="5800725" y="4041775"/>
            <a:ext cx="2927350" cy="500063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600" baseline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defRPr>
            </a:lvl1pPr>
            <a:lvl2pPr marL="457200" indent="0">
              <a:buFontTx/>
              <a:buNone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defRPr>
            </a:lvl2pPr>
            <a:lvl3pPr marL="914400" indent="0">
              <a:buFontTx/>
              <a:buNone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defRPr>
            </a:lvl3pPr>
            <a:lvl4pPr marL="1371600" indent="0">
              <a:buFontTx/>
              <a:buNone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defRPr>
            </a:lvl4pPr>
            <a:lvl5pPr marL="1828800" indent="0">
              <a:buFontTx/>
              <a:buNone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defRPr>
            </a:lvl5pPr>
          </a:lstStyle>
          <a:p>
            <a:pPr lvl="0"/>
            <a:r>
              <a:rPr lang="en-AU" dirty="0" smtClean="0"/>
              <a:t>(07) 000 000 000</a:t>
            </a: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500062" y="5743575"/>
            <a:ext cx="1308417" cy="83185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912301" y="5743575"/>
            <a:ext cx="1308417" cy="83185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332478" y="5743575"/>
            <a:ext cx="1308417" cy="83185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742495" y="5743575"/>
            <a:ext cx="1308417" cy="83185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345442" y="1572260"/>
            <a:ext cx="8381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en-AU" sz="1800" baseline="0" dirty="0" smtClean="0">
                <a:solidFill>
                  <a:schemeClr val="bg1"/>
                </a:solidFill>
                <a:latin typeface="Helvetica Neue"/>
              </a:rPr>
              <a:t>This project is supported through funding from the</a:t>
            </a:r>
            <a:br>
              <a:rPr lang="en-AU" sz="1800" baseline="0" dirty="0" smtClean="0">
                <a:solidFill>
                  <a:schemeClr val="bg1"/>
                </a:solidFill>
                <a:latin typeface="Helvetica Neue"/>
              </a:rPr>
            </a:br>
            <a:r>
              <a:rPr lang="en-AU" sz="1800" baseline="0" dirty="0" smtClean="0">
                <a:solidFill>
                  <a:schemeClr val="bg1"/>
                </a:solidFill>
                <a:latin typeface="Helvetica Neue"/>
              </a:rPr>
              <a:t>Australian Government’s National Environmental Science Programme.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344804" y="2903220"/>
            <a:ext cx="838263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"/>
              </a:rPr>
              <a:t>For more information please </a:t>
            </a:r>
            <a:r>
              <a:rPr lang="en-US" sz="26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"/>
              </a:rPr>
              <a:t>contact:</a:t>
            </a:r>
            <a:endParaRPr lang="en-US" sz="2600" dirty="0">
              <a:solidFill>
                <a:schemeClr val="tx1">
                  <a:lumMod val="75000"/>
                  <a:lumOff val="25000"/>
                </a:schemeClr>
              </a:solidFill>
              <a:latin typeface="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6289040" y="6055361"/>
            <a:ext cx="24390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rPr>
              <a:t>www.nespnorthern.edu.au</a:t>
            </a:r>
            <a:endParaRPr lang="en-US" sz="1400" b="1" i="0" dirty="0">
              <a:solidFill>
                <a:schemeClr val="tx1">
                  <a:lumMod val="75000"/>
                  <a:lumOff val="25000"/>
                </a:schemeClr>
              </a:solidFill>
              <a:latin typeface="Helvetica Neue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344804" y="4041141"/>
            <a:ext cx="12401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0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rPr>
              <a:t>Name:</a:t>
            </a:r>
            <a:endParaRPr lang="en-US" sz="2800" b="0" i="0" dirty="0">
              <a:solidFill>
                <a:schemeClr val="tx1">
                  <a:lumMod val="75000"/>
                  <a:lumOff val="25000"/>
                </a:schemeClr>
              </a:solidFill>
              <a:latin typeface="Helvetica Neue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4480560" y="4041141"/>
            <a:ext cx="13315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0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rPr>
              <a:t>Phone:</a:t>
            </a:r>
            <a:endParaRPr lang="en-US" sz="2800" b="0" i="0" dirty="0">
              <a:solidFill>
                <a:schemeClr val="tx1">
                  <a:lumMod val="75000"/>
                  <a:lumOff val="25000"/>
                </a:schemeClr>
              </a:solidFill>
              <a:latin typeface="Helvetica Neue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344804" y="4699021"/>
            <a:ext cx="13315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0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rPr>
              <a:t>Email:</a:t>
            </a:r>
            <a:endParaRPr lang="en-US" sz="2800" b="0" i="0" dirty="0">
              <a:solidFill>
                <a:schemeClr val="tx1">
                  <a:lumMod val="75000"/>
                  <a:lumOff val="25000"/>
                </a:schemeClr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228810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slideLayout" Target="../slideLayouts/slideLayout9.xml"/><Relationship Id="rId3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10.xml"/><Relationship Id="rId2" Type="http://schemas.openxmlformats.org/officeDocument/2006/relationships/slideLayout" Target="../slideLayouts/slideLayout11.xml"/><Relationship Id="rId3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2.xml"/><Relationship Id="rId3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608223"/>
            <a:ext cx="9144000" cy="249777"/>
          </a:xfrm>
          <a:prstGeom prst="rect">
            <a:avLst/>
          </a:prstGeom>
        </p:spPr>
      </p:pic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13405" y="21332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dirty="0" smtClean="0"/>
              <a:t>Presentation headline goes here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Donec</a:t>
            </a:r>
            <a:r>
              <a:rPr lang="en-US" dirty="0" smtClean="0"/>
              <a:t> ac </a:t>
            </a:r>
            <a:r>
              <a:rPr lang="en-US" dirty="0" err="1" smtClean="0"/>
              <a:t>felis</a:t>
            </a:r>
            <a:r>
              <a:rPr lang="en-US" dirty="0" smtClean="0"/>
              <a:t> dui. </a:t>
            </a:r>
            <a:r>
              <a:rPr lang="en-US" dirty="0" err="1" smtClean="0"/>
              <a:t>Praesent</a:t>
            </a:r>
            <a:r>
              <a:rPr lang="en-US" dirty="0" smtClean="0"/>
              <a:t> </a:t>
            </a:r>
            <a:r>
              <a:rPr lang="en-US" dirty="0" err="1" smtClean="0"/>
              <a:t>faucibus</a:t>
            </a:r>
            <a:r>
              <a:rPr lang="en-US" dirty="0" smtClean="0"/>
              <a:t> </a:t>
            </a:r>
            <a:r>
              <a:rPr lang="en-US" dirty="0" err="1" smtClean="0"/>
              <a:t>interdum</a:t>
            </a:r>
            <a:r>
              <a:rPr lang="en-US" dirty="0" smtClean="0"/>
              <a:t> tempus. </a:t>
            </a:r>
            <a:r>
              <a:rPr lang="en-US" dirty="0" err="1" smtClean="0"/>
              <a:t>Suspendisse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non </a:t>
            </a:r>
            <a:r>
              <a:rPr lang="en-US" dirty="0" err="1" smtClean="0"/>
              <a:t>interdum</a:t>
            </a:r>
            <a:r>
              <a:rPr lang="en-US" dirty="0" smtClean="0"/>
              <a:t>. </a:t>
            </a:r>
            <a:r>
              <a:rPr lang="en-US" dirty="0" err="1" smtClean="0"/>
              <a:t>Donec</a:t>
            </a:r>
            <a:r>
              <a:rPr lang="en-US" dirty="0" smtClean="0"/>
              <a:t> </a:t>
            </a:r>
            <a:r>
              <a:rPr lang="en-US" dirty="0" err="1" smtClean="0"/>
              <a:t>ullamcorper</a:t>
            </a:r>
            <a:r>
              <a:rPr lang="en-US" dirty="0" smtClean="0"/>
              <a:t> </a:t>
            </a:r>
            <a:r>
              <a:rPr lang="en-US" dirty="0" err="1" smtClean="0"/>
              <a:t>urna</a:t>
            </a:r>
            <a:r>
              <a:rPr lang="en-US" dirty="0" smtClean="0"/>
              <a:t> </a:t>
            </a:r>
            <a:r>
              <a:rPr lang="en-US" dirty="0" err="1" smtClean="0"/>
              <a:t>enim</a:t>
            </a:r>
            <a:r>
              <a:rPr lang="en-US" dirty="0" smtClean="0"/>
              <a:t>, sit </a:t>
            </a:r>
            <a:r>
              <a:rPr lang="en-US" dirty="0" err="1" smtClean="0"/>
              <a:t>amet</a:t>
            </a:r>
            <a:r>
              <a:rPr lang="en-US" dirty="0" smtClean="0"/>
              <a:t> </a:t>
            </a:r>
            <a:r>
              <a:rPr lang="en-US" dirty="0" err="1" smtClean="0"/>
              <a:t>malesuada</a:t>
            </a:r>
            <a:r>
              <a:rPr lang="en-US" dirty="0" smtClean="0"/>
              <a:t> mi </a:t>
            </a:r>
            <a:r>
              <a:rPr lang="en-US" dirty="0" err="1" smtClean="0"/>
              <a:t>condimentum</a:t>
            </a:r>
            <a:r>
              <a:rPr lang="en-US" dirty="0" smtClean="0"/>
              <a:t> sed. </a:t>
            </a:r>
            <a:r>
              <a:rPr lang="en-US" dirty="0" err="1" smtClean="0"/>
              <a:t>Duis</a:t>
            </a:r>
            <a:r>
              <a:rPr lang="en-US" dirty="0" smtClean="0"/>
              <a:t>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varius</a:t>
            </a:r>
            <a:r>
              <a:rPr lang="en-US" dirty="0" smtClean="0"/>
              <a:t> </a:t>
            </a:r>
            <a:r>
              <a:rPr lang="en-US" dirty="0" err="1" smtClean="0"/>
              <a:t>nisl</a:t>
            </a:r>
            <a:r>
              <a:rPr lang="en-US" dirty="0" smtClean="0"/>
              <a:t>. </a:t>
            </a:r>
            <a:r>
              <a:rPr lang="en-US" dirty="0" err="1" smtClean="0"/>
              <a:t>Donec</a:t>
            </a:r>
            <a:r>
              <a:rPr lang="en-US" dirty="0" smtClean="0"/>
              <a:t> </a:t>
            </a:r>
            <a:r>
              <a:rPr lang="en-US" dirty="0" err="1" smtClean="0"/>
              <a:t>quis</a:t>
            </a:r>
            <a:r>
              <a:rPr lang="en-US" dirty="0" smtClean="0"/>
              <a:t> </a:t>
            </a:r>
            <a:r>
              <a:rPr lang="en-US" dirty="0" err="1" smtClean="0"/>
              <a:t>libero</a:t>
            </a:r>
            <a:r>
              <a:rPr lang="en-US" dirty="0" smtClean="0"/>
              <a:t> ante.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nulla</a:t>
            </a:r>
            <a:r>
              <a:rPr lang="en-US" dirty="0" smtClean="0"/>
              <a:t> </a:t>
            </a:r>
            <a:r>
              <a:rPr lang="en-US" dirty="0" err="1" smtClean="0"/>
              <a:t>nibh</a:t>
            </a:r>
            <a:r>
              <a:rPr lang="en-US" dirty="0" smtClean="0"/>
              <a:t>, </a:t>
            </a:r>
            <a:r>
              <a:rPr lang="en-US" dirty="0" err="1" smtClean="0"/>
              <a:t>fermentum</a:t>
            </a:r>
            <a:r>
              <a:rPr lang="en-US" dirty="0" smtClean="0"/>
              <a:t>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justo</a:t>
            </a:r>
            <a:r>
              <a:rPr lang="en-US" dirty="0" smtClean="0"/>
              <a:t> </a:t>
            </a:r>
            <a:r>
              <a:rPr lang="en-US" dirty="0" err="1" smtClean="0"/>
              <a:t>sed</a:t>
            </a:r>
            <a:r>
              <a:rPr lang="en-US" dirty="0" smtClean="0"/>
              <a:t>, </a:t>
            </a:r>
            <a:r>
              <a:rPr lang="en-US" dirty="0" err="1" smtClean="0"/>
              <a:t>porttitor</a:t>
            </a:r>
            <a:r>
              <a:rPr lang="en-US" dirty="0" smtClean="0"/>
              <a:t> </a:t>
            </a:r>
            <a:r>
              <a:rPr lang="en-US" dirty="0" err="1" smtClean="0"/>
              <a:t>rhoncus</a:t>
            </a:r>
            <a:r>
              <a:rPr lang="en-US" dirty="0" smtClean="0"/>
              <a:t> </a:t>
            </a:r>
            <a:r>
              <a:rPr lang="en-US" dirty="0" err="1" smtClean="0"/>
              <a:t>lorem</a:t>
            </a:r>
            <a:r>
              <a:rPr lang="en-US" dirty="0" smtClean="0"/>
              <a:t>.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faucibus</a:t>
            </a:r>
            <a:r>
              <a:rPr lang="en-US" dirty="0" smtClean="0"/>
              <a:t> </a:t>
            </a:r>
            <a:r>
              <a:rPr lang="en-US" dirty="0" err="1" smtClean="0"/>
              <a:t>enim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massa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1107440" y="6528897"/>
            <a:ext cx="6878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i="1" dirty="0" smtClean="0">
                <a:solidFill>
                  <a:schemeClr val="bg1"/>
                </a:solidFill>
              </a:rPr>
              <a:t>Research to support sustainable development in northern Australia</a:t>
            </a:r>
            <a:endParaRPr lang="en-US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312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7" r:id="rId6"/>
    <p:sldLayoutId id="2147483668" r:id="rId7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4000" b="1" i="0" kern="1200" baseline="0">
          <a:solidFill>
            <a:srgbClr val="800000"/>
          </a:solidFill>
          <a:latin typeface="Helvetica Neue"/>
          <a:ea typeface="+mj-ea"/>
          <a:cs typeface="+mj-cs"/>
        </a:defRPr>
      </a:lvl1pPr>
    </p:titleStyle>
    <p:bodyStyle>
      <a:lvl1pPr marL="457200" indent="-457200" algn="l" defTabSz="457200" rtl="0" eaLnBrk="1" latinLnBrk="0" hangingPunct="1">
        <a:spcBef>
          <a:spcPct val="20000"/>
        </a:spcBef>
        <a:buFont typeface="Arial"/>
        <a:buChar char="•"/>
        <a:defRPr sz="3200" kern="1200" baseline="0">
          <a:solidFill>
            <a:schemeClr val="tx1">
              <a:lumMod val="75000"/>
              <a:lumOff val="25000"/>
            </a:schemeClr>
          </a:solidFill>
          <a:latin typeface="Helvetica Neue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265176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986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149BF7AB-6422-4828-80BF-98F94D36D1D8}" type="datetimeFigureOut">
              <a:rPr lang="en-A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12/7/17</a:t>
            </a:fld>
            <a:endParaRPr lang="en-A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A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4BDBB25A-1CAD-4CFB-A9EA-2CFE0F2CD44B}" type="slidenum">
              <a:rPr lang="en-A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‹#›</a:t>
            </a:fld>
            <a:endParaRPr lang="en-A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5008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265176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3212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Relationship Id="rId3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1.png"/><Relationship Id="rId12" Type="http://schemas.openxmlformats.org/officeDocument/2006/relationships/image" Target="../media/image22.jpg"/><Relationship Id="rId13" Type="http://schemas.openxmlformats.org/officeDocument/2006/relationships/image" Target="../media/image23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Relationship Id="rId4" Type="http://schemas.openxmlformats.org/officeDocument/2006/relationships/image" Target="../media/image14.jpeg"/><Relationship Id="rId5" Type="http://schemas.openxmlformats.org/officeDocument/2006/relationships/image" Target="../media/image15.png"/><Relationship Id="rId6" Type="http://schemas.openxmlformats.org/officeDocument/2006/relationships/image" Target="../media/image16.jpeg"/><Relationship Id="rId7" Type="http://schemas.openxmlformats.org/officeDocument/2006/relationships/image" Target="../media/image17.jpeg"/><Relationship Id="rId8" Type="http://schemas.openxmlformats.org/officeDocument/2006/relationships/image" Target="../media/image18.png"/><Relationship Id="rId9" Type="http://schemas.openxmlformats.org/officeDocument/2006/relationships/image" Target="../media/image19.png"/><Relationship Id="rId10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8.png"/><Relationship Id="rId12" Type="http://schemas.openxmlformats.org/officeDocument/2006/relationships/image" Target="../media/image29.emf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google.com.au/url?sa=i&amp;rct=j&amp;q=&amp;esrc=s&amp;source=images&amp;cd=&amp;cad=rja&amp;uact=8&amp;ved=0ahUKEwjfwbuYqOTSAhULi5QKHTt2D-MQjRwIBw&amp;url=http://compleatanglernedlands.com.au/catching-mud-crabs/&amp;psig=AFQjCNFRRv9rE_NBeAvWtHBWQFoTPm2-6Q&amp;ust=1490072851217357" TargetMode="External"/><Relationship Id="rId4" Type="http://schemas.openxmlformats.org/officeDocument/2006/relationships/image" Target="../media/image24.jpeg"/><Relationship Id="rId5" Type="http://schemas.openxmlformats.org/officeDocument/2006/relationships/image" Target="../media/image21.png"/><Relationship Id="rId6" Type="http://schemas.openxmlformats.org/officeDocument/2006/relationships/image" Target="../media/image25.png"/><Relationship Id="rId7" Type="http://schemas.openxmlformats.org/officeDocument/2006/relationships/image" Target="../media/image26.jpeg"/><Relationship Id="rId8" Type="http://schemas.openxmlformats.org/officeDocument/2006/relationships/image" Target="../media/image18.png"/><Relationship Id="rId9" Type="http://schemas.openxmlformats.org/officeDocument/2006/relationships/image" Target="../media/image19.png"/><Relationship Id="rId10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gif"/><Relationship Id="rId5" Type="http://schemas.openxmlformats.org/officeDocument/2006/relationships/image" Target="../media/image11.jpeg"/><Relationship Id="rId6" Type="http://schemas.openxmlformats.org/officeDocument/2006/relationships/image" Target="../media/image12.jpeg"/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tical Title 3"/>
          <p:cNvSpPr>
            <a:spLocks noGrp="1"/>
          </p:cNvSpPr>
          <p:nvPr>
            <p:ph type="title" orient="vert"/>
          </p:nvPr>
        </p:nvSpPr>
        <p:spPr>
          <a:xfrm rot="16200000">
            <a:off x="3808585" y="-4108566"/>
            <a:ext cx="1272539" cy="9877462"/>
          </a:xfrm>
        </p:spPr>
        <p:txBody>
          <a:bodyPr/>
          <a:lstStyle/>
          <a:p>
            <a:pPr algn="ctr"/>
            <a:r>
              <a:rPr lang="en-US" sz="3600" dirty="0" smtClean="0"/>
              <a:t>The “Sensible </a:t>
            </a:r>
            <a:r>
              <a:rPr lang="en-US" sz="3600" dirty="0"/>
              <a:t>C</a:t>
            </a:r>
            <a:r>
              <a:rPr lang="en-US" sz="3600" dirty="0" smtClean="0"/>
              <a:t>entre”</a:t>
            </a:r>
            <a:br>
              <a:rPr lang="en-US" sz="3600" dirty="0" smtClean="0"/>
            </a:br>
            <a:r>
              <a:rPr lang="en-US" sz="3600" dirty="0" smtClean="0"/>
              <a:t>Sustainability and northern development</a:t>
            </a:r>
            <a:endParaRPr lang="en-US" sz="36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99432" y="1728970"/>
            <a:ext cx="8644568" cy="609600"/>
          </a:xfrm>
        </p:spPr>
        <p:txBody>
          <a:bodyPr/>
          <a:lstStyle/>
          <a:p>
            <a:pPr algn="ctr"/>
            <a:r>
              <a:rPr lang="en-US" sz="2800" dirty="0" smtClean="0"/>
              <a:t>Michael </a:t>
            </a:r>
            <a:r>
              <a:rPr lang="en-US" sz="2800" dirty="0" smtClean="0"/>
              <a:t>Douglas, Ian Baker, Graham Tupper</a:t>
            </a:r>
            <a:endParaRPr lang="en-US" sz="2800" dirty="0"/>
          </a:p>
        </p:txBody>
      </p:sp>
      <p:pic>
        <p:nvPicPr>
          <p:cNvPr id="12" name="Picture Placeholder 14" descr="UWA-Full-Hor-CMYK.jpg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6771" b="-46771"/>
          <a:stretch>
            <a:fillRect/>
          </a:stretch>
        </p:blipFill>
        <p:spPr>
          <a:xfrm>
            <a:off x="198913" y="5513856"/>
            <a:ext cx="2065576" cy="1313546"/>
          </a:xfrm>
        </p:spPr>
      </p:pic>
      <p:pic>
        <p:nvPicPr>
          <p:cNvPr id="17" name="Picture 6" descr="Jarlmadanga-4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44560"/>
            <a:ext cx="9144000" cy="27622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28422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405" y="213325"/>
            <a:ext cx="8229600" cy="5754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New research in the 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15" y="1002632"/>
            <a:ext cx="8980906" cy="5123531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When does water get onto the floodplain?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Where are the dry season habitats?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Which fish and bugs live in the shallow areas?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How do black bream and pig-nosed turtle use and move through shallow areas?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are the fish</a:t>
            </a:r>
            <a:r>
              <a:rPr lang="en-US" dirty="0"/>
              <a:t> </a:t>
            </a:r>
            <a:r>
              <a:rPr lang="en-US" dirty="0" smtClean="0"/>
              <a:t>feeding on in the dry?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Which fish breed in the dry season?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How does water use affect all of this?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374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2931"/>
            <a:ext cx="9144000" cy="21557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9776"/>
            <a:ext cx="8589640" cy="1143000"/>
          </a:xfrm>
        </p:spPr>
        <p:txBody>
          <a:bodyPr>
            <a:noAutofit/>
          </a:bodyPr>
          <a:lstStyle/>
          <a:p>
            <a:r>
              <a:rPr lang="en-AU" sz="3600" b="1" dirty="0">
                <a:solidFill>
                  <a:schemeClr val="bg1"/>
                </a:solidFill>
              </a:rPr>
              <a:t>Forecasting fish resilience to environmental change in northern Australia</a:t>
            </a:r>
            <a:br>
              <a:rPr lang="en-AU" sz="3600" b="1" dirty="0">
                <a:solidFill>
                  <a:schemeClr val="bg1"/>
                </a:solidFill>
              </a:rPr>
            </a:br>
            <a:endParaRPr lang="en-AU" sz="3600" b="1" dirty="0">
              <a:solidFill>
                <a:schemeClr val="bg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932040" y="2204864"/>
            <a:ext cx="4188321" cy="4149080"/>
          </a:xfrm>
        </p:spPr>
        <p:txBody>
          <a:bodyPr>
            <a:noAutofit/>
          </a:bodyPr>
          <a:lstStyle/>
          <a:p>
            <a:r>
              <a:rPr lang="en-AU" sz="2000" dirty="0" smtClean="0"/>
              <a:t>Resilience: “</a:t>
            </a:r>
            <a:r>
              <a:rPr lang="en-AU" sz="2000" i="1" dirty="0" smtClean="0"/>
              <a:t>capacity to resist or quickly recover from degradation</a:t>
            </a:r>
            <a:r>
              <a:rPr lang="en-AU" sz="2000" dirty="0" smtClean="0"/>
              <a:t>”</a:t>
            </a:r>
          </a:p>
          <a:p>
            <a:r>
              <a:rPr lang="en-AU" sz="2000" dirty="0" smtClean="0"/>
              <a:t>Project aims to:</a:t>
            </a:r>
          </a:p>
          <a:p>
            <a:pPr lvl="1"/>
            <a:r>
              <a:rPr lang="en-AU" sz="2000" dirty="0" smtClean="0"/>
              <a:t>Collect life history &amp; biological traits information of key fish freshwater species</a:t>
            </a:r>
          </a:p>
          <a:p>
            <a:pPr lvl="1"/>
            <a:r>
              <a:rPr lang="en-AU" sz="2000" dirty="0" smtClean="0"/>
              <a:t>Predict responses </a:t>
            </a:r>
            <a:r>
              <a:rPr lang="en-AU" sz="2000" dirty="0"/>
              <a:t>to changing environmental conditions, </a:t>
            </a:r>
            <a:r>
              <a:rPr lang="en-AU" sz="2000" dirty="0" smtClean="0"/>
              <a:t>e.g. water </a:t>
            </a:r>
            <a:r>
              <a:rPr lang="en-AU" sz="2000" dirty="0"/>
              <a:t>resource development, </a:t>
            </a:r>
            <a:r>
              <a:rPr lang="en-AU" sz="2000" dirty="0" smtClean="0"/>
              <a:t>climate change</a:t>
            </a:r>
            <a:endParaRPr lang="en-AU" sz="20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132856"/>
            <a:ext cx="2232248" cy="16741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9752" y="2065953"/>
            <a:ext cx="2868920" cy="348217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373216"/>
            <a:ext cx="3059832" cy="149424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29242"/>
            <a:ext cx="2288878" cy="1543974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6136" y="6352398"/>
            <a:ext cx="1056208" cy="353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69169" y="6111648"/>
            <a:ext cx="582194" cy="66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17929" y="1152531"/>
            <a:ext cx="1505719" cy="913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9832" y="5744576"/>
            <a:ext cx="1896017" cy="104932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8264" y="6374665"/>
            <a:ext cx="1356595" cy="510719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516216" y="5548131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AU" b="1" dirty="0" smtClean="0">
                <a:solidFill>
                  <a:srgbClr val="F79646">
                    <a:lumMod val="75000"/>
                  </a:srgbClr>
                </a:solidFill>
                <a:latin typeface="Calibri"/>
              </a:rPr>
              <a:t>Contact: Alison King, Charles Darwin University</a:t>
            </a:r>
            <a:endParaRPr lang="en-AU" b="1" dirty="0">
              <a:solidFill>
                <a:srgbClr val="F79646">
                  <a:lumMod val="75000"/>
                </a:srgbClr>
              </a:solidFill>
              <a:latin typeface="Calibri"/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40628" y="6110879"/>
            <a:ext cx="683020" cy="683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65563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Image result for mud crab images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88259" y="1690955"/>
            <a:ext cx="3068490" cy="2132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0737" y="5765228"/>
            <a:ext cx="1896017" cy="104932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93773" y="198661"/>
            <a:ext cx="86266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en-GB" sz="2800" b="1" dirty="0" smtClean="0">
                <a:solidFill>
                  <a:prstClr val="black"/>
                </a:solidFill>
                <a:latin typeface="Calibri"/>
              </a:rPr>
              <a:t>Influence </a:t>
            </a:r>
            <a:r>
              <a:rPr lang="en-GB" sz="2800" b="1" dirty="0">
                <a:solidFill>
                  <a:prstClr val="black"/>
                </a:solidFill>
                <a:latin typeface="Calibri"/>
              </a:rPr>
              <a:t>of freshwater flows on growth and abundance of Barramundi and Mud Crab in the Northern </a:t>
            </a:r>
            <a:r>
              <a:rPr lang="en-GB" sz="2800" b="1" dirty="0" smtClean="0">
                <a:solidFill>
                  <a:prstClr val="black"/>
                </a:solidFill>
                <a:latin typeface="Calibri"/>
              </a:rPr>
              <a:t>Territory</a:t>
            </a:r>
          </a:p>
          <a:p>
            <a:pPr algn="ctr" defTabSz="914400"/>
            <a:endParaRPr lang="en-GB" sz="2800" b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" name="Picture 2" descr="C:\Users\dcrook\AppData\Local\Microsoft\Windows\Temporary Internet Files\Content.Outlook\T2PUKOET\NLC2016360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3183" y="4838742"/>
            <a:ext cx="2232248" cy="173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V:\ias\track\Dave C\Roper fish movement\Photos\Estuary Chris\IMG_8950 (2)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56352" y="3933056"/>
            <a:ext cx="3000397" cy="2000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44284" y="6409844"/>
            <a:ext cx="1056208" cy="353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16289" y="6072071"/>
            <a:ext cx="582194" cy="66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6316289" y="1046940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AU" b="1" dirty="0" smtClean="0">
                <a:solidFill>
                  <a:srgbClr val="F79646">
                    <a:lumMod val="75000"/>
                  </a:srgbClr>
                </a:solidFill>
                <a:latin typeface="Calibri"/>
              </a:rPr>
              <a:t>Contact: David Crook, Charles Darwin University</a:t>
            </a:r>
            <a:endParaRPr lang="en-AU" b="1" dirty="0">
              <a:solidFill>
                <a:srgbClr val="F79646">
                  <a:lumMod val="75000"/>
                </a:srgbClr>
              </a:solidFill>
              <a:latin typeface="Calibri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0541" y="5961935"/>
            <a:ext cx="873827" cy="88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21667" y="1988840"/>
            <a:ext cx="400110" cy="1944216"/>
          </a:xfrm>
          <a:prstGeom prst="rect">
            <a:avLst/>
          </a:prstGeom>
          <a:solidFill>
            <a:schemeClr val="bg1"/>
          </a:solidFill>
        </p:spPr>
        <p:txBody>
          <a:bodyPr vert="vert270" wrap="square" rtlCol="0">
            <a:spAutoFit/>
          </a:bodyPr>
          <a:lstStyle/>
          <a:p>
            <a:pPr algn="ctr" defTabSz="914400"/>
            <a:r>
              <a:rPr lang="en-AU" sz="1400" dirty="0" smtClean="0">
                <a:solidFill>
                  <a:prstClr val="black"/>
                </a:solidFill>
                <a:latin typeface="Calibri"/>
              </a:rPr>
              <a:t>Predicted growth</a:t>
            </a:r>
            <a:endParaRPr lang="en-AU" sz="14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553" y="1046702"/>
            <a:ext cx="1804350" cy="603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8443" y="1634736"/>
            <a:ext cx="4891194" cy="2865439"/>
          </a:xfrm>
          <a:prstGeom prst="rect">
            <a:avLst/>
          </a:prstGeom>
        </p:spPr>
      </p:pic>
      <p:cxnSp>
        <p:nvCxnSpPr>
          <p:cNvPr id="18" name="Straight Connector 17"/>
          <p:cNvCxnSpPr/>
          <p:nvPr/>
        </p:nvCxnSpPr>
        <p:spPr>
          <a:xfrm>
            <a:off x="2715431" y="3968642"/>
            <a:ext cx="648072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734481" y="4163938"/>
            <a:ext cx="64807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474685" y="3779748"/>
            <a:ext cx="5725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AU" dirty="0" smtClean="0">
                <a:solidFill>
                  <a:prstClr val="black"/>
                </a:solidFill>
                <a:latin typeface="Calibri"/>
              </a:rPr>
              <a:t>Wet</a:t>
            </a:r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93735" y="3972287"/>
            <a:ext cx="512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AU" dirty="0" smtClean="0">
                <a:solidFill>
                  <a:prstClr val="black"/>
                </a:solidFill>
                <a:latin typeface="Calibri"/>
              </a:rPr>
              <a:t>Dry</a:t>
            </a:r>
            <a:endParaRPr lang="en-AU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55850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smtClean="0"/>
              <a:t>Michael Douglas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err="1"/>
              <a:t>m</a:t>
            </a:r>
            <a:r>
              <a:rPr lang="en-US" dirty="0" err="1" smtClean="0"/>
              <a:t>ichael.douglas@uwa.edu.au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 smtClean="0"/>
              <a:t>0408467000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466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636" y="88368"/>
            <a:ext cx="9273494" cy="576064"/>
          </a:xfrm>
        </p:spPr>
        <p:txBody>
          <a:bodyPr>
            <a:noAutofit/>
          </a:bodyPr>
          <a:lstStyle/>
          <a:p>
            <a:r>
              <a:rPr lang="en-US" sz="4400" b="1" dirty="0" smtClean="0">
                <a:solidFill>
                  <a:srgbClr val="000000"/>
                </a:solidFill>
              </a:rPr>
              <a:t>Northern </a:t>
            </a:r>
            <a:r>
              <a:rPr lang="en-US" sz="4400" dirty="0" smtClean="0"/>
              <a:t>d</a:t>
            </a:r>
            <a:r>
              <a:rPr lang="en-US" sz="4400" b="1" dirty="0" smtClean="0">
                <a:solidFill>
                  <a:srgbClr val="000000"/>
                </a:solidFill>
              </a:rPr>
              <a:t>evelopment</a:t>
            </a:r>
            <a:endParaRPr lang="en-US" sz="4400" b="1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636" y="1124744"/>
            <a:ext cx="8356276" cy="5119815"/>
          </a:xfrm>
        </p:spPr>
        <p:txBody>
          <a:bodyPr>
            <a:normAutofit fontScale="85000" lnSpcReduction="20000"/>
          </a:bodyPr>
          <a:lstStyle/>
          <a:p>
            <a:r>
              <a:rPr lang="en-US" sz="4000" dirty="0">
                <a:solidFill>
                  <a:srgbClr val="000000"/>
                </a:solidFill>
              </a:rPr>
              <a:t>Old idea, hasn’t really taken of</a:t>
            </a:r>
            <a:r>
              <a:rPr lang="en-US" sz="3600" dirty="0" smtClean="0">
                <a:solidFill>
                  <a:srgbClr val="000000"/>
                </a:solidFill>
              </a:rPr>
              <a:t>f</a:t>
            </a:r>
          </a:p>
          <a:p>
            <a:r>
              <a:rPr lang="en-US" sz="4000" dirty="0" smtClean="0">
                <a:solidFill>
                  <a:srgbClr val="000000"/>
                </a:solidFill>
              </a:rPr>
              <a:t>Legacies in the north</a:t>
            </a:r>
          </a:p>
          <a:p>
            <a:pPr lvl="1"/>
            <a:r>
              <a:rPr lang="en-US" sz="3600" dirty="0" smtClean="0">
                <a:solidFill>
                  <a:srgbClr val="000000"/>
                </a:solidFill>
              </a:rPr>
              <a:t>Big dreams</a:t>
            </a:r>
          </a:p>
          <a:p>
            <a:pPr lvl="1"/>
            <a:r>
              <a:rPr lang="en-US" sz="3600" dirty="0" smtClean="0">
                <a:solidFill>
                  <a:srgbClr val="000000"/>
                </a:solidFill>
              </a:rPr>
              <a:t>Past failures</a:t>
            </a:r>
          </a:p>
          <a:p>
            <a:pPr lvl="1"/>
            <a:r>
              <a:rPr lang="en-US" sz="3600" dirty="0" smtClean="0">
                <a:solidFill>
                  <a:srgbClr val="000000"/>
                </a:solidFill>
              </a:rPr>
              <a:t>Skepticism</a:t>
            </a:r>
          </a:p>
          <a:p>
            <a:r>
              <a:rPr lang="en-US" sz="3600" dirty="0" smtClean="0">
                <a:solidFill>
                  <a:srgbClr val="000000"/>
                </a:solidFill>
              </a:rPr>
              <a:t>Legacies of past: Murray</a:t>
            </a:r>
            <a:r>
              <a:rPr lang="en-US" sz="3600" dirty="0">
                <a:solidFill>
                  <a:srgbClr val="000000"/>
                </a:solidFill>
              </a:rPr>
              <a:t>-Darling </a:t>
            </a:r>
            <a:r>
              <a:rPr lang="en-US" sz="3600" dirty="0" smtClean="0">
                <a:solidFill>
                  <a:srgbClr val="000000"/>
                </a:solidFill>
              </a:rPr>
              <a:t>Basin</a:t>
            </a:r>
          </a:p>
          <a:p>
            <a:pPr lvl="1"/>
            <a:r>
              <a:rPr lang="en-US" sz="3600" dirty="0" smtClean="0">
                <a:solidFill>
                  <a:srgbClr val="000000"/>
                </a:solidFill>
              </a:rPr>
              <a:t>Billion </a:t>
            </a:r>
            <a:r>
              <a:rPr lang="en-US" sz="3600" dirty="0">
                <a:solidFill>
                  <a:srgbClr val="000000"/>
                </a:solidFill>
              </a:rPr>
              <a:t>$$ </a:t>
            </a:r>
            <a:r>
              <a:rPr lang="en-US" sz="3600" dirty="0" smtClean="0">
                <a:solidFill>
                  <a:srgbClr val="000000"/>
                </a:solidFill>
              </a:rPr>
              <a:t>environmental repair </a:t>
            </a:r>
            <a:r>
              <a:rPr lang="en-US" sz="3600" dirty="0">
                <a:solidFill>
                  <a:srgbClr val="000000"/>
                </a:solidFill>
              </a:rPr>
              <a:t>bill</a:t>
            </a:r>
          </a:p>
          <a:p>
            <a:pPr lvl="1"/>
            <a:r>
              <a:rPr lang="en-US" sz="3600" dirty="0">
                <a:solidFill>
                  <a:srgbClr val="000000"/>
                </a:solidFill>
              </a:rPr>
              <a:t>Social </a:t>
            </a:r>
            <a:r>
              <a:rPr lang="en-US" sz="3600" dirty="0" smtClean="0">
                <a:solidFill>
                  <a:srgbClr val="000000"/>
                </a:solidFill>
              </a:rPr>
              <a:t>upheaval </a:t>
            </a:r>
            <a:r>
              <a:rPr lang="en-US" sz="3600" dirty="0">
                <a:solidFill>
                  <a:srgbClr val="000000"/>
                </a:solidFill>
              </a:rPr>
              <a:t>with water claw-</a:t>
            </a:r>
            <a:r>
              <a:rPr lang="en-US" sz="3600" dirty="0" smtClean="0">
                <a:solidFill>
                  <a:srgbClr val="000000"/>
                </a:solidFill>
              </a:rPr>
              <a:t>back</a:t>
            </a:r>
          </a:p>
          <a:p>
            <a:pPr lvl="1"/>
            <a:r>
              <a:rPr lang="en-US" sz="3600" dirty="0" smtClean="0">
                <a:solidFill>
                  <a:srgbClr val="000000"/>
                </a:solidFill>
              </a:rPr>
              <a:t>Indigenous interests not considered</a:t>
            </a:r>
          </a:p>
          <a:p>
            <a:r>
              <a:rPr lang="en-US" sz="4000" dirty="0" err="1" smtClean="0">
                <a:solidFill>
                  <a:srgbClr val="000000"/>
                </a:solidFill>
              </a:rPr>
              <a:t>Polarised</a:t>
            </a:r>
            <a:r>
              <a:rPr lang="en-US" sz="4000" dirty="0" smtClean="0">
                <a:solidFill>
                  <a:srgbClr val="000000"/>
                </a:solidFill>
              </a:rPr>
              <a:t> debates, conflict, uncertainty</a:t>
            </a:r>
          </a:p>
          <a:p>
            <a:endParaRPr lang="en-US" sz="4000" dirty="0"/>
          </a:p>
          <a:p>
            <a:endParaRPr lang="en-US" sz="3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850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636" y="88368"/>
            <a:ext cx="9273494" cy="576064"/>
          </a:xfrm>
        </p:spPr>
        <p:txBody>
          <a:bodyPr>
            <a:noAutofit/>
          </a:bodyPr>
          <a:lstStyle/>
          <a:p>
            <a:r>
              <a:rPr lang="en-US" sz="4400" b="1" dirty="0" smtClean="0">
                <a:solidFill>
                  <a:srgbClr val="000000"/>
                </a:solidFill>
              </a:rPr>
              <a:t>Northern </a:t>
            </a:r>
            <a:r>
              <a:rPr lang="en-US" sz="4400" dirty="0" smtClean="0"/>
              <a:t>d</a:t>
            </a:r>
            <a:r>
              <a:rPr lang="en-US" sz="4400" b="1" dirty="0" smtClean="0">
                <a:solidFill>
                  <a:srgbClr val="000000"/>
                </a:solidFill>
              </a:rPr>
              <a:t>evelopment</a:t>
            </a:r>
            <a:endParaRPr lang="en-US" sz="4400" b="1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636" y="1124744"/>
            <a:ext cx="8356276" cy="5119815"/>
          </a:xfrm>
        </p:spPr>
        <p:txBody>
          <a:bodyPr>
            <a:normAutofit fontScale="85000" lnSpcReduction="20000"/>
          </a:bodyPr>
          <a:lstStyle/>
          <a:p>
            <a:r>
              <a:rPr lang="en-US" sz="4000" dirty="0">
                <a:solidFill>
                  <a:srgbClr val="000000"/>
                </a:solidFill>
              </a:rPr>
              <a:t>Old idea, hasn’t really taken of</a:t>
            </a:r>
            <a:r>
              <a:rPr lang="en-US" sz="3600" dirty="0" smtClean="0">
                <a:solidFill>
                  <a:srgbClr val="000000"/>
                </a:solidFill>
              </a:rPr>
              <a:t>f</a:t>
            </a:r>
          </a:p>
          <a:p>
            <a:r>
              <a:rPr lang="en-US" sz="4000" dirty="0" smtClean="0">
                <a:solidFill>
                  <a:srgbClr val="000000"/>
                </a:solidFill>
              </a:rPr>
              <a:t>Legacies in the north</a:t>
            </a:r>
          </a:p>
          <a:p>
            <a:pPr lvl="1"/>
            <a:r>
              <a:rPr lang="en-US" sz="3600" dirty="0" smtClean="0">
                <a:solidFill>
                  <a:srgbClr val="000000"/>
                </a:solidFill>
              </a:rPr>
              <a:t>Big dreams</a:t>
            </a:r>
          </a:p>
          <a:p>
            <a:pPr lvl="1"/>
            <a:r>
              <a:rPr lang="en-US" sz="3600" dirty="0" smtClean="0">
                <a:solidFill>
                  <a:srgbClr val="000000"/>
                </a:solidFill>
              </a:rPr>
              <a:t>Past failures</a:t>
            </a:r>
          </a:p>
          <a:p>
            <a:pPr lvl="1"/>
            <a:r>
              <a:rPr lang="en-US" sz="3600" dirty="0" smtClean="0">
                <a:solidFill>
                  <a:srgbClr val="000000"/>
                </a:solidFill>
              </a:rPr>
              <a:t>Skepticism</a:t>
            </a:r>
          </a:p>
          <a:p>
            <a:r>
              <a:rPr lang="en-US" sz="3600" dirty="0" smtClean="0">
                <a:solidFill>
                  <a:srgbClr val="000000"/>
                </a:solidFill>
              </a:rPr>
              <a:t>Legacies of past: Murray-Darling Basin</a:t>
            </a:r>
          </a:p>
          <a:p>
            <a:pPr lvl="1"/>
            <a:r>
              <a:rPr lang="en-US" sz="3600" dirty="0" smtClean="0">
                <a:solidFill>
                  <a:srgbClr val="000000"/>
                </a:solidFill>
              </a:rPr>
              <a:t>Billion $$ environmental repair bill</a:t>
            </a:r>
          </a:p>
          <a:p>
            <a:pPr lvl="1"/>
            <a:r>
              <a:rPr lang="en-US" sz="3600" dirty="0" smtClean="0">
                <a:solidFill>
                  <a:srgbClr val="000000"/>
                </a:solidFill>
              </a:rPr>
              <a:t>Social upheaval with water claw-back</a:t>
            </a:r>
          </a:p>
          <a:p>
            <a:pPr lvl="1"/>
            <a:r>
              <a:rPr lang="en-US" sz="3600" dirty="0" smtClean="0">
                <a:solidFill>
                  <a:srgbClr val="000000"/>
                </a:solidFill>
              </a:rPr>
              <a:t>Indigenous interests not considered</a:t>
            </a:r>
          </a:p>
          <a:p>
            <a:r>
              <a:rPr lang="en-US" sz="4000" dirty="0" err="1" smtClean="0">
                <a:solidFill>
                  <a:srgbClr val="000000"/>
                </a:solidFill>
              </a:rPr>
              <a:t>Polarised</a:t>
            </a:r>
            <a:r>
              <a:rPr lang="en-US" sz="4000" dirty="0" smtClean="0">
                <a:solidFill>
                  <a:srgbClr val="000000"/>
                </a:solidFill>
              </a:rPr>
              <a:t> debates, conflict, uncertainty</a:t>
            </a:r>
          </a:p>
          <a:p>
            <a:endParaRPr lang="en-US" sz="4000" dirty="0"/>
          </a:p>
          <a:p>
            <a:endParaRPr lang="en-US" sz="3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1972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405" y="19401"/>
            <a:ext cx="8229600" cy="1143000"/>
          </a:xfrm>
        </p:spPr>
        <p:txBody>
          <a:bodyPr/>
          <a:lstStyle/>
          <a:p>
            <a:r>
              <a:rPr lang="en-US" dirty="0" smtClean="0"/>
              <a:t>Common ground: Sustainability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041" y="1308734"/>
            <a:ext cx="8686801" cy="4525963"/>
          </a:xfrm>
        </p:spPr>
        <p:txBody>
          <a:bodyPr/>
          <a:lstStyle/>
          <a:p>
            <a:r>
              <a:rPr lang="en-US" dirty="0" smtClean="0"/>
              <a:t>Agriculture: interested in development and economic sustainability</a:t>
            </a:r>
          </a:p>
          <a:p>
            <a:pPr lvl="1"/>
            <a:r>
              <a:rPr lang="en-US" dirty="0" smtClean="0"/>
              <a:t>But what will that look like? What won’t it look like?</a:t>
            </a:r>
          </a:p>
          <a:p>
            <a:pPr lvl="1"/>
            <a:endParaRPr lang="en-US" dirty="0"/>
          </a:p>
          <a:p>
            <a:r>
              <a:rPr lang="en-US" dirty="0" smtClean="0"/>
              <a:t>The conservation sector: interested in </a:t>
            </a:r>
            <a:r>
              <a:rPr lang="en-US" dirty="0"/>
              <a:t>environmental </a:t>
            </a:r>
            <a:r>
              <a:rPr lang="en-US" dirty="0" smtClean="0"/>
              <a:t>sustainability and economies</a:t>
            </a:r>
          </a:p>
          <a:p>
            <a:endParaRPr lang="en-US" dirty="0"/>
          </a:p>
          <a:p>
            <a:r>
              <a:rPr lang="en-US" dirty="0" smtClean="0"/>
              <a:t>Indigenous sector has interests in </a:t>
            </a:r>
            <a:r>
              <a:rPr lang="en-US" dirty="0"/>
              <a:t>social/</a:t>
            </a:r>
            <a:r>
              <a:rPr lang="en-US" dirty="0" smtClean="0"/>
              <a:t>cultural sustainability and economies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4922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smtClean="0"/>
              <a:t>The Sensible </a:t>
            </a:r>
            <a:r>
              <a:rPr lang="en-US" sz="4800" dirty="0" smtClean="0"/>
              <a:t>C</a:t>
            </a:r>
            <a:r>
              <a:rPr lang="en-US" sz="4800" dirty="0" smtClean="0"/>
              <a:t>entre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000" dirty="0" smtClean="0"/>
              <a:t>What’s needed to reduce the risks and barriers for development while strengthening environmental protection and creating social benefits?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171091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What’s needed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2516"/>
            <a:ext cx="8229600" cy="4525963"/>
          </a:xfrm>
        </p:spPr>
        <p:txBody>
          <a:bodyPr/>
          <a:lstStyle/>
          <a:p>
            <a:endParaRPr lang="en-AU" sz="3600" dirty="0" smtClean="0"/>
          </a:p>
          <a:p>
            <a:r>
              <a:rPr lang="en-AU" sz="4000" dirty="0"/>
              <a:t>Evidence based planning </a:t>
            </a:r>
            <a:endParaRPr lang="en-AU" sz="4000" dirty="0" smtClean="0"/>
          </a:p>
          <a:p>
            <a:pPr lvl="1"/>
            <a:r>
              <a:rPr lang="en-AU" sz="3200" dirty="0" smtClean="0"/>
              <a:t>For land and water </a:t>
            </a:r>
            <a:r>
              <a:rPr lang="en-AU" sz="3200" dirty="0"/>
              <a:t>use  </a:t>
            </a:r>
          </a:p>
          <a:p>
            <a:r>
              <a:rPr lang="en-AU" sz="4000" dirty="0"/>
              <a:t>Sound economic </a:t>
            </a:r>
            <a:r>
              <a:rPr lang="en-AU" sz="4000" dirty="0" smtClean="0"/>
              <a:t>analysis</a:t>
            </a:r>
          </a:p>
          <a:p>
            <a:pPr lvl="1"/>
            <a:r>
              <a:rPr lang="en-AU" sz="3200" dirty="0"/>
              <a:t>M</a:t>
            </a:r>
            <a:r>
              <a:rPr lang="en-AU" sz="3200" dirty="0" smtClean="0"/>
              <a:t>arkets, supply chains. Start small-grow large.</a:t>
            </a:r>
            <a:endParaRPr lang="en-AU" sz="3200" dirty="0"/>
          </a:p>
          <a:p>
            <a:r>
              <a:rPr lang="en-AU" sz="4000" dirty="0" smtClean="0"/>
              <a:t>Genuine Indigenous engagement</a:t>
            </a:r>
          </a:p>
          <a:p>
            <a:pPr marL="457200" lvl="1" indent="0">
              <a:buNone/>
            </a:pPr>
            <a:endParaRPr lang="en-AU" sz="3200" dirty="0" smtClean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0820732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What’s needed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5578"/>
            <a:ext cx="8229600" cy="4525963"/>
          </a:xfrm>
        </p:spPr>
        <p:txBody>
          <a:bodyPr/>
          <a:lstStyle/>
          <a:p>
            <a:r>
              <a:rPr lang="en-AU" sz="3600" dirty="0" smtClean="0"/>
              <a:t>Adequate time </a:t>
            </a:r>
          </a:p>
          <a:p>
            <a:pPr lvl="1"/>
            <a:r>
              <a:rPr lang="en-AU" dirty="0" smtClean="0"/>
              <a:t>(and capacity) for planning and decision making, testing, learning and refining</a:t>
            </a:r>
          </a:p>
          <a:p>
            <a:r>
              <a:rPr lang="en-AU" sz="3600" dirty="0" smtClean="0"/>
              <a:t>Reform government processes</a:t>
            </a:r>
          </a:p>
          <a:p>
            <a:pPr lvl="1"/>
            <a:r>
              <a:rPr lang="en-AU" dirty="0" smtClean="0"/>
              <a:t> </a:t>
            </a:r>
            <a:r>
              <a:rPr lang="en-AU" dirty="0"/>
              <a:t>to break down silos and foster </a:t>
            </a:r>
            <a:r>
              <a:rPr lang="en-AU" dirty="0" smtClean="0"/>
              <a:t>consistent </a:t>
            </a:r>
            <a:r>
              <a:rPr lang="en-AU" dirty="0"/>
              <a:t>approach </a:t>
            </a:r>
            <a:r>
              <a:rPr lang="en-AU" dirty="0" smtClean="0"/>
              <a:t>in planning and approvals</a:t>
            </a:r>
          </a:p>
          <a:p>
            <a:r>
              <a:rPr lang="en-AU" sz="3600" dirty="0" smtClean="0"/>
              <a:t>Improved evidence base </a:t>
            </a:r>
          </a:p>
          <a:p>
            <a:pPr lvl="1"/>
            <a:r>
              <a:rPr lang="en-AU" dirty="0" smtClean="0"/>
              <a:t>(and case studies) to make informed decisions</a:t>
            </a:r>
          </a:p>
          <a:p>
            <a:pPr lvl="1"/>
            <a:r>
              <a:rPr lang="en-AU" dirty="0" smtClean="0"/>
              <a:t>Resources, biodiversity, water requirements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63641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676" y="-120315"/>
            <a:ext cx="8730595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is the NESP Northern Hub doing?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22685"/>
            <a:ext cx="8229600" cy="4525963"/>
          </a:xfrm>
        </p:spPr>
        <p:txBody>
          <a:bodyPr/>
          <a:lstStyle/>
          <a:p>
            <a:r>
              <a:rPr lang="en-US" dirty="0" smtClean="0"/>
              <a:t>Integrated planning (WA)</a:t>
            </a:r>
          </a:p>
          <a:p>
            <a:r>
              <a:rPr lang="en-US" dirty="0" smtClean="0"/>
              <a:t>Indigenous engagement (WA)</a:t>
            </a:r>
          </a:p>
          <a:p>
            <a:r>
              <a:rPr lang="en-US" dirty="0" smtClean="0"/>
              <a:t>Environmental water requirements (NT, WA, QLD)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28" r="5973" b="63146"/>
          <a:stretch/>
        </p:blipFill>
        <p:spPr>
          <a:xfrm>
            <a:off x="182374" y="2928397"/>
            <a:ext cx="8820897" cy="381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240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575702"/>
            <a:ext cx="2307771" cy="1277202"/>
          </a:xfrm>
          <a:prstGeom prst="rect">
            <a:avLst/>
          </a:prstGeom>
        </p:spPr>
      </p:pic>
      <p:sp>
        <p:nvSpPr>
          <p:cNvPr id="4" name="Vertical Title 3"/>
          <p:cNvSpPr>
            <a:spLocks noGrp="1"/>
          </p:cNvSpPr>
          <p:nvPr>
            <p:ph type="title" orient="vert"/>
          </p:nvPr>
        </p:nvSpPr>
        <p:spPr>
          <a:xfrm rot="16200000">
            <a:off x="3901602" y="-3180215"/>
            <a:ext cx="1272539" cy="8074345"/>
          </a:xfrm>
        </p:spPr>
        <p:txBody>
          <a:bodyPr/>
          <a:lstStyle/>
          <a:p>
            <a:r>
              <a:rPr lang="en-AU" sz="3600" dirty="0"/>
              <a:t>Establishing the environmental water requirements for </a:t>
            </a:r>
            <a:r>
              <a:rPr lang="en-AU" sz="3600" dirty="0" smtClean="0"/>
              <a:t>the Daly River, NT</a:t>
            </a:r>
            <a:endParaRPr lang="en-US" sz="36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15176" y="3346805"/>
            <a:ext cx="1954311" cy="542864"/>
          </a:xfrm>
          <a:prstGeom prst="rect">
            <a:avLst/>
          </a:prstGeom>
        </p:spPr>
      </p:pic>
      <p:pic>
        <p:nvPicPr>
          <p:cNvPr id="14" name="Picture Placeholder 17" descr="Griffith Uni Logo.gi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8005" b="-68005"/>
          <a:stretch>
            <a:fillRect/>
          </a:stretch>
        </p:blipFill>
        <p:spPr>
          <a:xfrm>
            <a:off x="4769326" y="5968343"/>
            <a:ext cx="1368604" cy="870115"/>
          </a:xfrm>
          <a:prstGeom prst="rect">
            <a:avLst/>
          </a:prstGeom>
        </p:spPr>
      </p:pic>
      <p:sp>
        <p:nvSpPr>
          <p:cNvPr id="20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99432" y="1874486"/>
            <a:ext cx="8075612" cy="609600"/>
          </a:xfrm>
        </p:spPr>
        <p:txBody>
          <a:bodyPr/>
          <a:lstStyle/>
          <a:p>
            <a:r>
              <a:rPr lang="en-US" sz="2000" b="1" u="sng" dirty="0" smtClean="0"/>
              <a:t>Alison King</a:t>
            </a:r>
            <a:r>
              <a:rPr lang="en-US" sz="2000" dirty="0" smtClean="0"/>
              <a:t>, </a:t>
            </a:r>
            <a:r>
              <a:rPr lang="en-AU" sz="2000" dirty="0"/>
              <a:t>David Crook, Simon Townsend, Peter </a:t>
            </a:r>
            <a:r>
              <a:rPr lang="en-AU" sz="2000" dirty="0" err="1"/>
              <a:t>Dostine</a:t>
            </a:r>
            <a:r>
              <a:rPr lang="en-AU" sz="2000" dirty="0"/>
              <a:t>, Julia </a:t>
            </a:r>
            <a:r>
              <a:rPr lang="en-AU" sz="2000" dirty="0" err="1" smtClean="0"/>
              <a:t>Schult</a:t>
            </a:r>
            <a:r>
              <a:rPr lang="en-AU" sz="2000" dirty="0" smtClean="0"/>
              <a:t>, </a:t>
            </a:r>
            <a:r>
              <a:rPr lang="en-AU" sz="2000" dirty="0"/>
              <a:t>Doug Ward, Thor </a:t>
            </a:r>
            <a:r>
              <a:rPr lang="en-AU" sz="2000" dirty="0" smtClean="0"/>
              <a:t>Saunders &amp; Kyle Tyler</a:t>
            </a:r>
            <a:endParaRPr lang="en-US" sz="2000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649116"/>
            <a:ext cx="9143999" cy="297429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6943" y="6181236"/>
            <a:ext cx="1890291" cy="444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057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NAER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b="1" dirty="0" err="1" smtClean="0">
            <a:solidFill>
              <a:srgbClr val="800000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NAER powerpoint template</Template>
  <TotalTime>3931</TotalTime>
  <Words>533</Words>
  <Application>Microsoft Macintosh PowerPoint</Application>
  <PresentationFormat>On-screen Show (4:3)</PresentationFormat>
  <Paragraphs>85</Paragraphs>
  <Slides>13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NAER powerpoint template</vt:lpstr>
      <vt:lpstr>Custom Design</vt:lpstr>
      <vt:lpstr>Office Theme</vt:lpstr>
      <vt:lpstr>1_Custom Design</vt:lpstr>
      <vt:lpstr>The “Sensible Centre” Sustainability and northern development</vt:lpstr>
      <vt:lpstr>Northern development</vt:lpstr>
      <vt:lpstr>Northern development</vt:lpstr>
      <vt:lpstr>Common ground: Sustainability</vt:lpstr>
      <vt:lpstr>The Sensible Centre</vt:lpstr>
      <vt:lpstr>What’s needed</vt:lpstr>
      <vt:lpstr>What’s needed</vt:lpstr>
      <vt:lpstr>What is the NESP Northern Hub doing?</vt:lpstr>
      <vt:lpstr>Establishing the environmental water requirements for the Daly River, NT</vt:lpstr>
      <vt:lpstr>New research in the NT</vt:lpstr>
      <vt:lpstr>Forecasting fish resilience to environmental change in northern Australia </vt:lpstr>
      <vt:lpstr>PowerPoint Presentation</vt:lpstr>
      <vt:lpstr>PowerPoint Presentation</vt:lpstr>
    </vt:vector>
  </TitlesOfParts>
  <Company>Charles Darwin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headline goes here on up to two lines</dc:title>
  <dc:creator>CDU</dc:creator>
  <cp:lastModifiedBy>Michael Douglas</cp:lastModifiedBy>
  <cp:revision>85</cp:revision>
  <cp:lastPrinted>2015-09-30T05:00:27Z</cp:lastPrinted>
  <dcterms:created xsi:type="dcterms:W3CDTF">2015-10-07T05:00:07Z</dcterms:created>
  <dcterms:modified xsi:type="dcterms:W3CDTF">2017-07-11T23:27:18Z</dcterms:modified>
</cp:coreProperties>
</file>