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9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35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45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9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447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23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41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56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3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51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07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71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A0A4-2D9F-4617-9288-AA571D3AF326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B918-7D23-4400-B375-73158FC0C9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8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3F59E0A5-9273-8F49-BFDE-7984C998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" y="2283882"/>
            <a:ext cx="12126742" cy="139706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A4E7A-7964-B9DD-BBAA-DB925A2F3612}"/>
              </a:ext>
            </a:extLst>
          </p:cNvPr>
          <p:cNvSpPr txBox="1"/>
          <p:nvPr/>
        </p:nvSpPr>
        <p:spPr>
          <a:xfrm>
            <a:off x="-1383413" y="603850"/>
            <a:ext cx="1495882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method of generating pasture input data for CLEM modelling</a:t>
            </a:r>
            <a:endParaRPr lang="en-AU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C5184-1FF6-B228-2206-EF4AC6D8217B}"/>
              </a:ext>
            </a:extLst>
          </p:cNvPr>
          <p:cNvSpPr txBox="1"/>
          <p:nvPr/>
        </p:nvSpPr>
        <p:spPr>
          <a:xfrm>
            <a:off x="2997587" y="1311215"/>
            <a:ext cx="619682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spcBef>
                <a:spcPts val="600"/>
              </a:spcBef>
            </a:pPr>
            <a:r>
              <a:rPr lang="en-GB" sz="2000" b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X. Zhang, J. Carter, G. Stone, B. Zhang, G. Fraser</a:t>
            </a:r>
          </a:p>
          <a:p>
            <a:pPr algn="ctr" hangingPunct="0">
              <a:spcBef>
                <a:spcPts val="600"/>
              </a:spcBef>
            </a:pPr>
            <a:r>
              <a:rPr lang="en-AU" sz="2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QLD Department of Environment and Science</a:t>
            </a:r>
            <a:endParaRPr lang="en-AU" sz="2000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9D38F7-0427-FBBF-806F-E447FDC36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450" y="2790987"/>
            <a:ext cx="4342469" cy="2761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1A7EC-3815-DCCF-4306-F9E6E94DD8B3}"/>
              </a:ext>
            </a:extLst>
          </p:cNvPr>
          <p:cNvSpPr txBox="1"/>
          <p:nvPr/>
        </p:nvSpPr>
        <p:spPr>
          <a:xfrm>
            <a:off x="3889901" y="2421654"/>
            <a:ext cx="36069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1. Select property in MyFORAGE</a:t>
            </a: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D1DD10E6-8DCE-1396-35E9-B1D3A309753D}"/>
              </a:ext>
            </a:extLst>
          </p:cNvPr>
          <p:cNvSpPr/>
          <p:nvPr/>
        </p:nvSpPr>
        <p:spPr>
          <a:xfrm rot="5703218">
            <a:off x="9081143" y="3023374"/>
            <a:ext cx="1116000" cy="2880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2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294E95-3B38-232A-BC8E-2C630367CA20}"/>
              </a:ext>
            </a:extLst>
          </p:cNvPr>
          <p:cNvSpPr txBox="1"/>
          <p:nvPr/>
        </p:nvSpPr>
        <p:spPr>
          <a:xfrm>
            <a:off x="8658554" y="5287722"/>
            <a:ext cx="34849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2. Set up GRASP pasture model</a:t>
            </a:r>
          </a:p>
          <a:p>
            <a:pPr algn="ctr"/>
            <a:r>
              <a:rPr lang="en-AU" sz="1400" dirty="0">
                <a:solidFill>
                  <a:schemeClr val="accent1"/>
                </a:solidFill>
              </a:rPr>
              <a:t>(Accounts for land types and woody vegetation)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F513EA-F407-DEF8-E5BC-646B6FC54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806" y="6100199"/>
            <a:ext cx="3507363" cy="2520241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C8914025-E912-EDAF-5AC1-462809E53F00}"/>
              </a:ext>
            </a:extLst>
          </p:cNvPr>
          <p:cNvSpPr/>
          <p:nvPr/>
        </p:nvSpPr>
        <p:spPr>
          <a:xfrm rot="738571">
            <a:off x="10238911" y="9160606"/>
            <a:ext cx="504000" cy="2426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798A22-18CC-9C5F-CAB2-C2A54ECCB001}"/>
              </a:ext>
            </a:extLst>
          </p:cNvPr>
          <p:cNvSpPr txBox="1"/>
          <p:nvPr/>
        </p:nvSpPr>
        <p:spPr>
          <a:xfrm>
            <a:off x="8179046" y="11981710"/>
            <a:ext cx="3849175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3. Run GRASP model on High </a:t>
            </a:r>
          </a:p>
          <a:p>
            <a:pPr algn="ctr"/>
            <a:r>
              <a:rPr lang="en-AU" sz="2000" b="1" dirty="0">
                <a:solidFill>
                  <a:schemeClr val="accent1"/>
                </a:solidFill>
              </a:rPr>
              <a:t>Performance Computer</a:t>
            </a:r>
          </a:p>
          <a:p>
            <a:pPr algn="ctr"/>
            <a:r>
              <a:rPr lang="en-AU" sz="1400" dirty="0">
                <a:solidFill>
                  <a:schemeClr val="accent1"/>
                </a:solidFill>
              </a:rPr>
              <a:t>(Simulation outputs include-: 6 levels of grass basal area, 10 levels of land condition, and 23 levels of stocking rate)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86BA7D04-AE55-B93B-475E-C0381E65AA7D}"/>
              </a:ext>
            </a:extLst>
          </p:cNvPr>
          <p:cNvSpPr/>
          <p:nvPr/>
        </p:nvSpPr>
        <p:spPr>
          <a:xfrm>
            <a:off x="5400675" y="14223999"/>
            <a:ext cx="2284933" cy="5040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5EB577-A312-DCA9-446B-2536916FC2D5}"/>
              </a:ext>
            </a:extLst>
          </p:cNvPr>
          <p:cNvSpPr txBox="1"/>
          <p:nvPr/>
        </p:nvSpPr>
        <p:spPr>
          <a:xfrm>
            <a:off x="581525" y="12536535"/>
            <a:ext cx="276410" cy="410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b="1" dirty="0"/>
              <a:t>4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02DFB-0C79-A77E-882A-93B51B674D4E}"/>
              </a:ext>
            </a:extLst>
          </p:cNvPr>
          <p:cNvSpPr txBox="1"/>
          <p:nvPr/>
        </p:nvSpPr>
        <p:spPr>
          <a:xfrm>
            <a:off x="163779" y="11863243"/>
            <a:ext cx="3590671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4. Large data cube generated for </a:t>
            </a:r>
          </a:p>
          <a:p>
            <a:pPr algn="ctr"/>
            <a:r>
              <a:rPr lang="en-AU" sz="2000" b="1" dirty="0">
                <a:solidFill>
                  <a:schemeClr val="accent1"/>
                </a:solidFill>
              </a:rPr>
              <a:t>input into CLEM</a:t>
            </a:r>
          </a:p>
          <a:p>
            <a:pPr algn="ctr"/>
            <a:r>
              <a:rPr lang="en-AU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(Variables i.e. pasture growth (kg/ha) averaged for property FPC levels and land types/soils - converted to </a:t>
            </a:r>
            <a:r>
              <a:rPr lang="en-AU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SQLite database cube)</a:t>
            </a:r>
            <a:endParaRPr lang="en-AU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E9A387-026E-6D2F-0B34-661B8704C742}"/>
              </a:ext>
            </a:extLst>
          </p:cNvPr>
          <p:cNvSpPr/>
          <p:nvPr/>
        </p:nvSpPr>
        <p:spPr>
          <a:xfrm>
            <a:off x="3072385" y="5516445"/>
            <a:ext cx="5602421" cy="743781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12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3C11B853-F1A4-B572-DC39-805FBA6C1069}"/>
              </a:ext>
            </a:extLst>
          </p:cNvPr>
          <p:cNvSpPr/>
          <p:nvPr/>
        </p:nvSpPr>
        <p:spPr>
          <a:xfrm>
            <a:off x="1221141" y="9498433"/>
            <a:ext cx="540000" cy="2107405"/>
          </a:xfrm>
          <a:prstGeom prst="upArrow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666FB-B857-3D84-875B-04D7715F5103}"/>
              </a:ext>
            </a:extLst>
          </p:cNvPr>
          <p:cNvSpPr txBox="1"/>
          <p:nvPr/>
        </p:nvSpPr>
        <p:spPr>
          <a:xfrm>
            <a:off x="281124" y="5516445"/>
            <a:ext cx="25926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5"/>
                </a:solidFill>
              </a:rPr>
              <a:t>5. User inputs data cube into CLEM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9E6BCD-B630-D61A-7255-1DB6BB3B7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5" y="6148526"/>
            <a:ext cx="2862261" cy="303563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8DB304D-CC0A-F10B-FCF0-4C5314910291}"/>
              </a:ext>
            </a:extLst>
          </p:cNvPr>
          <p:cNvSpPr txBox="1"/>
          <p:nvPr/>
        </p:nvSpPr>
        <p:spPr>
          <a:xfrm>
            <a:off x="9833" y="2379302"/>
            <a:ext cx="322950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5"/>
                </a:solidFill>
              </a:rPr>
              <a:t>6. Farm economic analysis </a:t>
            </a:r>
          </a:p>
          <a:p>
            <a:pPr algn="ctr"/>
            <a:r>
              <a:rPr lang="en-AU" sz="2000" b="1" dirty="0">
                <a:solidFill>
                  <a:schemeClr val="accent5"/>
                </a:solidFill>
              </a:rPr>
              <a:t>process phase</a:t>
            </a: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16235B98-2CD3-8032-646B-678E4CC5456B}"/>
              </a:ext>
            </a:extLst>
          </p:cNvPr>
          <p:cNvSpPr/>
          <p:nvPr/>
        </p:nvSpPr>
        <p:spPr>
          <a:xfrm>
            <a:off x="1221141" y="4872770"/>
            <a:ext cx="504000" cy="658427"/>
          </a:xfrm>
          <a:prstGeom prst="upArrow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5982220-AAD8-779B-D8DF-63DC33C38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588" y="13338328"/>
            <a:ext cx="3972629" cy="28573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29E906-9C5B-2A9F-8467-05EE7BAC7B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5" y="13223800"/>
            <a:ext cx="4834191" cy="2398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258740-C53C-B2DB-32E8-BFEF1FC5F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033" y="3083188"/>
            <a:ext cx="2385741" cy="176936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F6D69A6-94D5-CF15-3327-A738089D658E}"/>
              </a:ext>
            </a:extLst>
          </p:cNvPr>
          <p:cNvSpPr txBox="1"/>
          <p:nvPr/>
        </p:nvSpPr>
        <p:spPr>
          <a:xfrm>
            <a:off x="3517195" y="6041622"/>
            <a:ext cx="502108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ctr">
              <a:buFont typeface="Arial" panose="020B0604020202020204" pitchFamily="34" charset="0"/>
              <a:buChar char="•"/>
            </a:pPr>
            <a:r>
              <a:rPr lang="en-AU" sz="3600" b="1" dirty="0">
                <a:solidFill>
                  <a:srgbClr val="002060"/>
                </a:solidFill>
              </a:rPr>
              <a:t>Automated </a:t>
            </a:r>
            <a:r>
              <a:rPr lang="en-AU" sz="3600" dirty="0">
                <a:solidFill>
                  <a:srgbClr val="002060"/>
                </a:solidFill>
              </a:rPr>
              <a:t>online system to run GRASP Pasture Model</a:t>
            </a:r>
            <a:endParaRPr lang="en-AU" sz="3600" b="1" dirty="0">
              <a:solidFill>
                <a:srgbClr val="002060"/>
              </a:solidFill>
            </a:endParaRPr>
          </a:p>
          <a:p>
            <a:pPr marL="182563" indent="-182563" algn="ctr">
              <a:buFont typeface="Arial" panose="020B0604020202020204" pitchFamily="34" charset="0"/>
              <a:buChar char="•"/>
            </a:pPr>
            <a:r>
              <a:rPr lang="en-AU" sz="3600" b="1" dirty="0">
                <a:solidFill>
                  <a:srgbClr val="002060"/>
                </a:solidFill>
              </a:rPr>
              <a:t>Generates </a:t>
            </a:r>
            <a:r>
              <a:rPr lang="en-AU" sz="3600" dirty="0">
                <a:solidFill>
                  <a:srgbClr val="002060"/>
                </a:solidFill>
              </a:rPr>
              <a:t>input data for CLEM Crop Livestock Enterprise Model (CSIRO)</a:t>
            </a:r>
            <a:endParaRPr lang="en-AU" sz="3600" b="1" dirty="0">
              <a:solidFill>
                <a:srgbClr val="002060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AU" sz="3600" b="1" dirty="0">
                <a:solidFill>
                  <a:srgbClr val="002060"/>
                </a:solidFill>
              </a:rPr>
              <a:t>Analyses </a:t>
            </a:r>
            <a:r>
              <a:rPr lang="en-AU" sz="3600" dirty="0">
                <a:solidFill>
                  <a:srgbClr val="002060"/>
                </a:solidFill>
              </a:rPr>
              <a:t>property economics for </a:t>
            </a:r>
          </a:p>
          <a:p>
            <a:pPr algn="ctr"/>
            <a:r>
              <a:rPr lang="en-AU" sz="3600" dirty="0">
                <a:solidFill>
                  <a:srgbClr val="002060"/>
                </a:solidFill>
              </a:rPr>
              <a:t>grazing enterprises </a:t>
            </a:r>
          </a:p>
          <a:p>
            <a:pPr algn="ctr"/>
            <a:r>
              <a:rPr lang="en-AU" sz="3600" dirty="0">
                <a:solidFill>
                  <a:srgbClr val="002060"/>
                </a:solidFill>
              </a:rPr>
              <a:t>in Queensland</a:t>
            </a:r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42FDF9-F37D-F1E8-6559-39BFA336D885}"/>
              </a:ext>
            </a:extLst>
          </p:cNvPr>
          <p:cNvSpPr txBox="1"/>
          <p:nvPr/>
        </p:nvSpPr>
        <p:spPr>
          <a:xfrm>
            <a:off x="0" y="15685998"/>
            <a:ext cx="6096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/>
              <a:t>This work is supported by: </a:t>
            </a:r>
            <a:r>
              <a:rPr lang="en-AU" sz="1600" b="1" dirty="0"/>
              <a:t>Drought and Climate Adaptation Program</a:t>
            </a:r>
          </a:p>
          <a:p>
            <a:r>
              <a:rPr lang="en-AU" sz="1600" dirty="0"/>
              <a:t>                                                </a:t>
            </a:r>
            <a:r>
              <a:rPr lang="en-AU" sz="1600" b="1" dirty="0"/>
              <a:t>Queensland Reef Water Quality Program</a:t>
            </a:r>
          </a:p>
        </p:txBody>
      </p:sp>
    </p:spTree>
    <p:extLst>
      <p:ext uri="{BB962C8B-B14F-4D97-AF65-F5344CB8AC3E}">
        <p14:creationId xmlns:p14="http://schemas.microsoft.com/office/powerpoint/2010/main" val="287657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318</TotalTime>
  <Words>193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Fraser (Ecosciences Precinct)</dc:creator>
  <cp:lastModifiedBy>Grant Fraser (Ecosciences Precinct)</cp:lastModifiedBy>
  <cp:revision>20</cp:revision>
  <dcterms:created xsi:type="dcterms:W3CDTF">2023-09-05T01:47:23Z</dcterms:created>
  <dcterms:modified xsi:type="dcterms:W3CDTF">2023-09-11T03:47:28Z</dcterms:modified>
</cp:coreProperties>
</file>