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3" r:id="rId3"/>
    <p:sldId id="271" r:id="rId4"/>
    <p:sldId id="273" r:id="rId5"/>
    <p:sldId id="304" r:id="rId6"/>
    <p:sldId id="305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7" autoAdjust="0"/>
  </p:normalViewPr>
  <p:slideViewPr>
    <p:cSldViewPr>
      <p:cViewPr varScale="1">
        <p:scale>
          <a:sx n="107" d="100"/>
          <a:sy n="107" d="100"/>
        </p:scale>
        <p:origin x="-16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2C46A-369C-4A61-8387-6FF7E82BB81E}" type="datetimeFigureOut">
              <a:rPr lang="en-AU" smtClean="0"/>
              <a:t>12/07/17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75BD5-4CC7-408C-858A-33FDD95C30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47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Overview of the division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75BD5-4CC7-408C-858A-33FDD95C30E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618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75BD5-4CC7-408C-858A-33FDD95C30E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1637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75BD5-4CC7-408C-858A-33FDD95C30E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895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1" y="2123219"/>
            <a:ext cx="7626756" cy="1467356"/>
          </a:xfr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862" y="3896591"/>
            <a:ext cx="6380290" cy="1724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5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0CB25-A6EA-974C-9AF9-67660181DBE2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D61E3-3760-CA48-A397-E2949D2BBAB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5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Vertical Tit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E722D-FC42-D748-90DA-2E2A76575FBF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46AB4-78A2-5143-B18C-CA585D3688A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747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321"/>
            <a:ext cx="2057400" cy="5829300"/>
          </a:xfrm>
        </p:spPr>
        <p:txBody>
          <a:bodyPr vert="eaVert" anchor="t"/>
          <a:lstStyle/>
          <a:p>
            <a:r>
              <a:t>Click to edit Master title style</a:t>
            </a:r>
          </a:p>
        </p:txBody>
      </p:sp>
      <p:sp>
        <p:nvSpPr>
          <p:cNvPr id="3" name="Vertical Title 2"/>
          <p:cNvSpPr>
            <a:spLocks noGrp="1"/>
          </p:cNvSpPr>
          <p:nvPr>
            <p:ph type="body" orient="vert" idx="1"/>
          </p:nvPr>
        </p:nvSpPr>
        <p:spPr>
          <a:xfrm>
            <a:off x="457200" y="274321"/>
            <a:ext cx="6016752" cy="5829300"/>
          </a:xfrm>
        </p:spPr>
        <p:txBody>
          <a:bodyPr vert="eaVert"/>
          <a:lstStyle/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B5E8E-1B62-0A45-8270-C2AF6AA7F1A3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22CFB-E970-B84D-86BE-9E2A623D232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022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71CE2-966E-7945-BA7F-ED9BD1F029E5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F40C-FFBB-494B-B98A-1DBB17A2734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92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74" y="4396154"/>
            <a:ext cx="7775867" cy="1415711"/>
          </a:xfrm>
        </p:spPr>
        <p:txBody>
          <a:bodyPr anchor="t"/>
          <a:lstStyle>
            <a:lvl1pPr algn="l">
              <a:buNone/>
              <a:defRPr sz="4000" b="1" cap="all"/>
            </a:lvl1pPr>
          </a:lstStyle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274" y="2880360"/>
            <a:ext cx="7775867" cy="150876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6pPr>
            <a:lvl7pPr marL="2745946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7pPr>
            <a:lvl8pPr marL="319720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8BA7E-EAFF-8C40-B9BE-9F7887E64534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C1D86-B11D-824B-B8DA-C5298E5F4D6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704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7340"/>
            <a:ext cx="4032504" cy="4526280"/>
          </a:xfrm>
        </p:spPr>
        <p:txBody>
          <a:bodyPr/>
          <a:lstStyle/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/>
          </p:nvPr>
        </p:nvSpPr>
        <p:spPr>
          <a:xfrm>
            <a:off x="4572000" y="1577340"/>
            <a:ext cx="4114800" cy="4526280"/>
          </a:xfrm>
        </p:spPr>
        <p:txBody>
          <a:bodyPr/>
          <a:lstStyle/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44165-6C3C-1441-A752-2908323FE69C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9C721-7234-2642-90C6-405C9B4FF9F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691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7660"/>
            <a:ext cx="4039819" cy="777011"/>
          </a:xfrm>
        </p:spPr>
        <p:txBody>
          <a:bodyPr anchor="b"/>
          <a:lstStyle>
            <a:lvl1pPr>
              <a:buNone/>
              <a:defRPr sz="2736" b="1"/>
            </a:lvl1pPr>
            <a:lvl2pPr marL="352">
              <a:buNone/>
              <a:defRPr sz="2160" b="1"/>
            </a:lvl2pPr>
            <a:lvl3pPr marL="176">
              <a:buNone/>
              <a:defRPr sz="1944" b="1"/>
            </a:lvl3pPr>
            <a:lvl4pPr marL="117">
              <a:buNone/>
              <a:defRPr sz="1800" b="1"/>
            </a:lvl4pPr>
            <a:lvl5pPr marL="88">
              <a:buNone/>
              <a:defRPr sz="1800" b="1"/>
            </a:lvl5pPr>
            <a:lvl6pPr marL="70">
              <a:buNone/>
              <a:defRPr sz="1800" b="1"/>
            </a:lvl6pPr>
            <a:lvl7pPr marL="58">
              <a:buNone/>
              <a:defRPr sz="1800" b="1"/>
            </a:lvl7pPr>
            <a:lvl8pPr marL="50">
              <a:buNone/>
              <a:defRPr sz="1800" b="1"/>
            </a:lvl8pPr>
            <a:lvl9pPr marL="44">
              <a:buNone/>
              <a:defRPr sz="1800" b="1"/>
            </a:lvl9pPr>
          </a:lstStyle>
          <a:p>
            <a:pPr lvl="0"/>
            <a:r>
              <a:t>Click to edit Master text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644238" y="1397660"/>
            <a:ext cx="4042563" cy="777011"/>
          </a:xfrm>
        </p:spPr>
        <p:txBody>
          <a:bodyPr anchor="b"/>
          <a:lstStyle>
            <a:lvl1pPr>
              <a:buNone/>
              <a:defRPr sz="2736" b="1"/>
            </a:lvl1pPr>
            <a:lvl2pPr marL="352">
              <a:buNone/>
              <a:defRPr sz="2160" b="1"/>
            </a:lvl2pPr>
            <a:lvl3pPr marL="176">
              <a:buNone/>
              <a:defRPr sz="1944" b="1"/>
            </a:lvl3pPr>
            <a:lvl4pPr marL="117">
              <a:buNone/>
              <a:defRPr sz="1800" b="1"/>
            </a:lvl4pPr>
            <a:lvl5pPr marL="88">
              <a:buNone/>
              <a:defRPr sz="1800" b="1"/>
            </a:lvl5pPr>
            <a:lvl6pPr marL="70">
              <a:buNone/>
              <a:defRPr sz="1800" b="1"/>
            </a:lvl6pPr>
            <a:lvl7pPr marL="58">
              <a:buNone/>
              <a:defRPr sz="1800" b="1"/>
            </a:lvl7pPr>
            <a:lvl8pPr marL="50">
              <a:buNone/>
              <a:defRPr sz="1800" b="1"/>
            </a:lvl8pPr>
            <a:lvl9pPr marL="44">
              <a:buNone/>
              <a:defRPr sz="1800" b="1"/>
            </a:lvl9pPr>
          </a:lstStyle>
          <a:p>
            <a:pPr lvl="0"/>
            <a:r>
              <a:t>Click to edit Master text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3"/>
          </p:nvPr>
        </p:nvSpPr>
        <p:spPr>
          <a:xfrm>
            <a:off x="457200" y="2174671"/>
            <a:ext cx="4039819" cy="3950895"/>
          </a:xfrm>
        </p:spPr>
        <p:txBody>
          <a:bodyPr/>
          <a:lstStyle>
            <a:lvl1pPr>
              <a:defRPr sz="2736"/>
            </a:lvl1pPr>
            <a:lvl2pPr>
              <a:defRPr sz="2160"/>
            </a:lvl2pPr>
            <a:lvl3pPr>
              <a:defRPr sz="1944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/>
          </p:nvPr>
        </p:nvSpPr>
        <p:spPr>
          <a:xfrm>
            <a:off x="4644238" y="2174671"/>
            <a:ext cx="4042563" cy="3950895"/>
          </a:xfrm>
        </p:spPr>
        <p:txBody>
          <a:bodyPr/>
          <a:lstStyle>
            <a:lvl1pPr>
              <a:defRPr sz="2736"/>
            </a:lvl1pPr>
            <a:lvl2pPr>
              <a:defRPr sz="2160"/>
            </a:lvl2pPr>
            <a:lvl3pPr>
              <a:defRPr sz="1944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C2D09-4704-7A41-9584-06CA3B01F684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82B09-15D6-174F-83A8-5B555320543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422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F3A0-734C-4048-A344-55D59CE4492A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2ABAC-5472-2148-B121-4B9610599D5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270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1E1DD-BFB3-0E41-B155-B549D58349BA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95386-DC2F-6C45-8F62-484688F6062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742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17"/>
            <a:ext cx="3008376" cy="1160305"/>
          </a:xfrm>
        </p:spPr>
        <p:txBody>
          <a:bodyPr anchor="b"/>
          <a:lstStyle>
            <a:lvl1pPr algn="l">
              <a:defRPr sz="1944" b="1"/>
            </a:lvl1pPr>
          </a:lstStyle>
          <a:p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390" y="273017"/>
            <a:ext cx="5112411" cy="5830604"/>
          </a:xfrm>
        </p:spPr>
        <p:txBody>
          <a:bodyPr/>
          <a:lstStyle>
            <a:lvl1pPr>
              <a:defRPr sz="3168"/>
            </a:lvl1pPr>
            <a:lvl2pPr>
              <a:defRPr sz="2736"/>
            </a:lvl2pPr>
            <a:lvl3pPr>
              <a:defRPr sz="2376"/>
            </a:lvl3pPr>
            <a:lvl4pPr>
              <a:defRPr sz="1944"/>
            </a:lvl4pPr>
            <a:lvl5pPr>
              <a:defRPr sz="1944"/>
            </a:lvl5pPr>
            <a:lvl6pPr>
              <a:defRPr sz="1944"/>
            </a:lvl6pPr>
            <a:lvl7pPr>
              <a:defRPr sz="1944"/>
            </a:lvl7pPr>
            <a:lvl8pPr>
              <a:defRPr sz="1944"/>
            </a:lvl8pPr>
            <a:lvl9pPr>
              <a:defRPr sz="1944"/>
            </a:lvl9pPr>
          </a:lstStyle>
          <a:p>
            <a:pPr lvl="0"/>
            <a:r>
              <a:t>Click to edit Master text style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1433321"/>
            <a:ext cx="3007461" cy="4670299"/>
          </a:xfrm>
        </p:spPr>
        <p:txBody>
          <a:bodyPr/>
          <a:lstStyle>
            <a:lvl1pPr marL="0" indent="0">
              <a:buNone/>
              <a:defRPr sz="1368"/>
            </a:lvl1pPr>
            <a:lvl2pPr marL="457200" indent="0">
              <a:buNone/>
              <a:defRPr sz="1152"/>
            </a:lvl2pPr>
            <a:lvl3pPr marL="914400" indent="0">
              <a:buNone/>
              <a:defRPr sz="993"/>
            </a:lvl3pPr>
            <a:lvl4pPr marL="1370914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5946" indent="0">
              <a:buNone/>
              <a:defRPr sz="900"/>
            </a:lvl7pPr>
            <a:lvl8pPr marL="3197202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t>Click to edit Master text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A2BF3-1217-F542-8C68-047A1102D6D9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12212-E7B6-EE40-A104-A8B7B91DF5E5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648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24" y="4800600"/>
            <a:ext cx="5486400" cy="548640"/>
          </a:xfrm>
        </p:spPr>
        <p:txBody>
          <a:bodyPr anchor="b"/>
          <a:lstStyle>
            <a:lvl1pPr algn="l">
              <a:defRPr sz="1944" b="1"/>
            </a:lvl1pPr>
          </a:lstStyle>
          <a:p>
            <a:r>
              <a:t>Click to edit Master title style</a:t>
            </a:r>
          </a:p>
        </p:txBody>
      </p:sp>
      <p:sp>
        <p:nvSpPr>
          <p:cNvPr id="3" name="Vertical Title 2"/>
          <p:cNvSpPr>
            <a:spLocks noGrp="1"/>
          </p:cNvSpPr>
          <p:nvPr>
            <p:ph type="pic" idx="1"/>
          </p:nvPr>
        </p:nvSpPr>
        <p:spPr>
          <a:xfrm>
            <a:off x="1792224" y="610362"/>
            <a:ext cx="5486400" cy="4116857"/>
          </a:xfrm>
        </p:spPr>
        <p:txBody>
          <a:bodyPr rtlCol="0">
            <a:normAutofit/>
          </a:bodyPr>
          <a:lstStyle/>
          <a:p>
            <a:pPr lvl="0"/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1792224" y="5349241"/>
            <a:ext cx="5486400" cy="754380"/>
          </a:xfrm>
        </p:spPr>
        <p:txBody>
          <a:bodyPr/>
          <a:lstStyle>
            <a:lvl1pPr marL="0" indent="0">
              <a:buNone/>
              <a:defRPr sz="1368"/>
            </a:lvl1pPr>
            <a:lvl2pPr marL="457200" indent="0">
              <a:buNone/>
              <a:defRPr sz="1152"/>
            </a:lvl2pPr>
            <a:lvl3pPr marL="914400" indent="0">
              <a:buNone/>
              <a:defRPr sz="993"/>
            </a:lvl3pPr>
            <a:lvl4pPr marL="1370914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5946" indent="0">
              <a:buNone/>
              <a:defRPr sz="900"/>
            </a:lvl7pPr>
            <a:lvl8pPr marL="3197202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t>Click to edit Master text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C6A29-6F43-DC4C-BF02-4041E48CAD65}" type="datetimeFigureOut">
              <a:rPr lang="en-AU"/>
              <a:pPr>
                <a:defRPr/>
              </a:pPr>
              <a:t>12/07/17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2F677-218D-FE4E-875A-BC405E266FF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004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98085"/>
            <a:ext cx="8229600" cy="4506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9785"/>
            <a:ext cx="2130425" cy="4106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68F1C59-EA3C-0B4F-8BC0-27862D4B4CF0}" type="datetimeFigureOut">
              <a:rPr lang="en-US"/>
              <a:pPr>
                <a:defRPr/>
              </a:pPr>
              <a:t>12/07/17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7851" y="6309785"/>
            <a:ext cx="2898775" cy="4106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850" y="6309785"/>
            <a:ext cx="2139950" cy="4106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A39C0B-FFD7-454E-A730-781C80C8B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jpeg"/><Relationship Id="rId12" Type="http://schemas.openxmlformats.org/officeDocument/2006/relationships/image" Target="../media/image11.png"/><Relationship Id="rId13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eg"/><Relationship Id="rId10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426"/>
          <a:stretch>
            <a:fillRect/>
          </a:stretch>
        </p:blipFill>
        <p:spPr bwMode="auto">
          <a:xfrm>
            <a:off x="0" y="-28937"/>
            <a:ext cx="9464676" cy="570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" name="Imag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2409838"/>
            <a:ext cx="2339752" cy="1754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extBox 3"/>
          <p:cNvSpPr txBox="1">
            <a:spLocks noChangeArrowheads="1"/>
          </p:cNvSpPr>
          <p:nvPr/>
        </p:nvSpPr>
        <p:spPr bwMode="auto">
          <a:xfrm>
            <a:off x="502122" y="324922"/>
            <a:ext cx="8460431" cy="208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lnSpc>
                <a:spcPts val="4300"/>
              </a:lnSpc>
            </a:pPr>
            <a:r>
              <a:rPr lang="en-US" sz="4400" dirty="0" smtClean="0">
                <a:solidFill>
                  <a:srgbClr val="FFFFFF"/>
                </a:solidFill>
                <a:latin typeface="Lato Black" charset="0"/>
                <a:cs typeface="Lato Black" charset="0"/>
              </a:rPr>
              <a:t>Water Resources Division, DENR</a:t>
            </a:r>
            <a:endParaRPr lang="en-US" sz="4400" dirty="0">
              <a:solidFill>
                <a:srgbClr val="FFFFFF"/>
              </a:solidFill>
              <a:latin typeface="Lato Black" charset="0"/>
              <a:cs typeface="Lato Black" charset="0"/>
            </a:endParaRPr>
          </a:p>
        </p:txBody>
      </p:sp>
      <p:sp>
        <p:nvSpPr>
          <p:cNvPr id="1027" name="TextBox 4"/>
          <p:cNvSpPr txBox="1">
            <a:spLocks noChangeArrowheads="1"/>
          </p:cNvSpPr>
          <p:nvPr/>
        </p:nvSpPr>
        <p:spPr bwMode="auto">
          <a:xfrm>
            <a:off x="765175" y="6076951"/>
            <a:ext cx="1055688" cy="52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1100"/>
              </a:lnSpc>
            </a:pPr>
            <a:r>
              <a:rPr lang="en-US" sz="1100" dirty="0">
                <a:latin typeface="Lato Black" charset="0"/>
                <a:cs typeface="Lato Black" charset="0"/>
              </a:rPr>
              <a:t>www.nt.gov.au</a:t>
            </a:r>
          </a:p>
        </p:txBody>
      </p:sp>
      <p:pic>
        <p:nvPicPr>
          <p:cNvPr id="1028" name="Picture 9" descr="NTG_Primary_RGB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907617"/>
            <a:ext cx="2159918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95488"/>
            <a:ext cx="2221984" cy="1482110"/>
          </a:xfrm>
          <a:prstGeom prst="rect">
            <a:avLst/>
          </a:prstGeom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594" y="1210813"/>
            <a:ext cx="1558857" cy="879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37652"/>
            <a:ext cx="1637261" cy="122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689" y="1293856"/>
            <a:ext cx="1487975" cy="1115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http://www.konicaminolta.com/kids/endangered_animals/library/sea/img/pig-nosed-turtle_img01-l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517578"/>
            <a:ext cx="1987234" cy="149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/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54715" y="4223309"/>
            <a:ext cx="3526215" cy="14264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68" y="3739022"/>
            <a:ext cx="2547673" cy="1910755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839" y="2573162"/>
            <a:ext cx="1795335" cy="1428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657045"/>
            <a:ext cx="2579758" cy="17210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20725" y="281517"/>
            <a:ext cx="7702550" cy="127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3300"/>
              </a:lnSpc>
              <a:spcAft>
                <a:spcPts val="1100"/>
              </a:spcAft>
            </a:pPr>
            <a:r>
              <a:rPr lang="en-US" sz="3300" dirty="0" smtClean="0">
                <a:solidFill>
                  <a:srgbClr val="DF6F1D"/>
                </a:solidFill>
                <a:latin typeface="Lato Heavy" charset="0"/>
                <a:cs typeface="Lato Heavy" charset="0"/>
              </a:rPr>
              <a:t>WRD – what we do</a:t>
            </a:r>
            <a:endParaRPr lang="en-US" sz="3300" dirty="0">
              <a:solidFill>
                <a:srgbClr val="DF6F1D"/>
              </a:solidFill>
              <a:latin typeface="Lato Heavy" charset="0"/>
              <a:cs typeface="Lato Heavy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875123"/>
            <a:ext cx="8280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Science for decision making 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Water Resource Monitoring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Aquatic Health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Water Resource Assessment</a:t>
            </a:r>
          </a:p>
          <a:p>
            <a:pPr marL="628650" lvl="1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Water resource </a:t>
            </a:r>
            <a:r>
              <a:rPr lang="en-AU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</a:t>
            </a: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anagement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Policy and planning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Licencing and compliance</a:t>
            </a:r>
          </a:p>
          <a:p>
            <a:pPr marL="1085850" lvl="2" indent="-1714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AU" sz="2000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65175" y="6076951"/>
            <a:ext cx="1055688" cy="52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1100"/>
              </a:lnSpc>
            </a:pPr>
            <a:r>
              <a:rPr lang="en-US" sz="1100">
                <a:latin typeface="Lato Black" charset="0"/>
                <a:cs typeface="Lato Black" charset="0"/>
              </a:rPr>
              <a:t>www.nt.gov.au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50825" y="5715000"/>
            <a:ext cx="8642350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8" descr="NTG_Primary_RGB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907617"/>
            <a:ext cx="2375942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71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20725" y="281517"/>
            <a:ext cx="7702550" cy="127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3300"/>
              </a:lnSpc>
              <a:spcAft>
                <a:spcPts val="1100"/>
              </a:spcAft>
            </a:pPr>
            <a:r>
              <a:rPr lang="en-US" sz="3300" dirty="0" smtClean="0">
                <a:solidFill>
                  <a:srgbClr val="DF6F1D"/>
                </a:solidFill>
                <a:latin typeface="Lato Heavy" charset="0"/>
                <a:cs typeface="Lato Heavy" charset="0"/>
              </a:rPr>
              <a:t>Water Allocation Plans</a:t>
            </a:r>
            <a:endParaRPr lang="en-US" sz="3300" dirty="0">
              <a:solidFill>
                <a:srgbClr val="DF6F1D"/>
              </a:solidFill>
              <a:latin typeface="Lato Heavy" charset="0"/>
              <a:cs typeface="Lato Heavy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875123"/>
            <a:ext cx="8280920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Declared by the Minister under Section 22B of the </a:t>
            </a:r>
            <a:r>
              <a:rPr lang="en-AU" sz="20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Water Act</a:t>
            </a:r>
            <a:r>
              <a:rPr lang="en-AU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Developed for water resources where there is competition for water resources and a need to establish additional water management arrangements to protect values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Built on current </a:t>
            </a: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legislation,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policy and science </a:t>
            </a:r>
            <a:endParaRPr lang="en-AU" sz="1600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Developed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with advice from stakeholders who represent diverse interests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Set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clear, measurable and achievable objectives 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Identify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uncertainty and risk but </a:t>
            </a: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enable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management decisions and </a:t>
            </a: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provide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investment </a:t>
            </a: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certainty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Enable </a:t>
            </a:r>
            <a:r>
              <a:rPr lang="en-AU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continued </a:t>
            </a:r>
            <a:r>
              <a:rPr lang="en-AU" sz="1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learning through monitoring, evaluation and review</a:t>
            </a:r>
            <a:endParaRPr lang="en-AU" sz="1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65175" y="6076951"/>
            <a:ext cx="1055688" cy="52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1100"/>
              </a:lnSpc>
            </a:pPr>
            <a:r>
              <a:rPr lang="en-US" sz="1100">
                <a:latin typeface="Lato Black" charset="0"/>
                <a:cs typeface="Lato Black" charset="0"/>
              </a:rPr>
              <a:t>www.nt.gov.au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50825" y="5715000"/>
            <a:ext cx="8642350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8" descr="NTG_Primary_RGB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907617"/>
            <a:ext cx="2375942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107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7" y="6219"/>
            <a:ext cx="4848916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56420" y="404664"/>
            <a:ext cx="41875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Regional Water Allocation Planning Snapshot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A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AU" sz="2400" dirty="0" smtClean="0"/>
              <a:t>3 WAP areas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AU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AU" sz="2400" dirty="0" smtClean="0"/>
              <a:t>3 Water Advisory Committees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AU" sz="2400" dirty="0"/>
          </a:p>
          <a:p>
            <a:r>
              <a:rPr lang="en-AU" sz="2400" u="sng" dirty="0" smtClean="0"/>
              <a:t>Declared</a:t>
            </a:r>
          </a:p>
          <a:p>
            <a:r>
              <a:rPr lang="en-AU" sz="2400" dirty="0"/>
              <a:t>Tindall </a:t>
            </a:r>
            <a:r>
              <a:rPr lang="en-AU" sz="2400" dirty="0" smtClean="0"/>
              <a:t>Katherine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AU" sz="2400" dirty="0" smtClean="0"/>
          </a:p>
          <a:p>
            <a:r>
              <a:rPr lang="en-AU" sz="2400" u="sng" dirty="0"/>
              <a:t>In preparation</a:t>
            </a:r>
          </a:p>
          <a:p>
            <a:r>
              <a:rPr lang="en-AU" sz="2400" dirty="0" err="1" smtClean="0"/>
              <a:t>Oolloo</a:t>
            </a:r>
            <a:endParaRPr lang="en-AU" sz="2400" dirty="0" smtClean="0"/>
          </a:p>
          <a:p>
            <a:r>
              <a:rPr lang="en-AU" sz="2400" dirty="0"/>
              <a:t>Tindall Mataranka – Daly Waters </a:t>
            </a:r>
          </a:p>
          <a:p>
            <a:endParaRPr lang="en-AU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AU" sz="2400" dirty="0"/>
          </a:p>
        </p:txBody>
      </p:sp>
      <p:sp>
        <p:nvSpPr>
          <p:cNvPr id="3" name="Left Arrow Callout 2"/>
          <p:cNvSpPr/>
          <p:nvPr/>
        </p:nvSpPr>
        <p:spPr>
          <a:xfrm>
            <a:off x="2195736" y="1916832"/>
            <a:ext cx="1584176" cy="288032"/>
          </a:xfrm>
          <a:prstGeom prst="leftArrowCallou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 smtClean="0">
                <a:solidFill>
                  <a:schemeClr val="tx1"/>
                </a:solidFill>
              </a:rPr>
              <a:t>Sept 2018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6" name="Right Arrow Callout 5"/>
          <p:cNvSpPr/>
          <p:nvPr/>
        </p:nvSpPr>
        <p:spPr>
          <a:xfrm>
            <a:off x="35496" y="1412776"/>
            <a:ext cx="1182585" cy="36004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0127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 smtClean="0">
                <a:solidFill>
                  <a:schemeClr val="tx1"/>
                </a:solidFill>
              </a:rPr>
              <a:t>Sept/Oct 2017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7" name="Left Arrow Callout 6"/>
          <p:cNvSpPr/>
          <p:nvPr/>
        </p:nvSpPr>
        <p:spPr>
          <a:xfrm>
            <a:off x="1781425" y="1556792"/>
            <a:ext cx="1278407" cy="28803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8027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 smtClean="0">
                <a:solidFill>
                  <a:schemeClr val="tx1"/>
                </a:solidFill>
              </a:rPr>
              <a:t>Aug 2019</a:t>
            </a:r>
            <a:endParaRPr lang="en-A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29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Box 3"/>
          <p:cNvSpPr txBox="1">
            <a:spLocks noChangeArrowheads="1"/>
          </p:cNvSpPr>
          <p:nvPr/>
        </p:nvSpPr>
        <p:spPr bwMode="auto">
          <a:xfrm>
            <a:off x="765175" y="6076951"/>
            <a:ext cx="1055688" cy="52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1100"/>
              </a:lnSpc>
            </a:pPr>
            <a:r>
              <a:rPr lang="en-US" sz="1100">
                <a:latin typeface="Lato Black" charset="0"/>
                <a:cs typeface="Lato Black" charset="0"/>
              </a:rPr>
              <a:t>www.nt.gov.au</a:t>
            </a:r>
          </a:p>
        </p:txBody>
      </p:sp>
      <p:sp>
        <p:nvSpPr>
          <p:cNvPr id="4098" name="TextBox 4"/>
          <p:cNvSpPr txBox="1">
            <a:spLocks noChangeArrowheads="1"/>
          </p:cNvSpPr>
          <p:nvPr/>
        </p:nvSpPr>
        <p:spPr bwMode="auto">
          <a:xfrm>
            <a:off x="720725" y="281517"/>
            <a:ext cx="7702550" cy="127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3300"/>
              </a:lnSpc>
              <a:spcAft>
                <a:spcPts val="1100"/>
              </a:spcAft>
            </a:pPr>
            <a:r>
              <a:rPr lang="en-AU" sz="3300" dirty="0">
                <a:solidFill>
                  <a:srgbClr val="DF6F1D"/>
                </a:solidFill>
                <a:latin typeface="Lato Heavy" charset="0"/>
                <a:cs typeface="Lato Heavy" charset="0"/>
              </a:rPr>
              <a:t>Key Discussions with Water Advisory Committees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20725" y="1268760"/>
            <a:ext cx="7702550" cy="42375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Climate, Hydrogeology and Water Resource Assessment tools</a:t>
            </a: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Values of the aquifer – Environmental, Cultural, Economic</a:t>
            </a: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Current and future water uses</a:t>
            </a: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Sustainable Yield and Consumptive Pool</a:t>
            </a: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Promoting best use of water – trading water entitlements and ‘use it or lose it’</a:t>
            </a: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Enabling Aboriginal economic </a:t>
            </a: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development – </a:t>
            </a: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strategic water reserves</a:t>
            </a:r>
            <a:endParaRPr lang="en-US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r>
              <a:rPr lang="en-US" sz="2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Monitoring and Evaluation</a:t>
            </a:r>
            <a:endParaRPr lang="en-US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fontAlgn="auto">
              <a:spcBef>
                <a:spcPts val="600"/>
              </a:spcBef>
              <a:spcAft>
                <a:spcPts val="600"/>
              </a:spcAft>
              <a:defRPr lang="en-US"/>
            </a:pPr>
            <a:endParaRPr lang="en-US" sz="2000" cap="all" dirty="0">
              <a:latin typeface="Lato Black" charset="77"/>
              <a:ea typeface="Lato Black" charset="77"/>
              <a:cs typeface="Lato Black" charset="77"/>
            </a:endParaRP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endParaRPr lang="en-US" sz="2000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indent="-285750" fontAlgn="auto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/>
            </a:pPr>
            <a:endParaRPr lang="en-US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50825" y="5715000"/>
            <a:ext cx="8642350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01" name="Picture 8" descr="NTG_Primary_RGB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907617"/>
            <a:ext cx="2231926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043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Box 3"/>
          <p:cNvSpPr txBox="1">
            <a:spLocks noChangeArrowheads="1"/>
          </p:cNvSpPr>
          <p:nvPr/>
        </p:nvSpPr>
        <p:spPr bwMode="auto">
          <a:xfrm>
            <a:off x="765175" y="6076951"/>
            <a:ext cx="1055688" cy="52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1100"/>
              </a:lnSpc>
            </a:pPr>
            <a:r>
              <a:rPr lang="en-US" sz="1100">
                <a:latin typeface="Lato Black" charset="0"/>
                <a:cs typeface="Lato Black" charset="0"/>
              </a:rPr>
              <a:t>www.nt.gov.au</a:t>
            </a:r>
          </a:p>
        </p:txBody>
      </p:sp>
      <p:sp>
        <p:nvSpPr>
          <p:cNvPr id="4098" name="TextBox 4"/>
          <p:cNvSpPr txBox="1">
            <a:spLocks noChangeArrowheads="1"/>
          </p:cNvSpPr>
          <p:nvPr/>
        </p:nvSpPr>
        <p:spPr bwMode="auto">
          <a:xfrm>
            <a:off x="720725" y="281517"/>
            <a:ext cx="7702550" cy="127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ts val="3300"/>
              </a:lnSpc>
              <a:spcAft>
                <a:spcPts val="1100"/>
              </a:spcAft>
            </a:pPr>
            <a:r>
              <a:rPr lang="en-AU" sz="3300" dirty="0" smtClean="0">
                <a:solidFill>
                  <a:srgbClr val="DF6F1D"/>
                </a:solidFill>
                <a:latin typeface="Lato Heavy" charset="0"/>
                <a:cs typeface="Lato Heavy" charset="0"/>
              </a:rPr>
              <a:t>What else is new?</a:t>
            </a:r>
            <a:endParaRPr lang="en-AU" sz="3300" dirty="0">
              <a:solidFill>
                <a:srgbClr val="DF6F1D"/>
              </a:solidFill>
              <a:latin typeface="Lato Heavy" charset="0"/>
              <a:cs typeface="Lato Heavy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50825" y="5715000"/>
            <a:ext cx="8642350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01" name="Picture 8" descr="NTG_Primary_RGB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907617"/>
            <a:ext cx="2231926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6118"/>
            <a:ext cx="9086511" cy="542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0703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Words>224</Words>
  <Application>Microsoft Macintosh PowerPoint</Application>
  <PresentationFormat>On-screen Show (4:3)</PresentationFormat>
  <Paragraphs>51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 Smallacombe</dc:creator>
  <cp:lastModifiedBy>Ian Baker</cp:lastModifiedBy>
  <cp:revision>75</cp:revision>
  <dcterms:modified xsi:type="dcterms:W3CDTF">2017-07-12T02:03:41Z</dcterms:modified>
</cp:coreProperties>
</file>