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5"/>
  </p:sldMasterIdLst>
  <p:notesMasterIdLst>
    <p:notesMasterId r:id="rId26"/>
  </p:notesMasterIdLst>
  <p:handoutMasterIdLst>
    <p:handoutMasterId r:id="rId27"/>
  </p:handoutMasterIdLst>
  <p:sldIdLst>
    <p:sldId id="259" r:id="rId6"/>
    <p:sldId id="335" r:id="rId7"/>
    <p:sldId id="321" r:id="rId8"/>
    <p:sldId id="333" r:id="rId9"/>
    <p:sldId id="336" r:id="rId10"/>
    <p:sldId id="338" r:id="rId11"/>
    <p:sldId id="342" r:id="rId12"/>
    <p:sldId id="341" r:id="rId13"/>
    <p:sldId id="334" r:id="rId14"/>
    <p:sldId id="260" r:id="rId15"/>
    <p:sldId id="318" r:id="rId16"/>
    <p:sldId id="339" r:id="rId17"/>
    <p:sldId id="320" r:id="rId18"/>
    <p:sldId id="264" r:id="rId19"/>
    <p:sldId id="269" r:id="rId20"/>
    <p:sldId id="337" r:id="rId21"/>
    <p:sldId id="303" r:id="rId22"/>
    <p:sldId id="304" r:id="rId23"/>
    <p:sldId id="343" r:id="rId24"/>
    <p:sldId id="344"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200" algn="l" rtl="0" fontAlgn="base">
      <a:spcBef>
        <a:spcPct val="0"/>
      </a:spcBef>
      <a:spcAft>
        <a:spcPct val="0"/>
      </a:spcAft>
      <a:defRPr sz="2400" kern="1200">
        <a:solidFill>
          <a:schemeClr val="tx1"/>
        </a:solidFill>
        <a:latin typeface="Arial" charset="0"/>
        <a:ea typeface="ＭＳ Ｐゴシック" charset="-128"/>
        <a:cs typeface="+mn-cs"/>
      </a:defRPr>
    </a:lvl2pPr>
    <a:lvl3pPr marL="914400" algn="l" rtl="0" fontAlgn="base">
      <a:spcBef>
        <a:spcPct val="0"/>
      </a:spcBef>
      <a:spcAft>
        <a:spcPct val="0"/>
      </a:spcAft>
      <a:defRPr sz="2400" kern="1200">
        <a:solidFill>
          <a:schemeClr val="tx1"/>
        </a:solidFill>
        <a:latin typeface="Arial" charset="0"/>
        <a:ea typeface="ＭＳ Ｐゴシック" charset="-128"/>
        <a:cs typeface="+mn-cs"/>
      </a:defRPr>
    </a:lvl3pPr>
    <a:lvl4pPr marL="1371600" algn="l" rtl="0" fontAlgn="base">
      <a:spcBef>
        <a:spcPct val="0"/>
      </a:spcBef>
      <a:spcAft>
        <a:spcPct val="0"/>
      </a:spcAft>
      <a:defRPr sz="2400" kern="1200">
        <a:solidFill>
          <a:schemeClr val="tx1"/>
        </a:solidFill>
        <a:latin typeface="Arial" charset="0"/>
        <a:ea typeface="ＭＳ Ｐゴシック" charset="-128"/>
        <a:cs typeface="+mn-cs"/>
      </a:defRPr>
    </a:lvl4pPr>
    <a:lvl5pPr marL="1828800" algn="l"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67A8"/>
    <a:srgbClr val="FFD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06"/>
    <p:restoredTop sz="94745"/>
  </p:normalViewPr>
  <p:slideViewPr>
    <p:cSldViewPr>
      <p:cViewPr varScale="1">
        <p:scale>
          <a:sx n="108" d="100"/>
          <a:sy n="108" d="100"/>
        </p:scale>
        <p:origin x="1554" y="102"/>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pitchFamily="34"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A2B5B2F-03F9-724E-B798-CFF5CCE84D03}" type="datetime1">
              <a:rPr lang="en-US" altLang="en-US"/>
              <a:pPr/>
              <a:t>3/21/2019</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ＭＳ Ｐゴシック" pitchFamily="34"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1033444-1731-E843-8BF6-09FF96577FFE}" type="slidenum">
              <a:rPr lang="en-US" altLang="en-US"/>
              <a:pPr/>
              <a:t>‹#›</a:t>
            </a:fld>
            <a:endParaRPr lang="en-US" altLang="en-US"/>
          </a:p>
        </p:txBody>
      </p:sp>
    </p:spTree>
    <p:extLst>
      <p:ext uri="{BB962C8B-B14F-4D97-AF65-F5344CB8AC3E}">
        <p14:creationId xmlns:p14="http://schemas.microsoft.com/office/powerpoint/2010/main" val="16093037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ea typeface="ＭＳ Ｐゴシック" pitchFamily="34"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E5B23B26-4293-5446-92C4-FBA6152EFAB2}" type="datetime1">
              <a:rPr lang="en-US" altLang="en-US"/>
              <a:pPr/>
              <a:t>3/21/2019</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5821E9A2-B3A0-A346-B2EE-FDFF26B32B26}" type="slidenum">
              <a:rPr lang="en-US" altLang="en-US"/>
              <a:pPr/>
              <a:t>‹#›</a:t>
            </a:fld>
            <a:endParaRPr lang="en-US" altLang="en-US"/>
          </a:p>
        </p:txBody>
      </p:sp>
    </p:spTree>
    <p:extLst>
      <p:ext uri="{BB962C8B-B14F-4D97-AF65-F5344CB8AC3E}">
        <p14:creationId xmlns:p14="http://schemas.microsoft.com/office/powerpoint/2010/main" val="73006386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ヒラギノ角ゴ Pro W3" pitchFamily="-60" charset="-128"/>
        <a:cs typeface="ヒラギノ角ゴ Pro W3" charset="-128"/>
      </a:defRPr>
    </a:lvl3pPr>
    <a:lvl4pPr marL="1371600" algn="l" rtl="0" eaLnBrk="0" fontAlgn="base" hangingPunct="0">
      <a:spcBef>
        <a:spcPct val="30000"/>
      </a:spcBef>
      <a:spcAft>
        <a:spcPct val="0"/>
      </a:spcAft>
      <a:defRPr sz="1200" kern="1200">
        <a:solidFill>
          <a:schemeClr val="tx1"/>
        </a:solidFill>
        <a:latin typeface="+mn-lt"/>
        <a:ea typeface="ヒラギノ角ゴ Pro W3" pitchFamily="-60" charset="-128"/>
        <a:cs typeface="ヒラギノ角ゴ Pro W3" charset="-128"/>
      </a:defRPr>
    </a:lvl4pPr>
    <a:lvl5pPr marL="1828800" algn="l" rtl="0" eaLnBrk="0" fontAlgn="base" hangingPunct="0">
      <a:spcBef>
        <a:spcPct val="30000"/>
      </a:spcBef>
      <a:spcAft>
        <a:spcPct val="0"/>
      </a:spcAft>
      <a:defRPr sz="1200" kern="1200">
        <a:solidFill>
          <a:schemeClr val="tx1"/>
        </a:solidFill>
        <a:latin typeface="+mn-lt"/>
        <a:ea typeface="ヒラギノ角ゴ Pro W3" pitchFamily="-60" charset="-128"/>
        <a:cs typeface="ヒラギノ角ゴ Pro W3"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Cover Pag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 Placeholder 6"/>
          <p:cNvSpPr>
            <a:spLocks noGrp="1"/>
          </p:cNvSpPr>
          <p:nvPr>
            <p:ph type="body" sz="quarter" idx="10"/>
          </p:nvPr>
        </p:nvSpPr>
        <p:spPr>
          <a:xfrm>
            <a:off x="2699791" y="1123945"/>
            <a:ext cx="5256585" cy="719138"/>
          </a:xfrm>
        </p:spPr>
        <p:txBody>
          <a:bodyPr anchor="b"/>
          <a:lstStyle>
            <a:lvl1pPr>
              <a:spcBef>
                <a:spcPts val="600"/>
              </a:spcBef>
              <a:defRPr sz="2400" b="1" baseline="0">
                <a:solidFill>
                  <a:schemeClr val="bg1"/>
                </a:solidFill>
              </a:defRPr>
            </a:lvl1pPr>
            <a:lvl2pPr>
              <a:defRPr sz="1800">
                <a:solidFill>
                  <a:schemeClr val="bg1"/>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32269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5. Blank">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b="20601"/>
          <a:stretch/>
        </p:blipFill>
        <p:spPr>
          <a:xfrm>
            <a:off x="0" y="0"/>
            <a:ext cx="9144000" cy="5445224"/>
          </a:xfrm>
          <a:prstGeom prst="rect">
            <a:avLst/>
          </a:prstGeom>
        </p:spPr>
      </p:pic>
      <p:sp>
        <p:nvSpPr>
          <p:cNvPr id="4" name="Title 7"/>
          <p:cNvSpPr>
            <a:spLocks noGrp="1"/>
          </p:cNvSpPr>
          <p:nvPr>
            <p:ph type="title" hasCustomPrompt="1"/>
          </p:nvPr>
        </p:nvSpPr>
        <p:spPr>
          <a:xfrm>
            <a:off x="468313" y="433388"/>
            <a:ext cx="6191919" cy="461962"/>
          </a:xfrm>
        </p:spPr>
        <p:txBody>
          <a:bodyPr/>
          <a:lstStyle/>
          <a:p>
            <a:r>
              <a:rPr lang="en-US" dirty="0"/>
              <a:t>Heading</a:t>
            </a:r>
          </a:p>
        </p:txBody>
      </p:sp>
      <p:sp>
        <p:nvSpPr>
          <p:cNvPr id="5" name="Text Placeholder 9"/>
          <p:cNvSpPr>
            <a:spLocks noGrp="1"/>
          </p:cNvSpPr>
          <p:nvPr>
            <p:ph type="body" idx="10" hasCustomPrompt="1"/>
          </p:nvPr>
        </p:nvSpPr>
        <p:spPr>
          <a:xfrm>
            <a:off x="468313" y="1227137"/>
            <a:ext cx="8208962" cy="4606925"/>
          </a:xfrm>
        </p:spPr>
        <p:txBody>
          <a:bodyPr/>
          <a:lstStyle/>
          <a:p>
            <a:pPr marL="0" indent="0"/>
            <a:r>
              <a:rPr lang="en-US" altLang="en-US" dirty="0"/>
              <a:t>Note: Arial font must be used throughout the document.</a:t>
            </a:r>
          </a:p>
          <a:p>
            <a:pPr marL="0" indent="0"/>
            <a:r>
              <a:rPr lang="en-US" altLang="en-US" dirty="0"/>
              <a:t>Body copy body copy body copy body copy body copy body copy body copy body copy body copy body </a:t>
            </a:r>
          </a:p>
          <a:p>
            <a:pPr lvl="1"/>
            <a:r>
              <a:rPr lang="en-US" altLang="en-US" dirty="0"/>
              <a:t>Bullet point text</a:t>
            </a:r>
          </a:p>
          <a:p>
            <a:pPr lvl="2"/>
            <a:r>
              <a:rPr lang="en-US" altLang="en-US" dirty="0">
                <a:ea typeface="ヒラギノ角ゴ Pro W3" charset="-128"/>
              </a:rPr>
              <a:t>Bullet point text</a:t>
            </a:r>
          </a:p>
          <a:p>
            <a:pPr lvl="3"/>
            <a:r>
              <a:rPr lang="en-US" altLang="en-US" dirty="0">
                <a:ea typeface="ヒラギノ角ゴ Pro W3" charset="-128"/>
              </a:rPr>
              <a:t>Bullet point text</a:t>
            </a:r>
          </a:p>
          <a:p>
            <a:pPr lvl="4"/>
            <a:r>
              <a:rPr lang="en-US" altLang="en-US" dirty="0">
                <a:ea typeface="ヒラギノ角ゴ Pro W3" charset="-128"/>
              </a:rPr>
              <a:t>Bullet point text</a:t>
            </a:r>
          </a:p>
          <a:p>
            <a:pPr marL="0" indent="0"/>
            <a:r>
              <a:rPr lang="en-US" altLang="en-US" dirty="0"/>
              <a:t>Body copy body copy body copy body copy body copy body copy body copy body copy body copy body copy body copy body copy body copy body copy body copy body copy body copy body copy body copy body copy body copy body copy body copy body copy body copy body copy body copy body copy body copy body copy body copy body copy body copy</a:t>
            </a:r>
          </a:p>
        </p:txBody>
      </p:sp>
    </p:spTree>
    <p:extLst>
      <p:ext uri="{BB962C8B-B14F-4D97-AF65-F5344CB8AC3E}">
        <p14:creationId xmlns:p14="http://schemas.microsoft.com/office/powerpoint/2010/main" val="199238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68313" y="433388"/>
            <a:ext cx="8208962" cy="461962"/>
          </a:xfrm>
        </p:spPr>
        <p:txBody>
          <a:bodyPr/>
          <a:lstStyle/>
          <a:p>
            <a:r>
              <a:rPr lang="en-US"/>
              <a:t>Click to edit Master title style</a:t>
            </a:r>
          </a:p>
        </p:txBody>
      </p:sp>
      <p:sp>
        <p:nvSpPr>
          <p:cNvPr id="10" name="Text Placeholder 9"/>
          <p:cNvSpPr>
            <a:spLocks noGrp="1"/>
          </p:cNvSpPr>
          <p:nvPr>
            <p:ph type="body" idx="10"/>
          </p:nvPr>
        </p:nvSpPr>
        <p:spPr>
          <a:xfrm>
            <a:off x="468313" y="1227137"/>
            <a:ext cx="8208962" cy="4606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05395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Title and Content x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465972" y="1227138"/>
            <a:ext cx="3960000" cy="460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1"/>
          </p:nvPr>
        </p:nvSpPr>
        <p:spPr>
          <a:xfrm>
            <a:off x="4717275" y="1227137"/>
            <a:ext cx="3960000" cy="460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8768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 Title Only">
    <p:spTree>
      <p:nvGrpSpPr>
        <p:cNvPr id="1" name=""/>
        <p:cNvGrpSpPr/>
        <p:nvPr/>
      </p:nvGrpSpPr>
      <p:grpSpPr>
        <a:xfrm>
          <a:off x="0" y="0"/>
          <a:ext cx="0" cy="0"/>
          <a:chOff x="0" y="0"/>
          <a:chExt cx="0" cy="0"/>
        </a:xfrm>
      </p:grpSpPr>
      <p:sp>
        <p:nvSpPr>
          <p:cNvPr id="12" name="Title 11"/>
          <p:cNvSpPr>
            <a:spLocks noGrp="1"/>
          </p:cNvSpPr>
          <p:nvPr>
            <p:ph type="title"/>
          </p:nvPr>
        </p:nvSpPr>
        <p:spPr>
          <a:xfrm>
            <a:off x="457200" y="475200"/>
            <a:ext cx="8229600" cy="793560"/>
          </a:xfrm>
          <a:prstGeom prst="rect">
            <a:avLst/>
          </a:prstGeom>
        </p:spPr>
        <p:txBody>
          <a:bodyPr/>
          <a:lstStyle>
            <a:lvl1pPr algn="l">
              <a:defRPr sz="3000">
                <a:latin typeface="+mj-lt"/>
                <a:cs typeface="Microsoft Sans Serif"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42822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346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4" name="Picture 2" descr="X:\Brand Guidelines\2010 Branding - Never Stand Still\Templates\Faculty and Unit Bands\RGB - for screen - med quality, 600 ppi\FASS footer.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6119813"/>
            <a:ext cx="9147175"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itle 21"/>
          <p:cNvSpPr>
            <a:spLocks noGrp="1"/>
          </p:cNvSpPr>
          <p:nvPr>
            <p:ph type="title"/>
          </p:nvPr>
        </p:nvSpPr>
        <p:spPr/>
        <p:txBody>
          <a:bodyPr/>
          <a:lstStyle/>
          <a:p>
            <a:r>
              <a:rPr lang="en-AU"/>
              <a:t>Click to edit Master title style</a:t>
            </a:r>
            <a:endParaRPr lang="en-US"/>
          </a:p>
        </p:txBody>
      </p:sp>
      <p:sp>
        <p:nvSpPr>
          <p:cNvPr id="27" name="Content Placeholder 26"/>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24"/>
          <p:cNvSpPr>
            <a:spLocks noGrp="1"/>
          </p:cNvSpPr>
          <p:nvPr>
            <p:ph type="dt" sz="half" idx="10"/>
          </p:nvPr>
        </p:nvSpPr>
        <p:spPr>
          <a:xfrm>
            <a:off x="6477000" y="76200"/>
            <a:ext cx="2514600" cy="288925"/>
          </a:xfrm>
          <a:prstGeom prst="rect">
            <a:avLst/>
          </a:prstGeom>
        </p:spPr>
        <p:txBody>
          <a:bodyPr/>
          <a:lstStyle>
            <a:lvl1pPr>
              <a:defRPr/>
            </a:lvl1pPr>
          </a:lstStyle>
          <a:p>
            <a:pPr>
              <a:defRPr/>
            </a:pPr>
            <a:fld id="{11A0BE7C-7837-F14C-816B-22EBD0E25A59}" type="datetime1">
              <a:rPr lang="en-US" altLang="en-US"/>
              <a:pPr>
                <a:defRPr/>
              </a:pPr>
              <a:t>3/21/2019</a:t>
            </a:fld>
            <a:endParaRPr lang="en-US" altLang="en-US"/>
          </a:p>
        </p:txBody>
      </p:sp>
      <p:sp>
        <p:nvSpPr>
          <p:cNvPr id="6" name="Footer Placeholder 18"/>
          <p:cNvSpPr>
            <a:spLocks noGrp="1"/>
          </p:cNvSpPr>
          <p:nvPr>
            <p:ph type="ftr" sz="quarter" idx="11"/>
          </p:nvPr>
        </p:nvSpPr>
        <p:spPr>
          <a:xfrm>
            <a:off x="3581400" y="76200"/>
            <a:ext cx="2895600" cy="288925"/>
          </a:xfrm>
          <a:prstGeom prst="rect">
            <a:avLst/>
          </a:prstGeom>
        </p:spPr>
        <p:txBody>
          <a:bodyPr/>
          <a:lstStyle>
            <a:lvl1pPr>
              <a:defRPr/>
            </a:lvl1pPr>
          </a:lstStyle>
          <a:p>
            <a:pPr>
              <a:defRPr/>
            </a:pPr>
            <a:endParaRPr lang="en-US" altLang="en-US"/>
          </a:p>
        </p:txBody>
      </p:sp>
      <p:sp>
        <p:nvSpPr>
          <p:cNvPr id="7" name="Slide Number Placeholder 15"/>
          <p:cNvSpPr>
            <a:spLocks noGrp="1"/>
          </p:cNvSpPr>
          <p:nvPr>
            <p:ph type="sldNum" sz="quarter" idx="12"/>
          </p:nvPr>
        </p:nvSpPr>
        <p:spPr>
          <a:xfrm>
            <a:off x="8229600" y="6473825"/>
            <a:ext cx="758825" cy="247650"/>
          </a:xfrm>
          <a:prstGeom prst="rect">
            <a:avLst/>
          </a:prstGeom>
        </p:spPr>
        <p:txBody>
          <a:bodyPr/>
          <a:lstStyle>
            <a:lvl1pPr>
              <a:defRPr/>
            </a:lvl1pPr>
          </a:lstStyle>
          <a:p>
            <a:pPr>
              <a:defRPr/>
            </a:pPr>
            <a:fld id="{A2AA5B4E-1DEC-F945-A418-16233C140A60}" type="slidenum">
              <a:rPr lang="en-US" altLang="en-US"/>
              <a:pPr>
                <a:defRPr/>
              </a:pPr>
              <a:t>‹#›</a:t>
            </a:fld>
            <a:endParaRPr lang="en-US" altLang="en-US"/>
          </a:p>
        </p:txBody>
      </p:sp>
    </p:spTree>
    <p:extLst>
      <p:ext uri="{BB962C8B-B14F-4D97-AF65-F5344CB8AC3E}">
        <p14:creationId xmlns:p14="http://schemas.microsoft.com/office/powerpoint/2010/main" val="77269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Title Placeholder 2"/>
          <p:cNvSpPr>
            <a:spLocks noGrp="1"/>
          </p:cNvSpPr>
          <p:nvPr>
            <p:ph type="title"/>
          </p:nvPr>
        </p:nvSpPr>
        <p:spPr bwMode="auto">
          <a:xfrm>
            <a:off x="468313" y="433388"/>
            <a:ext cx="82089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spAutoFit/>
          </a:bodyPr>
          <a:lstStyle/>
          <a:p>
            <a:pPr lvl="0"/>
            <a:r>
              <a:rPr lang="en-US" altLang="en-US"/>
              <a:t>Click to edit Master title style</a:t>
            </a:r>
          </a:p>
        </p:txBody>
      </p:sp>
      <p:pic>
        <p:nvPicPr>
          <p:cNvPr id="2" name="Picture 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9144000" cy="6857464"/>
          </a:xfrm>
          <a:prstGeom prst="rect">
            <a:avLst/>
          </a:prstGeom>
        </p:spPr>
      </p:pic>
      <p:sp>
        <p:nvSpPr>
          <p:cNvPr id="1030" name="Text Placeholder 3"/>
          <p:cNvSpPr>
            <a:spLocks noGrp="1"/>
          </p:cNvSpPr>
          <p:nvPr>
            <p:ph type="body" idx="1"/>
          </p:nvPr>
        </p:nvSpPr>
        <p:spPr bwMode="auto">
          <a:xfrm>
            <a:off x="468313" y="1225550"/>
            <a:ext cx="82296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 </a:t>
            </a:r>
          </a:p>
          <a:p>
            <a:pPr lvl="4"/>
            <a:r>
              <a:rPr lang="en-US" altLang="en-US"/>
              <a:t>Fifth level</a:t>
            </a:r>
          </a:p>
          <a:p>
            <a:pPr lvl="3"/>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rtl="0" eaLnBrk="1" fontAlgn="base" hangingPunct="1">
        <a:spcBef>
          <a:spcPct val="0"/>
        </a:spcBef>
        <a:spcAft>
          <a:spcPct val="0"/>
        </a:spcAft>
        <a:defRPr sz="3000" b="1" kern="1200">
          <a:solidFill>
            <a:schemeClr val="tx1"/>
          </a:solidFill>
          <a:latin typeface="+mj-lt"/>
          <a:ea typeface="ＭＳ Ｐゴシック" charset="-128"/>
          <a:cs typeface="ＭＳ Ｐゴシック" charset="-128"/>
        </a:defRPr>
      </a:lvl1pPr>
      <a:lvl2pPr algn="l" rtl="0" eaLnBrk="1" fontAlgn="base" hangingPunct="1">
        <a:spcBef>
          <a:spcPct val="0"/>
        </a:spcBef>
        <a:spcAft>
          <a:spcPct val="0"/>
        </a:spcAft>
        <a:defRPr sz="3000" b="1">
          <a:solidFill>
            <a:schemeClr val="tx1"/>
          </a:solidFill>
          <a:latin typeface="Arial" charset="0"/>
          <a:ea typeface="ＭＳ Ｐゴシック" charset="-128"/>
          <a:cs typeface="ＭＳ Ｐゴシック" charset="-128"/>
        </a:defRPr>
      </a:lvl2pPr>
      <a:lvl3pPr algn="l" rtl="0" eaLnBrk="1" fontAlgn="base" hangingPunct="1">
        <a:spcBef>
          <a:spcPct val="0"/>
        </a:spcBef>
        <a:spcAft>
          <a:spcPct val="0"/>
        </a:spcAft>
        <a:defRPr sz="3000" b="1">
          <a:solidFill>
            <a:schemeClr val="tx1"/>
          </a:solidFill>
          <a:latin typeface="Arial" charset="0"/>
          <a:ea typeface="ＭＳ Ｐゴシック" charset="-128"/>
          <a:cs typeface="ＭＳ Ｐゴシック" charset="-128"/>
        </a:defRPr>
      </a:lvl3pPr>
      <a:lvl4pPr algn="l" rtl="0" eaLnBrk="1" fontAlgn="base" hangingPunct="1">
        <a:spcBef>
          <a:spcPct val="0"/>
        </a:spcBef>
        <a:spcAft>
          <a:spcPct val="0"/>
        </a:spcAft>
        <a:defRPr sz="3000" b="1">
          <a:solidFill>
            <a:schemeClr val="tx1"/>
          </a:solidFill>
          <a:latin typeface="Arial" charset="0"/>
          <a:ea typeface="ＭＳ Ｐゴシック" charset="-128"/>
          <a:cs typeface="ＭＳ Ｐゴシック" charset="-128"/>
        </a:defRPr>
      </a:lvl4pPr>
      <a:lvl5pPr algn="l" rtl="0" eaLnBrk="1" fontAlgn="base" hangingPunct="1">
        <a:spcBef>
          <a:spcPct val="0"/>
        </a:spcBef>
        <a:spcAft>
          <a:spcPct val="0"/>
        </a:spcAft>
        <a:defRPr sz="3000" b="1">
          <a:solidFill>
            <a:schemeClr val="tx1"/>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4400">
          <a:solidFill>
            <a:schemeClr val="tx1"/>
          </a:solidFill>
          <a:latin typeface="Sommet" pitchFamily="50" charset="0"/>
        </a:defRPr>
      </a:lvl6pPr>
      <a:lvl7pPr marL="914400" algn="ctr" rtl="0" eaLnBrk="1" fontAlgn="base" hangingPunct="1">
        <a:spcBef>
          <a:spcPct val="0"/>
        </a:spcBef>
        <a:spcAft>
          <a:spcPct val="0"/>
        </a:spcAft>
        <a:defRPr sz="4400">
          <a:solidFill>
            <a:schemeClr val="tx1"/>
          </a:solidFill>
          <a:latin typeface="Sommet" pitchFamily="50" charset="0"/>
        </a:defRPr>
      </a:lvl7pPr>
      <a:lvl8pPr marL="1371600" algn="ctr" rtl="0" eaLnBrk="1" fontAlgn="base" hangingPunct="1">
        <a:spcBef>
          <a:spcPct val="0"/>
        </a:spcBef>
        <a:spcAft>
          <a:spcPct val="0"/>
        </a:spcAft>
        <a:defRPr sz="4400">
          <a:solidFill>
            <a:schemeClr val="tx1"/>
          </a:solidFill>
          <a:latin typeface="Sommet" pitchFamily="50" charset="0"/>
        </a:defRPr>
      </a:lvl8pPr>
      <a:lvl9pPr marL="1828800" algn="ctr" rtl="0" eaLnBrk="1" fontAlgn="base" hangingPunct="1">
        <a:spcBef>
          <a:spcPct val="0"/>
        </a:spcBef>
        <a:spcAft>
          <a:spcPct val="0"/>
        </a:spcAft>
        <a:defRPr sz="4400">
          <a:solidFill>
            <a:schemeClr val="tx1"/>
          </a:solidFill>
          <a:latin typeface="Sommet" pitchFamily="50" charset="0"/>
        </a:defRPr>
      </a:lvl9pPr>
    </p:titleStyle>
    <p:bodyStyle>
      <a:lvl1pPr marL="342900" indent="-342900" algn="l" rtl="0" eaLnBrk="1" fontAlgn="base" hangingPunct="1">
        <a:spcBef>
          <a:spcPts val="1200"/>
        </a:spcBef>
        <a:spcAft>
          <a:spcPct val="0"/>
        </a:spcAft>
        <a:buFont typeface="Arial" charset="0"/>
        <a:defRPr sz="1600" kern="1200">
          <a:solidFill>
            <a:schemeClr val="tx1"/>
          </a:solidFill>
          <a:latin typeface="+mn-lt"/>
          <a:ea typeface="ＭＳ Ｐゴシック" charset="-128"/>
          <a:cs typeface="ＭＳ Ｐゴシック" charset="-128"/>
        </a:defRPr>
      </a:lvl1pPr>
      <a:lvl2pPr marL="269875" indent="-269875" algn="l" rtl="0" eaLnBrk="1" fontAlgn="base" hangingPunct="1">
        <a:spcBef>
          <a:spcPts val="900"/>
        </a:spcBef>
        <a:spcAft>
          <a:spcPct val="0"/>
        </a:spcAft>
        <a:buFont typeface="Arial" charset="0"/>
        <a:buChar char="•"/>
        <a:defRPr sz="1600" kern="1200">
          <a:solidFill>
            <a:schemeClr val="tx1"/>
          </a:solidFill>
          <a:latin typeface="+mn-lt"/>
          <a:ea typeface="ＭＳ Ｐゴシック" charset="-128"/>
          <a:cs typeface="+mn-cs"/>
        </a:defRPr>
      </a:lvl2pPr>
      <a:lvl3pPr marL="539750" indent="-269875" algn="l" rtl="0" eaLnBrk="1" fontAlgn="base" hangingPunct="1">
        <a:spcBef>
          <a:spcPts val="600"/>
        </a:spcBef>
        <a:spcAft>
          <a:spcPct val="0"/>
        </a:spcAft>
        <a:buFont typeface="Lucida Grande" charset="0"/>
        <a:buChar char="–"/>
        <a:defRPr sz="1600" kern="1200">
          <a:solidFill>
            <a:schemeClr val="tx1"/>
          </a:solidFill>
          <a:latin typeface="+mn-lt"/>
          <a:ea typeface="ヒラギノ角ゴ Pro W3" pitchFamily="-60" charset="-128"/>
          <a:cs typeface="ヒラギノ角ゴ Pro W3" charset="-128"/>
        </a:defRPr>
      </a:lvl3pPr>
      <a:lvl4pPr marL="809625" indent="-269875" algn="l" rtl="0" eaLnBrk="1" fontAlgn="base" hangingPunct="1">
        <a:spcBef>
          <a:spcPts val="600"/>
        </a:spcBef>
        <a:spcAft>
          <a:spcPct val="0"/>
        </a:spcAft>
        <a:buFont typeface="Lucida Grande" charset="0"/>
        <a:buChar char="»"/>
        <a:defRPr sz="1600" kern="1200">
          <a:solidFill>
            <a:schemeClr val="tx1"/>
          </a:solidFill>
          <a:latin typeface="+mn-lt"/>
          <a:ea typeface="ヒラギノ角ゴ Pro W3" pitchFamily="-60" charset="-128"/>
          <a:cs typeface="ヒラギノ角ゴ Pro W3" charset="-128"/>
        </a:defRPr>
      </a:lvl4pPr>
      <a:lvl5pPr marL="1095375" indent="-285750" algn="l" rtl="0" eaLnBrk="1" fontAlgn="base" hangingPunct="1">
        <a:spcBef>
          <a:spcPts val="600"/>
        </a:spcBef>
        <a:spcAft>
          <a:spcPct val="0"/>
        </a:spcAft>
        <a:buFont typeface="Wingdings" charset="2"/>
        <a:buChar char="§"/>
        <a:defRPr sz="1600" kern="1200">
          <a:solidFill>
            <a:schemeClr val="tx1"/>
          </a:solidFill>
          <a:latin typeface="+mn-lt"/>
          <a:ea typeface="ヒラギノ角ゴ Pro W3" pitchFamily="-60" charset="-128"/>
          <a:cs typeface="ヒラギノ角ゴ Pro W3" charset="-12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jccd.org.au/wp-content/uploads/2018/02/JCCD-Interpreter-Standards.pdf"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jccd.org.a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699791" y="980728"/>
            <a:ext cx="5256585" cy="1224135"/>
          </a:xfrm>
        </p:spPr>
        <p:txBody>
          <a:bodyPr/>
          <a:lstStyle/>
          <a:p>
            <a:pPr algn="ctr"/>
            <a:r>
              <a:rPr lang="en-US" b="0" i="1" dirty="0"/>
              <a:t>Communication success: </a:t>
            </a:r>
          </a:p>
          <a:p>
            <a:pPr algn="ctr"/>
            <a:r>
              <a:rPr lang="en-US" b="0" i="1" dirty="0"/>
              <a:t>Judicial officers and interpreters </a:t>
            </a:r>
          </a:p>
          <a:p>
            <a:pPr algn="ctr"/>
            <a:r>
              <a:rPr lang="en-US" b="0" i="1" dirty="0"/>
              <a:t>working together</a:t>
            </a:r>
            <a:endParaRPr lang="en-US" b="0" dirty="0"/>
          </a:p>
        </p:txBody>
      </p:sp>
      <p:sp>
        <p:nvSpPr>
          <p:cNvPr id="4" name="TextBox 3"/>
          <p:cNvSpPr txBox="1"/>
          <p:nvPr/>
        </p:nvSpPr>
        <p:spPr>
          <a:xfrm>
            <a:off x="1066403" y="3068960"/>
            <a:ext cx="6457925" cy="3477875"/>
          </a:xfrm>
          <a:prstGeom prst="rect">
            <a:avLst/>
          </a:prstGeom>
        </p:spPr>
        <p:txBody>
          <a:bodyPr wrap="square" rtlCol="0">
            <a:spAutoFit/>
          </a:bodyPr>
          <a:lstStyle/>
          <a:p>
            <a:pPr marL="342900" marR="0" indent="-342900" algn="ctr" defTabSz="914400" rtl="0" eaLnBrk="1" fontAlgn="auto" latinLnBrk="0" hangingPunct="1">
              <a:lnSpc>
                <a:spcPct val="100000"/>
              </a:lnSpc>
              <a:spcBef>
                <a:spcPct val="20000"/>
              </a:spcBef>
              <a:spcAft>
                <a:spcPts val="0"/>
              </a:spcAft>
              <a:buClrTx/>
              <a:buSzTx/>
              <a:buFont typeface="Arial" pitchFamily="34" charset="0"/>
              <a:buNone/>
              <a:tabLst/>
            </a:pPr>
            <a:endParaRPr kumimoji="0" lang="en-US" sz="2800" b="1" i="0" u="none" strike="noStrike" kern="1200" cap="none" spc="0" normalizeH="0" baseline="0" noProof="0" dirty="0">
              <a:ln>
                <a:noFill/>
              </a:ln>
              <a:solidFill>
                <a:schemeClr val="tx1"/>
              </a:solidFill>
              <a:effectLst/>
              <a:uLnTx/>
              <a:uFillTx/>
              <a:latin typeface="Sommet bold"/>
              <a:ea typeface="+mn-ea"/>
              <a:cs typeface="+mn-cs"/>
            </a:endParaRPr>
          </a:p>
          <a:p>
            <a:pPr marL="342900" marR="0" indent="-342900" algn="ctr" defTabSz="914400" rtl="0" eaLnBrk="1" fontAlgn="auto" latinLnBrk="0" hangingPunct="1">
              <a:lnSpc>
                <a:spcPct val="100000"/>
              </a:lnSpc>
              <a:spcBef>
                <a:spcPct val="20000"/>
              </a:spcBef>
              <a:spcAft>
                <a:spcPts val="0"/>
              </a:spcAft>
              <a:buClrTx/>
              <a:buSzTx/>
              <a:buFont typeface="Arial" pitchFamily="34" charset="0"/>
              <a:buNone/>
              <a:tabLst/>
            </a:pPr>
            <a:r>
              <a:rPr lang="en-US" b="1" noProof="0" dirty="0">
                <a:latin typeface="Sommet bold"/>
                <a:ea typeface="+mn-ea"/>
              </a:rPr>
              <a:t>Professor </a:t>
            </a:r>
            <a:r>
              <a:rPr kumimoji="0" lang="en-US" b="1" i="0" u="none" strike="noStrike" kern="1200" cap="none" spc="0" normalizeH="0" baseline="0" noProof="0" dirty="0">
                <a:ln>
                  <a:noFill/>
                </a:ln>
                <a:solidFill>
                  <a:schemeClr val="tx1"/>
                </a:solidFill>
                <a:effectLst/>
                <a:uLnTx/>
                <a:uFillTx/>
                <a:latin typeface="Sommet bold"/>
                <a:ea typeface="+mn-ea"/>
              </a:rPr>
              <a:t>Sandra Hale </a:t>
            </a:r>
          </a:p>
          <a:p>
            <a:pPr marL="342900" marR="0" indent="-342900" algn="ctr" defTabSz="914400" rtl="0" eaLnBrk="1" fontAlgn="auto" latinLnBrk="0" hangingPunct="1">
              <a:lnSpc>
                <a:spcPct val="100000"/>
              </a:lnSpc>
              <a:spcBef>
                <a:spcPct val="20000"/>
              </a:spcBef>
              <a:spcAft>
                <a:spcPts val="0"/>
              </a:spcAft>
              <a:buClrTx/>
              <a:buSzTx/>
              <a:buFont typeface="Arial" pitchFamily="34" charset="0"/>
              <a:buNone/>
              <a:tabLst/>
            </a:pPr>
            <a:r>
              <a:rPr lang="en-US" sz="1800" b="1" dirty="0">
                <a:latin typeface="Sommet bold"/>
                <a:ea typeface="+mn-ea"/>
              </a:rPr>
              <a:t>School of Humanities and Languages</a:t>
            </a:r>
          </a:p>
          <a:p>
            <a:pPr marL="342900" marR="0" indent="-342900" algn="ctr" defTabSz="914400" rtl="0" eaLnBrk="1" fontAlgn="auto" latinLnBrk="0" hangingPunct="1">
              <a:lnSpc>
                <a:spcPct val="100000"/>
              </a:lnSpc>
              <a:spcBef>
                <a:spcPct val="20000"/>
              </a:spcBef>
              <a:spcAft>
                <a:spcPts val="0"/>
              </a:spcAft>
              <a:buClrTx/>
              <a:buSzTx/>
              <a:buFont typeface="Arial" pitchFamily="34" charset="0"/>
              <a:buNone/>
              <a:tabLst/>
            </a:pPr>
            <a:r>
              <a:rPr kumimoji="0" lang="en-US" sz="1800" b="1" i="0" u="none" strike="noStrike" kern="1200" cap="none" spc="0" normalizeH="0" baseline="0" noProof="0" dirty="0">
                <a:ln>
                  <a:noFill/>
                </a:ln>
                <a:solidFill>
                  <a:schemeClr val="tx1"/>
                </a:solidFill>
                <a:effectLst/>
                <a:uLnTx/>
                <a:uFillTx/>
                <a:latin typeface="Sommet bold"/>
                <a:ea typeface="+mn-ea"/>
              </a:rPr>
              <a:t>Interpreting &amp; Translation </a:t>
            </a:r>
          </a:p>
          <a:p>
            <a: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pPr>
            <a:endParaRPr kumimoji="0" lang="en-US" sz="2000" b="1" i="0" u="none" strike="noStrike" kern="1200" cap="none" spc="0" normalizeH="0" baseline="0" noProof="0" dirty="0">
              <a:ln>
                <a:noFill/>
              </a:ln>
              <a:solidFill>
                <a:schemeClr val="tx1"/>
              </a:solidFill>
              <a:effectLst/>
              <a:uLnTx/>
              <a:uFillTx/>
              <a:latin typeface="Sommet bold"/>
              <a:ea typeface="+mn-ea"/>
            </a:endParaRPr>
          </a:p>
          <a:p>
            <a:pPr marL="342900" indent="-342900" algn="ctr" fontAlgn="auto">
              <a:spcBef>
                <a:spcPct val="20000"/>
              </a:spcBef>
              <a:spcAft>
                <a:spcPts val="0"/>
              </a:spcAft>
            </a:pPr>
            <a:r>
              <a:rPr lang="en-US" sz="2000" b="1" dirty="0">
                <a:latin typeface="Sommet bold"/>
              </a:rPr>
              <a:t>Language and the Law III Conference</a:t>
            </a:r>
          </a:p>
          <a:p>
            <a:pPr marL="342900" indent="-342900" algn="ctr" fontAlgn="auto">
              <a:spcBef>
                <a:spcPct val="20000"/>
              </a:spcBef>
              <a:spcAft>
                <a:spcPts val="0"/>
              </a:spcAft>
            </a:pPr>
            <a:r>
              <a:rPr lang="en-US" sz="2000" b="1" dirty="0">
                <a:latin typeface="Sommet bold"/>
              </a:rPr>
              <a:t>April 2019</a:t>
            </a:r>
          </a:p>
          <a:p>
            <a:pPr marL="342900" indent="-342900" algn="ctr" fontAlgn="auto">
              <a:spcBef>
                <a:spcPct val="20000"/>
              </a:spcBef>
              <a:spcAft>
                <a:spcPts val="0"/>
              </a:spcAft>
            </a:pPr>
            <a:r>
              <a:rPr lang="en-US" sz="2000" b="1" dirty="0">
                <a:latin typeface="Sommet bold"/>
                <a:ea typeface="+mn-ea"/>
              </a:rPr>
              <a:t>Alice Springs</a:t>
            </a:r>
          </a:p>
          <a:p>
            <a:pPr marL="342900" indent="-342900" algn="ctr" fontAlgn="auto">
              <a:spcBef>
                <a:spcPct val="20000"/>
              </a:spcBef>
              <a:spcAft>
                <a:spcPts val="0"/>
              </a:spcAft>
            </a:pPr>
            <a:endParaRPr kumimoji="0" lang="en-US" sz="2000" b="1" i="0" u="none" strike="noStrike" kern="1200" cap="none" spc="0" normalizeH="0" baseline="0" noProof="0" dirty="0">
              <a:ln>
                <a:noFill/>
              </a:ln>
              <a:solidFill>
                <a:schemeClr val="tx1"/>
              </a:solidFill>
              <a:effectLst/>
              <a:uLnTx/>
              <a:uFillTx/>
              <a:latin typeface="Sommet bold"/>
              <a:ea typeface="+mn-ea"/>
            </a:endParaRPr>
          </a:p>
        </p:txBody>
      </p:sp>
    </p:spTree>
    <p:extLst>
      <p:ext uri="{BB962C8B-B14F-4D97-AF65-F5344CB8AC3E}">
        <p14:creationId xmlns:p14="http://schemas.microsoft.com/office/powerpoint/2010/main" val="77175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433388"/>
            <a:ext cx="6191919" cy="461665"/>
          </a:xfrm>
        </p:spPr>
        <p:txBody>
          <a:bodyPr/>
          <a:lstStyle/>
          <a:p>
            <a:r>
              <a:rPr lang="en-US" dirty="0"/>
              <a:t>Working together</a:t>
            </a:r>
          </a:p>
        </p:txBody>
      </p:sp>
      <p:sp>
        <p:nvSpPr>
          <p:cNvPr id="3" name="Text Placeholder 2"/>
          <p:cNvSpPr>
            <a:spLocks noGrp="1"/>
          </p:cNvSpPr>
          <p:nvPr>
            <p:ph type="body" idx="10"/>
          </p:nvPr>
        </p:nvSpPr>
        <p:spPr>
          <a:xfrm>
            <a:off x="323528" y="1268760"/>
            <a:ext cx="8208962" cy="5400600"/>
          </a:xfrm>
        </p:spPr>
        <p:txBody>
          <a:bodyPr/>
          <a:lstStyle/>
          <a:p>
            <a:pPr marL="0" lvl="0" indent="0" fontAlgn="auto">
              <a:spcBef>
                <a:spcPts val="0"/>
              </a:spcBef>
              <a:spcAft>
                <a:spcPts val="0"/>
              </a:spcAft>
              <a:defRPr/>
            </a:pPr>
            <a:endParaRPr lang="en-US" dirty="0"/>
          </a:p>
          <a:p>
            <a:pPr marL="457200" lvl="0" indent="-457200" fontAlgn="auto">
              <a:spcBef>
                <a:spcPts val="0"/>
              </a:spcBef>
              <a:spcAft>
                <a:spcPts val="0"/>
              </a:spcAft>
              <a:buFont typeface="Arial" charset="0"/>
              <a:buChar char="•"/>
              <a:defRPr/>
            </a:pPr>
            <a:r>
              <a:rPr lang="en-US" sz="2400" dirty="0"/>
              <a:t>The speech </a:t>
            </a:r>
            <a:r>
              <a:rPr lang="en-US" sz="2400" dirty="0" err="1"/>
              <a:t>behaviour</a:t>
            </a:r>
            <a:r>
              <a:rPr lang="en-US" sz="2400" dirty="0"/>
              <a:t> of the other participants in the interaction will impact on the quality of the communication (Hale, </a:t>
            </a:r>
            <a:r>
              <a:rPr lang="en-US" sz="2400" dirty="0" err="1"/>
              <a:t>Ozolins</a:t>
            </a:r>
            <a:r>
              <a:rPr lang="en-US" sz="2400" dirty="0"/>
              <a:t>, &amp; Stern, 2009; Stern, </a:t>
            </a:r>
            <a:r>
              <a:rPr lang="en-US" sz="2400" dirty="0" err="1"/>
              <a:t>Ozolins</a:t>
            </a:r>
            <a:r>
              <a:rPr lang="en-US" sz="2400" dirty="0"/>
              <a:t> &amp; Hale, 2015). </a:t>
            </a:r>
          </a:p>
          <a:p>
            <a:pPr marL="457200" lvl="0" indent="-457200" fontAlgn="auto">
              <a:spcBef>
                <a:spcPts val="0"/>
              </a:spcBef>
              <a:spcAft>
                <a:spcPts val="0"/>
              </a:spcAft>
              <a:buFont typeface="Arial" charset="0"/>
              <a:buChar char="•"/>
              <a:defRPr/>
            </a:pPr>
            <a:r>
              <a:rPr lang="en-US" sz="2400" dirty="0"/>
              <a:t>Even the best interpreters cannot do an optimum job without the support of those with whom they work </a:t>
            </a:r>
          </a:p>
          <a:p>
            <a:pPr marL="457200" lvl="0" indent="-457200" fontAlgn="auto">
              <a:spcBef>
                <a:spcPts val="0"/>
              </a:spcBef>
              <a:spcAft>
                <a:spcPts val="0"/>
              </a:spcAft>
              <a:buFont typeface="Arial" charset="0"/>
              <a:buChar char="•"/>
              <a:defRPr/>
            </a:pPr>
            <a:r>
              <a:rPr lang="en-US" sz="2400" dirty="0"/>
              <a:t>Interpreters who are not as competent will need even more support</a:t>
            </a:r>
          </a:p>
          <a:p>
            <a:pPr marL="457200" lvl="0" indent="-457200" fontAlgn="auto">
              <a:spcBef>
                <a:spcPts val="0"/>
              </a:spcBef>
              <a:spcAft>
                <a:spcPts val="0"/>
              </a:spcAft>
              <a:buFont typeface="Arial" charset="0"/>
              <a:buChar char="•"/>
              <a:defRPr/>
            </a:pPr>
            <a:r>
              <a:rPr lang="en-US" sz="2400" dirty="0"/>
              <a:t>The responsibility for effective communication must be shared by all, in particular the judicial officers, who can facilitate communication through inclusive communication practices, such as those used in international courts (Stern, 2001; 2018). </a:t>
            </a:r>
          </a:p>
        </p:txBody>
      </p:sp>
    </p:spTree>
    <p:extLst>
      <p:ext uri="{BB962C8B-B14F-4D97-AF65-F5344CB8AC3E}">
        <p14:creationId xmlns:p14="http://schemas.microsoft.com/office/powerpoint/2010/main" val="368737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Recommended National Standards</a:t>
            </a:r>
          </a:p>
        </p:txBody>
      </p:sp>
      <p:sp>
        <p:nvSpPr>
          <p:cNvPr id="3" name="Content Placeholder 2"/>
          <p:cNvSpPr>
            <a:spLocks noGrp="1"/>
          </p:cNvSpPr>
          <p:nvPr>
            <p:ph idx="1"/>
          </p:nvPr>
        </p:nvSpPr>
        <p:spPr/>
        <p:txBody>
          <a:bodyPr/>
          <a:lstStyle/>
          <a:p>
            <a:endParaRPr lang="en-US" sz="2400" dirty="0">
              <a:hlinkClick r:id="rId2"/>
            </a:endParaRPr>
          </a:p>
          <a:p>
            <a:pPr>
              <a:buFont typeface="Arial" panose="020B0604020202020204" pitchFamily="34" charset="0"/>
              <a:buChar char="•"/>
            </a:pPr>
            <a:r>
              <a:rPr lang="en-US" sz="2400" dirty="0">
                <a:hlinkClick r:id="rId2"/>
              </a:rPr>
              <a:t>http://jccd.org.au/wp-content/uploads/2018/02/JCCD-Interpreter-Standards.pdf</a:t>
            </a:r>
            <a:endParaRPr lang="en-US" sz="2400" dirty="0"/>
          </a:p>
          <a:p>
            <a:endParaRPr lang="en-US" dirty="0"/>
          </a:p>
        </p:txBody>
      </p:sp>
    </p:spTree>
    <p:extLst>
      <p:ext uri="{BB962C8B-B14F-4D97-AF65-F5344CB8AC3E}">
        <p14:creationId xmlns:p14="http://schemas.microsoft.com/office/powerpoint/2010/main" val="212501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9026C-AE10-E846-83EA-3EF98B34ADA1}"/>
              </a:ext>
            </a:extLst>
          </p:cNvPr>
          <p:cNvSpPr>
            <a:spLocks noGrp="1"/>
          </p:cNvSpPr>
          <p:nvPr>
            <p:ph type="title"/>
          </p:nvPr>
        </p:nvSpPr>
        <p:spPr>
          <a:xfrm>
            <a:off x="468313" y="433388"/>
            <a:ext cx="7344047" cy="461665"/>
          </a:xfrm>
        </p:spPr>
        <p:txBody>
          <a:bodyPr/>
          <a:lstStyle/>
          <a:p>
            <a:r>
              <a:rPr lang="en-US" dirty="0"/>
              <a:t>Steps – See RNS</a:t>
            </a:r>
          </a:p>
        </p:txBody>
      </p:sp>
      <p:sp>
        <p:nvSpPr>
          <p:cNvPr id="3" name="Text Placeholder 2">
            <a:extLst>
              <a:ext uri="{FF2B5EF4-FFF2-40B4-BE49-F238E27FC236}">
                <a16:creationId xmlns:a16="http://schemas.microsoft.com/office/drawing/2014/main" id="{A872BC49-D58B-E146-84DB-41914514F959}"/>
              </a:ext>
            </a:extLst>
          </p:cNvPr>
          <p:cNvSpPr>
            <a:spLocks noGrp="1"/>
          </p:cNvSpPr>
          <p:nvPr>
            <p:ph type="body" idx="10"/>
          </p:nvPr>
        </p:nvSpPr>
        <p:spPr>
          <a:xfrm>
            <a:off x="468313" y="895350"/>
            <a:ext cx="8208962" cy="5197945"/>
          </a:xfrm>
        </p:spPr>
        <p:txBody>
          <a:bodyPr/>
          <a:lstStyle/>
          <a:p>
            <a:pPr>
              <a:buFont typeface="Arial" panose="020B0604020202020204" pitchFamily="34" charset="0"/>
              <a:buChar char="•"/>
            </a:pPr>
            <a:r>
              <a:rPr lang="en-US" dirty="0"/>
              <a:t>Before </a:t>
            </a:r>
          </a:p>
          <a:p>
            <a:pPr lvl="2">
              <a:buFont typeface="Arial" panose="020B0604020202020204" pitchFamily="34" charset="0"/>
              <a:buChar char="•"/>
            </a:pPr>
            <a:r>
              <a:rPr lang="en-US" dirty="0"/>
              <a:t>Recruitment</a:t>
            </a:r>
          </a:p>
          <a:p>
            <a:pPr lvl="2">
              <a:buFont typeface="Arial" panose="020B0604020202020204" pitchFamily="34" charset="0"/>
              <a:buChar char="•"/>
            </a:pPr>
            <a:r>
              <a:rPr lang="en-US" dirty="0"/>
              <a:t>Briefing and preparation</a:t>
            </a:r>
          </a:p>
          <a:p>
            <a:pPr lvl="2">
              <a:buFont typeface="Arial" panose="020B0604020202020204" pitchFamily="34" charset="0"/>
              <a:buChar char="•"/>
            </a:pPr>
            <a:r>
              <a:rPr lang="en-US" dirty="0"/>
              <a:t>Pre-trial hearing</a:t>
            </a:r>
          </a:p>
          <a:p>
            <a:pPr lvl="2">
              <a:buFont typeface="Arial" panose="020B0604020202020204" pitchFamily="34" charset="0"/>
              <a:buChar char="•"/>
            </a:pPr>
            <a:r>
              <a:rPr lang="en-US" dirty="0"/>
              <a:t>Space</a:t>
            </a:r>
          </a:p>
          <a:p>
            <a:pPr>
              <a:buFont typeface="Arial" panose="020B0604020202020204" pitchFamily="34" charset="0"/>
              <a:buChar char="•"/>
            </a:pPr>
            <a:r>
              <a:rPr lang="en-US" dirty="0"/>
              <a:t>During</a:t>
            </a:r>
          </a:p>
          <a:p>
            <a:pPr lvl="2">
              <a:buFont typeface="Arial" panose="020B0604020202020204" pitchFamily="34" charset="0"/>
              <a:buChar char="•"/>
            </a:pPr>
            <a:r>
              <a:rPr lang="en-US" dirty="0"/>
              <a:t>Introductions</a:t>
            </a:r>
          </a:p>
          <a:p>
            <a:pPr lvl="2">
              <a:buFont typeface="Arial" panose="020B0604020202020204" pitchFamily="34" charset="0"/>
              <a:buChar char="•"/>
            </a:pPr>
            <a:r>
              <a:rPr lang="en-US" dirty="0"/>
              <a:t>Control of flow and language</a:t>
            </a:r>
          </a:p>
          <a:p>
            <a:pPr lvl="2">
              <a:buFont typeface="Arial" panose="020B0604020202020204" pitchFamily="34" charset="0"/>
              <a:buChar char="•"/>
            </a:pPr>
            <a:r>
              <a:rPr lang="en-US" dirty="0"/>
              <a:t>Checking of understanding</a:t>
            </a:r>
          </a:p>
          <a:p>
            <a:pPr lvl="2">
              <a:buFont typeface="Arial" panose="020B0604020202020204" pitchFamily="34" charset="0"/>
              <a:buChar char="•"/>
            </a:pPr>
            <a:r>
              <a:rPr lang="en-US" dirty="0"/>
              <a:t>Comfort</a:t>
            </a:r>
          </a:p>
          <a:p>
            <a:pPr lvl="2">
              <a:buFont typeface="Arial" panose="020B0604020202020204" pitchFamily="34" charset="0"/>
              <a:buChar char="•"/>
            </a:pPr>
            <a:r>
              <a:rPr lang="en-US" dirty="0"/>
              <a:t>Equipment, work station</a:t>
            </a:r>
          </a:p>
          <a:p>
            <a:pPr>
              <a:buFont typeface="Arial" panose="020B0604020202020204" pitchFamily="34" charset="0"/>
              <a:buChar char="•"/>
            </a:pPr>
            <a:r>
              <a:rPr lang="en-US" dirty="0"/>
              <a:t>After</a:t>
            </a:r>
          </a:p>
          <a:p>
            <a:pPr lvl="2">
              <a:buFont typeface="Arial" panose="020B0604020202020204" pitchFamily="34" charset="0"/>
              <a:buChar char="•"/>
            </a:pPr>
            <a:r>
              <a:rPr lang="en-US" dirty="0"/>
              <a:t>Closing</a:t>
            </a:r>
          </a:p>
          <a:p>
            <a:pPr lvl="2">
              <a:buFont typeface="Arial" panose="020B0604020202020204" pitchFamily="34" charset="0"/>
              <a:buChar char="•"/>
            </a:pPr>
            <a:r>
              <a:rPr lang="en-US" dirty="0"/>
              <a:t>Debriefing</a:t>
            </a:r>
          </a:p>
          <a:p>
            <a:pPr lvl="2">
              <a:buFont typeface="Arial" panose="020B0604020202020204" pitchFamily="34" charset="0"/>
              <a:buChar char="•"/>
            </a:pPr>
            <a:r>
              <a:rPr lang="en-US" dirty="0"/>
              <a:t>Availability</a:t>
            </a:r>
          </a:p>
          <a:p>
            <a:pPr lvl="2">
              <a:buFont typeface="Arial" panose="020B0604020202020204" pitchFamily="34" charset="0"/>
              <a:buChar char="•"/>
            </a:pPr>
            <a:r>
              <a:rPr lang="en-US" dirty="0"/>
              <a:t>Feedback</a:t>
            </a:r>
          </a:p>
        </p:txBody>
      </p:sp>
    </p:spTree>
    <p:extLst>
      <p:ext uri="{BB962C8B-B14F-4D97-AF65-F5344CB8AC3E}">
        <p14:creationId xmlns:p14="http://schemas.microsoft.com/office/powerpoint/2010/main" val="3179664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6F4B7-934A-C04A-BF97-BD97ACF95040}"/>
              </a:ext>
            </a:extLst>
          </p:cNvPr>
          <p:cNvSpPr>
            <a:spLocks noGrp="1"/>
          </p:cNvSpPr>
          <p:nvPr>
            <p:ph type="title"/>
          </p:nvPr>
        </p:nvSpPr>
        <p:spPr/>
        <p:txBody>
          <a:bodyPr/>
          <a:lstStyle/>
          <a:p>
            <a:r>
              <a:rPr lang="en-US" dirty="0"/>
              <a:t>Recommended National Standards</a:t>
            </a:r>
          </a:p>
        </p:txBody>
      </p:sp>
      <p:sp>
        <p:nvSpPr>
          <p:cNvPr id="3" name="Content Placeholder 2">
            <a:extLst>
              <a:ext uri="{FF2B5EF4-FFF2-40B4-BE49-F238E27FC236}">
                <a16:creationId xmlns:a16="http://schemas.microsoft.com/office/drawing/2014/main" id="{1B83E71F-BFE5-A445-873C-00EA73ADF9F0}"/>
              </a:ext>
            </a:extLst>
          </p:cNvPr>
          <p:cNvSpPr>
            <a:spLocks noGrp="1"/>
          </p:cNvSpPr>
          <p:nvPr>
            <p:ph idx="1"/>
          </p:nvPr>
        </p:nvSpPr>
        <p:spPr>
          <a:xfrm>
            <a:off x="468313" y="1124744"/>
            <a:ext cx="8229600" cy="5184576"/>
          </a:xfrm>
        </p:spPr>
        <p:txBody>
          <a:bodyPr/>
          <a:lstStyle/>
          <a:p>
            <a:pPr>
              <a:buFont typeface="Arial" panose="020B0604020202020204" pitchFamily="34" charset="0"/>
              <a:buChar char="•"/>
            </a:pPr>
            <a:r>
              <a:rPr lang="en-US" sz="1800" dirty="0"/>
              <a:t>Standard 9 – Support for interpreters</a:t>
            </a:r>
          </a:p>
          <a:p>
            <a:pPr>
              <a:buFont typeface="Arial" panose="020B0604020202020204" pitchFamily="34" charset="0"/>
              <a:buChar char="•"/>
            </a:pPr>
            <a:r>
              <a:rPr lang="en-US" sz="1800" dirty="0"/>
              <a:t>Standard 11- Interpreter qualifications and tiers</a:t>
            </a:r>
          </a:p>
          <a:p>
            <a:pPr>
              <a:buFont typeface="Arial" panose="020B0604020202020204" pitchFamily="34" charset="0"/>
              <a:buChar char="•"/>
            </a:pPr>
            <a:r>
              <a:rPr lang="en-US" sz="1800" dirty="0"/>
              <a:t>Standard 13 – Judicial officers</a:t>
            </a:r>
          </a:p>
          <a:p>
            <a:pPr>
              <a:buFont typeface="Arial" panose="020B0604020202020204" pitchFamily="34" charset="0"/>
              <a:buChar char="•"/>
            </a:pPr>
            <a:r>
              <a:rPr lang="en-US" sz="1800" dirty="0"/>
              <a:t>Standard 17.2 – Briefings</a:t>
            </a:r>
          </a:p>
          <a:p>
            <a:pPr>
              <a:buFont typeface="Arial" panose="020B0604020202020204" pitchFamily="34" charset="0"/>
              <a:buChar char="•"/>
            </a:pPr>
            <a:r>
              <a:rPr lang="en-US" sz="1800" dirty="0"/>
              <a:t>Standard 24.2 – preparation materials</a:t>
            </a:r>
          </a:p>
          <a:p>
            <a:pPr>
              <a:buFont typeface="Arial" panose="020B0604020202020204" pitchFamily="34" charset="0"/>
              <a:buChar char="•"/>
            </a:pPr>
            <a:r>
              <a:rPr lang="en-US" sz="1800" dirty="0"/>
              <a:t>Standard 18 – interpreter as officer of the court</a:t>
            </a:r>
          </a:p>
          <a:p>
            <a:pPr>
              <a:buFont typeface="Arial" panose="020B0604020202020204" pitchFamily="34" charset="0"/>
              <a:buChar char="•"/>
            </a:pPr>
            <a:r>
              <a:rPr lang="en-US" sz="1800" dirty="0"/>
              <a:t>Standard 20.6 – interpreter to alert court/tribunal about potential cross-cultural issue</a:t>
            </a:r>
          </a:p>
          <a:p>
            <a:pPr>
              <a:buFont typeface="Arial" panose="020B0604020202020204" pitchFamily="34" charset="0"/>
              <a:buChar char="•"/>
            </a:pPr>
            <a:r>
              <a:rPr lang="en-US" sz="1800" dirty="0"/>
              <a:t>Standard 22.2 – availability of qualified interpreters</a:t>
            </a:r>
          </a:p>
          <a:p>
            <a:pPr>
              <a:buFont typeface="Arial" panose="020B0604020202020204" pitchFamily="34" charset="0"/>
              <a:buChar char="•"/>
            </a:pPr>
            <a:r>
              <a:rPr lang="en-US" sz="1800" dirty="0"/>
              <a:t>Standard 26 – Translation of documents</a:t>
            </a:r>
          </a:p>
          <a:p>
            <a:pPr>
              <a:buFont typeface="Arial" panose="020B0604020202020204" pitchFamily="34" charset="0"/>
              <a:buChar char="•"/>
            </a:pPr>
            <a:r>
              <a:rPr lang="en-US" sz="1800" dirty="0"/>
              <a:t>Optimal standard 2 – tandem or team interpreting </a:t>
            </a:r>
          </a:p>
          <a:p>
            <a:pPr>
              <a:buFont typeface="Arial" panose="020B0604020202020204" pitchFamily="34" charset="0"/>
              <a:buChar char="•"/>
            </a:pPr>
            <a:r>
              <a:rPr lang="en-US" sz="1800" dirty="0"/>
              <a:t>Optimal standard 3 – professional mentors</a:t>
            </a:r>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574B9FCD-C77B-9E41-A6A7-855C5F05E804}"/>
              </a:ext>
            </a:extLst>
          </p:cNvPr>
          <p:cNvSpPr>
            <a:spLocks noGrp="1"/>
          </p:cNvSpPr>
          <p:nvPr>
            <p:ph type="sldNum" sz="quarter" idx="12"/>
          </p:nvPr>
        </p:nvSpPr>
        <p:spPr/>
        <p:txBody>
          <a:bodyPr/>
          <a:lstStyle/>
          <a:p>
            <a:pPr>
              <a:defRPr/>
            </a:pPr>
            <a:fld id="{A2AA5B4E-1DEC-F945-A418-16233C140A60}" type="slidenum">
              <a:rPr lang="en-US" altLang="en-US" smtClean="0"/>
              <a:pPr>
                <a:defRPr/>
              </a:pPr>
              <a:t>12</a:t>
            </a:fld>
            <a:endParaRPr lang="en-US" altLang="en-US"/>
          </a:p>
        </p:txBody>
      </p:sp>
    </p:spTree>
    <p:extLst>
      <p:ext uri="{BB962C8B-B14F-4D97-AF65-F5344CB8AC3E}">
        <p14:creationId xmlns:p14="http://schemas.microsoft.com/office/powerpoint/2010/main" val="400346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Officer of the Court</a:t>
            </a:r>
          </a:p>
        </p:txBody>
      </p:sp>
      <p:sp>
        <p:nvSpPr>
          <p:cNvPr id="3" name="Content Placeholder 2"/>
          <p:cNvSpPr>
            <a:spLocks noGrp="1"/>
          </p:cNvSpPr>
          <p:nvPr>
            <p:ph idx="1"/>
          </p:nvPr>
        </p:nvSpPr>
        <p:spPr/>
        <p:txBody>
          <a:bodyPr/>
          <a:lstStyle/>
          <a:p>
            <a:r>
              <a:rPr lang="en-AU" sz="3600" dirty="0"/>
              <a:t>1.9 	An interpreter is an officer of the court in the sense that they owe to the court paramount duties of accuracy and impartiality in the office of interpreter which override any duty that person may have to any party to the proceedings, even if that person is engaged directly by that party….</a:t>
            </a:r>
            <a:endParaRPr lang="en-US" sz="3600" dirty="0"/>
          </a:p>
        </p:txBody>
      </p:sp>
    </p:spTree>
    <p:extLst>
      <p:ext uri="{BB962C8B-B14F-4D97-AF65-F5344CB8AC3E}">
        <p14:creationId xmlns:p14="http://schemas.microsoft.com/office/powerpoint/2010/main" val="4055538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Duty to the Court</a:t>
            </a:r>
          </a:p>
        </p:txBody>
      </p:sp>
      <p:sp>
        <p:nvSpPr>
          <p:cNvPr id="3" name="Content Placeholder 2"/>
          <p:cNvSpPr>
            <a:spLocks noGrp="1"/>
          </p:cNvSpPr>
          <p:nvPr>
            <p:ph idx="1"/>
          </p:nvPr>
        </p:nvSpPr>
        <p:spPr/>
        <p:txBody>
          <a:bodyPr/>
          <a:lstStyle/>
          <a:p>
            <a:r>
              <a:rPr lang="en-AU" sz="2800" dirty="0"/>
              <a:t>(1)	An Interpreter has an overriding duty as an officer of the Court to assist the Court impartially.</a:t>
            </a:r>
            <a:endParaRPr lang="en-US" sz="2800" dirty="0"/>
          </a:p>
          <a:p>
            <a:r>
              <a:rPr lang="en-AU" sz="2800" dirty="0"/>
              <a:t>(2)	An Interpreter’s paramount duty is to the Court and not to any party to or witness in the proceedings (including the person retaining or paying the Interpreter).</a:t>
            </a:r>
            <a:endParaRPr lang="en-US" sz="2800" dirty="0"/>
          </a:p>
          <a:p>
            <a:r>
              <a:rPr lang="en-AU" sz="2800" dirty="0"/>
              <a:t>(3)	An Interpreter is not an advocate, agent or assistant for a party or witness.</a:t>
            </a:r>
            <a:endParaRPr lang="en-US" sz="2800" dirty="0"/>
          </a:p>
        </p:txBody>
      </p:sp>
    </p:spTree>
    <p:extLst>
      <p:ext uri="{BB962C8B-B14F-4D97-AF65-F5344CB8AC3E}">
        <p14:creationId xmlns:p14="http://schemas.microsoft.com/office/powerpoint/2010/main" val="256454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89D8F-77A4-ED41-B4FA-46F6C5DFF4A2}"/>
              </a:ext>
            </a:extLst>
          </p:cNvPr>
          <p:cNvSpPr>
            <a:spLocks noGrp="1"/>
          </p:cNvSpPr>
          <p:nvPr>
            <p:ph type="title"/>
          </p:nvPr>
        </p:nvSpPr>
        <p:spPr/>
        <p:txBody>
          <a:bodyPr/>
          <a:lstStyle/>
          <a:p>
            <a:r>
              <a:rPr lang="en-US" dirty="0"/>
              <a:t>Interpreters’ competence</a:t>
            </a:r>
          </a:p>
        </p:txBody>
      </p:sp>
      <p:sp>
        <p:nvSpPr>
          <p:cNvPr id="3" name="Text Placeholder 2">
            <a:extLst>
              <a:ext uri="{FF2B5EF4-FFF2-40B4-BE49-F238E27FC236}">
                <a16:creationId xmlns:a16="http://schemas.microsoft.com/office/drawing/2014/main" id="{38EFBF00-D9DB-1949-B73B-D533D4490D2D}"/>
              </a:ext>
            </a:extLst>
          </p:cNvPr>
          <p:cNvSpPr>
            <a:spLocks noGrp="1"/>
          </p:cNvSpPr>
          <p:nvPr>
            <p:ph type="body" idx="10"/>
          </p:nvPr>
        </p:nvSpPr>
        <p:spPr>
          <a:xfrm>
            <a:off x="468313" y="1052736"/>
            <a:ext cx="8208962" cy="4968551"/>
          </a:xfrm>
        </p:spPr>
        <p:txBody>
          <a:bodyPr/>
          <a:lstStyle/>
          <a:p>
            <a:pPr marL="457200" lvl="0" indent="-457200" fontAlgn="auto">
              <a:spcBef>
                <a:spcPts val="0"/>
              </a:spcBef>
              <a:spcAft>
                <a:spcPts val="0"/>
              </a:spcAft>
              <a:buFont typeface="Arial" charset="0"/>
              <a:buChar char="•"/>
              <a:defRPr/>
            </a:pPr>
            <a:r>
              <a:rPr lang="en-US" sz="2200" dirty="0"/>
              <a:t>Interpreters need to be competent in order to perform their duties – preference should always be given to the best qualified (NAATI certified and tertiary trained) </a:t>
            </a:r>
          </a:p>
          <a:p>
            <a:pPr marL="457200" lvl="0" indent="-457200" fontAlgn="auto">
              <a:spcBef>
                <a:spcPts val="0"/>
              </a:spcBef>
              <a:spcAft>
                <a:spcPts val="0"/>
              </a:spcAft>
              <a:buFont typeface="Arial" charset="0"/>
              <a:buChar char="•"/>
              <a:defRPr/>
            </a:pPr>
            <a:r>
              <a:rPr lang="en-US" sz="2200" dirty="0"/>
              <a:t>However, out of more than 175 migrant and Indigenous languages, interpreting credentials issued by NAATI are only available in 60 languages and training in only a dozen (Stern &amp; Liu, </a:t>
            </a:r>
            <a:r>
              <a:rPr lang="en-US" sz="2200" i="1" dirty="0"/>
              <a:t>in press</a:t>
            </a:r>
            <a:r>
              <a:rPr lang="en-US" sz="2200" dirty="0"/>
              <a:t>).</a:t>
            </a:r>
          </a:p>
          <a:p>
            <a:pPr marL="457200" lvl="0" indent="-457200" fontAlgn="auto">
              <a:spcBef>
                <a:spcPts val="0"/>
              </a:spcBef>
              <a:spcAft>
                <a:spcPts val="0"/>
              </a:spcAft>
              <a:buFont typeface="Arial" charset="0"/>
              <a:buChar char="•"/>
              <a:defRPr/>
            </a:pPr>
            <a:r>
              <a:rPr lang="en-US" sz="2200" dirty="0"/>
              <a:t>More needs to be done to train more interpreters, support PD and keep them in the profession</a:t>
            </a:r>
          </a:p>
          <a:p>
            <a:pPr marL="457200" lvl="0" indent="-457200" fontAlgn="auto">
              <a:spcBef>
                <a:spcPts val="0"/>
              </a:spcBef>
              <a:spcAft>
                <a:spcPts val="0"/>
              </a:spcAft>
              <a:buFont typeface="Arial" charset="0"/>
              <a:buChar char="•"/>
              <a:defRPr/>
            </a:pPr>
            <a:r>
              <a:rPr lang="en-US" sz="2200" dirty="0"/>
              <a:t>Cannot make do with what we have</a:t>
            </a:r>
          </a:p>
          <a:p>
            <a:pPr marL="457200" lvl="0" indent="-457200" fontAlgn="auto">
              <a:spcBef>
                <a:spcPts val="0"/>
              </a:spcBef>
              <a:spcAft>
                <a:spcPts val="0"/>
              </a:spcAft>
              <a:buFont typeface="Arial" charset="0"/>
              <a:buChar char="•"/>
              <a:defRPr/>
            </a:pPr>
            <a:r>
              <a:rPr lang="en-US" sz="2200" dirty="0"/>
              <a:t>Recent case in Adelaide: </a:t>
            </a:r>
            <a:r>
              <a:rPr lang="en-AU" sz="2200" dirty="0"/>
              <a:t>"I doubt however, that the interpreter was able on a number of occasions to communicate/translate verbatim what was said by the complainant because of the extreme length of the answers she gave.”</a:t>
            </a:r>
          </a:p>
          <a:p>
            <a:pPr marL="457200" lvl="0" indent="-457200" fontAlgn="auto">
              <a:spcBef>
                <a:spcPts val="0"/>
              </a:spcBef>
              <a:spcAft>
                <a:spcPts val="0"/>
              </a:spcAft>
              <a:buFont typeface="Arial" charset="0"/>
              <a:buChar char="•"/>
              <a:defRPr/>
            </a:pPr>
            <a:r>
              <a:rPr lang="en-AU" sz="1200" dirty="0"/>
              <a:t>(https://</a:t>
            </a:r>
            <a:r>
              <a:rPr lang="en-AU" sz="1200" dirty="0" err="1"/>
              <a:t>www.abc.net.au</a:t>
            </a:r>
            <a:r>
              <a:rPr lang="en-AU" sz="1200" dirty="0"/>
              <a:t>/news/2019-03-15/man-found-not-guilty-of-six-counts-of-rape/10900214)</a:t>
            </a:r>
            <a:endParaRPr lang="en-US" sz="1200" dirty="0"/>
          </a:p>
          <a:p>
            <a:pPr marL="457200" lvl="0" indent="-457200" fontAlgn="auto">
              <a:spcBef>
                <a:spcPts val="0"/>
              </a:spcBef>
              <a:spcAft>
                <a:spcPts val="0"/>
              </a:spcAft>
              <a:buFont typeface="Arial" charset="0"/>
              <a:buChar char="•"/>
              <a:defRPr/>
            </a:pPr>
            <a:endParaRPr lang="en-US" dirty="0"/>
          </a:p>
          <a:p>
            <a:pPr marL="457200" lvl="0" indent="-457200" fontAlgn="auto">
              <a:spcBef>
                <a:spcPts val="0"/>
              </a:spcBef>
              <a:spcAft>
                <a:spcPts val="0"/>
              </a:spcAft>
              <a:buFont typeface="Arial" charset="0"/>
              <a:buChar char="•"/>
              <a:defRPr/>
            </a:pPr>
            <a:endParaRPr lang="en-US" dirty="0"/>
          </a:p>
          <a:p>
            <a:endParaRPr lang="en-US" dirty="0"/>
          </a:p>
        </p:txBody>
      </p:sp>
    </p:spTree>
    <p:extLst>
      <p:ext uri="{BB962C8B-B14F-4D97-AF65-F5344CB8AC3E}">
        <p14:creationId xmlns:p14="http://schemas.microsoft.com/office/powerpoint/2010/main" val="3320244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defRPr/>
            </a:pPr>
            <a:r>
              <a:rPr lang="en-AU">
                <a:latin typeface="Arial" charset="0"/>
                <a:cs typeface="Arial" charset="0"/>
              </a:rPr>
              <a:t>Conclusion</a:t>
            </a:r>
            <a:endParaRPr lang="en-US">
              <a:latin typeface="Arial" charset="0"/>
              <a:cs typeface="Arial" charset="0"/>
            </a:endParaRPr>
          </a:p>
        </p:txBody>
      </p:sp>
      <p:sp>
        <p:nvSpPr>
          <p:cNvPr id="45058" name="Rectangle 3"/>
          <p:cNvSpPr>
            <a:spLocks noGrp="1" noChangeArrowheads="1"/>
          </p:cNvSpPr>
          <p:nvPr>
            <p:ph type="body" idx="1"/>
          </p:nvPr>
        </p:nvSpPr>
        <p:spPr>
          <a:xfrm>
            <a:off x="468313" y="980728"/>
            <a:ext cx="8229600" cy="5112568"/>
          </a:xfrm>
        </p:spPr>
        <p:txBody>
          <a:bodyPr/>
          <a:lstStyle/>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Each party needs to know about the others</a:t>
            </a:r>
            <a:r>
              <a:rPr lang="ja-JP" altLang="en-AU" sz="2400" dirty="0">
                <a:latin typeface="Tahoma" panose="020B0604030504040204" pitchFamily="34" charset="0"/>
                <a:ea typeface="ＭＳ Ｐゴシック" panose="020B0600070205080204" pitchFamily="34" charset="-128"/>
              </a:rPr>
              <a:t>’</a:t>
            </a:r>
            <a:r>
              <a:rPr lang="en-AU" altLang="ja-JP" sz="2400" dirty="0">
                <a:latin typeface="Tahoma" panose="020B0604030504040204" pitchFamily="34" charset="0"/>
                <a:ea typeface="ＭＳ Ｐゴシック" panose="020B0600070205080204" pitchFamily="34" charset="-128"/>
              </a:rPr>
              <a:t> roles and responsibilities</a:t>
            </a:r>
          </a:p>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Interpreters need to be adequately trained and afforded the professional status they deserve, including adequate working conditions and remuneration</a:t>
            </a:r>
          </a:p>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The importance of competence of interpreter cannot be overestimated – adequate training is crucial</a:t>
            </a:r>
          </a:p>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Judges can contribute immensely by taking a more active role, as is the case in international courts and tribunals </a:t>
            </a:r>
          </a:p>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The Recommended National Standards need to be implemented</a:t>
            </a:r>
          </a:p>
          <a:p>
            <a:pPr eaLnBrk="1" hangingPunct="1">
              <a:lnSpc>
                <a:spcPct val="90000"/>
              </a:lnSpc>
              <a:buFont typeface="Arial" panose="020B0604020202020204" pitchFamily="34" charset="0"/>
              <a:buChar char="•"/>
            </a:pPr>
            <a:r>
              <a:rPr lang="en-AU" altLang="en-US" sz="2400" dirty="0">
                <a:latin typeface="Tahoma" panose="020B0604030504040204" pitchFamily="34" charset="0"/>
                <a:ea typeface="ＭＳ Ｐゴシック" panose="020B0600070205080204" pitchFamily="34" charset="-128"/>
              </a:rPr>
              <a:t>The success of the communication is a shared responsibility</a:t>
            </a:r>
          </a:p>
        </p:txBody>
      </p:sp>
    </p:spTree>
    <p:extLst>
      <p:ext uri="{BB962C8B-B14F-4D97-AF65-F5344CB8AC3E}">
        <p14:creationId xmlns:p14="http://schemas.microsoft.com/office/powerpoint/2010/main" val="3479473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dirty="0">
                <a:latin typeface="Arial" charset="0"/>
                <a:cs typeface="Arial" charset="0"/>
              </a:rPr>
              <a:t>Questions</a:t>
            </a:r>
            <a:endParaRPr lang="en-US" dirty="0">
              <a:latin typeface="Arial" charset="0"/>
              <a:cs typeface="Arial" charset="0"/>
            </a:endParaRPr>
          </a:p>
        </p:txBody>
      </p:sp>
      <p:sp>
        <p:nvSpPr>
          <p:cNvPr id="46082" name="Content Placeholder 2"/>
          <p:cNvSpPr>
            <a:spLocks noGrp="1"/>
          </p:cNvSpPr>
          <p:nvPr>
            <p:ph idx="1"/>
          </p:nvPr>
        </p:nvSpPr>
        <p:spPr/>
        <p:txBody>
          <a:bodyPr/>
          <a:lstStyle/>
          <a:p>
            <a:endParaRPr lang="en-US" altLang="en-US" dirty="0">
              <a:latin typeface="Tahoma" panose="020B0604030504040204" pitchFamily="34" charset="0"/>
              <a:ea typeface="ＭＳ Ｐゴシック" panose="020B0600070205080204" pitchFamily="34" charset="-128"/>
            </a:endParaRPr>
          </a:p>
        </p:txBody>
      </p:sp>
    </p:spTree>
    <p:extLst>
      <p:ext uri="{BB962C8B-B14F-4D97-AF65-F5344CB8AC3E}">
        <p14:creationId xmlns:p14="http://schemas.microsoft.com/office/powerpoint/2010/main" val="1966981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8ED63-C18A-6148-B463-C1FBE437FC6C}"/>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72085239-9172-B240-9FB3-145A59388D1F}"/>
              </a:ext>
            </a:extLst>
          </p:cNvPr>
          <p:cNvSpPr>
            <a:spLocks noGrp="1"/>
          </p:cNvSpPr>
          <p:nvPr>
            <p:ph idx="1"/>
          </p:nvPr>
        </p:nvSpPr>
        <p:spPr>
          <a:xfrm>
            <a:off x="468313" y="980728"/>
            <a:ext cx="8229600" cy="5112568"/>
          </a:xfrm>
        </p:spPr>
        <p:txBody>
          <a:bodyPr/>
          <a:lstStyle/>
          <a:p>
            <a:r>
              <a:rPr lang="en-US" i="1" dirty="0"/>
              <a:t>ABS Census</a:t>
            </a:r>
            <a:r>
              <a:rPr lang="en-US" dirty="0"/>
              <a:t>, 2016</a:t>
            </a:r>
            <a:endParaRPr lang="en-AU" dirty="0"/>
          </a:p>
          <a:p>
            <a:r>
              <a:rPr lang="en-AU" dirty="0"/>
              <a:t>Hale, S., &amp; Napier, J. (2016). "We're just kind of there": Working conditions and perceptions of appreciation and status in court interpreting. </a:t>
            </a:r>
            <a:r>
              <a:rPr lang="en-AU" i="1" dirty="0"/>
              <a:t>Target: International Journal of Translation Studies, 28</a:t>
            </a:r>
            <a:r>
              <a:rPr lang="en-AU" dirty="0"/>
              <a:t>(3), 351–371. </a:t>
            </a:r>
          </a:p>
          <a:p>
            <a:r>
              <a:rPr lang="en-AU" dirty="0"/>
              <a:t>Hale, S., </a:t>
            </a:r>
            <a:r>
              <a:rPr lang="en-AU" dirty="0" err="1"/>
              <a:t>Ozolins</a:t>
            </a:r>
            <a:r>
              <a:rPr lang="en-AU" dirty="0"/>
              <a:t>, U., &amp; Stern, L. (2009). </a:t>
            </a:r>
            <a:r>
              <a:rPr lang="en-AU" i="1" dirty="0"/>
              <a:t>The Critical Link 5: Quality in interpreting a shared responsibility</a:t>
            </a:r>
            <a:r>
              <a:rPr lang="en-AU" dirty="0"/>
              <a:t> (Vol. 87). Amsterdam: John </a:t>
            </a:r>
            <a:r>
              <a:rPr lang="en-AU" dirty="0" err="1"/>
              <a:t>Benjamins</a:t>
            </a:r>
            <a:r>
              <a:rPr lang="en-AU" dirty="0"/>
              <a:t> Publishing.</a:t>
            </a:r>
          </a:p>
          <a:p>
            <a:r>
              <a:rPr lang="en-AU" dirty="0"/>
              <a:t>Hale, S. (2011). </a:t>
            </a:r>
            <a:r>
              <a:rPr lang="en-AU" i="1" dirty="0"/>
              <a:t>Interpreter policies, practices and protocols in Australian Courts and Tribunals. A national survey</a:t>
            </a:r>
            <a:r>
              <a:rPr lang="en-AU" dirty="0"/>
              <a:t>. Melbourne: Australian Institute of Judicial Administration. </a:t>
            </a:r>
          </a:p>
          <a:p>
            <a:r>
              <a:rPr lang="en-AU" dirty="0"/>
              <a:t>Hayes, A., &amp; Hale, S. (2010). Appeals on incompetent interpreting. </a:t>
            </a:r>
            <a:r>
              <a:rPr lang="en-AU" i="1" dirty="0"/>
              <a:t>Journal of Judicial Administration, 20</a:t>
            </a:r>
            <a:r>
              <a:rPr lang="en-AU" dirty="0"/>
              <a:t>, 119–130.</a:t>
            </a:r>
          </a:p>
          <a:p>
            <a:r>
              <a:rPr lang="en-AU" dirty="0"/>
              <a:t>Judicial Council on Cultural Diversity [JCCD]. (2017). </a:t>
            </a:r>
            <a:r>
              <a:rPr lang="en-AU" i="1" dirty="0"/>
              <a:t>Recommended National Standards for Working with Interpreters in Courts and Tribunals </a:t>
            </a:r>
            <a:r>
              <a:rPr lang="en-AU" dirty="0"/>
              <a:t>Retrieved from Judicial Council on Cultural Diversity [JCCD]. (n.d.). Who We Are. Retrieved from </a:t>
            </a:r>
            <a:r>
              <a:rPr lang="en-AU" u="sng" dirty="0">
                <a:hlinkClick r:id="rId2"/>
              </a:rPr>
              <a:t>http://jccd.org.au/</a:t>
            </a:r>
            <a:endParaRPr lang="en-AU" u="sng" dirty="0"/>
          </a:p>
          <a:p>
            <a:r>
              <a:rPr lang="en-AU" dirty="0"/>
              <a:t>Productivity Commission. (2016). </a:t>
            </a:r>
            <a:r>
              <a:rPr lang="en-AU" i="1" dirty="0"/>
              <a:t>Overcoming Indigenous Disadvantage: Key Indicators 2016</a:t>
            </a:r>
            <a:r>
              <a:rPr lang="en-AU" dirty="0"/>
              <a:t> (Vol. 5). Canberra: Steering Committee for the Review of Government Service Provision.</a:t>
            </a:r>
            <a:r>
              <a:rPr lang="en-AU" u="sng" dirty="0"/>
              <a:t> </a:t>
            </a:r>
            <a:r>
              <a:rPr lang="en-AU" dirty="0"/>
              <a:t>Office of Evaluation and Audit. (2003). Evaluation of the Legal and Preventative Services Program. 3.6.4.1. </a:t>
            </a:r>
          </a:p>
          <a:p>
            <a:endParaRPr lang="en-US" i="1" dirty="0"/>
          </a:p>
          <a:p>
            <a:endParaRPr lang="en-US" dirty="0"/>
          </a:p>
          <a:p>
            <a:endParaRPr lang="en-US" dirty="0"/>
          </a:p>
          <a:p>
            <a:endParaRPr lang="en-US" dirty="0"/>
          </a:p>
          <a:p>
            <a:endParaRPr lang="en-AU" dirty="0"/>
          </a:p>
          <a:p>
            <a:endParaRPr lang="en-AU" dirty="0"/>
          </a:p>
          <a:p>
            <a:endParaRPr lang="en-US" dirty="0"/>
          </a:p>
          <a:p>
            <a:r>
              <a:rPr lang="en-US" dirty="0"/>
              <a:t>.</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F4360F5-8D48-2145-B9C2-E5E481B254D8}"/>
              </a:ext>
            </a:extLst>
          </p:cNvPr>
          <p:cNvSpPr>
            <a:spLocks noGrp="1"/>
          </p:cNvSpPr>
          <p:nvPr>
            <p:ph type="sldNum" sz="quarter" idx="12"/>
          </p:nvPr>
        </p:nvSpPr>
        <p:spPr/>
        <p:txBody>
          <a:bodyPr/>
          <a:lstStyle/>
          <a:p>
            <a:pPr>
              <a:defRPr/>
            </a:pPr>
            <a:fld id="{A2AA5B4E-1DEC-F945-A418-16233C140A60}" type="slidenum">
              <a:rPr lang="en-US" altLang="en-US" smtClean="0"/>
              <a:pPr>
                <a:defRPr/>
              </a:pPr>
              <a:t>18</a:t>
            </a:fld>
            <a:endParaRPr lang="en-US" altLang="en-US"/>
          </a:p>
        </p:txBody>
      </p:sp>
    </p:spTree>
    <p:extLst>
      <p:ext uri="{BB962C8B-B14F-4D97-AF65-F5344CB8AC3E}">
        <p14:creationId xmlns:p14="http://schemas.microsoft.com/office/powerpoint/2010/main" val="175927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E73DC-299F-C644-AE0B-DA762ADFC641}"/>
              </a:ext>
            </a:extLst>
          </p:cNvPr>
          <p:cNvSpPr>
            <a:spLocks noGrp="1"/>
          </p:cNvSpPr>
          <p:nvPr>
            <p:ph type="title"/>
          </p:nvPr>
        </p:nvSpPr>
        <p:spPr/>
        <p:txBody>
          <a:bodyPr/>
          <a:lstStyle/>
          <a:p>
            <a:r>
              <a:rPr lang="en-US" dirty="0"/>
              <a:t>Introduction</a:t>
            </a:r>
          </a:p>
        </p:txBody>
      </p:sp>
      <p:sp>
        <p:nvSpPr>
          <p:cNvPr id="3" name="Text Placeholder 2">
            <a:extLst>
              <a:ext uri="{FF2B5EF4-FFF2-40B4-BE49-F238E27FC236}">
                <a16:creationId xmlns:a16="http://schemas.microsoft.com/office/drawing/2014/main" id="{90CAF4B8-C9EF-8A4C-B627-F0DC839BA1F0}"/>
              </a:ext>
            </a:extLst>
          </p:cNvPr>
          <p:cNvSpPr>
            <a:spLocks noGrp="1"/>
          </p:cNvSpPr>
          <p:nvPr>
            <p:ph type="body" idx="10"/>
          </p:nvPr>
        </p:nvSpPr>
        <p:spPr>
          <a:xfrm>
            <a:off x="468313" y="980728"/>
            <a:ext cx="8208962" cy="4938712"/>
          </a:xfrm>
        </p:spPr>
        <p:txBody>
          <a:bodyPr/>
          <a:lstStyle/>
          <a:p>
            <a:pPr>
              <a:buFont typeface="Arial" panose="020B0604020202020204" pitchFamily="34" charset="0"/>
              <a:buChar char="•"/>
            </a:pPr>
            <a:r>
              <a:rPr lang="en-US" sz="2400" dirty="0"/>
              <a:t>Current linguistic and cultural reality in Australia - should lead to permanent solutions</a:t>
            </a:r>
          </a:p>
          <a:p>
            <a:pPr>
              <a:buFont typeface="Arial" panose="020B0604020202020204" pitchFamily="34" charset="0"/>
              <a:buChar char="•"/>
            </a:pPr>
            <a:r>
              <a:rPr lang="en-US" sz="2400" dirty="0"/>
              <a:t>Examples from research  - observations and interviews with interpreters and court participants </a:t>
            </a:r>
          </a:p>
          <a:p>
            <a:pPr>
              <a:buFont typeface="Arial" panose="020B0604020202020204" pitchFamily="34" charset="0"/>
              <a:buChar char="•"/>
            </a:pPr>
            <a:r>
              <a:rPr lang="en-US" sz="2400" dirty="0"/>
              <a:t>Interpreters’ status and working conditions</a:t>
            </a:r>
          </a:p>
          <a:p>
            <a:pPr>
              <a:buFont typeface="Arial" panose="020B0604020202020204" pitchFamily="34" charset="0"/>
              <a:buChar char="•"/>
            </a:pPr>
            <a:r>
              <a:rPr lang="en-US" sz="2400" dirty="0"/>
              <a:t>Comparison between domestic and international court practices</a:t>
            </a:r>
          </a:p>
          <a:p>
            <a:pPr>
              <a:buFont typeface="Arial" panose="020B0604020202020204" pitchFamily="34" charset="0"/>
              <a:buChar char="•"/>
            </a:pPr>
            <a:r>
              <a:rPr lang="en-US" sz="2400" dirty="0"/>
              <a:t>The paradox of invisibility – in order to become ‘invisible’, interpreters need to be visible</a:t>
            </a:r>
          </a:p>
          <a:p>
            <a:pPr>
              <a:buFont typeface="Arial" panose="020B0604020202020204" pitchFamily="34" charset="0"/>
              <a:buChar char="•"/>
            </a:pPr>
            <a:r>
              <a:rPr lang="en-US" sz="2400" dirty="0"/>
              <a:t>Judicial officers and interpreters roles - working together as professionals to achieve effective communication</a:t>
            </a:r>
          </a:p>
        </p:txBody>
      </p:sp>
    </p:spTree>
    <p:extLst>
      <p:ext uri="{BB962C8B-B14F-4D97-AF65-F5344CB8AC3E}">
        <p14:creationId xmlns:p14="http://schemas.microsoft.com/office/powerpoint/2010/main" val="2959206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99B55-3320-174E-A6F5-42FF581818D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D401A473-CD91-F54E-9732-6470108AAF37}"/>
              </a:ext>
            </a:extLst>
          </p:cNvPr>
          <p:cNvSpPr>
            <a:spLocks noGrp="1"/>
          </p:cNvSpPr>
          <p:nvPr>
            <p:ph idx="1"/>
          </p:nvPr>
        </p:nvSpPr>
        <p:spPr>
          <a:xfrm>
            <a:off x="447675" y="1019608"/>
            <a:ext cx="8229600" cy="5341962"/>
          </a:xfrm>
        </p:spPr>
        <p:txBody>
          <a:bodyPr/>
          <a:lstStyle/>
          <a:p>
            <a:r>
              <a:rPr lang="en-US" dirty="0"/>
              <a:t>Stern (2012). What can domestic courts learn from international courts and tribunals about good practice in interpreting? From the Australian war crimes prosecutions to the International Criminal Court. </a:t>
            </a:r>
            <a:r>
              <a:rPr lang="en-US" i="1" dirty="0"/>
              <a:t>T&amp;I Review </a:t>
            </a:r>
            <a:r>
              <a:rPr lang="en-US" dirty="0"/>
              <a:t>(2012), Vol.2: 7-29.</a:t>
            </a:r>
            <a:endParaRPr lang="en-AU" dirty="0"/>
          </a:p>
          <a:p>
            <a:r>
              <a:rPr lang="en-AU" dirty="0"/>
              <a:t>Stern, L. (2001). At the Junction of Cultures: Interpreting at the International Criminal Tribunal for the former Yugoslavia in the light of other international interpreting practices. </a:t>
            </a:r>
            <a:r>
              <a:rPr lang="en-AU" i="1" dirty="0"/>
              <a:t>The Judicial Review, 5</a:t>
            </a:r>
            <a:r>
              <a:rPr lang="en-AU" dirty="0"/>
              <a:t>(3), 255–274.</a:t>
            </a:r>
          </a:p>
          <a:p>
            <a:r>
              <a:rPr lang="en-AU" dirty="0"/>
              <a:t>Stern, L. (2018). Legal interpreting in domestic and international courts. In </a:t>
            </a:r>
            <a:r>
              <a:rPr lang="en-AU" i="1" dirty="0"/>
              <a:t>The Routledge Handbook of Language and Superdiversity</a:t>
            </a:r>
            <a:r>
              <a:rPr lang="en-AU" dirty="0"/>
              <a:t> (pp. 396–410). New York: Routledge.</a:t>
            </a:r>
          </a:p>
          <a:p>
            <a:r>
              <a:rPr lang="en-AU" dirty="0"/>
              <a:t>Stern, L., &amp; Liu, X. (in press). See you in court: How do Australian institutions train legal interpreters? </a:t>
            </a:r>
            <a:r>
              <a:rPr lang="en-AU" i="1" dirty="0"/>
              <a:t>The Interpreter and Translator Trainer</a:t>
            </a:r>
          </a:p>
          <a:p>
            <a:r>
              <a:rPr lang="en-AU" dirty="0"/>
              <a:t>Stern, L., </a:t>
            </a:r>
            <a:r>
              <a:rPr lang="en-AU" dirty="0" err="1"/>
              <a:t>Ozolins</a:t>
            </a:r>
            <a:r>
              <a:rPr lang="en-AU" dirty="0"/>
              <a:t>, U., &amp; Hale, S. B. (2015). Inefficiencies of court administration despite participants' goodwill. </a:t>
            </a:r>
            <a:r>
              <a:rPr lang="en-AU" i="1" dirty="0"/>
              <a:t>Journal of Judicial Administration, 25</a:t>
            </a:r>
            <a:r>
              <a:rPr lang="en-AU" dirty="0"/>
              <a:t>, 76–95.</a:t>
            </a:r>
          </a:p>
          <a:p>
            <a:r>
              <a:rPr lang="en-AU" dirty="0"/>
              <a:t>(https://</a:t>
            </a:r>
            <a:r>
              <a:rPr lang="en-AU" dirty="0" err="1"/>
              <a:t>www.abc.net.au</a:t>
            </a:r>
            <a:r>
              <a:rPr lang="en-AU" dirty="0"/>
              <a:t>/news/2019-03-15/man-found-not-guilty-of-six-counts-of-rape/10900214)</a:t>
            </a:r>
            <a:endParaRPr lang="en-US" dirty="0"/>
          </a:p>
        </p:txBody>
      </p:sp>
      <p:sp>
        <p:nvSpPr>
          <p:cNvPr id="4" name="Slide Number Placeholder 3">
            <a:extLst>
              <a:ext uri="{FF2B5EF4-FFF2-40B4-BE49-F238E27FC236}">
                <a16:creationId xmlns:a16="http://schemas.microsoft.com/office/drawing/2014/main" id="{BA4F65BB-4CFB-9044-8D54-CB47E82B4C5B}"/>
              </a:ext>
            </a:extLst>
          </p:cNvPr>
          <p:cNvSpPr>
            <a:spLocks noGrp="1"/>
          </p:cNvSpPr>
          <p:nvPr>
            <p:ph type="sldNum" sz="quarter" idx="12"/>
          </p:nvPr>
        </p:nvSpPr>
        <p:spPr/>
        <p:txBody>
          <a:bodyPr/>
          <a:lstStyle/>
          <a:p>
            <a:pPr>
              <a:defRPr/>
            </a:pPr>
            <a:fld id="{A2AA5B4E-1DEC-F945-A418-16233C140A60}" type="slidenum">
              <a:rPr lang="en-US" altLang="en-US" smtClean="0"/>
              <a:pPr>
                <a:defRPr/>
              </a:pPr>
              <a:t>19</a:t>
            </a:fld>
            <a:endParaRPr lang="en-US" altLang="en-US"/>
          </a:p>
        </p:txBody>
      </p:sp>
    </p:spTree>
    <p:extLst>
      <p:ext uri="{BB962C8B-B14F-4D97-AF65-F5344CB8AC3E}">
        <p14:creationId xmlns:p14="http://schemas.microsoft.com/office/powerpoint/2010/main" val="712158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13D82-D168-1843-91C1-303FC40C44B5}"/>
              </a:ext>
            </a:extLst>
          </p:cNvPr>
          <p:cNvSpPr>
            <a:spLocks noGrp="1"/>
          </p:cNvSpPr>
          <p:nvPr>
            <p:ph type="title"/>
          </p:nvPr>
        </p:nvSpPr>
        <p:spPr/>
        <p:txBody>
          <a:bodyPr/>
          <a:lstStyle/>
          <a:p>
            <a:r>
              <a:rPr lang="en-US" dirty="0"/>
              <a:t>Linguistic &amp; cultural diversity</a:t>
            </a:r>
          </a:p>
        </p:txBody>
      </p:sp>
      <p:sp>
        <p:nvSpPr>
          <p:cNvPr id="3" name="Text Placeholder 2">
            <a:extLst>
              <a:ext uri="{FF2B5EF4-FFF2-40B4-BE49-F238E27FC236}">
                <a16:creationId xmlns:a16="http://schemas.microsoft.com/office/drawing/2014/main" id="{2B581809-DB80-0840-A211-51ECB29EB275}"/>
              </a:ext>
            </a:extLst>
          </p:cNvPr>
          <p:cNvSpPr>
            <a:spLocks noGrp="1"/>
          </p:cNvSpPr>
          <p:nvPr>
            <p:ph type="body" idx="10"/>
          </p:nvPr>
        </p:nvSpPr>
        <p:spPr/>
        <p:txBody>
          <a:bodyPr/>
          <a:lstStyle/>
          <a:p>
            <a:pPr>
              <a:buFont typeface="Arial" panose="020B0604020202020204" pitchFamily="34" charset="0"/>
              <a:buChar char="•"/>
            </a:pPr>
            <a:r>
              <a:rPr lang="en-US" sz="2000" dirty="0"/>
              <a:t>Australia’s linguistics and cultural diversity</a:t>
            </a:r>
          </a:p>
          <a:p>
            <a:pPr lvl="2">
              <a:buFont typeface="Arial" panose="020B0604020202020204" pitchFamily="34" charset="0"/>
              <a:buChar char="•"/>
            </a:pPr>
            <a:r>
              <a:rPr lang="en-US" sz="2000" dirty="0"/>
              <a:t>3.5% of the general population do not speak English well or at all (</a:t>
            </a:r>
            <a:r>
              <a:rPr lang="en-US" sz="2000" i="1" dirty="0"/>
              <a:t>ABS Census</a:t>
            </a:r>
            <a:r>
              <a:rPr lang="en-US" sz="2000" dirty="0"/>
              <a:t>, 2016)</a:t>
            </a:r>
          </a:p>
          <a:p>
            <a:pPr lvl="2">
              <a:buFont typeface="Arial" panose="020B0604020202020204" pitchFamily="34" charset="0"/>
              <a:buChar char="•"/>
            </a:pPr>
            <a:r>
              <a:rPr lang="en-US" sz="2000" dirty="0"/>
              <a:t>38% of Aboriginal and Torres Strait Islander people for whom English is not a first language reported difficulties in communicating with legal service providers (Productivity Commission, 2016) </a:t>
            </a:r>
          </a:p>
          <a:p>
            <a:pPr lvl="2">
              <a:buFont typeface="Arial" panose="020B0604020202020204" pitchFamily="34" charset="0"/>
              <a:buChar char="•"/>
            </a:pPr>
            <a:r>
              <a:rPr lang="en-US" sz="2000" dirty="0"/>
              <a:t>63% of Aboriginal and Torres Strait Islander legal services practitioners reported they experienced difficulty in understanding what their clients were saying (Office of Evaluation and Audit, 2003).</a:t>
            </a:r>
          </a:p>
          <a:p>
            <a:pPr>
              <a:buFont typeface="Arial" panose="020B0604020202020204" pitchFamily="34" charset="0"/>
              <a:buChar char="•"/>
            </a:pPr>
            <a:r>
              <a:rPr lang="en-US" sz="2000" dirty="0"/>
              <a:t>A shift in the operation of traditionally monolingual professions and services is needed</a:t>
            </a:r>
          </a:p>
          <a:p>
            <a:pPr>
              <a:buFont typeface="Arial" panose="020B0604020202020204" pitchFamily="34" charset="0"/>
              <a:buChar char="•"/>
            </a:pPr>
            <a:r>
              <a:rPr lang="en-US" sz="2000" dirty="0"/>
              <a:t>The courts in particular, need to adjust to accommodate for bilingual proceedings – no longer an afterthought or a temporary solution</a:t>
            </a:r>
          </a:p>
          <a:p>
            <a:pPr marL="0" indent="0"/>
            <a:endParaRPr lang="en-AU" dirty="0"/>
          </a:p>
          <a:p>
            <a:endParaRPr lang="en-US" dirty="0"/>
          </a:p>
        </p:txBody>
      </p:sp>
    </p:spTree>
    <p:extLst>
      <p:ext uri="{BB962C8B-B14F-4D97-AF65-F5344CB8AC3E}">
        <p14:creationId xmlns:p14="http://schemas.microsoft.com/office/powerpoint/2010/main" val="68526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A5DE8-7583-644F-B529-65D70C8B471A}"/>
              </a:ext>
            </a:extLst>
          </p:cNvPr>
          <p:cNvSpPr>
            <a:spLocks noGrp="1"/>
          </p:cNvSpPr>
          <p:nvPr>
            <p:ph type="title"/>
          </p:nvPr>
        </p:nvSpPr>
        <p:spPr>
          <a:xfrm>
            <a:off x="468313" y="433388"/>
            <a:ext cx="6191919" cy="461665"/>
          </a:xfrm>
        </p:spPr>
        <p:txBody>
          <a:bodyPr/>
          <a:lstStyle/>
          <a:p>
            <a:r>
              <a:rPr lang="en-US" dirty="0"/>
              <a:t>Status of interpreters in court</a:t>
            </a:r>
          </a:p>
        </p:txBody>
      </p:sp>
      <p:sp>
        <p:nvSpPr>
          <p:cNvPr id="3" name="Text Placeholder 2">
            <a:extLst>
              <a:ext uri="{FF2B5EF4-FFF2-40B4-BE49-F238E27FC236}">
                <a16:creationId xmlns:a16="http://schemas.microsoft.com/office/drawing/2014/main" id="{87BEDE42-8743-A34B-B9D0-B78F74938247}"/>
              </a:ext>
            </a:extLst>
          </p:cNvPr>
          <p:cNvSpPr>
            <a:spLocks noGrp="1"/>
          </p:cNvSpPr>
          <p:nvPr>
            <p:ph type="body" idx="10"/>
          </p:nvPr>
        </p:nvSpPr>
        <p:spPr>
          <a:xfrm>
            <a:off x="468313" y="1196752"/>
            <a:ext cx="8208962" cy="5254997"/>
          </a:xfrm>
        </p:spPr>
        <p:txBody>
          <a:bodyPr/>
          <a:lstStyle/>
          <a:p>
            <a:pPr>
              <a:buFont typeface="Arial" panose="020B0604020202020204" pitchFamily="34" charset="0"/>
              <a:buChar char="•"/>
            </a:pPr>
            <a:r>
              <a:rPr lang="en-US" sz="2000" dirty="0"/>
              <a:t>Traditionally, in domestic settings, interpreters have been seen as a necessary evil to fix a problem, rather than as an essential part of bilingual or multilingual cases</a:t>
            </a:r>
          </a:p>
          <a:p>
            <a:pPr>
              <a:buFont typeface="Arial" panose="020B0604020202020204" pitchFamily="34" charset="0"/>
              <a:buChar char="•"/>
            </a:pPr>
            <a:r>
              <a:rPr lang="en-US" sz="2000" dirty="0"/>
              <a:t>Interpreters have been seen as someone to facilitate communication for the non-English speaker, not the English speakers</a:t>
            </a:r>
          </a:p>
          <a:p>
            <a:pPr>
              <a:buFont typeface="Arial" panose="020B0604020202020204" pitchFamily="34" charset="0"/>
              <a:buChar char="•"/>
            </a:pPr>
            <a:r>
              <a:rPr lang="en-US" sz="2000" dirty="0"/>
              <a:t>All the responsibility for ensuring effective communication placed on the interpreter – with little support or thought for their professional needs</a:t>
            </a:r>
          </a:p>
          <a:p>
            <a:r>
              <a:rPr lang="en-AU" sz="2000" dirty="0"/>
              <a:t>In an interview about interpreters in court, a prosecutor commented:</a:t>
            </a:r>
          </a:p>
          <a:p>
            <a:r>
              <a:rPr lang="en-AU" sz="2000" dirty="0"/>
              <a:t>“They tend to get a bit forgotten, I’ve got to say … They are really much, it’s a horrible thing to say, almost like a piece of equipment in the courtroom, they are a facilitator and they’re really de-humanised in a certain way. I think we don’t think of them as human participants, it’s more a piece of machinery to allow the other participants to get where they need to go” </a:t>
            </a:r>
            <a:r>
              <a:rPr lang="en-US" sz="2000" dirty="0"/>
              <a:t>(Stern, </a:t>
            </a:r>
            <a:r>
              <a:rPr lang="en-US" sz="2000" dirty="0" err="1"/>
              <a:t>Ozolins</a:t>
            </a:r>
            <a:r>
              <a:rPr lang="en-US" sz="2000" dirty="0"/>
              <a:t> and Hale, 2015: 85).</a:t>
            </a:r>
          </a:p>
          <a:p>
            <a:endParaRPr lang="en-AU" dirty="0"/>
          </a:p>
          <a:p>
            <a:endParaRPr lang="en-US" dirty="0"/>
          </a:p>
          <a:p>
            <a:endParaRPr lang="en-US" dirty="0"/>
          </a:p>
          <a:p>
            <a:endParaRPr lang="en-US" dirty="0"/>
          </a:p>
        </p:txBody>
      </p:sp>
    </p:spTree>
    <p:extLst>
      <p:ext uri="{BB962C8B-B14F-4D97-AF65-F5344CB8AC3E}">
        <p14:creationId xmlns:p14="http://schemas.microsoft.com/office/powerpoint/2010/main" val="930937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B4200-A87A-534D-A0E0-84772AA69971}"/>
              </a:ext>
            </a:extLst>
          </p:cNvPr>
          <p:cNvSpPr>
            <a:spLocks noGrp="1"/>
          </p:cNvSpPr>
          <p:nvPr>
            <p:ph type="title"/>
          </p:nvPr>
        </p:nvSpPr>
        <p:spPr>
          <a:xfrm>
            <a:off x="468313" y="433388"/>
            <a:ext cx="6191919" cy="923330"/>
          </a:xfrm>
        </p:spPr>
        <p:txBody>
          <a:bodyPr/>
          <a:lstStyle/>
          <a:p>
            <a:r>
              <a:rPr lang="en-US" dirty="0"/>
              <a:t>Interpreter’s self perception of their status</a:t>
            </a:r>
          </a:p>
        </p:txBody>
      </p:sp>
      <p:sp>
        <p:nvSpPr>
          <p:cNvPr id="3" name="Text Placeholder 2">
            <a:extLst>
              <a:ext uri="{FF2B5EF4-FFF2-40B4-BE49-F238E27FC236}">
                <a16:creationId xmlns:a16="http://schemas.microsoft.com/office/drawing/2014/main" id="{79860785-FFD9-2B42-8BE8-70E039E16AF5}"/>
              </a:ext>
            </a:extLst>
          </p:cNvPr>
          <p:cNvSpPr>
            <a:spLocks noGrp="1"/>
          </p:cNvSpPr>
          <p:nvPr>
            <p:ph type="body" idx="10"/>
          </p:nvPr>
        </p:nvSpPr>
        <p:spPr>
          <a:xfrm>
            <a:off x="468313" y="1484784"/>
            <a:ext cx="8208962" cy="4349278"/>
          </a:xfrm>
        </p:spPr>
        <p:txBody>
          <a:bodyPr/>
          <a:lstStyle/>
          <a:p>
            <a:r>
              <a:rPr lang="en-US" sz="2000" dirty="0"/>
              <a:t>The prosecutor’s perception is consistent with the comment of two interpreters in another study, who stated:</a:t>
            </a:r>
          </a:p>
          <a:p>
            <a:r>
              <a:rPr lang="en-AU" sz="2000" dirty="0"/>
              <a:t>	1) 	We’re just kind of there – no one seems to know what to do with us or what to say.</a:t>
            </a:r>
          </a:p>
          <a:p>
            <a:r>
              <a:rPr lang="en-AU" sz="2000" dirty="0"/>
              <a:t>	2) 	No one really cares much about interpreters, often believe we  are a burden or waste of time by most participants other than the defendant. (Hale &amp; Napier, 2016:10)</a:t>
            </a:r>
          </a:p>
          <a:p>
            <a:pPr>
              <a:buFont typeface="Arial" panose="020B0604020202020204" pitchFamily="34" charset="0"/>
              <a:buChar char="•"/>
            </a:pPr>
            <a:r>
              <a:rPr lang="en-US" sz="2000" dirty="0"/>
              <a:t>These are extreme examples - many judicial officers, lawyers and court staff appreciate interpreters – However, there is a systemic problem </a:t>
            </a:r>
          </a:p>
          <a:p>
            <a:pPr marL="0" indent="0"/>
            <a:endParaRPr lang="en-US" dirty="0"/>
          </a:p>
          <a:p>
            <a:pPr>
              <a:buFont typeface="Arial" panose="020B0604020202020204" pitchFamily="34" charset="0"/>
              <a:buChar char="•"/>
            </a:pPr>
            <a:endParaRPr lang="en-AU" dirty="0"/>
          </a:p>
          <a:p>
            <a:endParaRPr lang="en-US" dirty="0"/>
          </a:p>
        </p:txBody>
      </p:sp>
    </p:spTree>
    <p:extLst>
      <p:ext uri="{BB962C8B-B14F-4D97-AF65-F5344CB8AC3E}">
        <p14:creationId xmlns:p14="http://schemas.microsoft.com/office/powerpoint/2010/main" val="2153682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063A-4022-5045-9D76-5C201D85A7C8}"/>
              </a:ext>
            </a:extLst>
          </p:cNvPr>
          <p:cNvSpPr>
            <a:spLocks noGrp="1"/>
          </p:cNvSpPr>
          <p:nvPr>
            <p:ph type="title"/>
          </p:nvPr>
        </p:nvSpPr>
        <p:spPr/>
        <p:txBody>
          <a:bodyPr/>
          <a:lstStyle/>
          <a:p>
            <a:r>
              <a:rPr lang="en-US" dirty="0"/>
              <a:t>Examples </a:t>
            </a:r>
          </a:p>
        </p:txBody>
      </p:sp>
      <p:sp>
        <p:nvSpPr>
          <p:cNvPr id="3" name="Text Placeholder 2">
            <a:extLst>
              <a:ext uri="{FF2B5EF4-FFF2-40B4-BE49-F238E27FC236}">
                <a16:creationId xmlns:a16="http://schemas.microsoft.com/office/drawing/2014/main" id="{2E6C1040-C1B5-8A40-90AF-AE5480CFD992}"/>
              </a:ext>
            </a:extLst>
          </p:cNvPr>
          <p:cNvSpPr>
            <a:spLocks noGrp="1"/>
          </p:cNvSpPr>
          <p:nvPr>
            <p:ph type="body" idx="10"/>
          </p:nvPr>
        </p:nvSpPr>
        <p:spPr>
          <a:xfrm>
            <a:off x="468313" y="1484783"/>
            <a:ext cx="8208962" cy="4349279"/>
          </a:xfrm>
        </p:spPr>
        <p:txBody>
          <a:bodyPr/>
          <a:lstStyle/>
          <a:p>
            <a:pPr>
              <a:buFont typeface="Arial" panose="020B0604020202020204" pitchFamily="34" charset="0"/>
              <a:buChar char="•"/>
            </a:pPr>
            <a:r>
              <a:rPr lang="en-AU" sz="2400" dirty="0"/>
              <a:t>Interpreters are rarely introduced adequately or at all, or their qualifications recorded</a:t>
            </a:r>
          </a:p>
          <a:p>
            <a:pPr>
              <a:buFont typeface="Arial" panose="020B0604020202020204" pitchFamily="34" charset="0"/>
              <a:buChar char="•"/>
            </a:pPr>
            <a:r>
              <a:rPr lang="en-AU" sz="2400" dirty="0"/>
              <a:t>Their role is very rarely explained to the court participants</a:t>
            </a:r>
          </a:p>
          <a:p>
            <a:pPr>
              <a:buFont typeface="Arial" panose="020B0604020202020204" pitchFamily="34" charset="0"/>
              <a:buChar char="•"/>
            </a:pPr>
            <a:r>
              <a:rPr lang="en-AU" sz="2400" dirty="0"/>
              <a:t>They are very rarely asked if they need anything (breaks, water, seating arrangements, if they can hear properly, if they have been briefed)</a:t>
            </a:r>
          </a:p>
          <a:p>
            <a:pPr>
              <a:buFont typeface="Arial" panose="020B0604020202020204" pitchFamily="34" charset="0"/>
              <a:buChar char="•"/>
            </a:pPr>
            <a:r>
              <a:rPr lang="en-AU" sz="2400" dirty="0"/>
              <a:t>If they ask for repetitions or clarifications they’re sometimes told it is not their place to ask</a:t>
            </a:r>
          </a:p>
          <a:p>
            <a:pPr>
              <a:buFont typeface="Arial" panose="020B0604020202020204" pitchFamily="34" charset="0"/>
              <a:buChar char="•"/>
            </a:pPr>
            <a:r>
              <a:rPr lang="en-AU" sz="2400" dirty="0"/>
              <a:t>When something is read out, they’re normally not given a copy</a:t>
            </a:r>
          </a:p>
          <a:p>
            <a:r>
              <a:rPr lang="en-AU" sz="2400" dirty="0"/>
              <a:t>(Hayes &amp; Hale, 2010; Hale 2011, Hale &amp; Napier, 2016). </a:t>
            </a:r>
          </a:p>
          <a:p>
            <a:pPr marL="0" indent="0"/>
            <a:endParaRPr lang="en-US" sz="1800" dirty="0"/>
          </a:p>
        </p:txBody>
      </p:sp>
    </p:spTree>
    <p:extLst>
      <p:ext uri="{BB962C8B-B14F-4D97-AF65-F5344CB8AC3E}">
        <p14:creationId xmlns:p14="http://schemas.microsoft.com/office/powerpoint/2010/main" val="3404397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FD9CF-F7D9-0D45-8948-6767CC4AF4FC}"/>
              </a:ext>
            </a:extLst>
          </p:cNvPr>
          <p:cNvSpPr>
            <a:spLocks noGrp="1"/>
          </p:cNvSpPr>
          <p:nvPr>
            <p:ph type="title"/>
          </p:nvPr>
        </p:nvSpPr>
        <p:spPr>
          <a:xfrm>
            <a:off x="468313" y="433388"/>
            <a:ext cx="6191919" cy="923330"/>
          </a:xfrm>
        </p:spPr>
        <p:txBody>
          <a:bodyPr/>
          <a:lstStyle/>
          <a:p>
            <a:r>
              <a:rPr lang="en-US" dirty="0"/>
              <a:t>Interpreters as visible officers of the court</a:t>
            </a:r>
          </a:p>
        </p:txBody>
      </p:sp>
      <p:sp>
        <p:nvSpPr>
          <p:cNvPr id="3" name="Text Placeholder 2">
            <a:extLst>
              <a:ext uri="{FF2B5EF4-FFF2-40B4-BE49-F238E27FC236}">
                <a16:creationId xmlns:a16="http://schemas.microsoft.com/office/drawing/2014/main" id="{44093AEE-79DA-E64B-8D0F-2B99D446D89D}"/>
              </a:ext>
            </a:extLst>
          </p:cNvPr>
          <p:cNvSpPr>
            <a:spLocks noGrp="1"/>
          </p:cNvSpPr>
          <p:nvPr>
            <p:ph type="body" idx="10"/>
          </p:nvPr>
        </p:nvSpPr>
        <p:spPr>
          <a:xfrm>
            <a:off x="468313" y="1484784"/>
            <a:ext cx="8208962" cy="4349278"/>
          </a:xfrm>
        </p:spPr>
        <p:txBody>
          <a:bodyPr/>
          <a:lstStyle/>
          <a:p>
            <a:pPr>
              <a:buFont typeface="Arial" panose="020B0604020202020204" pitchFamily="34" charset="0"/>
              <a:buChar char="•"/>
            </a:pPr>
            <a:r>
              <a:rPr lang="en-AU" sz="2400" dirty="0"/>
              <a:t>Being properly introduced will reflect their correct status and give them credibility – making them visible</a:t>
            </a:r>
          </a:p>
          <a:p>
            <a:pPr>
              <a:buFont typeface="Arial" panose="020B0604020202020204" pitchFamily="34" charset="0"/>
              <a:buChar char="•"/>
            </a:pPr>
            <a:r>
              <a:rPr lang="en-AU" sz="2400" dirty="0"/>
              <a:t>Offering a welcome working environment, where they feel they can seek clarification or ask for a break if they feel tired, will lead to better quality of interpretation</a:t>
            </a:r>
          </a:p>
          <a:p>
            <a:pPr>
              <a:buFont typeface="Arial" panose="020B0604020202020204" pitchFamily="34" charset="0"/>
              <a:buChar char="•"/>
            </a:pPr>
            <a:r>
              <a:rPr lang="en-AU" sz="2400" dirty="0"/>
              <a:t>Student experience from practitioners – ‘don’t do what you’re told in class, the reality is nobody cares about interpreters and we can’t ask for breaks’</a:t>
            </a:r>
            <a:endParaRPr lang="en-US" sz="2400" dirty="0"/>
          </a:p>
        </p:txBody>
      </p:sp>
    </p:spTree>
    <p:extLst>
      <p:ext uri="{BB962C8B-B14F-4D97-AF65-F5344CB8AC3E}">
        <p14:creationId xmlns:p14="http://schemas.microsoft.com/office/powerpoint/2010/main" val="4062547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EDDAD-1C8C-A747-9444-3E616A80C87A}"/>
              </a:ext>
            </a:extLst>
          </p:cNvPr>
          <p:cNvSpPr>
            <a:spLocks noGrp="1"/>
          </p:cNvSpPr>
          <p:nvPr>
            <p:ph type="title"/>
          </p:nvPr>
        </p:nvSpPr>
        <p:spPr/>
        <p:txBody>
          <a:bodyPr/>
          <a:lstStyle/>
          <a:p>
            <a:r>
              <a:rPr lang="en-US" dirty="0"/>
              <a:t>Visibility helps achieve invisibility</a:t>
            </a:r>
          </a:p>
        </p:txBody>
      </p:sp>
      <p:sp>
        <p:nvSpPr>
          <p:cNvPr id="3" name="Content Placeholder 2">
            <a:extLst>
              <a:ext uri="{FF2B5EF4-FFF2-40B4-BE49-F238E27FC236}">
                <a16:creationId xmlns:a16="http://schemas.microsoft.com/office/drawing/2014/main" id="{92688859-EF39-9841-B47B-E1D42D7A5FE8}"/>
              </a:ext>
            </a:extLst>
          </p:cNvPr>
          <p:cNvSpPr>
            <a:spLocks noGrp="1"/>
          </p:cNvSpPr>
          <p:nvPr>
            <p:ph idx="1"/>
          </p:nvPr>
        </p:nvSpPr>
        <p:spPr>
          <a:xfrm>
            <a:off x="468313" y="1124744"/>
            <a:ext cx="8229600" cy="4709319"/>
          </a:xfrm>
        </p:spPr>
        <p:txBody>
          <a:bodyPr/>
          <a:lstStyle/>
          <a:p>
            <a:pPr>
              <a:buFont typeface="Arial" panose="020B0604020202020204" pitchFamily="34" charset="0"/>
              <a:buChar char="•"/>
            </a:pPr>
            <a:r>
              <a:rPr lang="en-US" sz="1900" dirty="0"/>
              <a:t>The interpreter needs to be visible as a professional and officer of the court</a:t>
            </a:r>
          </a:p>
          <a:p>
            <a:pPr>
              <a:buFont typeface="Arial" panose="020B0604020202020204" pitchFamily="34" charset="0"/>
              <a:buChar char="•"/>
            </a:pPr>
            <a:r>
              <a:rPr lang="en-US" sz="1900" dirty="0"/>
              <a:t>Every participant needs to know what their role is and be aware of their professional needs</a:t>
            </a:r>
          </a:p>
          <a:p>
            <a:pPr>
              <a:buFont typeface="Arial" panose="020B0604020202020204" pitchFamily="34" charset="0"/>
              <a:buChar char="•"/>
            </a:pPr>
            <a:r>
              <a:rPr lang="en-US" sz="1900" dirty="0"/>
              <a:t>Interpreters need to have the confidence to seek clarification, ask for repetition, alert the court to any potential cross cultural misunderstanding, ask for breaks or anything else they may need to perform their duties</a:t>
            </a:r>
          </a:p>
          <a:p>
            <a:pPr>
              <a:buFont typeface="Arial" panose="020B0604020202020204" pitchFamily="34" charset="0"/>
              <a:buChar char="•"/>
            </a:pPr>
            <a:r>
              <a:rPr lang="en-US" sz="1900" dirty="0"/>
              <a:t>The above will ensure that for the majority of the time they will remain ‘invisible’ – </a:t>
            </a:r>
            <a:r>
              <a:rPr lang="en-US" sz="1900" dirty="0" err="1"/>
              <a:t>i.e</a:t>
            </a:r>
            <a:r>
              <a:rPr lang="en-US" sz="1900" dirty="0"/>
              <a:t>:</a:t>
            </a:r>
          </a:p>
          <a:p>
            <a:pPr lvl="2">
              <a:buFont typeface="Arial" panose="020B0604020202020204" pitchFamily="34" charset="0"/>
              <a:buChar char="•"/>
            </a:pPr>
            <a:r>
              <a:rPr lang="en-US" sz="1900" dirty="0"/>
              <a:t>They will interpret everything accurately directly</a:t>
            </a:r>
          </a:p>
          <a:p>
            <a:pPr lvl="2">
              <a:buFont typeface="Arial" panose="020B0604020202020204" pitchFamily="34" charset="0"/>
              <a:buChar char="•"/>
            </a:pPr>
            <a:r>
              <a:rPr lang="en-US" sz="1900" dirty="0"/>
              <a:t>They will not give advice or do anything else that goes beyond their role</a:t>
            </a:r>
          </a:p>
          <a:p>
            <a:pPr lvl="2">
              <a:buFont typeface="Arial" panose="020B0604020202020204" pitchFamily="34" charset="0"/>
              <a:buChar char="•"/>
            </a:pPr>
            <a:r>
              <a:rPr lang="en-US" sz="1900" dirty="0"/>
              <a:t>They will be better able to achieve a faithful rendition of the source messages, with the same intention and effect in the target language</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339EAD9-157D-0F46-B19F-EA904C0C9328}"/>
              </a:ext>
            </a:extLst>
          </p:cNvPr>
          <p:cNvSpPr>
            <a:spLocks noGrp="1"/>
          </p:cNvSpPr>
          <p:nvPr>
            <p:ph type="sldNum" sz="quarter" idx="12"/>
          </p:nvPr>
        </p:nvSpPr>
        <p:spPr/>
        <p:txBody>
          <a:bodyPr/>
          <a:lstStyle/>
          <a:p>
            <a:pPr>
              <a:defRPr/>
            </a:pPr>
            <a:fld id="{A2AA5B4E-1DEC-F945-A418-16233C140A60}" type="slidenum">
              <a:rPr lang="en-US" altLang="en-US" smtClean="0"/>
              <a:pPr>
                <a:defRPr/>
              </a:pPr>
              <a:t>7</a:t>
            </a:fld>
            <a:endParaRPr lang="en-US" altLang="en-US"/>
          </a:p>
        </p:txBody>
      </p:sp>
    </p:spTree>
    <p:extLst>
      <p:ext uri="{BB962C8B-B14F-4D97-AF65-F5344CB8AC3E}">
        <p14:creationId xmlns:p14="http://schemas.microsoft.com/office/powerpoint/2010/main" val="277241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8FF1-1944-D04F-AE87-50A5F6ADEAD1}"/>
              </a:ext>
            </a:extLst>
          </p:cNvPr>
          <p:cNvSpPr>
            <a:spLocks noGrp="1"/>
          </p:cNvSpPr>
          <p:nvPr>
            <p:ph type="title"/>
          </p:nvPr>
        </p:nvSpPr>
        <p:spPr>
          <a:xfrm>
            <a:off x="468313" y="433388"/>
            <a:ext cx="6191919" cy="923330"/>
          </a:xfrm>
        </p:spPr>
        <p:txBody>
          <a:bodyPr/>
          <a:lstStyle/>
          <a:p>
            <a:r>
              <a:rPr lang="en-US" dirty="0"/>
              <a:t>Comparison between domestic and international courts</a:t>
            </a:r>
          </a:p>
        </p:txBody>
      </p:sp>
      <p:sp>
        <p:nvSpPr>
          <p:cNvPr id="3" name="Text Placeholder 2">
            <a:extLst>
              <a:ext uri="{FF2B5EF4-FFF2-40B4-BE49-F238E27FC236}">
                <a16:creationId xmlns:a16="http://schemas.microsoft.com/office/drawing/2014/main" id="{5E27D034-0B55-F942-B349-FD81FBC8FC0D}"/>
              </a:ext>
            </a:extLst>
          </p:cNvPr>
          <p:cNvSpPr>
            <a:spLocks noGrp="1"/>
          </p:cNvSpPr>
          <p:nvPr>
            <p:ph type="body" idx="10"/>
          </p:nvPr>
        </p:nvSpPr>
        <p:spPr>
          <a:xfrm>
            <a:off x="468313" y="1556792"/>
            <a:ext cx="8208962" cy="4680520"/>
          </a:xfrm>
        </p:spPr>
        <p:txBody>
          <a:bodyPr/>
          <a:lstStyle/>
          <a:p>
            <a:r>
              <a:rPr lang="en-US" sz="2200" dirty="0"/>
              <a:t>Stern (2012:9) compared interpreting in international and domestic courts and has found the following to be the major differences:</a:t>
            </a:r>
          </a:p>
          <a:p>
            <a:endParaRPr lang="en-US" sz="2200" dirty="0"/>
          </a:p>
          <a:p>
            <a:pPr lvl="3">
              <a:buAutoNum type="alphaLcPeriod"/>
            </a:pPr>
            <a:r>
              <a:rPr lang="en-US" sz="2200" dirty="0"/>
              <a:t>Processes and criteria applied to interpreter recruitment (adequate qualifications, experience, training)</a:t>
            </a:r>
          </a:p>
          <a:p>
            <a:pPr lvl="3">
              <a:buAutoNum type="alphaLcPeriod"/>
            </a:pPr>
            <a:r>
              <a:rPr lang="en-US" sz="2200" dirty="0"/>
              <a:t>Interpreters’ terms of employment and working conditions - including their support infrastructure. (Permanent employment, professional level remuneration)</a:t>
            </a:r>
          </a:p>
          <a:p>
            <a:pPr lvl="3">
              <a:buAutoNum type="alphaLcPeriod"/>
            </a:pPr>
            <a:r>
              <a:rPr lang="en-US" sz="2200" dirty="0"/>
              <a:t>The role of interpreter users (lawyers and judges) in ensuring interpreting quality (Judges and lawyers take an active role in ensuring communication is achieved)</a:t>
            </a:r>
          </a:p>
        </p:txBody>
      </p:sp>
    </p:spTree>
    <p:extLst>
      <p:ext uri="{BB962C8B-B14F-4D97-AF65-F5344CB8AC3E}">
        <p14:creationId xmlns:p14="http://schemas.microsoft.com/office/powerpoint/2010/main" val="2937275181"/>
      </p:ext>
    </p:extLst>
  </p:cSld>
  <p:clrMapOvr>
    <a:masterClrMapping/>
  </p:clrMapOvr>
</p:sld>
</file>

<file path=ppt/theme/theme1.xml><?xml version="1.0" encoding="utf-8"?>
<a:theme xmlns:a="http://schemas.openxmlformats.org/drawingml/2006/main" name="ASB Presentation Template v2">
  <a:themeElements>
    <a:clrScheme name="AGSM">
      <a:dk1>
        <a:srgbClr val="404040"/>
      </a:dk1>
      <a:lt1>
        <a:sysClr val="window" lastClr="FFFFFF"/>
      </a:lt1>
      <a:dk2>
        <a:srgbClr val="063E8D"/>
      </a:dk2>
      <a:lt2>
        <a:srgbClr val="CCCCCC"/>
      </a:lt2>
      <a:accent1>
        <a:srgbClr val="063E8D"/>
      </a:accent1>
      <a:accent2>
        <a:srgbClr val="FFD700"/>
      </a:accent2>
      <a:accent3>
        <a:srgbClr val="0067A8"/>
      </a:accent3>
      <a:accent4>
        <a:srgbClr val="00568E"/>
      </a:accent4>
      <a:accent5>
        <a:srgbClr val="004372"/>
      </a:accent5>
      <a:accent6>
        <a:srgbClr val="002E52"/>
      </a:accent6>
      <a:hlink>
        <a:srgbClr val="33CCFF"/>
      </a:hlink>
      <a:folHlink>
        <a:srgbClr val="063E8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lstStyle>
        <a:def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kumimoji="0" sz="1150" b="1" i="0" u="none" strike="noStrike" kern="1200" cap="none" spc="0" normalizeH="0" baseline="0" noProof="0" dirty="0" smtClean="0">
            <a:ln>
              <a:noFill/>
            </a:ln>
            <a:solidFill>
              <a:schemeClr val="tx1"/>
            </a:solidFill>
            <a:effectLst/>
            <a:uLnTx/>
            <a:uFillTx/>
            <a:latin typeface="Sommet bold"/>
            <a:ea typeface="+mn-ea"/>
            <a:cs typeface="+mn-cs"/>
          </a:defRPr>
        </a:defPPr>
      </a:lstStyle>
    </a:txDef>
  </a:objectDefaults>
  <a:extraClrSchemeLst/>
  <a:extLst>
    <a:ext uri="{05A4C25C-085E-4340-85A3-A5531E510DB2}">
      <thm15:themeFamily xmlns:thm15="http://schemas.microsoft.com/office/thememl/2012/main" name="Presentation11" id="{CECED6B6-01E3-AF4C-9FB0-716A457DCAD8}" vid="{E23210A9-B5CC-594D-AEAD-3AB1506EAE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SW Document" ma:contentTypeID="0x010100CB3B9BBA0BCD3E419999B5261DC1B9A800224BB63C2918084F9A646BE667CC7303" ma:contentTypeVersion="7" ma:contentTypeDescription="" ma:contentTypeScope="" ma:versionID="614c7b4f92d9bb7268737de014e61d84">
  <xsd:schema xmlns:xsd="http://www.w3.org/2001/XMLSchema" xmlns:xs="http://www.w3.org/2001/XMLSchema" xmlns:p="http://schemas.microsoft.com/office/2006/metadata/properties" xmlns:ns1="http://schemas.microsoft.com/sharepoint/v3" xmlns:ns2="d7539109-5f13-4f99-80e2-1e6f2ec4f145" targetNamespace="http://schemas.microsoft.com/office/2006/metadata/properties" ma:root="true" ma:fieldsID="ccba13754e9710091dea0fddd0daaed7" ns1:_="" ns2:_="">
    <xsd:import namespace="http://schemas.microsoft.com/sharepoint/v3"/>
    <xsd:import namespace="d7539109-5f13-4f99-80e2-1e6f2ec4f145"/>
    <xsd:element name="properties">
      <xsd:complexType>
        <xsd:sequence>
          <xsd:element name="documentManagement">
            <xsd:complexType>
              <xsd:all>
                <xsd:element ref="ns2:ad14b3db64374eb9bb8f94fd7b6021a2" minOccurs="0"/>
                <xsd:element ref="ns2:TaxCatchAll" minOccurs="0"/>
                <xsd:element ref="ns2:TaxCatchAllLabel" minOccurs="0"/>
                <xsd:element ref="ns2:a961bbf450fa44b7a66f926166a33136" minOccurs="0"/>
                <xsd:element ref="ns1:PublishingPageImage" minOccurs="0"/>
                <xsd:element ref="ns2:ebce3244f69e4ef48e30a5c8b29a8579"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PageImage" ma:index="14" nillable="true" ma:displayName="Page Image" ma:description="Page Image is a site column created by the Publishing feature. It is used on the Article Page Content Type as the primary image of the page." ma:internalName="PublishingPageImag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7539109-5f13-4f99-80e2-1e6f2ec4f145" elementFormDefault="qualified">
    <xsd:import namespace="http://schemas.microsoft.com/office/2006/documentManagement/types"/>
    <xsd:import namespace="http://schemas.microsoft.com/office/infopath/2007/PartnerControls"/>
    <xsd:element name="ad14b3db64374eb9bb8f94fd7b6021a2" ma:index="8" nillable="true" ma:taxonomy="true" ma:internalName="ad14b3db64374eb9bb8f94fd7b6021a2" ma:taxonomyFieldName="UNSWBusinessUnit" ma:displayName="UNSW Business Unit" ma:default="" ma:fieldId="{ad14b3db-6437-4eb9-bb8f-94fd7b6021a2}" ma:sspId="2b026aac-6b52-4d7e-a64d-f3ee90946f56" ma:termSetId="c028ceb7-d8a7-4fdc-be3b-f52b72ec38ad" ma:anchorId="00000000-0000-0000-0000-000000000000" ma:open="false" ma:isKeyword="false">
      <xsd:complexType>
        <xsd:sequence>
          <xsd:element ref="pc:Terms" minOccurs="0" maxOccurs="1"/>
        </xsd:sequence>
      </xsd:complexType>
    </xsd:element>
    <xsd:element name="TaxCatchAll" ma:index="9" nillable="true" ma:displayName="Taxonomy Catch All Column" ma:description="" ma:hidden="true" ma:list="{759bf509-93f8-4f42-9b15-e48071ed914e}" ma:internalName="TaxCatchAll" ma:showField="CatchAllData" ma:web="d7539109-5f13-4f99-80e2-1e6f2ec4f145">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759bf509-93f8-4f42-9b15-e48071ed914e}" ma:internalName="TaxCatchAllLabel" ma:readOnly="true" ma:showField="CatchAllDataLabel" ma:web="d7539109-5f13-4f99-80e2-1e6f2ec4f145">
      <xsd:complexType>
        <xsd:complexContent>
          <xsd:extension base="dms:MultiChoiceLookup">
            <xsd:sequence>
              <xsd:element name="Value" type="dms:Lookup" maxOccurs="unbounded" minOccurs="0" nillable="true"/>
            </xsd:sequence>
          </xsd:extension>
        </xsd:complexContent>
      </xsd:complexType>
    </xsd:element>
    <xsd:element name="a961bbf450fa44b7a66f926166a33136" ma:index="12" nillable="true" ma:taxonomy="true" ma:internalName="a961bbf450fa44b7a66f926166a33136" ma:taxonomyFieldName="UNSWDocumentType" ma:displayName="UNSW Document Type" ma:default="" ma:fieldId="{a961bbf4-50fa-44b7-a66f-926166a33136}" ma:taxonomyMulti="true" ma:sspId="2b026aac-6b52-4d7e-a64d-f3ee90946f56" ma:termSetId="d9621c50-1902-4b14-a91d-a52bce304c1a" ma:anchorId="00000000-0000-0000-0000-000000000000" ma:open="false" ma:isKeyword="false">
      <xsd:complexType>
        <xsd:sequence>
          <xsd:element ref="pc:Terms" minOccurs="0" maxOccurs="1"/>
        </xsd:sequence>
      </xsd:complexType>
    </xsd:element>
    <xsd:element name="ebce3244f69e4ef48e30a5c8b29a8579" ma:index="15" nillable="true" ma:taxonomy="true" ma:internalName="ebce3244f69e4ef48e30a5c8b29a8579" ma:taxonomyFieldName="UNSWSchool" ma:displayName="UNSW School/Centre" ma:default="" ma:fieldId="{ebce3244-f69e-4ef4-8e30-a5c8b29a8579}" ma:sspId="2b026aac-6b52-4d7e-a64d-f3ee90946f56" ma:termSetId="8070f66c-b5ac-41c2-aadc-e78dddc3778d"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7539109-5f13-4f99-80e2-1e6f2ec4f145">
      <Value>12</Value>
      <Value>10</Value>
      <Value>15</Value>
    </TaxCatchAll>
    <ad14b3db64374eb9bb8f94fd7b6021a2 xmlns="d7539109-5f13-4f99-80e2-1e6f2ec4f145">
      <Terms xmlns="http://schemas.microsoft.com/office/infopath/2007/PartnerControls">
        <TermInfo xmlns="http://schemas.microsoft.com/office/infopath/2007/PartnerControls">
          <TermName xmlns="http://schemas.microsoft.com/office/infopath/2007/PartnerControls">Marketing</TermName>
          <TermId xmlns="http://schemas.microsoft.com/office/infopath/2007/PartnerControls">fb9c1b90-7159-4dac-b0a9-0cb2ecf36303</TermId>
        </TermInfo>
      </Terms>
    </ad14b3db64374eb9bb8f94fd7b6021a2>
    <ebce3244f69e4ef48e30a5c8b29a8579 xmlns="d7539109-5f13-4f99-80e2-1e6f2ec4f145">
      <Terms xmlns="http://schemas.microsoft.com/office/infopath/2007/PartnerControls">
        <TermInfo xmlns="http://schemas.microsoft.com/office/infopath/2007/PartnerControls">
          <TermName xmlns="http://schemas.microsoft.com/office/infopath/2007/PartnerControls">School of Humanities and Languages</TermName>
          <TermId xmlns="http://schemas.microsoft.com/office/infopath/2007/PartnerControls">72e929d0-4888-4de1-9802-54433cb59f68</TermId>
        </TermInfo>
      </Terms>
    </ebce3244f69e4ef48e30a5c8b29a8579>
    <PublishingPageImage xmlns="http://schemas.microsoft.com/sharepoint/v3" xsi:nil="true"/>
    <a961bbf450fa44b7a66f926166a33136 xmlns="d7539109-5f13-4f99-80e2-1e6f2ec4f145">
      <Terms xmlns="http://schemas.microsoft.com/office/infopath/2007/PartnerControls">
        <TermInfo xmlns="http://schemas.microsoft.com/office/infopath/2007/PartnerControls">
          <TermName xmlns="http://schemas.microsoft.com/office/infopath/2007/PartnerControls">Branded Template</TermName>
          <TermId xmlns="http://schemas.microsoft.com/office/infopath/2007/PartnerControls">d6fbe652-0bae-4e0f-9389-fdd30b45ad31</TermId>
        </TermInfo>
      </Terms>
    </a961bbf450fa44b7a66f926166a33136>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72AF81F6-8F2A-47D5-9E54-F37BF3E413E5}">
  <ds:schemaRefs>
    <ds:schemaRef ds:uri="http://schemas.microsoft.com/sharepoint/v3/contenttype/forms"/>
  </ds:schemaRefs>
</ds:datastoreItem>
</file>

<file path=customXml/itemProps2.xml><?xml version="1.0" encoding="utf-8"?>
<ds:datastoreItem xmlns:ds="http://schemas.openxmlformats.org/officeDocument/2006/customXml" ds:itemID="{AED0123C-59FB-4A4E-AE96-0DC3877FD6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7539109-5f13-4f99-80e2-1e6f2ec4f1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07902F-7548-4459-9E57-32BF1B8D4CD9}">
  <ds:schemaRefs>
    <ds:schemaRef ds:uri="http://schemas.openxmlformats.org/package/2006/metadata/core-properties"/>
    <ds:schemaRef ds:uri="http://www.w3.org/XML/1998/namespace"/>
    <ds:schemaRef ds:uri="http://purl.org/dc/terms/"/>
    <ds:schemaRef ds:uri="http://schemas.microsoft.com/sharepoint/v3"/>
    <ds:schemaRef ds:uri="d7539109-5f13-4f99-80e2-1e6f2ec4f145"/>
    <ds:schemaRef ds:uri="http://purl.org/dc/dcmitype/"/>
    <ds:schemaRef ds:uri="http://schemas.microsoft.com/office/2006/documentManagement/types"/>
    <ds:schemaRef ds:uri="http://schemas.microsoft.com/office/infopath/2007/PartnerControls"/>
    <ds:schemaRef ds:uri="http://schemas.microsoft.com/office/2006/metadata/properties"/>
    <ds:schemaRef ds:uri="http://purl.org/dc/elements/1.1/"/>
  </ds:schemaRefs>
</ds:datastoreItem>
</file>

<file path=customXml/itemProps4.xml><?xml version="1.0" encoding="utf-8"?>
<ds:datastoreItem xmlns:ds="http://schemas.openxmlformats.org/officeDocument/2006/customXml" ds:itemID="{F77A88D3-C8FA-43F4-B901-104849B358DC}">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Sydney_4x3</Template>
  <TotalTime>30681</TotalTime>
  <Words>1780</Words>
  <Application>Microsoft Office PowerPoint</Application>
  <PresentationFormat>On-screen Show (4:3)</PresentationFormat>
  <Paragraphs>152</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Lucida Grande</vt:lpstr>
      <vt:lpstr>Sommet</vt:lpstr>
      <vt:lpstr>Sommet bold</vt:lpstr>
      <vt:lpstr>Tahoma</vt:lpstr>
      <vt:lpstr>Wingdings</vt:lpstr>
      <vt:lpstr>ASB Presentation Template v2</vt:lpstr>
      <vt:lpstr>PowerPoint Presentation</vt:lpstr>
      <vt:lpstr>Introduction</vt:lpstr>
      <vt:lpstr>Linguistic &amp; cultural diversity</vt:lpstr>
      <vt:lpstr>Status of interpreters in court</vt:lpstr>
      <vt:lpstr>Interpreter’s self perception of their status</vt:lpstr>
      <vt:lpstr>Examples </vt:lpstr>
      <vt:lpstr>Interpreters as visible officers of the court</vt:lpstr>
      <vt:lpstr>Visibility helps achieve invisibility</vt:lpstr>
      <vt:lpstr>Comparison between domestic and international courts</vt:lpstr>
      <vt:lpstr>Working together</vt:lpstr>
      <vt:lpstr>Recommended National Standards</vt:lpstr>
      <vt:lpstr>Steps – See RNS</vt:lpstr>
      <vt:lpstr>Recommended National Standards</vt:lpstr>
      <vt:lpstr>An Officer of the Court</vt:lpstr>
      <vt:lpstr>General Duty to the Court</vt:lpstr>
      <vt:lpstr>Interpreters’ competence</vt:lpstr>
      <vt:lpstr>Conclusion</vt:lpstr>
      <vt:lpstr>Questions</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dc:title>
  <dc:creator>Microsoft Office User</dc:creator>
  <cp:lastModifiedBy>Rosie Fall</cp:lastModifiedBy>
  <cp:revision>74</cp:revision>
  <dcterms:created xsi:type="dcterms:W3CDTF">2017-06-07T01:05:37Z</dcterms:created>
  <dcterms:modified xsi:type="dcterms:W3CDTF">2019-03-21T00:31:13Z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15500.0000000000</vt:lpwstr>
  </property>
  <property fmtid="{D5CDD505-2E9C-101B-9397-08002B2CF9AE}" pid="3" name="OHS Newsletter?">
    <vt:lpwstr>0</vt:lpwstr>
  </property>
  <property fmtid="{D5CDD505-2E9C-101B-9397-08002B2CF9AE}" pid="4" name="Category">
    <vt:lpwstr>AGSM</vt:lpwstr>
  </property>
  <property fmtid="{D5CDD505-2E9C-101B-9397-08002B2CF9AE}" pid="5" name="ContentType">
    <vt:lpwstr>Document</vt:lpwstr>
  </property>
  <property fmtid="{D5CDD505-2E9C-101B-9397-08002B2CF9AE}" pid="6" name="Date">
    <vt:lpwstr/>
  </property>
  <property fmtid="{D5CDD505-2E9C-101B-9397-08002B2CF9AE}" pid="7" name="PublishingExpirationDate">
    <vt:lpwstr/>
  </property>
  <property fmtid="{D5CDD505-2E9C-101B-9397-08002B2CF9AE}" pid="8" name="PublishingStartDate">
    <vt:lpwstr/>
  </property>
  <property fmtid="{D5CDD505-2E9C-101B-9397-08002B2CF9AE}" pid="9" name="ASBDocumentType">
    <vt:lpwstr>16</vt:lpwstr>
  </property>
  <property fmtid="{D5CDD505-2E9C-101B-9397-08002B2CF9AE}" pid="10" name="ASBDepartment">
    <vt:lpwstr>8</vt:lpwstr>
  </property>
  <property fmtid="{D5CDD505-2E9C-101B-9397-08002B2CF9AE}" pid="11" name="ASBUpdatedDate">
    <vt:lpwstr>2015-08-04T00:00:00Z</vt:lpwstr>
  </property>
  <property fmtid="{D5CDD505-2E9C-101B-9397-08002B2CF9AE}" pid="12" name="ASBTopic">
    <vt:lpwstr>1</vt:lpwstr>
  </property>
  <property fmtid="{D5CDD505-2E9C-101B-9397-08002B2CF9AE}" pid="13" name="ASBProgram">
    <vt:lpwstr>5</vt:lpwstr>
  </property>
  <property fmtid="{D5CDD505-2E9C-101B-9397-08002B2CF9AE}" pid="14" name="Format">
    <vt:lpwstr>PowerPoint</vt:lpwstr>
  </property>
  <property fmtid="{D5CDD505-2E9C-101B-9397-08002B2CF9AE}" pid="15" name="UnswBus_ResourceCategory">
    <vt:lpwstr>78;#AGSM|e641e8a1-99e5-404f-bd7c-35803f4d985d</vt:lpwstr>
  </property>
  <property fmtid="{D5CDD505-2E9C-101B-9397-08002B2CF9AE}" pid="16" name="UnswBus_ResourceType">
    <vt:lpwstr>Template</vt:lpwstr>
  </property>
  <property fmtid="{D5CDD505-2E9C-101B-9397-08002B2CF9AE}" pid="17" name="ContentTypeId">
    <vt:lpwstr>0x010100CB3B9BBA0BCD3E419999B5261DC1B9A800224BB63C2918084F9A646BE667CC7303</vt:lpwstr>
  </property>
  <property fmtid="{D5CDD505-2E9C-101B-9397-08002B2CF9AE}" pid="18" name="i7e4caf4883549738b3fce866cf588f7">
    <vt:lpwstr>AGSM|e641e8a1-99e5-404f-bd7c-35803f4d985d</vt:lpwstr>
  </property>
  <property fmtid="{D5CDD505-2E9C-101B-9397-08002B2CF9AE}" pid="19" name="TaxCatchAll">
    <vt:lpwstr>78;#AGSM|e641e8a1-99e5-404f-bd7c-35803f4d985d</vt:lpwstr>
  </property>
  <property fmtid="{D5CDD505-2E9C-101B-9397-08002B2CF9AE}" pid="20" name="l106d6d0667840b48999320499b4dd29">
    <vt:lpwstr/>
  </property>
  <property fmtid="{D5CDD505-2E9C-101B-9397-08002B2CF9AE}" pid="21" name="UnswBus_EnterpriseKeywords">
    <vt:lpwstr/>
  </property>
  <property fmtid="{D5CDD505-2E9C-101B-9397-08002B2CF9AE}" pid="22" name="cfdce602ab9848b4bf80c62eae0cddb3">
    <vt:lpwstr/>
  </property>
  <property fmtid="{D5CDD505-2E9C-101B-9397-08002B2CF9AE}" pid="23" name="UnswBus_SchoolUnit">
    <vt:lpwstr/>
  </property>
  <property fmtid="{D5CDD505-2E9C-101B-9397-08002B2CF9AE}" pid="24" name="UnswBus_Description">
    <vt:lpwstr>Branded templates produced by the UNSW Business School Marketing team</vt:lpwstr>
  </property>
  <property fmtid="{D5CDD505-2E9C-101B-9397-08002B2CF9AE}" pid="25" name="UNSWDocumentType">
    <vt:lpwstr>12;#Branded Template|d6fbe652-0bae-4e0f-9389-fdd30b45ad31</vt:lpwstr>
  </property>
  <property fmtid="{D5CDD505-2E9C-101B-9397-08002B2CF9AE}" pid="26" name="UNSWSchool">
    <vt:lpwstr>15;#School of Humanities and Languages|72e929d0-4888-4de1-9802-54433cb59f68</vt:lpwstr>
  </property>
  <property fmtid="{D5CDD505-2E9C-101B-9397-08002B2CF9AE}" pid="27" name="UNSWBusinessUnit">
    <vt:lpwstr>10;#Marketing|fb9c1b90-7159-4dac-b0a9-0cb2ecf36303</vt:lpwstr>
  </property>
  <property fmtid="{D5CDD505-2E9C-101B-9397-08002B2CF9AE}" pid="28" name="Display">
    <vt:bool>true</vt:bool>
  </property>
</Properties>
</file>